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4" r:id="rId4"/>
    <p:sldId id="265" r:id="rId5"/>
    <p:sldId id="263" r:id="rId6"/>
    <p:sldId id="258" r:id="rId7"/>
    <p:sldId id="260" r:id="rId8"/>
    <p:sldId id="259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min Hu" initials="XH" lastIdx="1" clrIdx="0">
    <p:extLst>
      <p:ext uri="{19B8F6BF-5375-455C-9EA6-DF929625EA0E}">
        <p15:presenceInfo xmlns:p15="http://schemas.microsoft.com/office/powerpoint/2012/main" userId="c211da4c5843b3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2ABB-F8FC-4E54-87E3-D19AFAF92023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C989-9CB7-4C21-8C95-5A6F42EBB31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14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2ABB-F8FC-4E54-87E3-D19AFAF92023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C989-9CB7-4C21-8C95-5A6F42EB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58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2ABB-F8FC-4E54-87E3-D19AFAF92023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C989-9CB7-4C21-8C95-5A6F42EB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51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2ABB-F8FC-4E54-87E3-D19AFAF92023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C989-9CB7-4C21-8C95-5A6F42EB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36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2ABB-F8FC-4E54-87E3-D19AFAF92023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C989-9CB7-4C21-8C95-5A6F42EBB31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10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2ABB-F8FC-4E54-87E3-D19AFAF92023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C989-9CB7-4C21-8C95-5A6F42EB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07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2ABB-F8FC-4E54-87E3-D19AFAF92023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C989-9CB7-4C21-8C95-5A6F42EB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8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2ABB-F8FC-4E54-87E3-D19AFAF92023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C989-9CB7-4C21-8C95-5A6F42EB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2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2ABB-F8FC-4E54-87E3-D19AFAF92023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C989-9CB7-4C21-8C95-5A6F42EB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6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052ABB-F8FC-4E54-87E3-D19AFAF92023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D0C989-9CB7-4C21-8C95-5A6F42EB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64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2ABB-F8FC-4E54-87E3-D19AFAF92023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C989-9CB7-4C21-8C95-5A6F42EB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88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052ABB-F8FC-4E54-87E3-D19AFAF92023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D0C989-9CB7-4C21-8C95-5A6F42EBB31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09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D38B-A94E-463D-A382-E3C31C636A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20200826 Next steps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11476-B684-4FA9-9D00-D25ABE7A6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939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4D82-55E2-42FF-8681-AB8F83FA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needed for completing the story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5924-469B-4EDA-AE03-E5F63AD8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 data: which data to use and how</a:t>
            </a:r>
          </a:p>
          <a:p>
            <a:r>
              <a:rPr lang="en-US" altLang="zh-CN" dirty="0"/>
              <a:t>Basic workflow can be tested on any data, dataset size is the only thing to decide</a:t>
            </a:r>
          </a:p>
          <a:p>
            <a:r>
              <a:rPr lang="en-US" altLang="zh-CN" dirty="0"/>
              <a:t>Advanced analysis test data:</a:t>
            </a:r>
          </a:p>
          <a:p>
            <a:pPr lvl="1"/>
            <a:r>
              <a:rPr lang="en-US" altLang="zh-CN" dirty="0"/>
              <a:t>Dilution series data from SR520 </a:t>
            </a:r>
            <a:r>
              <a:rPr lang="en-US" altLang="zh-CN" dirty="0">
                <a:sym typeface="Wingdings" panose="05000000000000000000" pitchFamily="2" charset="2"/>
              </a:rPr>
              <a:t> end member extraction, dilution rate prediction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AFFF data (if permitted)  similar to SR520 but more complicated in matrix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Not yet have data subjected to multiple source tracking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917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546D-6866-46B9-B3B7-FE76AF21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status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CDBA9-FC2D-4835-A2E8-BB6FD491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Current functions:</a:t>
            </a:r>
          </a:p>
          <a:p>
            <a:pPr lvl="1"/>
            <a:r>
              <a:rPr lang="en-US" altLang="zh-CN" dirty="0"/>
              <a:t>MS data import &amp; fully access, basic MS data checking functions including interactive and feature extraction – </a:t>
            </a:r>
            <a:r>
              <a:rPr lang="en-US" altLang="zh-CN" dirty="0">
                <a:highlight>
                  <a:srgbClr val="FFFF00"/>
                </a:highlight>
              </a:rPr>
              <a:t>C</a:t>
            </a:r>
          </a:p>
          <a:p>
            <a:pPr lvl="1"/>
            <a:r>
              <a:rPr lang="en-US" altLang="zh-CN" dirty="0"/>
              <a:t>Peak picking based on </a:t>
            </a:r>
            <a:r>
              <a:rPr lang="en-US" altLang="zh-CN" dirty="0" err="1"/>
              <a:t>scipy</a:t>
            </a:r>
            <a:r>
              <a:rPr lang="en-US" altLang="zh-CN" dirty="0"/>
              <a:t> and optional scoring system based on </a:t>
            </a:r>
            <a:r>
              <a:rPr lang="en-US" altLang="zh-CN" dirty="0" err="1"/>
              <a:t>sklearn</a:t>
            </a:r>
            <a:r>
              <a:rPr lang="en-US" altLang="zh-CN" dirty="0"/>
              <a:t> random forest model – </a:t>
            </a:r>
            <a:r>
              <a:rPr lang="en-US" altLang="zh-CN" dirty="0">
                <a:highlight>
                  <a:srgbClr val="00FFFF"/>
                </a:highlight>
              </a:rPr>
              <a:t>M</a:t>
            </a:r>
            <a:endParaRPr lang="en-US" altLang="zh-CN" dirty="0"/>
          </a:p>
          <a:p>
            <a:pPr lvl="1"/>
            <a:r>
              <a:rPr lang="en-US" altLang="zh-CN" dirty="0"/>
              <a:t>Alignment among different samples or different – </a:t>
            </a:r>
            <a:r>
              <a:rPr lang="en-US" altLang="zh-CN" dirty="0">
                <a:highlight>
                  <a:srgbClr val="FFFF00"/>
                </a:highlight>
              </a:rPr>
              <a:t>C</a:t>
            </a:r>
            <a:endParaRPr lang="en-US" altLang="zh-CN" dirty="0"/>
          </a:p>
          <a:p>
            <a:pPr lvl="1"/>
            <a:r>
              <a:rPr lang="en-US" altLang="zh-CN" dirty="0"/>
              <a:t>Data cleaning including triplicate detection check/RSD calculation, blank subtraction in group and other basic cleaning steps – </a:t>
            </a:r>
            <a:r>
              <a:rPr lang="en-US" altLang="zh-CN" dirty="0">
                <a:highlight>
                  <a:srgbClr val="00FF00"/>
                </a:highlight>
              </a:rPr>
              <a:t>N but minor</a:t>
            </a:r>
          </a:p>
          <a:p>
            <a:pPr lvl="1"/>
            <a:r>
              <a:rPr lang="en-US" altLang="zh-CN" dirty="0"/>
              <a:t>Clustering algorithm with optional dimension reduction for end member extraction based on </a:t>
            </a:r>
            <a:r>
              <a:rPr lang="en-US" altLang="zh-CN" dirty="0" err="1"/>
              <a:t>sklearn</a:t>
            </a:r>
            <a:r>
              <a:rPr lang="en-US" altLang="zh-CN" dirty="0"/>
              <a:t> unsupervised machine learning – </a:t>
            </a:r>
            <a:r>
              <a:rPr lang="en-US" altLang="zh-CN" dirty="0">
                <a:highlight>
                  <a:srgbClr val="00FF00"/>
                </a:highlight>
              </a:rPr>
              <a:t>N</a:t>
            </a:r>
            <a:endParaRPr lang="en-US" altLang="zh-CN" dirty="0"/>
          </a:p>
          <a:p>
            <a:pPr lvl="1"/>
            <a:r>
              <a:rPr lang="en-US" altLang="zh-CN" dirty="0"/>
              <a:t>Modeling on dilution rate prediction from selected members based on selected models – </a:t>
            </a:r>
            <a:r>
              <a:rPr lang="en-US" altLang="zh-CN" dirty="0">
                <a:highlight>
                  <a:srgbClr val="00FF00"/>
                </a:highlight>
              </a:rPr>
              <a:t>N</a:t>
            </a:r>
          </a:p>
          <a:p>
            <a:pPr lvl="1"/>
            <a:r>
              <a:rPr lang="en-US" altLang="zh-CN" dirty="0"/>
              <a:t>Source tracking from multiple sources based on Venn diagram approach – questionable, more counts for experimental setups? </a:t>
            </a:r>
          </a:p>
          <a:p>
            <a:pPr lvl="1"/>
            <a:endParaRPr lang="en-US" altLang="zh-CN" dirty="0"/>
          </a:p>
          <a:p>
            <a:pPr marL="201168" lvl="1" indent="0">
              <a:buNone/>
            </a:pPr>
            <a:r>
              <a:rPr lang="en-US" altLang="zh-CN" dirty="0"/>
              <a:t>Existing packages: </a:t>
            </a:r>
            <a:r>
              <a:rPr lang="en-US" altLang="zh-CN" dirty="0" err="1"/>
              <a:t>Pyteomics</a:t>
            </a:r>
            <a:r>
              <a:rPr lang="en-US" altLang="zh-CN" dirty="0"/>
              <a:t>, </a:t>
            </a:r>
            <a:r>
              <a:rPr lang="en-US" altLang="zh-CN" dirty="0" err="1"/>
              <a:t>pyopenms</a:t>
            </a:r>
            <a:r>
              <a:rPr lang="en-US" altLang="zh-CN" dirty="0"/>
              <a:t>, </a:t>
            </a:r>
            <a:r>
              <a:rPr lang="en-US" altLang="zh-CN" dirty="0" err="1"/>
              <a:t>peakonly</a:t>
            </a:r>
            <a:r>
              <a:rPr lang="en-US" altLang="zh-CN" dirty="0"/>
              <a:t>, </a:t>
            </a:r>
            <a:r>
              <a:rPr lang="en-US" altLang="zh-CN" dirty="0" err="1"/>
              <a:t>lipyd</a:t>
            </a:r>
            <a:r>
              <a:rPr lang="en-US" altLang="zh-CN" dirty="0"/>
              <a:t>, </a:t>
            </a:r>
            <a:r>
              <a:rPr lang="en-US" altLang="zh-CN" dirty="0" err="1"/>
              <a:t>emzed</a:t>
            </a:r>
            <a:r>
              <a:rPr lang="en-US" altLang="zh-CN" dirty="0"/>
              <a:t>(outdated 2013)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B460A-B057-4249-BE08-5F28DCFBEFE6}"/>
              </a:ext>
            </a:extLst>
          </p:cNvPr>
          <p:cNvSpPr txBox="1"/>
          <p:nvPr/>
        </p:nvSpPr>
        <p:spPr>
          <a:xfrm>
            <a:off x="6294268" y="230188"/>
            <a:ext cx="5708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C</a:t>
            </a:r>
            <a:r>
              <a:rPr lang="en-US" altLang="zh-CN" dirty="0"/>
              <a:t>- directly comparable with current software</a:t>
            </a:r>
          </a:p>
          <a:p>
            <a:r>
              <a:rPr lang="en-US" altLang="zh-CN" dirty="0">
                <a:highlight>
                  <a:srgbClr val="00FFFF"/>
                </a:highlight>
              </a:rPr>
              <a:t>M</a:t>
            </a:r>
            <a:r>
              <a:rPr lang="en-US" altLang="zh-CN" dirty="0"/>
              <a:t> – modified from current workflow or slight revise, but somehow comparable</a:t>
            </a:r>
          </a:p>
          <a:p>
            <a:r>
              <a:rPr lang="en-US" altLang="zh-CN" dirty="0">
                <a:highlight>
                  <a:srgbClr val="00FF00"/>
                </a:highlight>
              </a:rPr>
              <a:t>N</a:t>
            </a:r>
            <a:r>
              <a:rPr lang="en-US" altLang="zh-CN" dirty="0"/>
              <a:t> – New </a:t>
            </a:r>
            <a:r>
              <a:rPr lang="en-US" altLang="zh-CN" dirty="0" err="1"/>
              <a:t>methodn</a:t>
            </a:r>
            <a:r>
              <a:rPr lang="en-US" altLang="zh-CN" dirty="0"/>
              <a:t> validation needed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05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76AB-679F-404F-BA7F-81C7F56D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02" y="137271"/>
            <a:ext cx="10058400" cy="145075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99811-D007-4054-8212-6CDDBA549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import">
            <a:extLst>
              <a:ext uri="{FF2B5EF4-FFF2-40B4-BE49-F238E27FC236}">
                <a16:creationId xmlns:a16="http://schemas.microsoft.com/office/drawing/2014/main" id="{3C854CDC-5765-424C-A7EC-615F68281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6755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cessor">
            <a:extLst>
              <a:ext uri="{FF2B5EF4-FFF2-40B4-BE49-F238E27FC236}">
                <a16:creationId xmlns:a16="http://schemas.microsoft.com/office/drawing/2014/main" id="{369186A4-12B8-46DE-B57B-5DA4FDF8D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173" y="-8878"/>
            <a:ext cx="507682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port">
            <a:extLst>
              <a:ext uri="{FF2B5EF4-FFF2-40B4-BE49-F238E27FC236}">
                <a16:creationId xmlns:a16="http://schemas.microsoft.com/office/drawing/2014/main" id="{D9A0617C-4E41-4354-9E2D-AA77C7F90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224" y="2957772"/>
            <a:ext cx="4844722" cy="312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8028DD-158A-4015-B814-8CBB4B63D5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135"/>
          <a:stretch/>
        </p:blipFill>
        <p:spPr>
          <a:xfrm>
            <a:off x="290054" y="5171254"/>
            <a:ext cx="6660732" cy="53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3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E3C9-5105-4329-850F-1DBF5F56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B24D9-EA47-4CF6-92A7-4633C256B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frag">
            <a:extLst>
              <a:ext uri="{FF2B5EF4-FFF2-40B4-BE49-F238E27FC236}">
                <a16:creationId xmlns:a16="http://schemas.microsoft.com/office/drawing/2014/main" id="{542EEFB4-3DBB-4885-8232-F8777BAED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562023"/>
            <a:ext cx="5990679" cy="527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C9054C-3655-42FD-957E-273CF33C2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1" y="1463338"/>
            <a:ext cx="5969192" cy="32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0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7E6D-70C6-48C4-A1CC-01B8CFE1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status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81364-729F-4039-BF13-0BF089FD4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Package testing and compatibility:</a:t>
            </a:r>
          </a:p>
          <a:p>
            <a:pPr lvl="1"/>
            <a:r>
              <a:rPr lang="en-US" altLang="zh-CN" dirty="0"/>
              <a:t>Data wise: test data ran through data import to alignment workflow, but only tested for functionality, for advanced workflow, data were generated from </a:t>
            </a:r>
            <a:r>
              <a:rPr lang="en-US" altLang="zh-CN" dirty="0" err="1"/>
              <a:t>msdial</a:t>
            </a:r>
            <a:r>
              <a:rPr lang="en-US" altLang="zh-CN" dirty="0"/>
              <a:t> to make sure it robust as real data</a:t>
            </a:r>
          </a:p>
          <a:p>
            <a:pPr lvl="1"/>
            <a:r>
              <a:rPr lang="en-US" altLang="zh-CN" dirty="0"/>
              <a:t>Package wise: Testing coverage 62%, compatibility tested on windows, mac and </a:t>
            </a:r>
            <a:r>
              <a:rPr lang="en-US" altLang="zh-CN" dirty="0" err="1"/>
              <a:t>linux</a:t>
            </a:r>
            <a:r>
              <a:rPr lang="en-US" altLang="zh-CN" dirty="0"/>
              <a:t>, </a:t>
            </a:r>
            <a:r>
              <a:rPr lang="en-US" altLang="zh-CN" dirty="0" err="1"/>
              <a:t>pypi</a:t>
            </a:r>
            <a:r>
              <a:rPr lang="en-US" altLang="zh-CN" dirty="0"/>
              <a:t> install available but didn’t test as a plug-to-use package</a:t>
            </a:r>
          </a:p>
          <a:p>
            <a:pPr lvl="1"/>
            <a:r>
              <a:rPr lang="en-US" altLang="zh-CN" dirty="0"/>
              <a:t>Performance test: enabled the connection to </a:t>
            </a:r>
            <a:r>
              <a:rPr lang="en-US" altLang="zh-CN" dirty="0" err="1"/>
              <a:t>Hyak</a:t>
            </a:r>
            <a:r>
              <a:rPr lang="en-US" altLang="zh-CN" dirty="0"/>
              <a:t> for laborious process, as for tested, process time for 200~ samples will be around 12 </a:t>
            </a:r>
            <a:r>
              <a:rPr lang="en-US" altLang="zh-CN" dirty="0" err="1"/>
              <a:t>hrs</a:t>
            </a:r>
            <a:r>
              <a:rPr lang="en-US" altLang="zh-CN" dirty="0"/>
              <a:t>, regularly take 3 ~ 5 min for single sample peak picking based on setup, personal laptop is slower as taking 5~7min per sample (memory leaking), 1.5 x times applied if scoring enabled</a:t>
            </a:r>
          </a:p>
          <a:p>
            <a:r>
              <a:rPr lang="en-US" altLang="zh-CN" dirty="0"/>
              <a:t>Current drawback:</a:t>
            </a:r>
            <a:endParaRPr lang="zh-CN" altLang="en-US" dirty="0"/>
          </a:p>
          <a:p>
            <a:pPr lvl="1"/>
            <a:r>
              <a:rPr lang="en-US" altLang="zh-CN" dirty="0"/>
              <a:t>Basic functions are not fully complete yet, such as formula assignment, isotope pattern check, GUI on MS data access</a:t>
            </a:r>
          </a:p>
          <a:p>
            <a:pPr lvl="1"/>
            <a:r>
              <a:rPr lang="en-US" altLang="zh-CN" dirty="0"/>
              <a:t>Advanced data analysis workflow is built on in-house data; thus some function is very hard to be used out separately</a:t>
            </a:r>
          </a:p>
          <a:p>
            <a:pPr lvl="1"/>
            <a:r>
              <a:rPr lang="en-US" altLang="zh-CN" dirty="0"/>
              <a:t>Not yet tuned for best default settings on clustering/modeling</a:t>
            </a:r>
          </a:p>
          <a:p>
            <a:pPr lvl="1"/>
            <a:r>
              <a:rPr lang="en-US" altLang="zh-CN" dirty="0"/>
              <a:t>Memory usage and calc efficiency can be optimized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97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7B2B-6448-4612-9254-4C8AADBB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 term dev to complete basic functions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BAF98-1906-44D9-BB0E-B5C8F9E4F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6856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Strategy: compare and refine</a:t>
            </a:r>
          </a:p>
          <a:p>
            <a:r>
              <a:rPr lang="en-US" altLang="zh-CN" dirty="0"/>
              <a:t>Which software to compare: </a:t>
            </a:r>
            <a:r>
              <a:rPr lang="en-US" altLang="zh-CN" dirty="0" err="1"/>
              <a:t>agilent</a:t>
            </a:r>
            <a:r>
              <a:rPr lang="en-US" altLang="zh-CN" dirty="0"/>
              <a:t>/</a:t>
            </a:r>
            <a:r>
              <a:rPr lang="en-US" altLang="zh-CN" dirty="0" err="1"/>
              <a:t>msdial</a:t>
            </a:r>
            <a:r>
              <a:rPr lang="en-US" altLang="zh-CN" dirty="0"/>
              <a:t>/</a:t>
            </a:r>
            <a:r>
              <a:rPr lang="en-US" altLang="zh-CN" dirty="0" err="1"/>
              <a:t>mzmine</a:t>
            </a:r>
            <a:r>
              <a:rPr lang="en-US" altLang="zh-CN" dirty="0"/>
              <a:t> ?</a:t>
            </a:r>
          </a:p>
          <a:p>
            <a:r>
              <a:rPr lang="en-US" altLang="zh-CN" dirty="0"/>
              <a:t>Finish basic functions based on compared software to make it more functional and can be started use in lab</a:t>
            </a:r>
          </a:p>
          <a:p>
            <a:pPr lvl="1"/>
            <a:r>
              <a:rPr lang="en-US" altLang="zh-CN" dirty="0"/>
              <a:t>Formula assignment (with isotope pattern check)</a:t>
            </a:r>
          </a:p>
          <a:p>
            <a:pPr lvl="1"/>
            <a:r>
              <a:rPr lang="en-US" altLang="zh-CN" dirty="0"/>
              <a:t>Better interactive plot</a:t>
            </a:r>
          </a:p>
          <a:p>
            <a:r>
              <a:rPr lang="en-US" altLang="zh-CN" dirty="0"/>
              <a:t>Revise to make data analysis functions more compatible from outside data</a:t>
            </a:r>
          </a:p>
        </p:txBody>
      </p:sp>
    </p:spTree>
    <p:extLst>
      <p:ext uri="{BB962C8B-B14F-4D97-AF65-F5344CB8AC3E}">
        <p14:creationId xmlns:p14="http://schemas.microsoft.com/office/powerpoint/2010/main" val="181138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7137-023F-4F4D-AC37-897001A7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Long term dev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A8B85-0EBE-4C52-AB3D-CE2671AA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GUI/user friendly interface for the whole package</a:t>
            </a:r>
          </a:p>
          <a:p>
            <a:r>
              <a:rPr lang="en-US" altLang="zh-CN" dirty="0"/>
              <a:t>MS2 oriented functions: TP search with MS2 network(already a lot); in-silico structure prediction refinement; functional group prioritization from MS2 information</a:t>
            </a:r>
          </a:p>
          <a:p>
            <a:r>
              <a:rPr lang="en-US" altLang="zh-CN" dirty="0"/>
              <a:t>Pattern recognition: given a set of end member from a source and new dataset, can we use the pattern (either in plot or data) to identify the source out?</a:t>
            </a:r>
          </a:p>
          <a:p>
            <a:r>
              <a:rPr lang="en-US" altLang="zh-CN" dirty="0"/>
              <a:t>Multiple source tracking report: how much each source contribute towards final pollution?</a:t>
            </a:r>
          </a:p>
        </p:txBody>
      </p:sp>
    </p:spTree>
    <p:extLst>
      <p:ext uri="{BB962C8B-B14F-4D97-AF65-F5344CB8AC3E}">
        <p14:creationId xmlns:p14="http://schemas.microsoft.com/office/powerpoint/2010/main" val="180349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3122-8F21-4084-AB89-AE6FFD17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Validation &amp; data test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10EB-055C-4668-BC55-B9FFAA458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92" y="1899000"/>
            <a:ext cx="7549570" cy="402336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Basic functions: peak picking &amp; alignment </a:t>
            </a:r>
            <a:r>
              <a:rPr lang="en-US" altLang="zh-CN" dirty="0">
                <a:sym typeface="Wingdings" panose="05000000000000000000" pitchFamily="2" charset="2"/>
              </a:rPr>
              <a:t> use same data set run through different software to compare the output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Setup a scenario for advanced data analysis – what it’s for? How can we approve?</a:t>
            </a:r>
          </a:p>
          <a:p>
            <a:pPr lvl="1"/>
            <a:r>
              <a:rPr lang="en-US" altLang="zh-CN" dirty="0"/>
              <a:t>Clustering </a:t>
            </a:r>
            <a:r>
              <a:rPr lang="en-US" altLang="zh-CN" dirty="0">
                <a:sym typeface="Wingdings" panose="05000000000000000000" pitchFamily="2" charset="2"/>
              </a:rPr>
              <a:t> end member extraction for single source; co-eluent search; matrix effect grouping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Clustering + modeling  dilution rate prediction based on selected features from single source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Venn diagram + ?  Better approach for multiple source tracking</a:t>
            </a: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/>
              <a:t>Prove by setting up experiment according to the scenario depending on the scale of the story, how much to include?</a:t>
            </a:r>
          </a:p>
          <a:p>
            <a:pPr lvl="2"/>
            <a:r>
              <a:rPr lang="en-US" altLang="zh-CN" dirty="0"/>
              <a:t>Touch to the detail of each analysis approach</a:t>
            </a:r>
          </a:p>
          <a:p>
            <a:pPr lvl="2"/>
            <a:r>
              <a:rPr lang="en-US" altLang="zh-CN" dirty="0"/>
              <a:t>Reveal the possibilities and only give out some flavors</a:t>
            </a: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10628-0E1B-45D0-ACD6-8A69679E9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177" y="286603"/>
            <a:ext cx="2821266" cy="2259009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A416C9D-640F-4568-8EF3-777EC3ED0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2268" y="2545612"/>
            <a:ext cx="4396249" cy="297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52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84CA-FEBF-48DE-9175-422485F1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Story outline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C8A98-42E1-47B2-B3E2-377458AA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7412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altLang="zh-CN" dirty="0"/>
              <a:t>Which one do we want to emphasis? 1) functionality as a package 2) practicality as MS tool</a:t>
            </a:r>
          </a:p>
          <a:p>
            <a:pPr lvl="1"/>
            <a:r>
              <a:rPr lang="en-US" altLang="zh-CN" dirty="0"/>
              <a:t>What scale do we want to achieve</a:t>
            </a:r>
          </a:p>
          <a:p>
            <a:endParaRPr lang="en-US" altLang="zh-CN" dirty="0"/>
          </a:p>
          <a:p>
            <a:r>
              <a:rPr lang="en-US" altLang="zh-CN" dirty="0"/>
              <a:t>Outline of the workflow</a:t>
            </a:r>
          </a:p>
          <a:p>
            <a:pPr lvl="1"/>
            <a:r>
              <a:rPr lang="en-US" altLang="zh-CN" dirty="0"/>
              <a:t>Comparison with other software on basic functions</a:t>
            </a:r>
          </a:p>
          <a:p>
            <a:pPr lvl="1"/>
            <a:r>
              <a:rPr lang="en-US" altLang="zh-CN" dirty="0"/>
              <a:t>Advanced workflow illustration with test data</a:t>
            </a:r>
          </a:p>
          <a:p>
            <a:endParaRPr lang="en-US" altLang="zh-CN" dirty="0"/>
          </a:p>
          <a:p>
            <a:r>
              <a:rPr lang="en-US" altLang="zh-CN" dirty="0"/>
              <a:t>Novelty</a:t>
            </a:r>
          </a:p>
          <a:p>
            <a:pPr lvl="1"/>
            <a:r>
              <a:rPr lang="en-US" altLang="zh-CN" dirty="0"/>
              <a:t>First fully functional package for environmental analysis based on python – previously most for metabolomics and only have partial function: </a:t>
            </a:r>
            <a:r>
              <a:rPr lang="en-US" altLang="zh-CN" dirty="0" err="1"/>
              <a:t>spectrum_utils</a:t>
            </a:r>
            <a:r>
              <a:rPr lang="en-US" altLang="zh-CN" dirty="0"/>
              <a:t>; </a:t>
            </a:r>
            <a:r>
              <a:rPr lang="en-US" altLang="zh-CN" dirty="0" err="1"/>
              <a:t>pyOpenMS</a:t>
            </a:r>
            <a:r>
              <a:rPr lang="en-US" altLang="zh-CN" dirty="0"/>
              <a:t>; </a:t>
            </a:r>
            <a:r>
              <a:rPr lang="en-US" altLang="zh-CN" dirty="0" err="1"/>
              <a:t>Pyteomics</a:t>
            </a:r>
            <a:endParaRPr lang="en-US" altLang="zh-CN" dirty="0"/>
          </a:p>
          <a:p>
            <a:pPr lvl="1"/>
            <a:r>
              <a:rPr lang="en-US" altLang="zh-CN" strike="sngStrike" dirty="0"/>
              <a:t>Faster performance: comparing to existing packages under R, python is more sufficient</a:t>
            </a:r>
          </a:p>
          <a:p>
            <a:pPr lvl="1"/>
            <a:r>
              <a:rPr lang="en-US" altLang="zh-CN" dirty="0"/>
              <a:t>External port: unlimited external resource usage rather than workstation in lab</a:t>
            </a:r>
          </a:p>
          <a:p>
            <a:pPr lvl="1"/>
            <a:r>
              <a:rPr lang="en-US" altLang="zh-CN" dirty="0"/>
              <a:t>Better flexibility: user can reprint result by different settings immediately rather than reprocess the whole dataset</a:t>
            </a:r>
          </a:p>
          <a:p>
            <a:pPr lvl="1"/>
            <a:r>
              <a:rPr lang="en-US" altLang="zh-CN" dirty="0"/>
              <a:t>Novel data analysis approach based on unsupervised machine learning</a:t>
            </a:r>
          </a:p>
          <a:p>
            <a:pPr lvl="1"/>
            <a:r>
              <a:rPr lang="en-US" altLang="zh-CN" dirty="0"/>
              <a:t>Open source and easy to read: everyone can easily contribute to the package</a:t>
            </a:r>
          </a:p>
          <a:p>
            <a:pPr lvl="1"/>
            <a:r>
              <a:rPr lang="en-US" altLang="zh-CN" dirty="0"/>
              <a:t>Challenge? Being persuasive to people using R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3461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270</TotalTime>
  <Words>856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20200826 Next steps</vt:lpstr>
      <vt:lpstr>Current status</vt:lpstr>
      <vt:lpstr>PowerPoint Presentation</vt:lpstr>
      <vt:lpstr>PowerPoint Presentation</vt:lpstr>
      <vt:lpstr>Current status</vt:lpstr>
      <vt:lpstr>Short term dev to complete basic functions</vt:lpstr>
      <vt:lpstr>Long term dev </vt:lpstr>
      <vt:lpstr>Validation &amp; data test</vt:lpstr>
      <vt:lpstr>Story outline</vt:lpstr>
      <vt:lpstr>Data needed for completing the 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Ximin Hu</dc:creator>
  <cp:lastModifiedBy>Ximin Hu</cp:lastModifiedBy>
  <cp:revision>18</cp:revision>
  <dcterms:created xsi:type="dcterms:W3CDTF">2020-08-26T16:12:03Z</dcterms:created>
  <dcterms:modified xsi:type="dcterms:W3CDTF">2020-08-26T20:42:12Z</dcterms:modified>
</cp:coreProperties>
</file>