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300" r:id="rId2"/>
    <p:sldId id="286" r:id="rId3"/>
    <p:sldId id="285" r:id="rId4"/>
    <p:sldId id="291" r:id="rId5"/>
    <p:sldId id="295" r:id="rId6"/>
    <p:sldId id="277" r:id="rId7"/>
    <p:sldId id="292" r:id="rId8"/>
    <p:sldId id="288" r:id="rId9"/>
    <p:sldId id="296" r:id="rId10"/>
    <p:sldId id="289" r:id="rId11"/>
    <p:sldId id="299" r:id="rId12"/>
    <p:sldId id="301" r:id="rId13"/>
    <p:sldId id="265" r:id="rId14"/>
    <p:sldId id="302" r:id="rId15"/>
    <p:sldId id="274" r:id="rId16"/>
    <p:sldId id="297" r:id="rId17"/>
    <p:sldId id="290" r:id="rId18"/>
    <p:sldId id="284" r:id="rId19"/>
    <p:sldId id="262" r:id="rId20"/>
    <p:sldId id="269" r:id="rId21"/>
    <p:sldId id="298" r:id="rId22"/>
    <p:sldId id="279"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C5F0"/>
    <a:srgbClr val="C13018"/>
    <a:srgbClr val="F2F2F2"/>
    <a:srgbClr val="FFCC4C"/>
    <a:srgbClr val="A2B969"/>
    <a:srgbClr val="F793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321" autoAdjust="0"/>
  </p:normalViewPr>
  <p:slideViewPr>
    <p:cSldViewPr snapToGrid="0">
      <p:cViewPr varScale="1">
        <p:scale>
          <a:sx n="88" d="100"/>
          <a:sy n="88" d="100"/>
        </p:scale>
        <p:origin x="14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UW\mssvalidation\trend.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Peak_pick manual check</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5B61-4EDA-948E-99F88018CBA7}"/>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5B61-4EDA-948E-99F88018CBA7}"/>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Match</c:v>
                </c:pt>
                <c:pt idx="1">
                  <c:v>Mismatch*</c:v>
                </c:pt>
              </c:strCache>
            </c:strRef>
          </c:cat>
          <c:val>
            <c:numRef>
              <c:f>Sheet1!$B$2:$B$3</c:f>
              <c:numCache>
                <c:formatCode>General</c:formatCode>
                <c:ptCount val="2"/>
                <c:pt idx="0">
                  <c:v>408</c:v>
                </c:pt>
                <c:pt idx="1">
                  <c:v>5</c:v>
                </c:pt>
              </c:numCache>
            </c:numRef>
          </c:val>
          <c:extLst>
            <c:ext xmlns:c16="http://schemas.microsoft.com/office/drawing/2014/chart" uri="{C3380CC4-5D6E-409C-BE32-E72D297353CC}">
              <c16:uniqueId val="{00000004-5B61-4EDA-948E-99F88018CBA7}"/>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84308900941634"/>
          <c:y val="4.4877137726205274E-2"/>
          <c:w val="0.82628345667652336"/>
          <c:h val="0.83826141732283466"/>
        </c:manualLayout>
      </c:layout>
      <c:scatterChart>
        <c:scatterStyle val="lineMarker"/>
        <c:varyColors val="0"/>
        <c:ser>
          <c:idx val="0"/>
          <c:order val="0"/>
          <c:tx>
            <c:strRef>
              <c:f>Sheet1!$B$1</c:f>
              <c:strCache>
                <c:ptCount val="1"/>
                <c:pt idx="0">
                  <c:v>Trend1</c:v>
                </c:pt>
              </c:strCache>
            </c:strRef>
          </c:tx>
          <c:spPr>
            <a:ln w="19050" cap="rnd">
              <a:solidFill>
                <a:srgbClr val="00B050"/>
              </a:solidFill>
              <a:round/>
            </a:ln>
            <a:effectLst/>
          </c:spPr>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Sheet1!$B$2:$B$12</c:f>
              <c:numCache>
                <c:formatCode>General</c:formatCode>
                <c:ptCount val="11"/>
                <c:pt idx="0">
                  <c:v>1</c:v>
                </c:pt>
                <c:pt idx="1">
                  <c:v>0.7</c:v>
                </c:pt>
                <c:pt idx="2">
                  <c:v>0.5</c:v>
                </c:pt>
                <c:pt idx="3">
                  <c:v>0.3</c:v>
                </c:pt>
                <c:pt idx="4">
                  <c:v>0.1</c:v>
                </c:pt>
                <c:pt idx="5">
                  <c:v>7.0000000000000007E-2</c:v>
                </c:pt>
                <c:pt idx="6">
                  <c:v>0.05</c:v>
                </c:pt>
                <c:pt idx="7">
                  <c:v>0.03</c:v>
                </c:pt>
                <c:pt idx="8">
                  <c:v>0.01</c:v>
                </c:pt>
                <c:pt idx="9">
                  <c:v>7.0000000000000001E-3</c:v>
                </c:pt>
                <c:pt idx="10">
                  <c:v>5.0000000000000001E-3</c:v>
                </c:pt>
              </c:numCache>
            </c:numRef>
          </c:yVal>
          <c:smooth val="0"/>
          <c:extLst>
            <c:ext xmlns:c16="http://schemas.microsoft.com/office/drawing/2014/chart" uri="{C3380CC4-5D6E-409C-BE32-E72D297353CC}">
              <c16:uniqueId val="{00000000-625E-4AC7-B743-8D96B99CDC2B}"/>
            </c:ext>
          </c:extLst>
        </c:ser>
        <c:ser>
          <c:idx val="1"/>
          <c:order val="1"/>
          <c:tx>
            <c:strRef>
              <c:f>Sheet1!$C$1</c:f>
              <c:strCache>
                <c:ptCount val="1"/>
                <c:pt idx="0">
                  <c:v>Trend2</c:v>
                </c:pt>
              </c:strCache>
            </c:strRef>
          </c:tx>
          <c:spPr>
            <a:ln w="19050" cap="rnd">
              <a:solidFill>
                <a:schemeClr val="accent2">
                  <a:lumMod val="60000"/>
                  <a:lumOff val="40000"/>
                </a:schemeClr>
              </a:solidFill>
              <a:round/>
            </a:ln>
            <a:effectLst/>
          </c:spPr>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Sheet1!$C$2:$C$12</c:f>
              <c:numCache>
                <c:formatCode>General</c:formatCode>
                <c:ptCount val="11"/>
                <c:pt idx="0">
                  <c:v>1</c:v>
                </c:pt>
                <c:pt idx="1">
                  <c:v>1</c:v>
                </c:pt>
                <c:pt idx="2">
                  <c:v>1</c:v>
                </c:pt>
                <c:pt idx="3">
                  <c:v>1</c:v>
                </c:pt>
                <c:pt idx="4">
                  <c:v>1</c:v>
                </c:pt>
                <c:pt idx="5">
                  <c:v>1</c:v>
                </c:pt>
                <c:pt idx="6">
                  <c:v>1</c:v>
                </c:pt>
                <c:pt idx="7">
                  <c:v>0.7</c:v>
                </c:pt>
                <c:pt idx="8">
                  <c:v>0.5</c:v>
                </c:pt>
                <c:pt idx="9">
                  <c:v>0.3</c:v>
                </c:pt>
                <c:pt idx="10">
                  <c:v>0.1</c:v>
                </c:pt>
              </c:numCache>
            </c:numRef>
          </c:yVal>
          <c:smooth val="0"/>
          <c:extLst>
            <c:ext xmlns:c16="http://schemas.microsoft.com/office/drawing/2014/chart" uri="{C3380CC4-5D6E-409C-BE32-E72D297353CC}">
              <c16:uniqueId val="{00000001-625E-4AC7-B743-8D96B99CDC2B}"/>
            </c:ext>
          </c:extLst>
        </c:ser>
        <c:ser>
          <c:idx val="3"/>
          <c:order val="3"/>
          <c:tx>
            <c:strRef>
              <c:f>Sheet1!$D$1</c:f>
              <c:strCache>
                <c:ptCount val="1"/>
                <c:pt idx="0">
                  <c:v>Which one?</c:v>
                </c:pt>
              </c:strCache>
            </c:strRef>
          </c:tx>
          <c:spPr>
            <a:ln w="19050" cap="rnd">
              <a:solidFill>
                <a:srgbClr val="FF0000"/>
              </a:solidFill>
              <a:prstDash val="dash"/>
              <a:round/>
            </a:ln>
            <a:effectLst/>
          </c:spPr>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Sheet1!$D$2:$D$12</c:f>
              <c:numCache>
                <c:formatCode>General</c:formatCode>
                <c:ptCount val="11"/>
                <c:pt idx="0">
                  <c:v>1</c:v>
                </c:pt>
                <c:pt idx="1">
                  <c:v>0.6</c:v>
                </c:pt>
                <c:pt idx="2">
                  <c:v>0.6</c:v>
                </c:pt>
                <c:pt idx="3">
                  <c:v>0.3</c:v>
                </c:pt>
                <c:pt idx="4">
                  <c:v>0.15</c:v>
                </c:pt>
                <c:pt idx="5">
                  <c:v>0.12</c:v>
                </c:pt>
                <c:pt idx="6">
                  <c:v>0.05</c:v>
                </c:pt>
                <c:pt idx="7">
                  <c:v>0.05</c:v>
                </c:pt>
                <c:pt idx="8">
                  <c:v>0.01</c:v>
                </c:pt>
                <c:pt idx="9">
                  <c:v>5.0000000000000001E-3</c:v>
                </c:pt>
                <c:pt idx="10">
                  <c:v>5.0000000000000001E-3</c:v>
                </c:pt>
              </c:numCache>
            </c:numRef>
          </c:yVal>
          <c:smooth val="0"/>
          <c:extLst>
            <c:ext xmlns:c16="http://schemas.microsoft.com/office/drawing/2014/chart" uri="{C3380CC4-5D6E-409C-BE32-E72D297353CC}">
              <c16:uniqueId val="{00000002-625E-4AC7-B743-8D96B99CDC2B}"/>
            </c:ext>
          </c:extLst>
        </c:ser>
        <c:dLbls>
          <c:showLegendKey val="0"/>
          <c:showVal val="0"/>
          <c:showCatName val="0"/>
          <c:showSerName val="0"/>
          <c:showPercent val="0"/>
          <c:showBubbleSize val="0"/>
        </c:dLbls>
        <c:axId val="593203904"/>
        <c:axId val="593206528"/>
        <c:extLst>
          <c:ext xmlns:c15="http://schemas.microsoft.com/office/drawing/2012/chart" uri="{02D57815-91ED-43cb-92C2-25804820EDAC}">
            <c15:filteredScatterSeries>
              <c15:ser>
                <c:idx val="2"/>
                <c:order val="2"/>
                <c:tx>
                  <c:strRef>
                    <c:extLst>
                      <c:ext uri="{02D57815-91ED-43cb-92C2-25804820EDAC}">
                        <c15:formulaRef>
                          <c15:sqref>Sheet1!#REF!</c15:sqref>
                        </c15:formulaRef>
                      </c:ext>
                    </c:extLst>
                    <c:strCache>
                      <c:ptCount val="1"/>
                      <c:pt idx="0">
                        <c:v>#REF!</c:v>
                      </c:pt>
                    </c:strCache>
                  </c:strRef>
                </c:tx>
                <c:spPr>
                  <a:ln w="19050" cap="rnd">
                    <a:solidFill>
                      <a:schemeClr val="accent3"/>
                    </a:solidFill>
                    <a:round/>
                  </a:ln>
                  <a:effectLst/>
                </c:spPr>
                <c:marker>
                  <c:symbol val="none"/>
                </c:marker>
                <c:xVal>
                  <c:numRef>
                    <c:extLst>
                      <c:ext uri="{02D57815-91ED-43cb-92C2-25804820EDAC}">
                        <c15:formulaRef>
                          <c15:sqref>Sheet1!$A$2:$A$12</c15:sqref>
                        </c15:formulaRef>
                      </c:ext>
                    </c:extLst>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extLst>
                      <c:ext uri="{02D57815-91ED-43cb-92C2-25804820EDAC}">
                        <c15:formulaRef>
                          <c15:sqref>Sheet1!#REF!</c15:sqref>
                        </c15:formulaRef>
                      </c:ext>
                    </c:extLst>
                    <c:numCache>
                      <c:formatCode>General</c:formatCode>
                      <c:ptCount val="1"/>
                      <c:pt idx="0">
                        <c:v>1</c:v>
                      </c:pt>
                    </c:numCache>
                  </c:numRef>
                </c:yVal>
                <c:smooth val="0"/>
                <c:extLst>
                  <c:ext xmlns:c16="http://schemas.microsoft.com/office/drawing/2014/chart" uri="{C3380CC4-5D6E-409C-BE32-E72D297353CC}">
                    <c16:uniqueId val="{00000003-625E-4AC7-B743-8D96B99CDC2B}"/>
                  </c:ext>
                </c:extLst>
              </c15:ser>
            </c15:filteredScatterSeries>
          </c:ext>
        </c:extLst>
      </c:scatterChart>
      <c:valAx>
        <c:axId val="593203904"/>
        <c:scaling>
          <c:orientation val="minMax"/>
          <c:max val="10"/>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Time</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593206528"/>
        <c:crosses val="autoZero"/>
        <c:crossBetween val="midCat"/>
      </c:valAx>
      <c:valAx>
        <c:axId val="593206528"/>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593203904"/>
        <c:crosses val="autoZero"/>
        <c:crossBetween val="midCat"/>
      </c:valAx>
      <c:spPr>
        <a:noFill/>
        <a:ln>
          <a:noFill/>
        </a:ln>
        <a:effectLst/>
      </c:spPr>
    </c:plotArea>
    <c:legend>
      <c:legendPos val="b"/>
      <c:layout>
        <c:manualLayout>
          <c:xMode val="edge"/>
          <c:yMode val="edge"/>
          <c:x val="0.18771527479251907"/>
          <c:y val="4.0687166735736982E-2"/>
          <c:w val="0.76640991258059155"/>
          <c:h val="6.4333968780218256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_rels/data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4" Type="http://schemas.openxmlformats.org/officeDocument/2006/relationships/image" Target="../media/image44.svg"/></Relationships>
</file>

<file path=ppt/diagrams/_rels/data5.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10" Type="http://schemas.openxmlformats.org/officeDocument/2006/relationships/image" Target="../media/image63.svg"/><Relationship Id="rId4" Type="http://schemas.openxmlformats.org/officeDocument/2006/relationships/image" Target="../media/image57.svg"/><Relationship Id="rId9" Type="http://schemas.openxmlformats.org/officeDocument/2006/relationships/image" Target="../media/image6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4" Type="http://schemas.openxmlformats.org/officeDocument/2006/relationships/image" Target="../media/image4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10" Type="http://schemas.openxmlformats.org/officeDocument/2006/relationships/image" Target="../media/image63.svg"/><Relationship Id="rId4" Type="http://schemas.openxmlformats.org/officeDocument/2006/relationships/image" Target="../media/image57.svg"/><Relationship Id="rId9" Type="http://schemas.openxmlformats.org/officeDocument/2006/relationships/image" Target="../media/image6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6B807A-AB83-42F7-8C38-9C8FE594566E}"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902C71CB-1DA3-403C-8503-2E836FD4B962}">
      <dgm:prSet custT="1"/>
      <dgm:spPr/>
      <dgm:t>
        <a:bodyPr/>
        <a:lstStyle/>
        <a:p>
          <a:pPr>
            <a:lnSpc>
              <a:spcPct val="100000"/>
            </a:lnSpc>
            <a:defRPr b="1"/>
          </a:pPr>
          <a:r>
            <a:rPr lang="en-US" sz="2800" dirty="0">
              <a:latin typeface="Proxima nova"/>
            </a:rPr>
            <a:t>Why </a:t>
          </a:r>
        </a:p>
        <a:p>
          <a:pPr>
            <a:lnSpc>
              <a:spcPct val="100000"/>
            </a:lnSpc>
            <a:defRPr b="1"/>
          </a:pPr>
          <a:r>
            <a:rPr lang="en-US" sz="2800" dirty="0">
              <a:latin typeface="Proxima nova"/>
            </a:rPr>
            <a:t>Mass-suite</a:t>
          </a:r>
        </a:p>
      </dgm:t>
    </dgm:pt>
    <dgm:pt modelId="{EED3F013-D634-4843-BA01-79F316815F66}" type="parTrans" cxnId="{F50F915A-670B-4F04-934A-CA96D0B3D9CF}">
      <dgm:prSet/>
      <dgm:spPr/>
      <dgm:t>
        <a:bodyPr/>
        <a:lstStyle/>
        <a:p>
          <a:endParaRPr lang="zh-CN" altLang="en-US" sz="3200">
            <a:latin typeface="Proxima nova"/>
          </a:endParaRPr>
        </a:p>
      </dgm:t>
    </dgm:pt>
    <dgm:pt modelId="{D809463C-F5DE-4266-B0E9-DE4274070EB3}" type="sibTrans" cxnId="{F50F915A-670B-4F04-934A-CA96D0B3D9CF}">
      <dgm:prSet/>
      <dgm:spPr/>
      <dgm:t>
        <a:bodyPr/>
        <a:lstStyle/>
        <a:p>
          <a:endParaRPr lang="zh-CN" altLang="en-US" sz="3200">
            <a:latin typeface="Proxima nova"/>
          </a:endParaRPr>
        </a:p>
      </dgm:t>
    </dgm:pt>
    <dgm:pt modelId="{8066167A-9D39-485A-9844-A060E91EDB6C}">
      <dgm:prSet custT="1"/>
      <dgm:spPr/>
      <dgm:t>
        <a:bodyPr/>
        <a:lstStyle/>
        <a:p>
          <a:pPr>
            <a:lnSpc>
              <a:spcPct val="100000"/>
            </a:lnSpc>
          </a:pPr>
          <a:r>
            <a:rPr lang="en-US" sz="2000" dirty="0">
              <a:solidFill>
                <a:schemeClr val="accent1">
                  <a:lumMod val="75000"/>
                </a:schemeClr>
              </a:solidFill>
              <a:latin typeface="Proxima nova"/>
            </a:rPr>
            <a:t>-Full-stack capability</a:t>
          </a:r>
        </a:p>
      </dgm:t>
    </dgm:pt>
    <dgm:pt modelId="{909CE29E-8E19-43E7-867B-1776F2E3BE0F}" type="parTrans" cxnId="{780FB0D2-C4F6-484E-87E5-F23411AFB1EE}">
      <dgm:prSet/>
      <dgm:spPr/>
      <dgm:t>
        <a:bodyPr/>
        <a:lstStyle/>
        <a:p>
          <a:endParaRPr lang="zh-CN" altLang="en-US" sz="3200">
            <a:latin typeface="Proxima nova"/>
          </a:endParaRPr>
        </a:p>
      </dgm:t>
    </dgm:pt>
    <dgm:pt modelId="{2B0770A7-36A2-4594-A211-D7CE4E6D4D64}" type="sibTrans" cxnId="{780FB0D2-C4F6-484E-87E5-F23411AFB1EE}">
      <dgm:prSet/>
      <dgm:spPr/>
      <dgm:t>
        <a:bodyPr/>
        <a:lstStyle/>
        <a:p>
          <a:endParaRPr lang="zh-CN" altLang="en-US" sz="3200">
            <a:latin typeface="Proxima nova"/>
          </a:endParaRPr>
        </a:p>
      </dgm:t>
    </dgm:pt>
    <dgm:pt modelId="{E66E7AB8-668B-43B6-85FE-C112DC5A0BD0}">
      <dgm:prSet custT="1"/>
      <dgm:spPr/>
      <dgm:t>
        <a:bodyPr/>
        <a:lstStyle/>
        <a:p>
          <a:pPr>
            <a:lnSpc>
              <a:spcPct val="100000"/>
            </a:lnSpc>
          </a:pPr>
          <a:endParaRPr lang="en-US" sz="2000" dirty="0">
            <a:solidFill>
              <a:schemeClr val="accent1">
                <a:lumMod val="75000"/>
              </a:schemeClr>
            </a:solidFill>
            <a:latin typeface="Proxima nova"/>
          </a:endParaRPr>
        </a:p>
        <a:p>
          <a:pPr>
            <a:lnSpc>
              <a:spcPct val="100000"/>
            </a:lnSpc>
          </a:pPr>
          <a:r>
            <a:rPr lang="en-US" sz="2000" dirty="0">
              <a:solidFill>
                <a:schemeClr val="accent1">
                  <a:lumMod val="75000"/>
                </a:schemeClr>
              </a:solidFill>
              <a:latin typeface="Proxima nova"/>
            </a:rPr>
            <a:t>-Python is popular</a:t>
          </a:r>
        </a:p>
        <a:p>
          <a:pPr>
            <a:lnSpc>
              <a:spcPct val="100000"/>
            </a:lnSpc>
          </a:pPr>
          <a:r>
            <a:rPr lang="en-US" sz="2000" dirty="0">
              <a:solidFill>
                <a:schemeClr val="accent1">
                  <a:lumMod val="75000"/>
                </a:schemeClr>
              </a:solidFill>
              <a:latin typeface="Proxima nova"/>
            </a:rPr>
            <a:t>-Different angle of view</a:t>
          </a:r>
        </a:p>
      </dgm:t>
    </dgm:pt>
    <dgm:pt modelId="{68DE8B13-0AC8-43D5-B79C-7816B08C03AE}" type="parTrans" cxnId="{E93BB00A-2F4D-4120-959C-F28037B81D03}">
      <dgm:prSet/>
      <dgm:spPr/>
      <dgm:t>
        <a:bodyPr/>
        <a:lstStyle/>
        <a:p>
          <a:endParaRPr lang="zh-CN" altLang="en-US" sz="3200">
            <a:latin typeface="Proxima nova"/>
          </a:endParaRPr>
        </a:p>
      </dgm:t>
    </dgm:pt>
    <dgm:pt modelId="{A2F1C18E-0CAB-4D5E-9A69-59308E72A70A}" type="sibTrans" cxnId="{E93BB00A-2F4D-4120-959C-F28037B81D03}">
      <dgm:prSet/>
      <dgm:spPr/>
      <dgm:t>
        <a:bodyPr/>
        <a:lstStyle/>
        <a:p>
          <a:endParaRPr lang="zh-CN" altLang="en-US" sz="3200">
            <a:latin typeface="Proxima nova"/>
          </a:endParaRPr>
        </a:p>
      </dgm:t>
    </dgm:pt>
    <dgm:pt modelId="{99EC0AA0-E90F-4220-9AB4-728FDB910574}">
      <dgm:prSet custT="1"/>
      <dgm:spPr/>
      <dgm:t>
        <a:bodyPr/>
        <a:lstStyle/>
        <a:p>
          <a:pPr>
            <a:lnSpc>
              <a:spcPct val="100000"/>
            </a:lnSpc>
            <a:defRPr b="1"/>
          </a:pPr>
          <a:r>
            <a:rPr lang="en-US" sz="2800" dirty="0">
              <a:latin typeface="Proxima nova"/>
            </a:rPr>
            <a:t>High Resolution Mass Spectrometry</a:t>
          </a:r>
        </a:p>
      </dgm:t>
    </dgm:pt>
    <dgm:pt modelId="{4A98F18E-22A6-4358-868D-F946CD431BB0}" type="sibTrans" cxnId="{87DF7133-4803-48A9-9A0D-79429DC41EFB}">
      <dgm:prSet/>
      <dgm:spPr/>
      <dgm:t>
        <a:bodyPr/>
        <a:lstStyle/>
        <a:p>
          <a:endParaRPr lang="en-US" sz="3200">
            <a:latin typeface="Proxima nova"/>
          </a:endParaRPr>
        </a:p>
      </dgm:t>
    </dgm:pt>
    <dgm:pt modelId="{04019AD8-0796-4C53-B4D8-8E56994E20AE}" type="parTrans" cxnId="{87DF7133-4803-48A9-9A0D-79429DC41EFB}">
      <dgm:prSet/>
      <dgm:spPr/>
      <dgm:t>
        <a:bodyPr/>
        <a:lstStyle/>
        <a:p>
          <a:endParaRPr lang="en-US" sz="3200">
            <a:latin typeface="Proxima nova"/>
          </a:endParaRPr>
        </a:p>
      </dgm:t>
    </dgm:pt>
    <dgm:pt modelId="{DDEEFA95-E203-4D00-A7F2-C5F3E00E5276}">
      <dgm:prSet custT="1"/>
      <dgm:spPr/>
      <dgm:t>
        <a:bodyPr/>
        <a:lstStyle/>
        <a:p>
          <a:pPr>
            <a:lnSpc>
              <a:spcPct val="100000"/>
            </a:lnSpc>
          </a:pPr>
          <a:endParaRPr lang="en-US" sz="2000" dirty="0">
            <a:solidFill>
              <a:schemeClr val="accent1">
                <a:lumMod val="75000"/>
              </a:schemeClr>
            </a:solidFill>
            <a:latin typeface="Proxima nova"/>
          </a:endParaRPr>
        </a:p>
        <a:p>
          <a:pPr>
            <a:lnSpc>
              <a:spcPct val="100000"/>
            </a:lnSpc>
          </a:pPr>
          <a:r>
            <a:rPr lang="en-US" sz="2000" dirty="0">
              <a:solidFill>
                <a:schemeClr val="accent1">
                  <a:lumMod val="75000"/>
                </a:schemeClr>
              </a:solidFill>
              <a:latin typeface="Proxima nova"/>
            </a:rPr>
            <a:t>-Novel technology</a:t>
          </a:r>
        </a:p>
      </dgm:t>
    </dgm:pt>
    <dgm:pt modelId="{B27587AB-C979-4AB5-924B-29873DC0150B}" type="sibTrans" cxnId="{7893C311-9CB1-4EE1-807B-80743D0A1EBC}">
      <dgm:prSet/>
      <dgm:spPr/>
      <dgm:t>
        <a:bodyPr/>
        <a:lstStyle/>
        <a:p>
          <a:endParaRPr lang="en-US" sz="3200">
            <a:latin typeface="Proxima nova"/>
          </a:endParaRPr>
        </a:p>
      </dgm:t>
    </dgm:pt>
    <dgm:pt modelId="{99B793EE-9DA7-486A-BCA0-619FDB1A8FBB}" type="parTrans" cxnId="{7893C311-9CB1-4EE1-807B-80743D0A1EBC}">
      <dgm:prSet/>
      <dgm:spPr/>
      <dgm:t>
        <a:bodyPr/>
        <a:lstStyle/>
        <a:p>
          <a:endParaRPr lang="en-US" sz="3200">
            <a:latin typeface="Proxima nova"/>
          </a:endParaRPr>
        </a:p>
      </dgm:t>
    </dgm:pt>
    <dgm:pt modelId="{5C617F12-51CB-49CD-AEC4-D183308D1778}">
      <dgm:prSet custT="1"/>
      <dgm:spPr/>
      <dgm:t>
        <a:bodyPr/>
        <a:lstStyle/>
        <a:p>
          <a:pPr>
            <a:lnSpc>
              <a:spcPct val="100000"/>
            </a:lnSpc>
          </a:pPr>
          <a:r>
            <a:rPr lang="en-US" sz="2000" dirty="0">
              <a:solidFill>
                <a:schemeClr val="accent1">
                  <a:lumMod val="75000"/>
                </a:schemeClr>
              </a:solidFill>
              <a:latin typeface="Proxima nova"/>
            </a:rPr>
            <a:t>-Huge data</a:t>
          </a:r>
        </a:p>
      </dgm:t>
    </dgm:pt>
    <dgm:pt modelId="{B59D0154-BB2A-493E-9A09-8CF8454F2838}" type="sibTrans" cxnId="{2A6E7F0A-2893-4076-BC0D-31207D9E90B7}">
      <dgm:prSet/>
      <dgm:spPr/>
      <dgm:t>
        <a:bodyPr/>
        <a:lstStyle/>
        <a:p>
          <a:endParaRPr lang="en-US" sz="3200">
            <a:latin typeface="Proxima nova"/>
          </a:endParaRPr>
        </a:p>
      </dgm:t>
    </dgm:pt>
    <dgm:pt modelId="{8E8456BD-5022-4FB3-8E00-D8DAC5A6AA88}" type="parTrans" cxnId="{2A6E7F0A-2893-4076-BC0D-31207D9E90B7}">
      <dgm:prSet/>
      <dgm:spPr/>
      <dgm:t>
        <a:bodyPr/>
        <a:lstStyle/>
        <a:p>
          <a:endParaRPr lang="en-US" sz="3200">
            <a:latin typeface="Proxima nova"/>
          </a:endParaRPr>
        </a:p>
      </dgm:t>
    </dgm:pt>
    <dgm:pt modelId="{9FBCFCCC-F51F-4891-B4A2-78440F5D7AAC}">
      <dgm:prSet custT="1"/>
      <dgm:spPr/>
      <dgm:t>
        <a:bodyPr/>
        <a:lstStyle/>
        <a:p>
          <a:pPr>
            <a:lnSpc>
              <a:spcPct val="100000"/>
            </a:lnSpc>
          </a:pPr>
          <a:r>
            <a:rPr lang="en-US" sz="2000" dirty="0">
              <a:solidFill>
                <a:schemeClr val="accent1">
                  <a:lumMod val="75000"/>
                </a:schemeClr>
              </a:solidFill>
              <a:latin typeface="Proxima nova"/>
            </a:rPr>
            <a:t>-Limited tools available</a:t>
          </a:r>
        </a:p>
      </dgm:t>
    </dgm:pt>
    <dgm:pt modelId="{62D0FC87-ACDC-4EF7-9095-52F37E0F9AEF}" type="sibTrans" cxnId="{35F5115D-4B02-472D-91C6-7DBFE97981CD}">
      <dgm:prSet/>
      <dgm:spPr/>
      <dgm:t>
        <a:bodyPr/>
        <a:lstStyle/>
        <a:p>
          <a:endParaRPr lang="en-US" sz="3200">
            <a:latin typeface="Proxima nova"/>
          </a:endParaRPr>
        </a:p>
      </dgm:t>
    </dgm:pt>
    <dgm:pt modelId="{D08BAC5A-EC6E-462E-8F2C-FCD5EBEB5356}" type="parTrans" cxnId="{35F5115D-4B02-472D-91C6-7DBFE97981CD}">
      <dgm:prSet/>
      <dgm:spPr/>
      <dgm:t>
        <a:bodyPr/>
        <a:lstStyle/>
        <a:p>
          <a:endParaRPr lang="en-US" sz="3200">
            <a:latin typeface="Proxima nova"/>
          </a:endParaRPr>
        </a:p>
      </dgm:t>
    </dgm:pt>
    <dgm:pt modelId="{4D1A483E-445A-4261-9E9A-7CF07ACA2A4F}">
      <dgm:prSet custT="1"/>
      <dgm:spPr/>
      <dgm:t>
        <a:bodyPr/>
        <a:lstStyle/>
        <a:p>
          <a:pPr>
            <a:lnSpc>
              <a:spcPct val="100000"/>
            </a:lnSpc>
            <a:defRPr b="1"/>
          </a:pPr>
          <a:r>
            <a:rPr lang="en-US" sz="2800" dirty="0">
              <a:latin typeface="Proxima nova"/>
            </a:rPr>
            <a:t>Pollutant </a:t>
          </a:r>
        </a:p>
        <a:p>
          <a:pPr>
            <a:lnSpc>
              <a:spcPct val="100000"/>
            </a:lnSpc>
            <a:defRPr b="1"/>
          </a:pPr>
          <a:r>
            <a:rPr lang="en-US" sz="2800" dirty="0">
              <a:latin typeface="Proxima nova"/>
            </a:rPr>
            <a:t>in water</a:t>
          </a:r>
        </a:p>
      </dgm:t>
    </dgm:pt>
    <dgm:pt modelId="{9211B341-20CF-4324-90F5-9DF83C7B0B99}" type="sibTrans" cxnId="{3CF7E34C-F44F-4CFC-A052-B822BEB62FAC}">
      <dgm:prSet/>
      <dgm:spPr/>
      <dgm:t>
        <a:bodyPr/>
        <a:lstStyle/>
        <a:p>
          <a:endParaRPr lang="en-US" sz="3200">
            <a:latin typeface="Proxima nova"/>
          </a:endParaRPr>
        </a:p>
      </dgm:t>
    </dgm:pt>
    <dgm:pt modelId="{CB8D39BE-F042-4BED-A44B-B10BB4045BB6}" type="parTrans" cxnId="{3CF7E34C-F44F-4CFC-A052-B822BEB62FAC}">
      <dgm:prSet/>
      <dgm:spPr/>
      <dgm:t>
        <a:bodyPr/>
        <a:lstStyle/>
        <a:p>
          <a:endParaRPr lang="en-US" sz="3200">
            <a:latin typeface="Proxima nova"/>
          </a:endParaRPr>
        </a:p>
      </dgm:t>
    </dgm:pt>
    <dgm:pt modelId="{803869C0-B2A7-4AF5-AD5F-78F38209CC1E}">
      <dgm:prSet custT="1"/>
      <dgm:spPr/>
      <dgm:t>
        <a:bodyPr/>
        <a:lstStyle/>
        <a:p>
          <a:pPr>
            <a:lnSpc>
              <a:spcPct val="100000"/>
            </a:lnSpc>
          </a:pPr>
          <a:endParaRPr lang="en-US" sz="2000" dirty="0">
            <a:solidFill>
              <a:schemeClr val="accent1">
                <a:lumMod val="75000"/>
              </a:schemeClr>
            </a:solidFill>
            <a:latin typeface="Proxima nova"/>
          </a:endParaRPr>
        </a:p>
        <a:p>
          <a:pPr>
            <a:lnSpc>
              <a:spcPct val="100000"/>
            </a:lnSpc>
          </a:pPr>
          <a:r>
            <a:rPr lang="en-US" sz="2000" dirty="0">
              <a:solidFill>
                <a:schemeClr val="accent1">
                  <a:lumMod val="75000"/>
                </a:schemeClr>
              </a:solidFill>
              <a:latin typeface="Proxima nova"/>
            </a:rPr>
            <a:t>-Complicated in environment</a:t>
          </a:r>
        </a:p>
        <a:p>
          <a:pPr>
            <a:lnSpc>
              <a:spcPct val="100000"/>
            </a:lnSpc>
          </a:pPr>
          <a:endParaRPr lang="en-US" sz="2000" dirty="0">
            <a:solidFill>
              <a:schemeClr val="accent1">
                <a:lumMod val="75000"/>
              </a:schemeClr>
            </a:solidFill>
            <a:latin typeface="Proxima nova"/>
          </a:endParaRPr>
        </a:p>
      </dgm:t>
    </dgm:pt>
    <dgm:pt modelId="{7D4952FD-9FFD-44AA-9A72-9BEA37719B52}" type="sibTrans" cxnId="{82FD5B43-76B7-441C-ADE6-7192A2309FB1}">
      <dgm:prSet/>
      <dgm:spPr/>
      <dgm:t>
        <a:bodyPr/>
        <a:lstStyle/>
        <a:p>
          <a:endParaRPr lang="en-US" sz="3200">
            <a:latin typeface="Proxima nova"/>
          </a:endParaRPr>
        </a:p>
      </dgm:t>
    </dgm:pt>
    <dgm:pt modelId="{21650DD5-691F-4E76-AA29-7902E0333436}" type="parTrans" cxnId="{82FD5B43-76B7-441C-ADE6-7192A2309FB1}">
      <dgm:prSet/>
      <dgm:spPr/>
      <dgm:t>
        <a:bodyPr/>
        <a:lstStyle/>
        <a:p>
          <a:endParaRPr lang="en-US" sz="3200">
            <a:latin typeface="Proxima nova"/>
          </a:endParaRPr>
        </a:p>
      </dgm:t>
    </dgm:pt>
    <dgm:pt modelId="{06C251EA-592D-45B8-9F0D-0C7BEFEB560C}">
      <dgm:prSet custT="1"/>
      <dgm:spPr/>
      <dgm:t>
        <a:bodyPr/>
        <a:lstStyle/>
        <a:p>
          <a:pPr>
            <a:lnSpc>
              <a:spcPct val="100000"/>
            </a:lnSpc>
          </a:pPr>
          <a:r>
            <a:rPr lang="en-US" sz="2000" dirty="0">
              <a:solidFill>
                <a:schemeClr val="accent1">
                  <a:lumMod val="75000"/>
                </a:schemeClr>
              </a:solidFill>
              <a:latin typeface="Proxima nova"/>
            </a:rPr>
            <a:t>-Challenge in identification </a:t>
          </a:r>
          <a:r>
            <a:rPr lang="en-US" altLang="zh-CN" sz="2000" dirty="0">
              <a:solidFill>
                <a:schemeClr val="accent1">
                  <a:lumMod val="75000"/>
                </a:schemeClr>
              </a:solidFill>
              <a:latin typeface="Proxima nova"/>
            </a:rPr>
            <a:t>&amp;</a:t>
          </a:r>
          <a:r>
            <a:rPr lang="en-US" sz="2000" dirty="0">
              <a:solidFill>
                <a:schemeClr val="accent1">
                  <a:lumMod val="75000"/>
                </a:schemeClr>
              </a:solidFill>
              <a:latin typeface="Proxima nova"/>
            </a:rPr>
            <a:t> tracking</a:t>
          </a:r>
        </a:p>
      </dgm:t>
    </dgm:pt>
    <dgm:pt modelId="{D62E37E5-1FF6-4831-9650-BEE128C78B61}" type="sibTrans" cxnId="{95B8610B-1974-47F9-A485-DE13B1C16851}">
      <dgm:prSet/>
      <dgm:spPr/>
      <dgm:t>
        <a:bodyPr/>
        <a:lstStyle/>
        <a:p>
          <a:endParaRPr lang="en-US" sz="3200">
            <a:latin typeface="Proxima nova"/>
          </a:endParaRPr>
        </a:p>
      </dgm:t>
    </dgm:pt>
    <dgm:pt modelId="{F1A0EF76-F0E4-4F62-B6A6-D1A092BC2DF7}" type="parTrans" cxnId="{95B8610B-1974-47F9-A485-DE13B1C16851}">
      <dgm:prSet/>
      <dgm:spPr/>
      <dgm:t>
        <a:bodyPr/>
        <a:lstStyle/>
        <a:p>
          <a:endParaRPr lang="en-US" sz="3200">
            <a:latin typeface="Proxima nova"/>
          </a:endParaRPr>
        </a:p>
      </dgm:t>
    </dgm:pt>
    <dgm:pt modelId="{7B229C57-221C-480B-91FA-690B8392B6F1}" type="pres">
      <dgm:prSet presAssocID="{396B807A-AB83-42F7-8C38-9C8FE594566E}" presName="root" presStyleCnt="0">
        <dgm:presLayoutVars>
          <dgm:dir/>
          <dgm:resizeHandles val="exact"/>
        </dgm:presLayoutVars>
      </dgm:prSet>
      <dgm:spPr/>
    </dgm:pt>
    <dgm:pt modelId="{80F43F81-664D-4D6E-8942-B55059B38246}" type="pres">
      <dgm:prSet presAssocID="{99EC0AA0-E90F-4220-9AB4-728FDB910574}" presName="compNode" presStyleCnt="0"/>
      <dgm:spPr/>
    </dgm:pt>
    <dgm:pt modelId="{9B4E1E8B-0592-4AA8-A043-CEA3EA2D3063}" type="pres">
      <dgm:prSet presAssocID="{99EC0AA0-E90F-4220-9AB4-728FDB91057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473562C7-A73C-4684-8CA2-4B197CA4E227}" type="pres">
      <dgm:prSet presAssocID="{99EC0AA0-E90F-4220-9AB4-728FDB910574}" presName="iconSpace" presStyleCnt="0"/>
      <dgm:spPr/>
    </dgm:pt>
    <dgm:pt modelId="{95897D90-202B-4A17-A24B-E2584238B36F}" type="pres">
      <dgm:prSet presAssocID="{99EC0AA0-E90F-4220-9AB4-728FDB910574}" presName="parTx" presStyleLbl="revTx" presStyleIdx="0" presStyleCnt="6" custScaleX="132436">
        <dgm:presLayoutVars>
          <dgm:chMax val="0"/>
          <dgm:chPref val="0"/>
        </dgm:presLayoutVars>
      </dgm:prSet>
      <dgm:spPr/>
    </dgm:pt>
    <dgm:pt modelId="{03ECE863-DC0E-42FE-AF08-50CF9ECC6AEA}" type="pres">
      <dgm:prSet presAssocID="{99EC0AA0-E90F-4220-9AB4-728FDB910574}" presName="txSpace" presStyleCnt="0"/>
      <dgm:spPr/>
    </dgm:pt>
    <dgm:pt modelId="{D36321B2-D357-4641-AC6B-641AFB6E5FD8}" type="pres">
      <dgm:prSet presAssocID="{99EC0AA0-E90F-4220-9AB4-728FDB910574}" presName="desTx" presStyleLbl="revTx" presStyleIdx="1" presStyleCnt="6" custScaleX="120064">
        <dgm:presLayoutVars/>
      </dgm:prSet>
      <dgm:spPr/>
    </dgm:pt>
    <dgm:pt modelId="{F14EC767-5B03-41D7-B24E-F6DE37ABF8DC}" type="pres">
      <dgm:prSet presAssocID="{4A98F18E-22A6-4358-868D-F946CD431BB0}" presName="sibTrans" presStyleCnt="0"/>
      <dgm:spPr/>
    </dgm:pt>
    <dgm:pt modelId="{094300C4-E1C5-4917-8380-DCEC4DFBA4F3}" type="pres">
      <dgm:prSet presAssocID="{4D1A483E-445A-4261-9E9A-7CF07ACA2A4F}" presName="compNode" presStyleCnt="0"/>
      <dgm:spPr/>
    </dgm:pt>
    <dgm:pt modelId="{C5582F81-4EDD-43E9-ACB5-11F9832F0AFD}" type="pres">
      <dgm:prSet presAssocID="{4D1A483E-445A-4261-9E9A-7CF07ACA2A4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cientist"/>
        </a:ext>
      </dgm:extLst>
    </dgm:pt>
    <dgm:pt modelId="{FE27D814-E065-4B2A-ACE4-DB5AB8E708B2}" type="pres">
      <dgm:prSet presAssocID="{4D1A483E-445A-4261-9E9A-7CF07ACA2A4F}" presName="iconSpace" presStyleCnt="0"/>
      <dgm:spPr/>
    </dgm:pt>
    <dgm:pt modelId="{42A4FC8A-C07B-482D-83C9-63E78C0F2603}" type="pres">
      <dgm:prSet presAssocID="{4D1A483E-445A-4261-9E9A-7CF07ACA2A4F}" presName="parTx" presStyleLbl="revTx" presStyleIdx="2" presStyleCnt="6" custScaleX="110703" custScaleY="99275" custLinFactNeighborX="-32979" custLinFactNeighborY="-5890">
        <dgm:presLayoutVars>
          <dgm:chMax val="0"/>
          <dgm:chPref val="0"/>
        </dgm:presLayoutVars>
      </dgm:prSet>
      <dgm:spPr/>
    </dgm:pt>
    <dgm:pt modelId="{257E6252-7503-4501-9CB9-FAAE6B587BB0}" type="pres">
      <dgm:prSet presAssocID="{4D1A483E-445A-4261-9E9A-7CF07ACA2A4F}" presName="txSpace" presStyleCnt="0"/>
      <dgm:spPr/>
    </dgm:pt>
    <dgm:pt modelId="{89BBF3F8-39A2-4A00-A6A0-04ADD63D5DFB}" type="pres">
      <dgm:prSet presAssocID="{4D1A483E-445A-4261-9E9A-7CF07ACA2A4F}" presName="desTx" presStyleLbl="revTx" presStyleIdx="3" presStyleCnt="6" custScaleX="156122">
        <dgm:presLayoutVars/>
      </dgm:prSet>
      <dgm:spPr/>
    </dgm:pt>
    <dgm:pt modelId="{A715BFE0-D424-43EA-B9C2-394B5D2F62E8}" type="pres">
      <dgm:prSet presAssocID="{9211B341-20CF-4324-90F5-9DF83C7B0B99}" presName="sibTrans" presStyleCnt="0"/>
      <dgm:spPr/>
    </dgm:pt>
    <dgm:pt modelId="{0EB4E258-EA1B-4562-8E6D-7DDE68EE6EC9}" type="pres">
      <dgm:prSet presAssocID="{902C71CB-1DA3-403C-8503-2E836FD4B962}" presName="compNode" presStyleCnt="0"/>
      <dgm:spPr/>
    </dgm:pt>
    <dgm:pt modelId="{1CD4CE15-D169-4401-A323-1BB5EDC74170}" type="pres">
      <dgm:prSet presAssocID="{902C71CB-1DA3-403C-8503-2E836FD4B96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uilding Brick Wall with solid fill"/>
        </a:ext>
      </dgm:extLst>
    </dgm:pt>
    <dgm:pt modelId="{A3456AC7-4A6F-4871-AF82-A99850D9DDED}" type="pres">
      <dgm:prSet presAssocID="{902C71CB-1DA3-403C-8503-2E836FD4B962}" presName="iconSpace" presStyleCnt="0"/>
      <dgm:spPr/>
    </dgm:pt>
    <dgm:pt modelId="{92E48DD3-C328-4753-B465-1A40E6E0153F}" type="pres">
      <dgm:prSet presAssocID="{902C71CB-1DA3-403C-8503-2E836FD4B962}" presName="parTx" presStyleLbl="revTx" presStyleIdx="4" presStyleCnt="6">
        <dgm:presLayoutVars>
          <dgm:chMax val="0"/>
          <dgm:chPref val="0"/>
        </dgm:presLayoutVars>
      </dgm:prSet>
      <dgm:spPr/>
    </dgm:pt>
    <dgm:pt modelId="{B4089070-786B-4220-8519-5928EF5A9804}" type="pres">
      <dgm:prSet presAssocID="{902C71CB-1DA3-403C-8503-2E836FD4B962}" presName="txSpace" presStyleCnt="0"/>
      <dgm:spPr/>
    </dgm:pt>
    <dgm:pt modelId="{3862AB6A-2C4F-43C1-8AF6-8771E7AB5F4C}" type="pres">
      <dgm:prSet presAssocID="{902C71CB-1DA3-403C-8503-2E836FD4B962}" presName="desTx" presStyleLbl="revTx" presStyleIdx="5" presStyleCnt="6" custScaleX="106884">
        <dgm:presLayoutVars/>
      </dgm:prSet>
      <dgm:spPr/>
    </dgm:pt>
  </dgm:ptLst>
  <dgm:cxnLst>
    <dgm:cxn modelId="{2A6E7F0A-2893-4076-BC0D-31207D9E90B7}" srcId="{99EC0AA0-E90F-4220-9AB4-728FDB910574}" destId="{5C617F12-51CB-49CD-AEC4-D183308D1778}" srcOrd="1" destOrd="0" parTransId="{8E8456BD-5022-4FB3-8E00-D8DAC5A6AA88}" sibTransId="{B59D0154-BB2A-493E-9A09-8CF8454F2838}"/>
    <dgm:cxn modelId="{E93BB00A-2F4D-4120-959C-F28037B81D03}" srcId="{902C71CB-1DA3-403C-8503-2E836FD4B962}" destId="{E66E7AB8-668B-43B6-85FE-C112DC5A0BD0}" srcOrd="0" destOrd="0" parTransId="{68DE8B13-0AC8-43D5-B79C-7816B08C03AE}" sibTransId="{A2F1C18E-0CAB-4D5E-9A69-59308E72A70A}"/>
    <dgm:cxn modelId="{95B8610B-1974-47F9-A485-DE13B1C16851}" srcId="{4D1A483E-445A-4261-9E9A-7CF07ACA2A4F}" destId="{06C251EA-592D-45B8-9F0D-0C7BEFEB560C}" srcOrd="1" destOrd="0" parTransId="{F1A0EF76-F0E4-4F62-B6A6-D1A092BC2DF7}" sibTransId="{D62E37E5-1FF6-4831-9650-BEE128C78B61}"/>
    <dgm:cxn modelId="{C173D40D-4409-4C62-9715-8273D6702908}" type="presOf" srcId="{5C617F12-51CB-49CD-AEC4-D183308D1778}" destId="{D36321B2-D357-4641-AC6B-641AFB6E5FD8}" srcOrd="0" destOrd="1" presId="urn:microsoft.com/office/officeart/2018/2/layout/IconLabelDescriptionList"/>
    <dgm:cxn modelId="{7893C311-9CB1-4EE1-807B-80743D0A1EBC}" srcId="{99EC0AA0-E90F-4220-9AB4-728FDB910574}" destId="{DDEEFA95-E203-4D00-A7F2-C5F3E00E5276}" srcOrd="0" destOrd="0" parTransId="{99B793EE-9DA7-486A-BCA0-619FDB1A8FBB}" sibTransId="{B27587AB-C979-4AB5-924B-29873DC0150B}"/>
    <dgm:cxn modelId="{87DF7133-4803-48A9-9A0D-79429DC41EFB}" srcId="{396B807A-AB83-42F7-8C38-9C8FE594566E}" destId="{99EC0AA0-E90F-4220-9AB4-728FDB910574}" srcOrd="0" destOrd="0" parTransId="{04019AD8-0796-4C53-B4D8-8E56994E20AE}" sibTransId="{4A98F18E-22A6-4358-868D-F946CD431BB0}"/>
    <dgm:cxn modelId="{9F5FD839-911B-4E20-81C1-A64FB75239B5}" type="presOf" srcId="{803869C0-B2A7-4AF5-AD5F-78F38209CC1E}" destId="{89BBF3F8-39A2-4A00-A6A0-04ADD63D5DFB}" srcOrd="0" destOrd="0" presId="urn:microsoft.com/office/officeart/2018/2/layout/IconLabelDescriptionList"/>
    <dgm:cxn modelId="{27E35C40-2E16-4E56-A0A5-795AB58D3DC7}" type="presOf" srcId="{396B807A-AB83-42F7-8C38-9C8FE594566E}" destId="{7B229C57-221C-480B-91FA-690B8392B6F1}" srcOrd="0" destOrd="0" presId="urn:microsoft.com/office/officeart/2018/2/layout/IconLabelDescriptionList"/>
    <dgm:cxn modelId="{35F5115D-4B02-472D-91C6-7DBFE97981CD}" srcId="{99EC0AA0-E90F-4220-9AB4-728FDB910574}" destId="{9FBCFCCC-F51F-4891-B4A2-78440F5D7AAC}" srcOrd="2" destOrd="0" parTransId="{D08BAC5A-EC6E-462E-8F2C-FCD5EBEB5356}" sibTransId="{62D0FC87-ACDC-4EF7-9095-52F37E0F9AEF}"/>
    <dgm:cxn modelId="{82FD5B43-76B7-441C-ADE6-7192A2309FB1}" srcId="{4D1A483E-445A-4261-9E9A-7CF07ACA2A4F}" destId="{803869C0-B2A7-4AF5-AD5F-78F38209CC1E}" srcOrd="0" destOrd="0" parTransId="{21650DD5-691F-4E76-AA29-7902E0333436}" sibTransId="{7D4952FD-9FFD-44AA-9A72-9BEA37719B52}"/>
    <dgm:cxn modelId="{DA65C846-9408-4F79-B856-72A2A806B1E1}" type="presOf" srcId="{DDEEFA95-E203-4D00-A7F2-C5F3E00E5276}" destId="{D36321B2-D357-4641-AC6B-641AFB6E5FD8}" srcOrd="0" destOrd="0" presId="urn:microsoft.com/office/officeart/2018/2/layout/IconLabelDescriptionList"/>
    <dgm:cxn modelId="{99487168-2B78-45CD-ADE8-9C12DAE800CF}" type="presOf" srcId="{8066167A-9D39-485A-9844-A060E91EDB6C}" destId="{3862AB6A-2C4F-43C1-8AF6-8771E7AB5F4C}" srcOrd="0" destOrd="1" presId="urn:microsoft.com/office/officeart/2018/2/layout/IconLabelDescriptionList"/>
    <dgm:cxn modelId="{3CF7E34C-F44F-4CFC-A052-B822BEB62FAC}" srcId="{396B807A-AB83-42F7-8C38-9C8FE594566E}" destId="{4D1A483E-445A-4261-9E9A-7CF07ACA2A4F}" srcOrd="1" destOrd="0" parTransId="{CB8D39BE-F042-4BED-A44B-B10BB4045BB6}" sibTransId="{9211B341-20CF-4324-90F5-9DF83C7B0B99}"/>
    <dgm:cxn modelId="{F50F915A-670B-4F04-934A-CA96D0B3D9CF}" srcId="{396B807A-AB83-42F7-8C38-9C8FE594566E}" destId="{902C71CB-1DA3-403C-8503-2E836FD4B962}" srcOrd="2" destOrd="0" parTransId="{EED3F013-D634-4843-BA01-79F316815F66}" sibTransId="{D809463C-F5DE-4266-B0E9-DE4274070EB3}"/>
    <dgm:cxn modelId="{48D8678A-D079-479D-89B6-9EF3629478F2}" type="presOf" srcId="{99EC0AA0-E90F-4220-9AB4-728FDB910574}" destId="{95897D90-202B-4A17-A24B-E2584238B36F}" srcOrd="0" destOrd="0" presId="urn:microsoft.com/office/officeart/2018/2/layout/IconLabelDescriptionList"/>
    <dgm:cxn modelId="{7FADCBBC-C740-42EF-B1BF-39A57E6312E8}" type="presOf" srcId="{902C71CB-1DA3-403C-8503-2E836FD4B962}" destId="{92E48DD3-C328-4753-B465-1A40E6E0153F}" srcOrd="0" destOrd="0" presId="urn:microsoft.com/office/officeart/2018/2/layout/IconLabelDescriptionList"/>
    <dgm:cxn modelId="{60624BCB-8512-4FEB-AE9C-2C206C8D520A}" type="presOf" srcId="{4D1A483E-445A-4261-9E9A-7CF07ACA2A4F}" destId="{42A4FC8A-C07B-482D-83C9-63E78C0F2603}" srcOrd="0" destOrd="0" presId="urn:microsoft.com/office/officeart/2018/2/layout/IconLabelDescriptionList"/>
    <dgm:cxn modelId="{780FB0D2-C4F6-484E-87E5-F23411AFB1EE}" srcId="{902C71CB-1DA3-403C-8503-2E836FD4B962}" destId="{8066167A-9D39-485A-9844-A060E91EDB6C}" srcOrd="1" destOrd="0" parTransId="{909CE29E-8E19-43E7-867B-1776F2E3BE0F}" sibTransId="{2B0770A7-36A2-4594-A211-D7CE4E6D4D64}"/>
    <dgm:cxn modelId="{0407CDD3-7BC1-4876-B4B2-0944AA09B740}" type="presOf" srcId="{E66E7AB8-668B-43B6-85FE-C112DC5A0BD0}" destId="{3862AB6A-2C4F-43C1-8AF6-8771E7AB5F4C}" srcOrd="0" destOrd="0" presId="urn:microsoft.com/office/officeart/2018/2/layout/IconLabelDescriptionList"/>
    <dgm:cxn modelId="{B1D2E2D4-13E4-4B2E-B68B-C86BE3C1C7F4}" type="presOf" srcId="{06C251EA-592D-45B8-9F0D-0C7BEFEB560C}" destId="{89BBF3F8-39A2-4A00-A6A0-04ADD63D5DFB}" srcOrd="0" destOrd="1" presId="urn:microsoft.com/office/officeart/2018/2/layout/IconLabelDescriptionList"/>
    <dgm:cxn modelId="{8CF5FDD7-6423-4447-8C62-190661FD4884}" type="presOf" srcId="{9FBCFCCC-F51F-4891-B4A2-78440F5D7AAC}" destId="{D36321B2-D357-4641-AC6B-641AFB6E5FD8}" srcOrd="0" destOrd="2" presId="urn:microsoft.com/office/officeart/2018/2/layout/IconLabelDescriptionList"/>
    <dgm:cxn modelId="{DC3E9629-3472-48EF-A21A-AC4B329E4B9F}" type="presParOf" srcId="{7B229C57-221C-480B-91FA-690B8392B6F1}" destId="{80F43F81-664D-4D6E-8942-B55059B38246}" srcOrd="0" destOrd="0" presId="urn:microsoft.com/office/officeart/2018/2/layout/IconLabelDescriptionList"/>
    <dgm:cxn modelId="{CF0FCF3B-4117-40DE-B610-309757C71DA8}" type="presParOf" srcId="{80F43F81-664D-4D6E-8942-B55059B38246}" destId="{9B4E1E8B-0592-4AA8-A043-CEA3EA2D3063}" srcOrd="0" destOrd="0" presId="urn:microsoft.com/office/officeart/2018/2/layout/IconLabelDescriptionList"/>
    <dgm:cxn modelId="{B9449022-73A9-450A-B1FF-78314C33D10F}" type="presParOf" srcId="{80F43F81-664D-4D6E-8942-B55059B38246}" destId="{473562C7-A73C-4684-8CA2-4B197CA4E227}" srcOrd="1" destOrd="0" presId="urn:microsoft.com/office/officeart/2018/2/layout/IconLabelDescriptionList"/>
    <dgm:cxn modelId="{5ABA1334-8333-466A-B474-639134D41587}" type="presParOf" srcId="{80F43F81-664D-4D6E-8942-B55059B38246}" destId="{95897D90-202B-4A17-A24B-E2584238B36F}" srcOrd="2" destOrd="0" presId="urn:microsoft.com/office/officeart/2018/2/layout/IconLabelDescriptionList"/>
    <dgm:cxn modelId="{803B3D09-5FC1-4338-9D7F-983E62972B94}" type="presParOf" srcId="{80F43F81-664D-4D6E-8942-B55059B38246}" destId="{03ECE863-DC0E-42FE-AF08-50CF9ECC6AEA}" srcOrd="3" destOrd="0" presId="urn:microsoft.com/office/officeart/2018/2/layout/IconLabelDescriptionList"/>
    <dgm:cxn modelId="{65BC6061-DD26-4D31-BB0D-32CEB4F5D21A}" type="presParOf" srcId="{80F43F81-664D-4D6E-8942-B55059B38246}" destId="{D36321B2-D357-4641-AC6B-641AFB6E5FD8}" srcOrd="4" destOrd="0" presId="urn:microsoft.com/office/officeart/2018/2/layout/IconLabelDescriptionList"/>
    <dgm:cxn modelId="{FB05B5F3-D6F5-4276-86BB-AA90B6CE7D7F}" type="presParOf" srcId="{7B229C57-221C-480B-91FA-690B8392B6F1}" destId="{F14EC767-5B03-41D7-B24E-F6DE37ABF8DC}" srcOrd="1" destOrd="0" presId="urn:microsoft.com/office/officeart/2018/2/layout/IconLabelDescriptionList"/>
    <dgm:cxn modelId="{B8CA0F3A-6DC3-4822-B7CC-67722A263532}" type="presParOf" srcId="{7B229C57-221C-480B-91FA-690B8392B6F1}" destId="{094300C4-E1C5-4917-8380-DCEC4DFBA4F3}" srcOrd="2" destOrd="0" presId="urn:microsoft.com/office/officeart/2018/2/layout/IconLabelDescriptionList"/>
    <dgm:cxn modelId="{D4EFD731-81EE-47F8-9003-5F3699048197}" type="presParOf" srcId="{094300C4-E1C5-4917-8380-DCEC4DFBA4F3}" destId="{C5582F81-4EDD-43E9-ACB5-11F9832F0AFD}" srcOrd="0" destOrd="0" presId="urn:microsoft.com/office/officeart/2018/2/layout/IconLabelDescriptionList"/>
    <dgm:cxn modelId="{65F683DC-EA1E-4E85-A669-00C033135899}" type="presParOf" srcId="{094300C4-E1C5-4917-8380-DCEC4DFBA4F3}" destId="{FE27D814-E065-4B2A-ACE4-DB5AB8E708B2}" srcOrd="1" destOrd="0" presId="urn:microsoft.com/office/officeart/2018/2/layout/IconLabelDescriptionList"/>
    <dgm:cxn modelId="{D1EB6C23-C733-44B5-B64B-1543372EF87D}" type="presParOf" srcId="{094300C4-E1C5-4917-8380-DCEC4DFBA4F3}" destId="{42A4FC8A-C07B-482D-83C9-63E78C0F2603}" srcOrd="2" destOrd="0" presId="urn:microsoft.com/office/officeart/2018/2/layout/IconLabelDescriptionList"/>
    <dgm:cxn modelId="{49915BF2-B731-4951-82BB-53B414E521B0}" type="presParOf" srcId="{094300C4-E1C5-4917-8380-DCEC4DFBA4F3}" destId="{257E6252-7503-4501-9CB9-FAAE6B587BB0}" srcOrd="3" destOrd="0" presId="urn:microsoft.com/office/officeart/2018/2/layout/IconLabelDescriptionList"/>
    <dgm:cxn modelId="{6F2A017A-C900-4A9D-8D58-983E49EC5B78}" type="presParOf" srcId="{094300C4-E1C5-4917-8380-DCEC4DFBA4F3}" destId="{89BBF3F8-39A2-4A00-A6A0-04ADD63D5DFB}" srcOrd="4" destOrd="0" presId="urn:microsoft.com/office/officeart/2018/2/layout/IconLabelDescriptionList"/>
    <dgm:cxn modelId="{D3C00001-3B2E-4D6A-8E42-EF213780B627}" type="presParOf" srcId="{7B229C57-221C-480B-91FA-690B8392B6F1}" destId="{A715BFE0-D424-43EA-B9C2-394B5D2F62E8}" srcOrd="3" destOrd="0" presId="urn:microsoft.com/office/officeart/2018/2/layout/IconLabelDescriptionList"/>
    <dgm:cxn modelId="{E25BF133-2EBD-4D88-8DB2-F8C59EC76B53}" type="presParOf" srcId="{7B229C57-221C-480B-91FA-690B8392B6F1}" destId="{0EB4E258-EA1B-4562-8E6D-7DDE68EE6EC9}" srcOrd="4" destOrd="0" presId="urn:microsoft.com/office/officeart/2018/2/layout/IconLabelDescriptionList"/>
    <dgm:cxn modelId="{A6305215-F068-44A7-9099-7DAB93521D40}" type="presParOf" srcId="{0EB4E258-EA1B-4562-8E6D-7DDE68EE6EC9}" destId="{1CD4CE15-D169-4401-A323-1BB5EDC74170}" srcOrd="0" destOrd="0" presId="urn:microsoft.com/office/officeart/2018/2/layout/IconLabelDescriptionList"/>
    <dgm:cxn modelId="{5E9F667D-62BC-4DAF-9E63-6B7FAABF44BC}" type="presParOf" srcId="{0EB4E258-EA1B-4562-8E6D-7DDE68EE6EC9}" destId="{A3456AC7-4A6F-4871-AF82-A99850D9DDED}" srcOrd="1" destOrd="0" presId="urn:microsoft.com/office/officeart/2018/2/layout/IconLabelDescriptionList"/>
    <dgm:cxn modelId="{2A71F358-79FF-4B09-9AC7-836BC9D2F7A0}" type="presParOf" srcId="{0EB4E258-EA1B-4562-8E6D-7DDE68EE6EC9}" destId="{92E48DD3-C328-4753-B465-1A40E6E0153F}" srcOrd="2" destOrd="0" presId="urn:microsoft.com/office/officeart/2018/2/layout/IconLabelDescriptionList"/>
    <dgm:cxn modelId="{1456C6AD-6DD5-43BE-AF33-430E1A7DF667}" type="presParOf" srcId="{0EB4E258-EA1B-4562-8E6D-7DDE68EE6EC9}" destId="{B4089070-786B-4220-8519-5928EF5A9804}" srcOrd="3" destOrd="0" presId="urn:microsoft.com/office/officeart/2018/2/layout/IconLabelDescriptionList"/>
    <dgm:cxn modelId="{5B9D81C3-82E7-40F4-9202-7AE3BA8C5553}" type="presParOf" srcId="{0EB4E258-EA1B-4562-8E6D-7DDE68EE6EC9}" destId="{3862AB6A-2C4F-43C1-8AF6-8771E7AB5F4C}"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83FDDA-1E01-44C1-B1F1-B0986D54992D}" type="doc">
      <dgm:prSet loTypeId="urn:microsoft.com/office/officeart/2018/5/layout/CenteredIconLabelDescriptionList" loCatId="icon" qsTypeId="urn:microsoft.com/office/officeart/2005/8/quickstyle/simple1" qsCatId="simple" csTypeId="urn:microsoft.com/office/officeart/2018/5/colors/Iconchunking_neutralbg_accent6_2" csCatId="accent6" phldr="1"/>
      <dgm:spPr/>
      <dgm:t>
        <a:bodyPr/>
        <a:lstStyle/>
        <a:p>
          <a:endParaRPr lang="en-US"/>
        </a:p>
      </dgm:t>
    </dgm:pt>
    <dgm:pt modelId="{76FE1589-1958-42D4-B0C4-775C5D8B12DE}">
      <dgm:prSet/>
      <dgm:spPr/>
      <dgm:t>
        <a:bodyPr/>
        <a:lstStyle/>
        <a:p>
          <a:pPr>
            <a:lnSpc>
              <a:spcPct val="100000"/>
            </a:lnSpc>
            <a:defRPr b="1"/>
          </a:pPr>
          <a:r>
            <a:rPr lang="en-US" dirty="0">
              <a:solidFill>
                <a:schemeClr val="accent1"/>
              </a:solidFill>
            </a:rPr>
            <a:t>Formula annotation</a:t>
          </a:r>
        </a:p>
      </dgm:t>
    </dgm:pt>
    <dgm:pt modelId="{41B4A802-421F-4E5B-8F2F-3ED0EB02AFA4}" type="parTrans" cxnId="{70219229-5D6D-4A33-BAB1-CEE528C103EE}">
      <dgm:prSet/>
      <dgm:spPr/>
      <dgm:t>
        <a:bodyPr/>
        <a:lstStyle/>
        <a:p>
          <a:endParaRPr lang="en-US">
            <a:solidFill>
              <a:schemeClr val="accent1"/>
            </a:solidFill>
          </a:endParaRPr>
        </a:p>
      </dgm:t>
    </dgm:pt>
    <dgm:pt modelId="{40572BB6-6D28-45F8-95DF-2B9A791A3E63}" type="sibTrans" cxnId="{70219229-5D6D-4A33-BAB1-CEE528C103EE}">
      <dgm:prSet/>
      <dgm:spPr/>
      <dgm:t>
        <a:bodyPr/>
        <a:lstStyle/>
        <a:p>
          <a:endParaRPr lang="en-US">
            <a:solidFill>
              <a:schemeClr val="accent1"/>
            </a:solidFill>
          </a:endParaRPr>
        </a:p>
      </dgm:t>
    </dgm:pt>
    <dgm:pt modelId="{C9B93E4C-64F3-4C94-8A35-1FE74BC187E3}">
      <dgm:prSet/>
      <dgm:spPr/>
      <dgm:t>
        <a:bodyPr/>
        <a:lstStyle/>
        <a:p>
          <a:pPr>
            <a:lnSpc>
              <a:spcPct val="100000"/>
            </a:lnSpc>
          </a:pPr>
          <a:r>
            <a:rPr lang="en-US" dirty="0">
              <a:solidFill>
                <a:schemeClr val="accent1">
                  <a:lumMod val="75000"/>
                </a:schemeClr>
              </a:solidFill>
            </a:rPr>
            <a:t>Interactive plot for HRMS data visualization</a:t>
          </a:r>
        </a:p>
      </dgm:t>
    </dgm:pt>
    <dgm:pt modelId="{B8A4B0A6-C870-4F08-9E57-A5B37DE54E97}" type="parTrans" cxnId="{D753A45C-7A73-4054-BF5B-C579C30B50FA}">
      <dgm:prSet/>
      <dgm:spPr/>
      <dgm:t>
        <a:bodyPr/>
        <a:lstStyle/>
        <a:p>
          <a:endParaRPr lang="en-US">
            <a:solidFill>
              <a:schemeClr val="accent1"/>
            </a:solidFill>
          </a:endParaRPr>
        </a:p>
      </dgm:t>
    </dgm:pt>
    <dgm:pt modelId="{3B4B14EA-7904-4BA2-AFC3-202BB8F842F3}" type="sibTrans" cxnId="{D753A45C-7A73-4054-BF5B-C579C30B50FA}">
      <dgm:prSet/>
      <dgm:spPr/>
      <dgm:t>
        <a:bodyPr/>
        <a:lstStyle/>
        <a:p>
          <a:endParaRPr lang="en-US">
            <a:solidFill>
              <a:schemeClr val="accent1"/>
            </a:solidFill>
          </a:endParaRPr>
        </a:p>
      </dgm:t>
    </dgm:pt>
    <dgm:pt modelId="{E5C5DD31-3B45-4891-9983-403C9B1B1E8B}">
      <dgm:prSet/>
      <dgm:spPr/>
      <dgm:t>
        <a:bodyPr/>
        <a:lstStyle/>
        <a:p>
          <a:pPr>
            <a:lnSpc>
              <a:spcPct val="100000"/>
            </a:lnSpc>
            <a:defRPr b="1"/>
          </a:pPr>
          <a:r>
            <a:rPr lang="en-US" dirty="0">
              <a:solidFill>
                <a:schemeClr val="accent1"/>
              </a:solidFill>
            </a:rPr>
            <a:t>Feature annotation</a:t>
          </a:r>
        </a:p>
      </dgm:t>
    </dgm:pt>
    <dgm:pt modelId="{E0300D1E-31BF-454F-8FE0-583C995DF880}" type="parTrans" cxnId="{D390A540-D35D-4B42-8019-3CE18CA7E4D2}">
      <dgm:prSet/>
      <dgm:spPr/>
      <dgm:t>
        <a:bodyPr/>
        <a:lstStyle/>
        <a:p>
          <a:endParaRPr lang="en-US">
            <a:solidFill>
              <a:schemeClr val="accent1"/>
            </a:solidFill>
          </a:endParaRPr>
        </a:p>
      </dgm:t>
    </dgm:pt>
    <dgm:pt modelId="{F17532FA-BBA7-49FF-8382-E571A8E36817}" type="sibTrans" cxnId="{D390A540-D35D-4B42-8019-3CE18CA7E4D2}">
      <dgm:prSet/>
      <dgm:spPr/>
      <dgm:t>
        <a:bodyPr/>
        <a:lstStyle/>
        <a:p>
          <a:endParaRPr lang="en-US">
            <a:solidFill>
              <a:schemeClr val="accent1"/>
            </a:solidFill>
          </a:endParaRPr>
        </a:p>
      </dgm:t>
    </dgm:pt>
    <dgm:pt modelId="{1A25DA5B-27DD-4615-A79A-7CB5C6067DFA}">
      <dgm:prSet/>
      <dgm:spPr/>
      <dgm:t>
        <a:bodyPr/>
        <a:lstStyle/>
        <a:p>
          <a:pPr>
            <a:lnSpc>
              <a:spcPct val="100000"/>
            </a:lnSpc>
          </a:pPr>
          <a:r>
            <a:rPr lang="en-US" dirty="0">
              <a:solidFill>
                <a:schemeClr val="accent1">
                  <a:lumMod val="75000"/>
                </a:schemeClr>
              </a:solidFill>
            </a:rPr>
            <a:t>With online/in-house database</a:t>
          </a:r>
        </a:p>
      </dgm:t>
    </dgm:pt>
    <dgm:pt modelId="{FD667C40-F0E5-408E-86A8-C240BDFBB12E}" type="parTrans" cxnId="{DC7D4703-617D-4071-A634-50E863C72055}">
      <dgm:prSet/>
      <dgm:spPr/>
      <dgm:t>
        <a:bodyPr/>
        <a:lstStyle/>
        <a:p>
          <a:endParaRPr lang="en-US">
            <a:solidFill>
              <a:schemeClr val="accent1"/>
            </a:solidFill>
          </a:endParaRPr>
        </a:p>
      </dgm:t>
    </dgm:pt>
    <dgm:pt modelId="{85DE4EB3-402A-43D5-8CB5-66BC0A0B56A4}" type="sibTrans" cxnId="{DC7D4703-617D-4071-A634-50E863C72055}">
      <dgm:prSet/>
      <dgm:spPr/>
      <dgm:t>
        <a:bodyPr/>
        <a:lstStyle/>
        <a:p>
          <a:endParaRPr lang="en-US">
            <a:solidFill>
              <a:schemeClr val="accent1"/>
            </a:solidFill>
          </a:endParaRPr>
        </a:p>
      </dgm:t>
    </dgm:pt>
    <dgm:pt modelId="{C5CE64A2-961D-4CFB-8D62-338BA604183F}" type="pres">
      <dgm:prSet presAssocID="{3983FDDA-1E01-44C1-B1F1-B0986D54992D}" presName="root" presStyleCnt="0">
        <dgm:presLayoutVars>
          <dgm:dir/>
          <dgm:resizeHandles val="exact"/>
        </dgm:presLayoutVars>
      </dgm:prSet>
      <dgm:spPr/>
    </dgm:pt>
    <dgm:pt modelId="{6DC4835C-46B6-4690-98EB-7DC196368F21}" type="pres">
      <dgm:prSet presAssocID="{76FE1589-1958-42D4-B0C4-775C5D8B12DE}" presName="compNode" presStyleCnt="0"/>
      <dgm:spPr/>
    </dgm:pt>
    <dgm:pt modelId="{0A464B8C-ED2E-46AA-B62A-A50F0D75FDAF}" type="pres">
      <dgm:prSet presAssocID="{76FE1589-1958-42D4-B0C4-775C5D8B12D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8FBCE485-49E0-4189-88CB-BF786E22BADD}" type="pres">
      <dgm:prSet presAssocID="{76FE1589-1958-42D4-B0C4-775C5D8B12DE}" presName="iconSpace" presStyleCnt="0"/>
      <dgm:spPr/>
    </dgm:pt>
    <dgm:pt modelId="{A83FA948-B63A-411E-BBCE-A398D7698B78}" type="pres">
      <dgm:prSet presAssocID="{76FE1589-1958-42D4-B0C4-775C5D8B12DE}" presName="parTx" presStyleLbl="revTx" presStyleIdx="0" presStyleCnt="4">
        <dgm:presLayoutVars>
          <dgm:chMax val="0"/>
          <dgm:chPref val="0"/>
        </dgm:presLayoutVars>
      </dgm:prSet>
      <dgm:spPr/>
    </dgm:pt>
    <dgm:pt modelId="{157B3416-2728-4CD5-B3CD-8E2D2716E768}" type="pres">
      <dgm:prSet presAssocID="{76FE1589-1958-42D4-B0C4-775C5D8B12DE}" presName="txSpace" presStyleCnt="0"/>
      <dgm:spPr/>
    </dgm:pt>
    <dgm:pt modelId="{806AB294-008C-46CA-84BF-A68230057C95}" type="pres">
      <dgm:prSet presAssocID="{76FE1589-1958-42D4-B0C4-775C5D8B12DE}" presName="desTx" presStyleLbl="revTx" presStyleIdx="1" presStyleCnt="4">
        <dgm:presLayoutVars/>
      </dgm:prSet>
      <dgm:spPr/>
    </dgm:pt>
    <dgm:pt modelId="{DB4EE5B2-DCAF-4F68-9D97-C12E7BB64447}" type="pres">
      <dgm:prSet presAssocID="{40572BB6-6D28-45F8-95DF-2B9A791A3E63}" presName="sibTrans" presStyleCnt="0"/>
      <dgm:spPr/>
    </dgm:pt>
    <dgm:pt modelId="{FC165B9F-67C4-43EA-9737-46178434F23A}" type="pres">
      <dgm:prSet presAssocID="{E5C5DD31-3B45-4891-9983-403C9B1B1E8B}" presName="compNode" presStyleCnt="0"/>
      <dgm:spPr/>
    </dgm:pt>
    <dgm:pt modelId="{82412771-4925-4E78-A54F-1D1DF8A0F29A}" type="pres">
      <dgm:prSet presAssocID="{E5C5DD31-3B45-4891-9983-403C9B1B1E8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37FA75E-0CC9-4F07-A5EB-F8E72C6DE856}" type="pres">
      <dgm:prSet presAssocID="{E5C5DD31-3B45-4891-9983-403C9B1B1E8B}" presName="iconSpace" presStyleCnt="0"/>
      <dgm:spPr/>
    </dgm:pt>
    <dgm:pt modelId="{920BDFAD-54B7-43FE-93D7-92BEE17B3588}" type="pres">
      <dgm:prSet presAssocID="{E5C5DD31-3B45-4891-9983-403C9B1B1E8B}" presName="parTx" presStyleLbl="revTx" presStyleIdx="2" presStyleCnt="4">
        <dgm:presLayoutVars>
          <dgm:chMax val="0"/>
          <dgm:chPref val="0"/>
        </dgm:presLayoutVars>
      </dgm:prSet>
      <dgm:spPr/>
    </dgm:pt>
    <dgm:pt modelId="{7AF2930E-7D07-464F-960A-954C6188BCF7}" type="pres">
      <dgm:prSet presAssocID="{E5C5DD31-3B45-4891-9983-403C9B1B1E8B}" presName="txSpace" presStyleCnt="0"/>
      <dgm:spPr/>
    </dgm:pt>
    <dgm:pt modelId="{44B1DEDA-7470-4A19-BE2F-F5175138176B}" type="pres">
      <dgm:prSet presAssocID="{E5C5DD31-3B45-4891-9983-403C9B1B1E8B}" presName="desTx" presStyleLbl="revTx" presStyleIdx="3" presStyleCnt="4">
        <dgm:presLayoutVars/>
      </dgm:prSet>
      <dgm:spPr/>
    </dgm:pt>
  </dgm:ptLst>
  <dgm:cxnLst>
    <dgm:cxn modelId="{DC7D4703-617D-4071-A634-50E863C72055}" srcId="{E5C5DD31-3B45-4891-9983-403C9B1B1E8B}" destId="{1A25DA5B-27DD-4615-A79A-7CB5C6067DFA}" srcOrd="0" destOrd="0" parTransId="{FD667C40-F0E5-408E-86A8-C240BDFBB12E}" sibTransId="{85DE4EB3-402A-43D5-8CB5-66BC0A0B56A4}"/>
    <dgm:cxn modelId="{70219229-5D6D-4A33-BAB1-CEE528C103EE}" srcId="{3983FDDA-1E01-44C1-B1F1-B0986D54992D}" destId="{76FE1589-1958-42D4-B0C4-775C5D8B12DE}" srcOrd="0" destOrd="0" parTransId="{41B4A802-421F-4E5B-8F2F-3ED0EB02AFA4}" sibTransId="{40572BB6-6D28-45F8-95DF-2B9A791A3E63}"/>
    <dgm:cxn modelId="{3E054A38-4730-410F-B465-F9B7989BB065}" type="presOf" srcId="{E5C5DD31-3B45-4891-9983-403C9B1B1E8B}" destId="{920BDFAD-54B7-43FE-93D7-92BEE17B3588}" srcOrd="0" destOrd="0" presId="urn:microsoft.com/office/officeart/2018/5/layout/CenteredIconLabelDescriptionList"/>
    <dgm:cxn modelId="{D390A540-D35D-4B42-8019-3CE18CA7E4D2}" srcId="{3983FDDA-1E01-44C1-B1F1-B0986D54992D}" destId="{E5C5DD31-3B45-4891-9983-403C9B1B1E8B}" srcOrd="1" destOrd="0" parTransId="{E0300D1E-31BF-454F-8FE0-583C995DF880}" sibTransId="{F17532FA-BBA7-49FF-8382-E571A8E36817}"/>
    <dgm:cxn modelId="{D753A45C-7A73-4054-BF5B-C579C30B50FA}" srcId="{76FE1589-1958-42D4-B0C4-775C5D8B12DE}" destId="{C9B93E4C-64F3-4C94-8A35-1FE74BC187E3}" srcOrd="0" destOrd="0" parTransId="{B8A4B0A6-C870-4F08-9E57-A5B37DE54E97}" sibTransId="{3B4B14EA-7904-4BA2-AFC3-202BB8F842F3}"/>
    <dgm:cxn modelId="{B5E6E0A1-AF67-4E11-8356-5297B0B5D708}" type="presOf" srcId="{3983FDDA-1E01-44C1-B1F1-B0986D54992D}" destId="{C5CE64A2-961D-4CFB-8D62-338BA604183F}" srcOrd="0" destOrd="0" presId="urn:microsoft.com/office/officeart/2018/5/layout/CenteredIconLabelDescriptionList"/>
    <dgm:cxn modelId="{F51C25AB-64C3-4563-AE61-7CD116A80FF3}" type="presOf" srcId="{1A25DA5B-27DD-4615-A79A-7CB5C6067DFA}" destId="{44B1DEDA-7470-4A19-BE2F-F5175138176B}" srcOrd="0" destOrd="0" presId="urn:microsoft.com/office/officeart/2018/5/layout/CenteredIconLabelDescriptionList"/>
    <dgm:cxn modelId="{359D84C1-566A-4790-B687-AF6CC1A7967E}" type="presOf" srcId="{76FE1589-1958-42D4-B0C4-775C5D8B12DE}" destId="{A83FA948-B63A-411E-BBCE-A398D7698B78}" srcOrd="0" destOrd="0" presId="urn:microsoft.com/office/officeart/2018/5/layout/CenteredIconLabelDescriptionList"/>
    <dgm:cxn modelId="{4D9E18FB-EC24-46C0-8A38-FB80682640DE}" type="presOf" srcId="{C9B93E4C-64F3-4C94-8A35-1FE74BC187E3}" destId="{806AB294-008C-46CA-84BF-A68230057C95}" srcOrd="0" destOrd="0" presId="urn:microsoft.com/office/officeart/2018/5/layout/CenteredIconLabelDescriptionList"/>
    <dgm:cxn modelId="{4C25D909-FFE3-4E49-97EF-4F4C097AE03C}" type="presParOf" srcId="{C5CE64A2-961D-4CFB-8D62-338BA604183F}" destId="{6DC4835C-46B6-4690-98EB-7DC196368F21}" srcOrd="0" destOrd="0" presId="urn:microsoft.com/office/officeart/2018/5/layout/CenteredIconLabelDescriptionList"/>
    <dgm:cxn modelId="{829DF871-03D1-421C-883F-11F05A266604}" type="presParOf" srcId="{6DC4835C-46B6-4690-98EB-7DC196368F21}" destId="{0A464B8C-ED2E-46AA-B62A-A50F0D75FDAF}" srcOrd="0" destOrd="0" presId="urn:microsoft.com/office/officeart/2018/5/layout/CenteredIconLabelDescriptionList"/>
    <dgm:cxn modelId="{9878CE70-4247-46BC-87F2-47F51649A33A}" type="presParOf" srcId="{6DC4835C-46B6-4690-98EB-7DC196368F21}" destId="{8FBCE485-49E0-4189-88CB-BF786E22BADD}" srcOrd="1" destOrd="0" presId="urn:microsoft.com/office/officeart/2018/5/layout/CenteredIconLabelDescriptionList"/>
    <dgm:cxn modelId="{99BFF65D-D8D9-4917-97F0-EB729058F755}" type="presParOf" srcId="{6DC4835C-46B6-4690-98EB-7DC196368F21}" destId="{A83FA948-B63A-411E-BBCE-A398D7698B78}" srcOrd="2" destOrd="0" presId="urn:microsoft.com/office/officeart/2018/5/layout/CenteredIconLabelDescriptionList"/>
    <dgm:cxn modelId="{84A8DFE9-47F0-43F0-8633-E09C22A81C67}" type="presParOf" srcId="{6DC4835C-46B6-4690-98EB-7DC196368F21}" destId="{157B3416-2728-4CD5-B3CD-8E2D2716E768}" srcOrd="3" destOrd="0" presId="urn:microsoft.com/office/officeart/2018/5/layout/CenteredIconLabelDescriptionList"/>
    <dgm:cxn modelId="{6623CB15-7F44-4D57-866C-D385B9A0997C}" type="presParOf" srcId="{6DC4835C-46B6-4690-98EB-7DC196368F21}" destId="{806AB294-008C-46CA-84BF-A68230057C95}" srcOrd="4" destOrd="0" presId="urn:microsoft.com/office/officeart/2018/5/layout/CenteredIconLabelDescriptionList"/>
    <dgm:cxn modelId="{47EABC59-37B6-45B9-A6FE-670217C18CE0}" type="presParOf" srcId="{C5CE64A2-961D-4CFB-8D62-338BA604183F}" destId="{DB4EE5B2-DCAF-4F68-9D97-C12E7BB64447}" srcOrd="1" destOrd="0" presId="urn:microsoft.com/office/officeart/2018/5/layout/CenteredIconLabelDescriptionList"/>
    <dgm:cxn modelId="{3BF5A191-3833-44FE-B8A4-3A6FFBFE88CC}" type="presParOf" srcId="{C5CE64A2-961D-4CFB-8D62-338BA604183F}" destId="{FC165B9F-67C4-43EA-9737-46178434F23A}" srcOrd="2" destOrd="0" presId="urn:microsoft.com/office/officeart/2018/5/layout/CenteredIconLabelDescriptionList"/>
    <dgm:cxn modelId="{D6A132FF-F170-4776-8774-FB675B9B9AB4}" type="presParOf" srcId="{FC165B9F-67C4-43EA-9737-46178434F23A}" destId="{82412771-4925-4E78-A54F-1D1DF8A0F29A}" srcOrd="0" destOrd="0" presId="urn:microsoft.com/office/officeart/2018/5/layout/CenteredIconLabelDescriptionList"/>
    <dgm:cxn modelId="{3D32085A-4ABD-4DCC-AD8A-86D160D2C843}" type="presParOf" srcId="{FC165B9F-67C4-43EA-9737-46178434F23A}" destId="{E37FA75E-0CC9-4F07-A5EB-F8E72C6DE856}" srcOrd="1" destOrd="0" presId="urn:microsoft.com/office/officeart/2018/5/layout/CenteredIconLabelDescriptionList"/>
    <dgm:cxn modelId="{6F4BA658-370A-47A6-A45E-361620F27614}" type="presParOf" srcId="{FC165B9F-67C4-43EA-9737-46178434F23A}" destId="{920BDFAD-54B7-43FE-93D7-92BEE17B3588}" srcOrd="2" destOrd="0" presId="urn:microsoft.com/office/officeart/2018/5/layout/CenteredIconLabelDescriptionList"/>
    <dgm:cxn modelId="{C4E92FD5-5788-4C87-9704-E70ECCB0D8C1}" type="presParOf" srcId="{FC165B9F-67C4-43EA-9737-46178434F23A}" destId="{7AF2930E-7D07-464F-960A-954C6188BCF7}" srcOrd="3" destOrd="0" presId="urn:microsoft.com/office/officeart/2018/5/layout/CenteredIconLabelDescriptionList"/>
    <dgm:cxn modelId="{95B42332-66DF-4C5E-9066-6231C99AA8D4}" type="presParOf" srcId="{FC165B9F-67C4-43EA-9737-46178434F23A}" destId="{44B1DEDA-7470-4A19-BE2F-F5175138176B}" srcOrd="4" destOrd="0" presId="urn:microsoft.com/office/officeart/2018/5/layout/CenteredIconLabelDescrip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921452-304C-4F5F-AF0D-362812D3C20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65DB33E-082C-4026-8703-2B200129C192}">
      <dgm:prSet custT="1"/>
      <dgm:spPr/>
      <dgm:t>
        <a:bodyPr/>
        <a:lstStyle/>
        <a:p>
          <a:r>
            <a:rPr lang="en-US" sz="2800" dirty="0"/>
            <a:t>Comparison between different </a:t>
          </a:r>
          <a:r>
            <a:rPr lang="en-US" altLang="zh-CN" sz="2800" dirty="0"/>
            <a:t>platforms</a:t>
          </a:r>
          <a:endParaRPr lang="en-US" sz="2800" dirty="0"/>
        </a:p>
      </dgm:t>
    </dgm:pt>
    <dgm:pt modelId="{E79741FF-DD17-43CC-A2AF-D234925D732C}" type="parTrans" cxnId="{19B26BB8-5A1F-498B-AA59-C816F9FFA8D2}">
      <dgm:prSet/>
      <dgm:spPr/>
      <dgm:t>
        <a:bodyPr/>
        <a:lstStyle/>
        <a:p>
          <a:endParaRPr lang="en-US" sz="2000"/>
        </a:p>
      </dgm:t>
    </dgm:pt>
    <dgm:pt modelId="{B883E051-780F-4568-9B20-AF178E98C3BD}" type="sibTrans" cxnId="{19B26BB8-5A1F-498B-AA59-C816F9FFA8D2}">
      <dgm:prSet/>
      <dgm:spPr/>
      <dgm:t>
        <a:bodyPr/>
        <a:lstStyle/>
        <a:p>
          <a:endParaRPr lang="en-US" sz="2000"/>
        </a:p>
      </dgm:t>
    </dgm:pt>
    <dgm:pt modelId="{566E106E-D168-4AB8-859D-F953BB22570B}">
      <dgm:prSet custT="1"/>
      <dgm:spPr/>
      <dgm:t>
        <a:bodyPr/>
        <a:lstStyle/>
        <a:p>
          <a:r>
            <a:rPr lang="en-US" sz="2800" dirty="0"/>
            <a:t>Annotation with in-house standards</a:t>
          </a:r>
        </a:p>
      </dgm:t>
    </dgm:pt>
    <dgm:pt modelId="{64B9999C-1FB9-45A8-BEA5-25AD9546C013}" type="parTrans" cxnId="{1F03410E-8CBD-4E7A-94E9-FB56D7B35AED}">
      <dgm:prSet/>
      <dgm:spPr/>
      <dgm:t>
        <a:bodyPr/>
        <a:lstStyle/>
        <a:p>
          <a:endParaRPr lang="en-US" sz="2000"/>
        </a:p>
      </dgm:t>
    </dgm:pt>
    <dgm:pt modelId="{E8CE91D0-CEF9-4F1C-90D6-A03AB4A35EC9}" type="sibTrans" cxnId="{1F03410E-8CBD-4E7A-94E9-FB56D7B35AED}">
      <dgm:prSet/>
      <dgm:spPr/>
      <dgm:t>
        <a:bodyPr/>
        <a:lstStyle/>
        <a:p>
          <a:endParaRPr lang="en-US" sz="2000"/>
        </a:p>
      </dgm:t>
    </dgm:pt>
    <dgm:pt modelId="{BE0B34E5-6910-4978-A5FB-A2DDFB3B19AF}" type="pres">
      <dgm:prSet presAssocID="{44921452-304C-4F5F-AF0D-362812D3C20A}" presName="root" presStyleCnt="0">
        <dgm:presLayoutVars>
          <dgm:dir/>
          <dgm:resizeHandles val="exact"/>
        </dgm:presLayoutVars>
      </dgm:prSet>
      <dgm:spPr/>
    </dgm:pt>
    <dgm:pt modelId="{F98AD823-43C2-42CC-96A4-778196BBF9CF}" type="pres">
      <dgm:prSet presAssocID="{365DB33E-082C-4026-8703-2B200129C192}" presName="compNode" presStyleCnt="0"/>
      <dgm:spPr/>
    </dgm:pt>
    <dgm:pt modelId="{21503823-F315-417C-A57E-60803164DDD4}" type="pres">
      <dgm:prSet presAssocID="{365DB33E-082C-4026-8703-2B200129C192}" presName="bgRect" presStyleLbl="bgShp" presStyleIdx="0" presStyleCnt="2"/>
      <dgm:spPr/>
    </dgm:pt>
    <dgm:pt modelId="{A07395A5-3707-462E-A5D0-CCDE2F138D21}" type="pres">
      <dgm:prSet presAssocID="{365DB33E-082C-4026-8703-2B200129C19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1974CFA-FBBB-4DF0-A12E-2652CED3DC19}" type="pres">
      <dgm:prSet presAssocID="{365DB33E-082C-4026-8703-2B200129C192}" presName="spaceRect" presStyleCnt="0"/>
      <dgm:spPr/>
    </dgm:pt>
    <dgm:pt modelId="{1124CE03-0834-4816-B4C5-19F5108801B8}" type="pres">
      <dgm:prSet presAssocID="{365DB33E-082C-4026-8703-2B200129C192}" presName="parTx" presStyleLbl="revTx" presStyleIdx="0" presStyleCnt="2">
        <dgm:presLayoutVars>
          <dgm:chMax val="0"/>
          <dgm:chPref val="0"/>
        </dgm:presLayoutVars>
      </dgm:prSet>
      <dgm:spPr/>
    </dgm:pt>
    <dgm:pt modelId="{4E2364F8-8007-4776-8570-22E826CEA6A8}" type="pres">
      <dgm:prSet presAssocID="{B883E051-780F-4568-9B20-AF178E98C3BD}" presName="sibTrans" presStyleCnt="0"/>
      <dgm:spPr/>
    </dgm:pt>
    <dgm:pt modelId="{69A8FCBF-0825-41A3-B23D-6E465C3E9C26}" type="pres">
      <dgm:prSet presAssocID="{566E106E-D168-4AB8-859D-F953BB22570B}" presName="compNode" presStyleCnt="0"/>
      <dgm:spPr/>
    </dgm:pt>
    <dgm:pt modelId="{662AA42D-CA6F-45B5-B614-9BF4C6C61AFE}" type="pres">
      <dgm:prSet presAssocID="{566E106E-D168-4AB8-859D-F953BB22570B}" presName="bgRect" presStyleLbl="bgShp" presStyleIdx="1" presStyleCnt="2"/>
      <dgm:spPr/>
    </dgm:pt>
    <dgm:pt modelId="{BD3F9226-3C79-4638-AFF5-AFAEB7C840FF}" type="pres">
      <dgm:prSet presAssocID="{566E106E-D168-4AB8-859D-F953BB22570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se"/>
        </a:ext>
      </dgm:extLst>
    </dgm:pt>
    <dgm:pt modelId="{A40803D0-8216-4D35-A3CF-153FCFB62518}" type="pres">
      <dgm:prSet presAssocID="{566E106E-D168-4AB8-859D-F953BB22570B}" presName="spaceRect" presStyleCnt="0"/>
      <dgm:spPr/>
    </dgm:pt>
    <dgm:pt modelId="{D4C95BA1-5FFD-4CB6-AD4A-32C9C5C578FC}" type="pres">
      <dgm:prSet presAssocID="{566E106E-D168-4AB8-859D-F953BB22570B}" presName="parTx" presStyleLbl="revTx" presStyleIdx="1" presStyleCnt="2">
        <dgm:presLayoutVars>
          <dgm:chMax val="0"/>
          <dgm:chPref val="0"/>
        </dgm:presLayoutVars>
      </dgm:prSet>
      <dgm:spPr/>
    </dgm:pt>
  </dgm:ptLst>
  <dgm:cxnLst>
    <dgm:cxn modelId="{1F03410E-8CBD-4E7A-94E9-FB56D7B35AED}" srcId="{44921452-304C-4F5F-AF0D-362812D3C20A}" destId="{566E106E-D168-4AB8-859D-F953BB22570B}" srcOrd="1" destOrd="0" parTransId="{64B9999C-1FB9-45A8-BEA5-25AD9546C013}" sibTransId="{E8CE91D0-CEF9-4F1C-90D6-A03AB4A35EC9}"/>
    <dgm:cxn modelId="{D68A5C5E-C9DC-454E-8507-E32FA65F8E4E}" type="presOf" srcId="{44921452-304C-4F5F-AF0D-362812D3C20A}" destId="{BE0B34E5-6910-4978-A5FB-A2DDFB3B19AF}" srcOrd="0" destOrd="0" presId="urn:microsoft.com/office/officeart/2018/2/layout/IconVerticalSolidList"/>
    <dgm:cxn modelId="{039E6D77-B414-402B-BE35-B720AF0F7DF2}" type="presOf" srcId="{566E106E-D168-4AB8-859D-F953BB22570B}" destId="{D4C95BA1-5FFD-4CB6-AD4A-32C9C5C578FC}" srcOrd="0" destOrd="0" presId="urn:microsoft.com/office/officeart/2018/2/layout/IconVerticalSolidList"/>
    <dgm:cxn modelId="{19B26BB8-5A1F-498B-AA59-C816F9FFA8D2}" srcId="{44921452-304C-4F5F-AF0D-362812D3C20A}" destId="{365DB33E-082C-4026-8703-2B200129C192}" srcOrd="0" destOrd="0" parTransId="{E79741FF-DD17-43CC-A2AF-D234925D732C}" sibTransId="{B883E051-780F-4568-9B20-AF178E98C3BD}"/>
    <dgm:cxn modelId="{2B9A3EF7-90B4-41CA-A830-406F5D0C8BCC}" type="presOf" srcId="{365DB33E-082C-4026-8703-2B200129C192}" destId="{1124CE03-0834-4816-B4C5-19F5108801B8}" srcOrd="0" destOrd="0" presId="urn:microsoft.com/office/officeart/2018/2/layout/IconVerticalSolidList"/>
    <dgm:cxn modelId="{F7207360-049E-4E0E-8C3A-3A4CED604885}" type="presParOf" srcId="{BE0B34E5-6910-4978-A5FB-A2DDFB3B19AF}" destId="{F98AD823-43C2-42CC-96A4-778196BBF9CF}" srcOrd="0" destOrd="0" presId="urn:microsoft.com/office/officeart/2018/2/layout/IconVerticalSolidList"/>
    <dgm:cxn modelId="{919BB6E6-3262-4AB2-8089-CBA372258A8E}" type="presParOf" srcId="{F98AD823-43C2-42CC-96A4-778196BBF9CF}" destId="{21503823-F315-417C-A57E-60803164DDD4}" srcOrd="0" destOrd="0" presId="urn:microsoft.com/office/officeart/2018/2/layout/IconVerticalSolidList"/>
    <dgm:cxn modelId="{8CAB700D-5171-4F38-ADE4-FF4A792763EB}" type="presParOf" srcId="{F98AD823-43C2-42CC-96A4-778196BBF9CF}" destId="{A07395A5-3707-462E-A5D0-CCDE2F138D21}" srcOrd="1" destOrd="0" presId="urn:microsoft.com/office/officeart/2018/2/layout/IconVerticalSolidList"/>
    <dgm:cxn modelId="{AE521C1E-B7CE-4536-BD4F-11E62E124923}" type="presParOf" srcId="{F98AD823-43C2-42CC-96A4-778196BBF9CF}" destId="{41974CFA-FBBB-4DF0-A12E-2652CED3DC19}" srcOrd="2" destOrd="0" presId="urn:microsoft.com/office/officeart/2018/2/layout/IconVerticalSolidList"/>
    <dgm:cxn modelId="{F54BA2E8-54F0-4B8A-8BD6-AF2B454A5D75}" type="presParOf" srcId="{F98AD823-43C2-42CC-96A4-778196BBF9CF}" destId="{1124CE03-0834-4816-B4C5-19F5108801B8}" srcOrd="3" destOrd="0" presId="urn:microsoft.com/office/officeart/2018/2/layout/IconVerticalSolidList"/>
    <dgm:cxn modelId="{9AE3FEB8-E72D-4B28-8B7E-CBB27587A07D}" type="presParOf" srcId="{BE0B34E5-6910-4978-A5FB-A2DDFB3B19AF}" destId="{4E2364F8-8007-4776-8570-22E826CEA6A8}" srcOrd="1" destOrd="0" presId="urn:microsoft.com/office/officeart/2018/2/layout/IconVerticalSolidList"/>
    <dgm:cxn modelId="{CA2A2EA3-AB6B-4BC8-8379-336C66DE29FB}" type="presParOf" srcId="{BE0B34E5-6910-4978-A5FB-A2DDFB3B19AF}" destId="{69A8FCBF-0825-41A3-B23D-6E465C3E9C26}" srcOrd="2" destOrd="0" presId="urn:microsoft.com/office/officeart/2018/2/layout/IconVerticalSolidList"/>
    <dgm:cxn modelId="{8A65B6C9-A192-447D-BC20-3FA370F18F01}" type="presParOf" srcId="{69A8FCBF-0825-41A3-B23D-6E465C3E9C26}" destId="{662AA42D-CA6F-45B5-B614-9BF4C6C61AFE}" srcOrd="0" destOrd="0" presId="urn:microsoft.com/office/officeart/2018/2/layout/IconVerticalSolidList"/>
    <dgm:cxn modelId="{5EA12C64-F859-4788-9D56-78AC20F6AB3E}" type="presParOf" srcId="{69A8FCBF-0825-41A3-B23D-6E465C3E9C26}" destId="{BD3F9226-3C79-4638-AFF5-AFAEB7C840FF}" srcOrd="1" destOrd="0" presId="urn:microsoft.com/office/officeart/2018/2/layout/IconVerticalSolidList"/>
    <dgm:cxn modelId="{74E9695A-94F2-4E7F-9087-7D63E0D4B179}" type="presParOf" srcId="{69A8FCBF-0825-41A3-B23D-6E465C3E9C26}" destId="{A40803D0-8216-4D35-A3CF-153FCFB62518}" srcOrd="2" destOrd="0" presId="urn:microsoft.com/office/officeart/2018/2/layout/IconVerticalSolidList"/>
    <dgm:cxn modelId="{19F39E5A-0257-4636-B8D2-70346F07F1E8}" type="presParOf" srcId="{69A8FCBF-0825-41A3-B23D-6E465C3E9C26}" destId="{D4C95BA1-5FFD-4CB6-AD4A-32C9C5C578F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A91566-5419-4B0C-B92B-F72A0B37C99D}" type="doc">
      <dgm:prSet loTypeId="urn:microsoft.com/office/officeart/2005/8/layout/default" loCatId="list" qsTypeId="urn:microsoft.com/office/officeart/2005/8/quickstyle/simple2" qsCatId="simple" csTypeId="urn:microsoft.com/office/officeart/2005/8/colors/accent1_1" csCatId="accent1" phldr="1"/>
      <dgm:spPr/>
      <dgm:t>
        <a:bodyPr/>
        <a:lstStyle/>
        <a:p>
          <a:endParaRPr lang="en-US"/>
        </a:p>
      </dgm:t>
    </dgm:pt>
    <dgm:pt modelId="{67ED8C11-D57A-4414-9B1B-867A9F54FFC1}">
      <dgm:prSet/>
      <dgm:spPr/>
      <dgm:t>
        <a:bodyPr/>
        <a:lstStyle/>
        <a:p>
          <a:r>
            <a:rPr lang="en-US" dirty="0">
              <a:latin typeface="Proxima nova"/>
            </a:rPr>
            <a:t>Statistical analysis</a:t>
          </a:r>
        </a:p>
      </dgm:t>
    </dgm:pt>
    <dgm:pt modelId="{BA5A149C-CE01-4B76-8317-39006E7B0234}" type="parTrans" cxnId="{6CAE4E1E-B4B1-4954-803F-6B020B26E69F}">
      <dgm:prSet/>
      <dgm:spPr/>
      <dgm:t>
        <a:bodyPr/>
        <a:lstStyle/>
        <a:p>
          <a:endParaRPr lang="en-US">
            <a:latin typeface="Proxima nova"/>
          </a:endParaRPr>
        </a:p>
      </dgm:t>
    </dgm:pt>
    <dgm:pt modelId="{B4AAE548-2208-4B0D-BA0B-78A5A2FA5F97}" type="sibTrans" cxnId="{6CAE4E1E-B4B1-4954-803F-6B020B26E69F}">
      <dgm:prSet/>
      <dgm:spPr/>
      <dgm:t>
        <a:bodyPr/>
        <a:lstStyle/>
        <a:p>
          <a:endParaRPr lang="en-US">
            <a:latin typeface="Proxima nova"/>
          </a:endParaRPr>
        </a:p>
      </dgm:t>
    </dgm:pt>
    <dgm:pt modelId="{733373F6-9869-4BEE-9C86-F6B7607ACE02}">
      <dgm:prSet/>
      <dgm:spPr/>
      <dgm:t>
        <a:bodyPr/>
        <a:lstStyle/>
        <a:p>
          <a:r>
            <a:rPr lang="en-US" dirty="0">
              <a:latin typeface="Proxima nova"/>
            </a:rPr>
            <a:t>Clustering analysis</a:t>
          </a:r>
        </a:p>
      </dgm:t>
    </dgm:pt>
    <dgm:pt modelId="{26C690A5-BEC4-4797-A861-B04D7D89CFEC}" type="parTrans" cxnId="{918AAE0C-08C4-45E3-BC01-EC67D8CF50BD}">
      <dgm:prSet/>
      <dgm:spPr/>
      <dgm:t>
        <a:bodyPr/>
        <a:lstStyle/>
        <a:p>
          <a:endParaRPr lang="en-US">
            <a:latin typeface="Proxima nova"/>
          </a:endParaRPr>
        </a:p>
      </dgm:t>
    </dgm:pt>
    <dgm:pt modelId="{1FB3B55A-6AF6-4108-A2EA-F80FF543ED7B}" type="sibTrans" cxnId="{918AAE0C-08C4-45E3-BC01-EC67D8CF50BD}">
      <dgm:prSet/>
      <dgm:spPr/>
      <dgm:t>
        <a:bodyPr/>
        <a:lstStyle/>
        <a:p>
          <a:endParaRPr lang="en-US">
            <a:latin typeface="Proxima nova"/>
          </a:endParaRPr>
        </a:p>
      </dgm:t>
    </dgm:pt>
    <dgm:pt modelId="{701C94B3-8DC8-42FA-B8AA-2EBFF1F5072D}">
      <dgm:prSet/>
      <dgm:spPr/>
      <dgm:t>
        <a:bodyPr/>
        <a:lstStyle/>
        <a:p>
          <a:r>
            <a:rPr lang="en-US" dirty="0">
              <a:latin typeface="Proxima nova"/>
            </a:rPr>
            <a:t>Quantitative analysis</a:t>
          </a:r>
        </a:p>
      </dgm:t>
    </dgm:pt>
    <dgm:pt modelId="{68C1CB9A-5F1D-45BB-B548-DBCA19A95A05}" type="parTrans" cxnId="{B3854C5D-61CF-429E-8A2E-17E026BFAA3E}">
      <dgm:prSet/>
      <dgm:spPr/>
      <dgm:t>
        <a:bodyPr/>
        <a:lstStyle/>
        <a:p>
          <a:endParaRPr lang="en-US">
            <a:latin typeface="Proxima nova"/>
          </a:endParaRPr>
        </a:p>
      </dgm:t>
    </dgm:pt>
    <dgm:pt modelId="{7AC12FF3-F5A1-4527-9A1A-52D837E17719}" type="sibTrans" cxnId="{B3854C5D-61CF-429E-8A2E-17E026BFAA3E}">
      <dgm:prSet/>
      <dgm:spPr/>
      <dgm:t>
        <a:bodyPr/>
        <a:lstStyle/>
        <a:p>
          <a:endParaRPr lang="en-US">
            <a:latin typeface="Proxima nova"/>
          </a:endParaRPr>
        </a:p>
      </dgm:t>
    </dgm:pt>
    <dgm:pt modelId="{3FBD116F-31AA-4D71-9A06-116200537008}" type="pres">
      <dgm:prSet presAssocID="{4AA91566-5419-4B0C-B92B-F72A0B37C99D}" presName="diagram" presStyleCnt="0">
        <dgm:presLayoutVars>
          <dgm:dir/>
          <dgm:resizeHandles val="exact"/>
        </dgm:presLayoutVars>
      </dgm:prSet>
      <dgm:spPr/>
    </dgm:pt>
    <dgm:pt modelId="{52131262-281F-457E-AD09-134DF21C75C4}" type="pres">
      <dgm:prSet presAssocID="{67ED8C11-D57A-4414-9B1B-867A9F54FFC1}" presName="node" presStyleLbl="node1" presStyleIdx="0" presStyleCnt="3">
        <dgm:presLayoutVars>
          <dgm:bulletEnabled val="1"/>
        </dgm:presLayoutVars>
      </dgm:prSet>
      <dgm:spPr/>
    </dgm:pt>
    <dgm:pt modelId="{D5C7B48C-53EC-432C-9C80-22C730D3B34F}" type="pres">
      <dgm:prSet presAssocID="{B4AAE548-2208-4B0D-BA0B-78A5A2FA5F97}" presName="sibTrans" presStyleCnt="0"/>
      <dgm:spPr/>
    </dgm:pt>
    <dgm:pt modelId="{A379949F-B8D3-4E13-AF9E-B89FE27D3411}" type="pres">
      <dgm:prSet presAssocID="{733373F6-9869-4BEE-9C86-F6B7607ACE02}" presName="node" presStyleLbl="node1" presStyleIdx="1" presStyleCnt="3">
        <dgm:presLayoutVars>
          <dgm:bulletEnabled val="1"/>
        </dgm:presLayoutVars>
      </dgm:prSet>
      <dgm:spPr/>
    </dgm:pt>
    <dgm:pt modelId="{EF348969-0192-456E-8B90-D5EAA60545F9}" type="pres">
      <dgm:prSet presAssocID="{1FB3B55A-6AF6-4108-A2EA-F80FF543ED7B}" presName="sibTrans" presStyleCnt="0"/>
      <dgm:spPr/>
    </dgm:pt>
    <dgm:pt modelId="{B545DACA-C45D-4228-AC5B-F7F493A145B1}" type="pres">
      <dgm:prSet presAssocID="{701C94B3-8DC8-42FA-B8AA-2EBFF1F5072D}" presName="node" presStyleLbl="node1" presStyleIdx="2" presStyleCnt="3">
        <dgm:presLayoutVars>
          <dgm:bulletEnabled val="1"/>
        </dgm:presLayoutVars>
      </dgm:prSet>
      <dgm:spPr/>
    </dgm:pt>
  </dgm:ptLst>
  <dgm:cxnLst>
    <dgm:cxn modelId="{1BED4F04-3851-471A-B353-112CFE89D0BB}" type="presOf" srcId="{4AA91566-5419-4B0C-B92B-F72A0B37C99D}" destId="{3FBD116F-31AA-4D71-9A06-116200537008}" srcOrd="0" destOrd="0" presId="urn:microsoft.com/office/officeart/2005/8/layout/default"/>
    <dgm:cxn modelId="{918AAE0C-08C4-45E3-BC01-EC67D8CF50BD}" srcId="{4AA91566-5419-4B0C-B92B-F72A0B37C99D}" destId="{733373F6-9869-4BEE-9C86-F6B7607ACE02}" srcOrd="1" destOrd="0" parTransId="{26C690A5-BEC4-4797-A861-B04D7D89CFEC}" sibTransId="{1FB3B55A-6AF6-4108-A2EA-F80FF543ED7B}"/>
    <dgm:cxn modelId="{6CAE4E1E-B4B1-4954-803F-6B020B26E69F}" srcId="{4AA91566-5419-4B0C-B92B-F72A0B37C99D}" destId="{67ED8C11-D57A-4414-9B1B-867A9F54FFC1}" srcOrd="0" destOrd="0" parTransId="{BA5A149C-CE01-4B76-8317-39006E7B0234}" sibTransId="{B4AAE548-2208-4B0D-BA0B-78A5A2FA5F97}"/>
    <dgm:cxn modelId="{90E71040-3DCF-4131-8C3D-D39D0F726022}" type="presOf" srcId="{701C94B3-8DC8-42FA-B8AA-2EBFF1F5072D}" destId="{B545DACA-C45D-4228-AC5B-F7F493A145B1}" srcOrd="0" destOrd="0" presId="urn:microsoft.com/office/officeart/2005/8/layout/default"/>
    <dgm:cxn modelId="{B3854C5D-61CF-429E-8A2E-17E026BFAA3E}" srcId="{4AA91566-5419-4B0C-B92B-F72A0B37C99D}" destId="{701C94B3-8DC8-42FA-B8AA-2EBFF1F5072D}" srcOrd="2" destOrd="0" parTransId="{68C1CB9A-5F1D-45BB-B548-DBCA19A95A05}" sibTransId="{7AC12FF3-F5A1-4527-9A1A-52D837E17719}"/>
    <dgm:cxn modelId="{AF811DB4-8593-4D96-B2AE-C8BAC0E6BD07}" type="presOf" srcId="{67ED8C11-D57A-4414-9B1B-867A9F54FFC1}" destId="{52131262-281F-457E-AD09-134DF21C75C4}" srcOrd="0" destOrd="0" presId="urn:microsoft.com/office/officeart/2005/8/layout/default"/>
    <dgm:cxn modelId="{928419F8-61B4-48E5-8FB8-5911F19BF550}" type="presOf" srcId="{733373F6-9869-4BEE-9C86-F6B7607ACE02}" destId="{A379949F-B8D3-4E13-AF9E-B89FE27D3411}" srcOrd="0" destOrd="0" presId="urn:microsoft.com/office/officeart/2005/8/layout/default"/>
    <dgm:cxn modelId="{52B22B2B-C573-4F02-A652-1D98DEC87347}" type="presParOf" srcId="{3FBD116F-31AA-4D71-9A06-116200537008}" destId="{52131262-281F-457E-AD09-134DF21C75C4}" srcOrd="0" destOrd="0" presId="urn:microsoft.com/office/officeart/2005/8/layout/default"/>
    <dgm:cxn modelId="{52E073B7-12AE-488A-9BD6-D50018DCB30C}" type="presParOf" srcId="{3FBD116F-31AA-4D71-9A06-116200537008}" destId="{D5C7B48C-53EC-432C-9C80-22C730D3B34F}" srcOrd="1" destOrd="0" presId="urn:microsoft.com/office/officeart/2005/8/layout/default"/>
    <dgm:cxn modelId="{7D9F89E7-2176-42A7-B84C-39F2DC89D124}" type="presParOf" srcId="{3FBD116F-31AA-4D71-9A06-116200537008}" destId="{A379949F-B8D3-4E13-AF9E-B89FE27D3411}" srcOrd="2" destOrd="0" presId="urn:microsoft.com/office/officeart/2005/8/layout/default"/>
    <dgm:cxn modelId="{3F942698-FED6-4B27-90BD-4EDA76D2B245}" type="presParOf" srcId="{3FBD116F-31AA-4D71-9A06-116200537008}" destId="{EF348969-0192-456E-8B90-D5EAA60545F9}" srcOrd="3" destOrd="0" presId="urn:microsoft.com/office/officeart/2005/8/layout/default"/>
    <dgm:cxn modelId="{E9CE5D45-AD44-4168-8658-6753621312D2}" type="presParOf" srcId="{3FBD116F-31AA-4D71-9A06-116200537008}" destId="{B545DACA-C45D-4228-AC5B-F7F493A145B1}"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39F9953-EE11-4AB2-8D43-FEF46DA3A349}"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350D10DF-4334-4872-8A27-85A87CDDC498}">
      <dgm:prSet/>
      <dgm:spPr/>
      <dgm:t>
        <a:bodyPr/>
        <a:lstStyle/>
        <a:p>
          <a:r>
            <a:rPr lang="en-US" dirty="0"/>
            <a:t>PCA/T-SNE</a:t>
          </a:r>
        </a:p>
      </dgm:t>
    </dgm:pt>
    <dgm:pt modelId="{2CFB34F5-5A9E-44F8-8B8E-0E98BF9D9F16}" type="parTrans" cxnId="{A5808981-6864-4BA0-97FB-DEE6B4C011AB}">
      <dgm:prSet/>
      <dgm:spPr/>
      <dgm:t>
        <a:bodyPr/>
        <a:lstStyle/>
        <a:p>
          <a:endParaRPr lang="en-US"/>
        </a:p>
      </dgm:t>
    </dgm:pt>
    <dgm:pt modelId="{357FDCF9-0204-4BA1-9B0F-08774BAD4208}" type="sibTrans" cxnId="{A5808981-6864-4BA0-97FB-DEE6B4C011AB}">
      <dgm:prSet/>
      <dgm:spPr/>
      <dgm:t>
        <a:bodyPr/>
        <a:lstStyle/>
        <a:p>
          <a:endParaRPr lang="en-US"/>
        </a:p>
      </dgm:t>
    </dgm:pt>
    <dgm:pt modelId="{F9C6B735-2FBA-4046-A2A3-D9EBA03EDE1F}">
      <dgm:prSet/>
      <dgm:spPr/>
      <dgm:t>
        <a:bodyPr/>
        <a:lstStyle/>
        <a:p>
          <a:r>
            <a:rPr lang="en-US" dirty="0"/>
            <a:t>Hypothesis</a:t>
          </a:r>
        </a:p>
        <a:p>
          <a:r>
            <a:rPr lang="en-US" dirty="0"/>
            <a:t>testing</a:t>
          </a:r>
        </a:p>
      </dgm:t>
    </dgm:pt>
    <dgm:pt modelId="{14667535-63B9-46E5-8B98-06C02ACC29D3}" type="parTrans" cxnId="{C5704749-4D22-4396-9CDF-F5B89BF19146}">
      <dgm:prSet/>
      <dgm:spPr/>
      <dgm:t>
        <a:bodyPr/>
        <a:lstStyle/>
        <a:p>
          <a:endParaRPr lang="en-US"/>
        </a:p>
      </dgm:t>
    </dgm:pt>
    <dgm:pt modelId="{0ECE5C9C-D1AB-40C7-B119-DB6C46032B5F}" type="sibTrans" cxnId="{C5704749-4D22-4396-9CDF-F5B89BF19146}">
      <dgm:prSet/>
      <dgm:spPr/>
      <dgm:t>
        <a:bodyPr/>
        <a:lstStyle/>
        <a:p>
          <a:endParaRPr lang="en-US"/>
        </a:p>
      </dgm:t>
    </dgm:pt>
    <dgm:pt modelId="{C2D379AD-41BA-46B9-AC3B-D8D4E82D2D53}">
      <dgm:prSet/>
      <dgm:spPr/>
      <dgm:t>
        <a:bodyPr/>
        <a:lstStyle/>
        <a:p>
          <a:r>
            <a:rPr lang="en-US"/>
            <a:t>Volcano plot</a:t>
          </a:r>
        </a:p>
      </dgm:t>
    </dgm:pt>
    <dgm:pt modelId="{5450D1DA-98D3-492B-86FD-13561214D28B}" type="parTrans" cxnId="{858D5242-642F-413A-B0D5-388F143D1787}">
      <dgm:prSet/>
      <dgm:spPr/>
      <dgm:t>
        <a:bodyPr/>
        <a:lstStyle/>
        <a:p>
          <a:endParaRPr lang="en-US"/>
        </a:p>
      </dgm:t>
    </dgm:pt>
    <dgm:pt modelId="{C5696E0B-8620-4751-A982-BF86AFD7333D}" type="sibTrans" cxnId="{858D5242-642F-413A-B0D5-388F143D1787}">
      <dgm:prSet/>
      <dgm:spPr/>
      <dgm:t>
        <a:bodyPr/>
        <a:lstStyle/>
        <a:p>
          <a:endParaRPr lang="en-US"/>
        </a:p>
      </dgm:t>
    </dgm:pt>
    <dgm:pt modelId="{1BFFEC19-F0F6-4AE4-8E5E-DAFE9901475E}">
      <dgm:prSet/>
      <dgm:spPr/>
      <dgm:t>
        <a:bodyPr/>
        <a:lstStyle/>
        <a:p>
          <a:r>
            <a:rPr lang="en-US" dirty="0"/>
            <a:t>Similarity comparison</a:t>
          </a:r>
        </a:p>
      </dgm:t>
    </dgm:pt>
    <dgm:pt modelId="{A86A959A-29B1-4CA3-AD19-5464B48B764E}" type="parTrans" cxnId="{6C2246EC-2EDB-42CF-8323-A36BFA77F76F}">
      <dgm:prSet/>
      <dgm:spPr/>
      <dgm:t>
        <a:bodyPr/>
        <a:lstStyle/>
        <a:p>
          <a:endParaRPr lang="en-US"/>
        </a:p>
      </dgm:t>
    </dgm:pt>
    <dgm:pt modelId="{1C938EE5-C4AC-4FF7-8AE1-BB6BB84B208B}" type="sibTrans" cxnId="{6C2246EC-2EDB-42CF-8323-A36BFA77F76F}">
      <dgm:prSet/>
      <dgm:spPr/>
      <dgm:t>
        <a:bodyPr/>
        <a:lstStyle/>
        <a:p>
          <a:endParaRPr lang="en-US"/>
        </a:p>
      </dgm:t>
    </dgm:pt>
    <dgm:pt modelId="{5C9B3B86-F7D8-44DA-9002-843968E888FF}">
      <dgm:prSet/>
      <dgm:spPr/>
      <dgm:t>
        <a:bodyPr/>
        <a:lstStyle/>
        <a:p>
          <a:r>
            <a:rPr lang="en-US" dirty="0"/>
            <a:t>Etc.</a:t>
          </a:r>
        </a:p>
      </dgm:t>
    </dgm:pt>
    <dgm:pt modelId="{BA9FEEA8-7AE4-41BA-B41C-95A010F5470A}" type="parTrans" cxnId="{9FF59DBB-6D27-4E55-8EC3-68584B26785E}">
      <dgm:prSet/>
      <dgm:spPr/>
      <dgm:t>
        <a:bodyPr/>
        <a:lstStyle/>
        <a:p>
          <a:endParaRPr lang="en-US"/>
        </a:p>
      </dgm:t>
    </dgm:pt>
    <dgm:pt modelId="{1DBEA8F2-EFD3-4BFF-8E8E-B23D639FA015}" type="sibTrans" cxnId="{9FF59DBB-6D27-4E55-8EC3-68584B26785E}">
      <dgm:prSet/>
      <dgm:spPr/>
      <dgm:t>
        <a:bodyPr/>
        <a:lstStyle/>
        <a:p>
          <a:endParaRPr lang="en-US"/>
        </a:p>
      </dgm:t>
    </dgm:pt>
    <dgm:pt modelId="{6C7E2BD6-1313-4A88-BEC9-999EE9E4B4E1}" type="pres">
      <dgm:prSet presAssocID="{F39F9953-EE11-4AB2-8D43-FEF46DA3A349}" presName="root" presStyleCnt="0">
        <dgm:presLayoutVars>
          <dgm:dir/>
          <dgm:resizeHandles val="exact"/>
        </dgm:presLayoutVars>
      </dgm:prSet>
      <dgm:spPr/>
    </dgm:pt>
    <dgm:pt modelId="{0AEDBE6C-EE7D-4954-9B52-CBF46E8CAEE9}" type="pres">
      <dgm:prSet presAssocID="{350D10DF-4334-4872-8A27-85A87CDDC498}" presName="compNode" presStyleCnt="0"/>
      <dgm:spPr/>
    </dgm:pt>
    <dgm:pt modelId="{DF61323C-6D63-4B01-9B3B-6CFC32E41653}" type="pres">
      <dgm:prSet presAssocID="{350D10DF-4334-4872-8A27-85A87CDDC49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chart with solid fill"/>
        </a:ext>
      </dgm:extLst>
    </dgm:pt>
    <dgm:pt modelId="{304F9F46-05EC-4BA8-BDDB-9D36442DB18D}" type="pres">
      <dgm:prSet presAssocID="{350D10DF-4334-4872-8A27-85A87CDDC498}" presName="spaceRect" presStyleCnt="0"/>
      <dgm:spPr/>
    </dgm:pt>
    <dgm:pt modelId="{8F097B20-A244-4D02-BF8D-17056DBB7D23}" type="pres">
      <dgm:prSet presAssocID="{350D10DF-4334-4872-8A27-85A87CDDC498}" presName="textRect" presStyleLbl="revTx" presStyleIdx="0" presStyleCnt="5">
        <dgm:presLayoutVars>
          <dgm:chMax val="1"/>
          <dgm:chPref val="1"/>
        </dgm:presLayoutVars>
      </dgm:prSet>
      <dgm:spPr/>
    </dgm:pt>
    <dgm:pt modelId="{9994E222-DB7D-42B7-964B-0FAD523CBF15}" type="pres">
      <dgm:prSet presAssocID="{357FDCF9-0204-4BA1-9B0F-08774BAD4208}" presName="sibTrans" presStyleCnt="0"/>
      <dgm:spPr/>
    </dgm:pt>
    <dgm:pt modelId="{38137D48-F824-4900-8921-8FD7638B8AE2}" type="pres">
      <dgm:prSet presAssocID="{F9C6B735-2FBA-4046-A2A3-D9EBA03EDE1F}" presName="compNode" presStyleCnt="0"/>
      <dgm:spPr/>
    </dgm:pt>
    <dgm:pt modelId="{5A96585A-45B3-4F17-A250-A130278DC37C}" type="pres">
      <dgm:prSet presAssocID="{F9C6B735-2FBA-4046-A2A3-D9EBA03EDE1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inary with solid fill"/>
        </a:ext>
      </dgm:extLst>
    </dgm:pt>
    <dgm:pt modelId="{50566034-6447-4958-BD77-46D7501A4002}" type="pres">
      <dgm:prSet presAssocID="{F9C6B735-2FBA-4046-A2A3-D9EBA03EDE1F}" presName="spaceRect" presStyleCnt="0"/>
      <dgm:spPr/>
    </dgm:pt>
    <dgm:pt modelId="{B06AAC77-F418-4453-A7FA-2CBE086D5CE2}" type="pres">
      <dgm:prSet presAssocID="{F9C6B735-2FBA-4046-A2A3-D9EBA03EDE1F}" presName="textRect" presStyleLbl="revTx" presStyleIdx="1" presStyleCnt="5">
        <dgm:presLayoutVars>
          <dgm:chMax val="1"/>
          <dgm:chPref val="1"/>
        </dgm:presLayoutVars>
      </dgm:prSet>
      <dgm:spPr/>
    </dgm:pt>
    <dgm:pt modelId="{8F406646-F77A-4EE2-AF9E-FEB1E40041C9}" type="pres">
      <dgm:prSet presAssocID="{0ECE5C9C-D1AB-40C7-B119-DB6C46032B5F}" presName="sibTrans" presStyleCnt="0"/>
      <dgm:spPr/>
    </dgm:pt>
    <dgm:pt modelId="{B2ABC8A4-0911-4F88-8FFB-B544E425E6E1}" type="pres">
      <dgm:prSet presAssocID="{C2D379AD-41BA-46B9-AC3B-D8D4E82D2D53}" presName="compNode" presStyleCnt="0"/>
      <dgm:spPr/>
    </dgm:pt>
    <dgm:pt modelId="{3444AD42-B559-47ED-9670-1C70CEF7FBB3}" type="pres">
      <dgm:prSet presAssocID="{C2D379AD-41BA-46B9-AC3B-D8D4E82D2D5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untains"/>
        </a:ext>
      </dgm:extLst>
    </dgm:pt>
    <dgm:pt modelId="{1F1CC27D-EF34-4176-ADBF-43EF4771B91D}" type="pres">
      <dgm:prSet presAssocID="{C2D379AD-41BA-46B9-AC3B-D8D4E82D2D53}" presName="spaceRect" presStyleCnt="0"/>
      <dgm:spPr/>
    </dgm:pt>
    <dgm:pt modelId="{CF87668F-F906-49A5-88DE-7FC552688737}" type="pres">
      <dgm:prSet presAssocID="{C2D379AD-41BA-46B9-AC3B-D8D4E82D2D53}" presName="textRect" presStyleLbl="revTx" presStyleIdx="2" presStyleCnt="5">
        <dgm:presLayoutVars>
          <dgm:chMax val="1"/>
          <dgm:chPref val="1"/>
        </dgm:presLayoutVars>
      </dgm:prSet>
      <dgm:spPr/>
    </dgm:pt>
    <dgm:pt modelId="{A80983AB-6DD6-4184-8FDE-643FF4FDBDA0}" type="pres">
      <dgm:prSet presAssocID="{C5696E0B-8620-4751-A982-BF86AFD7333D}" presName="sibTrans" presStyleCnt="0"/>
      <dgm:spPr/>
    </dgm:pt>
    <dgm:pt modelId="{A94828EB-4769-425F-872F-C0DE0732B6A5}" type="pres">
      <dgm:prSet presAssocID="{1BFFEC19-F0F6-4AE4-8E5E-DAFE9901475E}" presName="compNode" presStyleCnt="0"/>
      <dgm:spPr/>
    </dgm:pt>
    <dgm:pt modelId="{AF1E9812-6E05-4C65-9005-BDFF492F575A}" type="pres">
      <dgm:prSet presAssocID="{1BFFEC19-F0F6-4AE4-8E5E-DAFE9901475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4470A241-FF49-426E-83F3-C00FF7F53235}" type="pres">
      <dgm:prSet presAssocID="{1BFFEC19-F0F6-4AE4-8E5E-DAFE9901475E}" presName="spaceRect" presStyleCnt="0"/>
      <dgm:spPr/>
    </dgm:pt>
    <dgm:pt modelId="{9E636077-4A93-4DFA-A486-507F31B96580}" type="pres">
      <dgm:prSet presAssocID="{1BFFEC19-F0F6-4AE4-8E5E-DAFE9901475E}" presName="textRect" presStyleLbl="revTx" presStyleIdx="3" presStyleCnt="5">
        <dgm:presLayoutVars>
          <dgm:chMax val="1"/>
          <dgm:chPref val="1"/>
        </dgm:presLayoutVars>
      </dgm:prSet>
      <dgm:spPr/>
    </dgm:pt>
    <dgm:pt modelId="{F7D39A41-58E7-4EFA-8742-84D17A89E222}" type="pres">
      <dgm:prSet presAssocID="{1C938EE5-C4AC-4FF7-8AE1-BB6BB84B208B}" presName="sibTrans" presStyleCnt="0"/>
      <dgm:spPr/>
    </dgm:pt>
    <dgm:pt modelId="{21D88AD2-4D9F-40FC-A458-1A9B2D7D8823}" type="pres">
      <dgm:prSet presAssocID="{5C9B3B86-F7D8-44DA-9002-843968E888FF}" presName="compNode" presStyleCnt="0"/>
      <dgm:spPr/>
    </dgm:pt>
    <dgm:pt modelId="{3310E0D3-4C92-49AA-99D7-22ED0987B880}" type="pres">
      <dgm:prSet presAssocID="{5C9B3B86-F7D8-44DA-9002-843968E888F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Atom with solid fill"/>
        </a:ext>
      </dgm:extLst>
    </dgm:pt>
    <dgm:pt modelId="{6B317315-A4FD-4D3C-8447-AE9051D527D2}" type="pres">
      <dgm:prSet presAssocID="{5C9B3B86-F7D8-44DA-9002-843968E888FF}" presName="spaceRect" presStyleCnt="0"/>
      <dgm:spPr/>
    </dgm:pt>
    <dgm:pt modelId="{1AB13018-1AEB-46EF-B3F0-B610F385C515}" type="pres">
      <dgm:prSet presAssocID="{5C9B3B86-F7D8-44DA-9002-843968E888FF}" presName="textRect" presStyleLbl="revTx" presStyleIdx="4" presStyleCnt="5">
        <dgm:presLayoutVars>
          <dgm:chMax val="1"/>
          <dgm:chPref val="1"/>
        </dgm:presLayoutVars>
      </dgm:prSet>
      <dgm:spPr/>
    </dgm:pt>
  </dgm:ptLst>
  <dgm:cxnLst>
    <dgm:cxn modelId="{B6BE1F0A-F7E2-4D87-BC20-91BAD68AFB28}" type="presOf" srcId="{F39F9953-EE11-4AB2-8D43-FEF46DA3A349}" destId="{6C7E2BD6-1313-4A88-BEC9-999EE9E4B4E1}" srcOrd="0" destOrd="0" presId="urn:microsoft.com/office/officeart/2018/2/layout/IconLabelList"/>
    <dgm:cxn modelId="{7190701E-B612-4710-9D1C-FACCE453E803}" type="presOf" srcId="{5C9B3B86-F7D8-44DA-9002-843968E888FF}" destId="{1AB13018-1AEB-46EF-B3F0-B610F385C515}" srcOrd="0" destOrd="0" presId="urn:microsoft.com/office/officeart/2018/2/layout/IconLabelList"/>
    <dgm:cxn modelId="{858D5242-642F-413A-B0D5-388F143D1787}" srcId="{F39F9953-EE11-4AB2-8D43-FEF46DA3A349}" destId="{C2D379AD-41BA-46B9-AC3B-D8D4E82D2D53}" srcOrd="2" destOrd="0" parTransId="{5450D1DA-98D3-492B-86FD-13561214D28B}" sibTransId="{C5696E0B-8620-4751-A982-BF86AFD7333D}"/>
    <dgm:cxn modelId="{C5704749-4D22-4396-9CDF-F5B89BF19146}" srcId="{F39F9953-EE11-4AB2-8D43-FEF46DA3A349}" destId="{F9C6B735-2FBA-4046-A2A3-D9EBA03EDE1F}" srcOrd="1" destOrd="0" parTransId="{14667535-63B9-46E5-8B98-06C02ACC29D3}" sibTransId="{0ECE5C9C-D1AB-40C7-B119-DB6C46032B5F}"/>
    <dgm:cxn modelId="{67DD494B-B6C0-4C9A-BBF5-BA5AACB8C584}" type="presOf" srcId="{F9C6B735-2FBA-4046-A2A3-D9EBA03EDE1F}" destId="{B06AAC77-F418-4453-A7FA-2CBE086D5CE2}" srcOrd="0" destOrd="0" presId="urn:microsoft.com/office/officeart/2018/2/layout/IconLabelList"/>
    <dgm:cxn modelId="{D75BFA77-3F14-4624-84A1-3465C56604AB}" type="presOf" srcId="{C2D379AD-41BA-46B9-AC3B-D8D4E82D2D53}" destId="{CF87668F-F906-49A5-88DE-7FC552688737}" srcOrd="0" destOrd="0" presId="urn:microsoft.com/office/officeart/2018/2/layout/IconLabelList"/>
    <dgm:cxn modelId="{A5808981-6864-4BA0-97FB-DEE6B4C011AB}" srcId="{F39F9953-EE11-4AB2-8D43-FEF46DA3A349}" destId="{350D10DF-4334-4872-8A27-85A87CDDC498}" srcOrd="0" destOrd="0" parTransId="{2CFB34F5-5A9E-44F8-8B8E-0E98BF9D9F16}" sibTransId="{357FDCF9-0204-4BA1-9B0F-08774BAD4208}"/>
    <dgm:cxn modelId="{D826B99D-294D-46B0-9A39-1AA9C2FBD055}" type="presOf" srcId="{350D10DF-4334-4872-8A27-85A87CDDC498}" destId="{8F097B20-A244-4D02-BF8D-17056DBB7D23}" srcOrd="0" destOrd="0" presId="urn:microsoft.com/office/officeart/2018/2/layout/IconLabelList"/>
    <dgm:cxn modelId="{9FF59DBB-6D27-4E55-8EC3-68584B26785E}" srcId="{F39F9953-EE11-4AB2-8D43-FEF46DA3A349}" destId="{5C9B3B86-F7D8-44DA-9002-843968E888FF}" srcOrd="4" destOrd="0" parTransId="{BA9FEEA8-7AE4-41BA-B41C-95A010F5470A}" sibTransId="{1DBEA8F2-EFD3-4BFF-8E8E-B23D639FA015}"/>
    <dgm:cxn modelId="{6C2246EC-2EDB-42CF-8323-A36BFA77F76F}" srcId="{F39F9953-EE11-4AB2-8D43-FEF46DA3A349}" destId="{1BFFEC19-F0F6-4AE4-8E5E-DAFE9901475E}" srcOrd="3" destOrd="0" parTransId="{A86A959A-29B1-4CA3-AD19-5464B48B764E}" sibTransId="{1C938EE5-C4AC-4FF7-8AE1-BB6BB84B208B}"/>
    <dgm:cxn modelId="{AAE2A5ED-E7EA-47F5-97AB-A59DCCA1D159}" type="presOf" srcId="{1BFFEC19-F0F6-4AE4-8E5E-DAFE9901475E}" destId="{9E636077-4A93-4DFA-A486-507F31B96580}" srcOrd="0" destOrd="0" presId="urn:microsoft.com/office/officeart/2018/2/layout/IconLabelList"/>
    <dgm:cxn modelId="{4C3115EC-3FE7-4A88-B850-972CA3719728}" type="presParOf" srcId="{6C7E2BD6-1313-4A88-BEC9-999EE9E4B4E1}" destId="{0AEDBE6C-EE7D-4954-9B52-CBF46E8CAEE9}" srcOrd="0" destOrd="0" presId="urn:microsoft.com/office/officeart/2018/2/layout/IconLabelList"/>
    <dgm:cxn modelId="{36678F2E-C580-4F7F-A604-BF40DAE8B082}" type="presParOf" srcId="{0AEDBE6C-EE7D-4954-9B52-CBF46E8CAEE9}" destId="{DF61323C-6D63-4B01-9B3B-6CFC32E41653}" srcOrd="0" destOrd="0" presId="urn:microsoft.com/office/officeart/2018/2/layout/IconLabelList"/>
    <dgm:cxn modelId="{5C03C131-6F2C-4114-8ADF-719EFEA5C28D}" type="presParOf" srcId="{0AEDBE6C-EE7D-4954-9B52-CBF46E8CAEE9}" destId="{304F9F46-05EC-4BA8-BDDB-9D36442DB18D}" srcOrd="1" destOrd="0" presId="urn:microsoft.com/office/officeart/2018/2/layout/IconLabelList"/>
    <dgm:cxn modelId="{B32BB798-BF8A-4883-B374-8E837EF24BFE}" type="presParOf" srcId="{0AEDBE6C-EE7D-4954-9B52-CBF46E8CAEE9}" destId="{8F097B20-A244-4D02-BF8D-17056DBB7D23}" srcOrd="2" destOrd="0" presId="urn:microsoft.com/office/officeart/2018/2/layout/IconLabelList"/>
    <dgm:cxn modelId="{36BCDD67-6E0F-4DFA-9B9C-843A23453239}" type="presParOf" srcId="{6C7E2BD6-1313-4A88-BEC9-999EE9E4B4E1}" destId="{9994E222-DB7D-42B7-964B-0FAD523CBF15}" srcOrd="1" destOrd="0" presId="urn:microsoft.com/office/officeart/2018/2/layout/IconLabelList"/>
    <dgm:cxn modelId="{E5E7465A-8E0F-400A-A18D-D87FA39DD815}" type="presParOf" srcId="{6C7E2BD6-1313-4A88-BEC9-999EE9E4B4E1}" destId="{38137D48-F824-4900-8921-8FD7638B8AE2}" srcOrd="2" destOrd="0" presId="urn:microsoft.com/office/officeart/2018/2/layout/IconLabelList"/>
    <dgm:cxn modelId="{C4BB4A5B-D4B0-4543-9CF0-DF0814223B69}" type="presParOf" srcId="{38137D48-F824-4900-8921-8FD7638B8AE2}" destId="{5A96585A-45B3-4F17-A250-A130278DC37C}" srcOrd="0" destOrd="0" presId="urn:microsoft.com/office/officeart/2018/2/layout/IconLabelList"/>
    <dgm:cxn modelId="{D74FD912-7E85-425B-8FD1-5476A4F4BE01}" type="presParOf" srcId="{38137D48-F824-4900-8921-8FD7638B8AE2}" destId="{50566034-6447-4958-BD77-46D7501A4002}" srcOrd="1" destOrd="0" presId="urn:microsoft.com/office/officeart/2018/2/layout/IconLabelList"/>
    <dgm:cxn modelId="{62993D5A-6EBE-4A3F-BDEF-AA0EE132216D}" type="presParOf" srcId="{38137D48-F824-4900-8921-8FD7638B8AE2}" destId="{B06AAC77-F418-4453-A7FA-2CBE086D5CE2}" srcOrd="2" destOrd="0" presId="urn:microsoft.com/office/officeart/2018/2/layout/IconLabelList"/>
    <dgm:cxn modelId="{C3B5CB66-3795-4461-9ED7-6D6504691679}" type="presParOf" srcId="{6C7E2BD6-1313-4A88-BEC9-999EE9E4B4E1}" destId="{8F406646-F77A-4EE2-AF9E-FEB1E40041C9}" srcOrd="3" destOrd="0" presId="urn:microsoft.com/office/officeart/2018/2/layout/IconLabelList"/>
    <dgm:cxn modelId="{93D2F0DD-73FA-44CA-8BC5-5A166A188FF2}" type="presParOf" srcId="{6C7E2BD6-1313-4A88-BEC9-999EE9E4B4E1}" destId="{B2ABC8A4-0911-4F88-8FFB-B544E425E6E1}" srcOrd="4" destOrd="0" presId="urn:microsoft.com/office/officeart/2018/2/layout/IconLabelList"/>
    <dgm:cxn modelId="{2DC6DDDD-098D-4FE9-B2C5-E2A448E335CA}" type="presParOf" srcId="{B2ABC8A4-0911-4F88-8FFB-B544E425E6E1}" destId="{3444AD42-B559-47ED-9670-1C70CEF7FBB3}" srcOrd="0" destOrd="0" presId="urn:microsoft.com/office/officeart/2018/2/layout/IconLabelList"/>
    <dgm:cxn modelId="{C88BBA31-CF8E-48AD-96BA-4B5D73BACC9D}" type="presParOf" srcId="{B2ABC8A4-0911-4F88-8FFB-B544E425E6E1}" destId="{1F1CC27D-EF34-4176-ADBF-43EF4771B91D}" srcOrd="1" destOrd="0" presId="urn:microsoft.com/office/officeart/2018/2/layout/IconLabelList"/>
    <dgm:cxn modelId="{22C01E75-997A-4FC3-B1FB-CCA04D5E1F6A}" type="presParOf" srcId="{B2ABC8A4-0911-4F88-8FFB-B544E425E6E1}" destId="{CF87668F-F906-49A5-88DE-7FC552688737}" srcOrd="2" destOrd="0" presId="urn:microsoft.com/office/officeart/2018/2/layout/IconLabelList"/>
    <dgm:cxn modelId="{FBB08F70-24C6-40D5-9262-8ECFEDBF99CE}" type="presParOf" srcId="{6C7E2BD6-1313-4A88-BEC9-999EE9E4B4E1}" destId="{A80983AB-6DD6-4184-8FDE-643FF4FDBDA0}" srcOrd="5" destOrd="0" presId="urn:microsoft.com/office/officeart/2018/2/layout/IconLabelList"/>
    <dgm:cxn modelId="{47678BB7-6335-4FF2-9BCE-F80A0237A456}" type="presParOf" srcId="{6C7E2BD6-1313-4A88-BEC9-999EE9E4B4E1}" destId="{A94828EB-4769-425F-872F-C0DE0732B6A5}" srcOrd="6" destOrd="0" presId="urn:microsoft.com/office/officeart/2018/2/layout/IconLabelList"/>
    <dgm:cxn modelId="{588B9857-90DF-4CF9-8C1C-089D8552CE49}" type="presParOf" srcId="{A94828EB-4769-425F-872F-C0DE0732B6A5}" destId="{AF1E9812-6E05-4C65-9005-BDFF492F575A}" srcOrd="0" destOrd="0" presId="urn:microsoft.com/office/officeart/2018/2/layout/IconLabelList"/>
    <dgm:cxn modelId="{C02A89A4-4EB0-4A41-81C2-04410668C6F3}" type="presParOf" srcId="{A94828EB-4769-425F-872F-C0DE0732B6A5}" destId="{4470A241-FF49-426E-83F3-C00FF7F53235}" srcOrd="1" destOrd="0" presId="urn:microsoft.com/office/officeart/2018/2/layout/IconLabelList"/>
    <dgm:cxn modelId="{82FC7A0C-897D-4496-9C00-4E70057FA743}" type="presParOf" srcId="{A94828EB-4769-425F-872F-C0DE0732B6A5}" destId="{9E636077-4A93-4DFA-A486-507F31B96580}" srcOrd="2" destOrd="0" presId="urn:microsoft.com/office/officeart/2018/2/layout/IconLabelList"/>
    <dgm:cxn modelId="{8C3116EF-C9AF-4ABA-B525-EFC61FA877CB}" type="presParOf" srcId="{6C7E2BD6-1313-4A88-BEC9-999EE9E4B4E1}" destId="{F7D39A41-58E7-4EFA-8742-84D17A89E222}" srcOrd="7" destOrd="0" presId="urn:microsoft.com/office/officeart/2018/2/layout/IconLabelList"/>
    <dgm:cxn modelId="{1D6FFB06-993B-407A-9B1D-ABB32FDFF0D1}" type="presParOf" srcId="{6C7E2BD6-1313-4A88-BEC9-999EE9E4B4E1}" destId="{21D88AD2-4D9F-40FC-A458-1A9B2D7D8823}" srcOrd="8" destOrd="0" presId="urn:microsoft.com/office/officeart/2018/2/layout/IconLabelList"/>
    <dgm:cxn modelId="{AAA16CA5-E149-4439-AE4E-AF7599A62A5B}" type="presParOf" srcId="{21D88AD2-4D9F-40FC-A458-1A9B2D7D8823}" destId="{3310E0D3-4C92-49AA-99D7-22ED0987B880}" srcOrd="0" destOrd="0" presId="urn:microsoft.com/office/officeart/2018/2/layout/IconLabelList"/>
    <dgm:cxn modelId="{F6131B13-76D5-4B25-BF61-555A4E5B0657}" type="presParOf" srcId="{21D88AD2-4D9F-40FC-A458-1A9B2D7D8823}" destId="{6B317315-A4FD-4D3C-8447-AE9051D527D2}" srcOrd="1" destOrd="0" presId="urn:microsoft.com/office/officeart/2018/2/layout/IconLabelList"/>
    <dgm:cxn modelId="{B8A6FA7A-7BA7-4057-AB32-E4BB04556E6E}" type="presParOf" srcId="{21D88AD2-4D9F-40FC-A458-1A9B2D7D8823}" destId="{1AB13018-1AEB-46EF-B3F0-B610F385C51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9301983-0917-463F-9A6D-FAB9EE25A1AA}" type="doc">
      <dgm:prSet loTypeId="urn:microsoft.com/office/officeart/2008/layout/VerticalCurvedList" loCatId="list" qsTypeId="urn:microsoft.com/office/officeart/2005/8/quickstyle/simple1" qsCatId="simple" csTypeId="urn:microsoft.com/office/officeart/2005/8/colors/accent1_1" csCatId="accent1" phldr="1"/>
      <dgm:spPr/>
      <dgm:t>
        <a:bodyPr/>
        <a:lstStyle/>
        <a:p>
          <a:endParaRPr lang="zh-CN" altLang="en-US"/>
        </a:p>
      </dgm:t>
    </dgm:pt>
    <dgm:pt modelId="{9BBDA0C7-781F-4209-A04F-82FC0DE1226F}">
      <dgm:prSet phldrT="[Text]"/>
      <dgm:spPr/>
      <dgm:t>
        <a:bodyPr/>
        <a:lstStyle/>
        <a:p>
          <a:r>
            <a:rPr lang="en-US" altLang="zh-CN" dirty="0">
              <a:solidFill>
                <a:schemeClr val="accent1"/>
              </a:solidFill>
            </a:rPr>
            <a:t>Cluster the features with similar trend</a:t>
          </a:r>
          <a:endParaRPr lang="zh-CN" altLang="en-US" dirty="0">
            <a:solidFill>
              <a:schemeClr val="accent1"/>
            </a:solidFill>
          </a:endParaRPr>
        </a:p>
      </dgm:t>
    </dgm:pt>
    <dgm:pt modelId="{4234C9C6-FB13-4520-8714-C63A05FBABC9}" type="parTrans" cxnId="{80A1FC47-57FB-4C93-9385-836CF45B6CCB}">
      <dgm:prSet/>
      <dgm:spPr/>
      <dgm:t>
        <a:bodyPr/>
        <a:lstStyle/>
        <a:p>
          <a:endParaRPr lang="zh-CN" altLang="en-US"/>
        </a:p>
      </dgm:t>
    </dgm:pt>
    <dgm:pt modelId="{DF6BE9CE-E9B2-42A5-BECC-918F9AE2B4EA}" type="sibTrans" cxnId="{80A1FC47-57FB-4C93-9385-836CF45B6CCB}">
      <dgm:prSet/>
      <dgm:spPr/>
      <dgm:t>
        <a:bodyPr/>
        <a:lstStyle/>
        <a:p>
          <a:endParaRPr lang="zh-CN" altLang="en-US"/>
        </a:p>
      </dgm:t>
    </dgm:pt>
    <dgm:pt modelId="{316DCA18-343C-45DF-8DF3-942A3BBD3926}">
      <dgm:prSet phldrT="[Text]"/>
      <dgm:spPr/>
      <dgm:t>
        <a:bodyPr/>
        <a:lstStyle/>
        <a:p>
          <a:r>
            <a:rPr lang="en-US" altLang="zh-CN" dirty="0">
              <a:solidFill>
                <a:schemeClr val="accent1"/>
              </a:solidFill>
            </a:rPr>
            <a:t>No need for detailed comprehension</a:t>
          </a:r>
          <a:endParaRPr lang="zh-CN" altLang="en-US" dirty="0">
            <a:solidFill>
              <a:schemeClr val="accent1"/>
            </a:solidFill>
          </a:endParaRPr>
        </a:p>
      </dgm:t>
    </dgm:pt>
    <dgm:pt modelId="{6DF1E919-D09A-4B26-B56E-8CCF1B16DEFA}" type="parTrans" cxnId="{90225EC5-381A-4831-9392-111981A5A867}">
      <dgm:prSet/>
      <dgm:spPr/>
      <dgm:t>
        <a:bodyPr/>
        <a:lstStyle/>
        <a:p>
          <a:endParaRPr lang="zh-CN" altLang="en-US"/>
        </a:p>
      </dgm:t>
    </dgm:pt>
    <dgm:pt modelId="{E64B3D15-0B0A-4CC2-B790-A2D87DA8CAD8}" type="sibTrans" cxnId="{90225EC5-381A-4831-9392-111981A5A867}">
      <dgm:prSet/>
      <dgm:spPr/>
      <dgm:t>
        <a:bodyPr/>
        <a:lstStyle/>
        <a:p>
          <a:endParaRPr lang="zh-CN" altLang="en-US"/>
        </a:p>
      </dgm:t>
    </dgm:pt>
    <dgm:pt modelId="{0E47A729-A238-4B2F-AF5A-5C6BB5874496}">
      <dgm:prSet phldrT="[Text]"/>
      <dgm:spPr/>
      <dgm:t>
        <a:bodyPr/>
        <a:lstStyle/>
        <a:p>
          <a:r>
            <a:rPr lang="en-US" altLang="zh-CN" dirty="0">
              <a:solidFill>
                <a:schemeClr val="accent1"/>
              </a:solidFill>
            </a:rPr>
            <a:t>Suitable for various studies</a:t>
          </a:r>
          <a:endParaRPr lang="zh-CN" altLang="en-US" dirty="0">
            <a:solidFill>
              <a:schemeClr val="accent1"/>
            </a:solidFill>
          </a:endParaRPr>
        </a:p>
      </dgm:t>
    </dgm:pt>
    <dgm:pt modelId="{E024C49D-5E39-439E-956E-7349144F9FD8}" type="parTrans" cxnId="{878621CF-6CD3-4BA7-9EAD-A8FBAECEB172}">
      <dgm:prSet/>
      <dgm:spPr/>
      <dgm:t>
        <a:bodyPr/>
        <a:lstStyle/>
        <a:p>
          <a:endParaRPr lang="zh-CN" altLang="en-US"/>
        </a:p>
      </dgm:t>
    </dgm:pt>
    <dgm:pt modelId="{696C0862-90E4-4EE9-82EC-159994F4EBD0}" type="sibTrans" cxnId="{878621CF-6CD3-4BA7-9EAD-A8FBAECEB172}">
      <dgm:prSet/>
      <dgm:spPr/>
      <dgm:t>
        <a:bodyPr/>
        <a:lstStyle/>
        <a:p>
          <a:endParaRPr lang="zh-CN" altLang="en-US"/>
        </a:p>
      </dgm:t>
    </dgm:pt>
    <dgm:pt modelId="{19AD062C-652F-4B8B-AD05-FDDD5DDBE828}">
      <dgm:prSet phldrT="[Text]"/>
      <dgm:spPr/>
      <dgm:t>
        <a:bodyPr/>
        <a:lstStyle/>
        <a:p>
          <a:r>
            <a:rPr lang="en-US" altLang="zh-CN" dirty="0">
              <a:solidFill>
                <a:schemeClr val="accent1"/>
              </a:solidFill>
            </a:rPr>
            <a:t>OPTICS algorithm as alternative</a:t>
          </a:r>
          <a:endParaRPr lang="zh-CN" altLang="en-US" dirty="0">
            <a:solidFill>
              <a:schemeClr val="accent1"/>
            </a:solidFill>
          </a:endParaRPr>
        </a:p>
      </dgm:t>
    </dgm:pt>
    <dgm:pt modelId="{F787C39E-1513-42E0-8400-DD6B1A206F05}" type="parTrans" cxnId="{CC9A7695-8018-4439-A53B-4C69603C9541}">
      <dgm:prSet/>
      <dgm:spPr/>
      <dgm:t>
        <a:bodyPr/>
        <a:lstStyle/>
        <a:p>
          <a:endParaRPr lang="zh-CN" altLang="en-US"/>
        </a:p>
      </dgm:t>
    </dgm:pt>
    <dgm:pt modelId="{1843A85C-3B2A-406D-BD89-59EDE5B7376F}" type="sibTrans" cxnId="{CC9A7695-8018-4439-A53B-4C69603C9541}">
      <dgm:prSet/>
      <dgm:spPr/>
      <dgm:t>
        <a:bodyPr/>
        <a:lstStyle/>
        <a:p>
          <a:endParaRPr lang="zh-CN" altLang="en-US"/>
        </a:p>
      </dgm:t>
    </dgm:pt>
    <dgm:pt modelId="{51356A64-D6CB-438A-A281-698D04A1405B}" type="pres">
      <dgm:prSet presAssocID="{19301983-0917-463F-9A6D-FAB9EE25A1AA}" presName="Name0" presStyleCnt="0">
        <dgm:presLayoutVars>
          <dgm:chMax val="7"/>
          <dgm:chPref val="7"/>
          <dgm:dir/>
        </dgm:presLayoutVars>
      </dgm:prSet>
      <dgm:spPr/>
    </dgm:pt>
    <dgm:pt modelId="{1F3F8903-67A6-4165-AC48-68CD94836BB5}" type="pres">
      <dgm:prSet presAssocID="{19301983-0917-463F-9A6D-FAB9EE25A1AA}" presName="Name1" presStyleCnt="0"/>
      <dgm:spPr/>
    </dgm:pt>
    <dgm:pt modelId="{3DFB54D7-976C-463F-81C1-9DB4A16D4249}" type="pres">
      <dgm:prSet presAssocID="{19301983-0917-463F-9A6D-FAB9EE25A1AA}" presName="cycle" presStyleCnt="0"/>
      <dgm:spPr/>
    </dgm:pt>
    <dgm:pt modelId="{2A23978D-FB0E-475A-ABCD-2483B96D0414}" type="pres">
      <dgm:prSet presAssocID="{19301983-0917-463F-9A6D-FAB9EE25A1AA}" presName="srcNode" presStyleLbl="node1" presStyleIdx="0" presStyleCnt="4"/>
      <dgm:spPr/>
    </dgm:pt>
    <dgm:pt modelId="{B67C0979-F82A-4926-A750-E44BB6C0878D}" type="pres">
      <dgm:prSet presAssocID="{19301983-0917-463F-9A6D-FAB9EE25A1AA}" presName="conn" presStyleLbl="parChTrans1D2" presStyleIdx="0" presStyleCnt="1"/>
      <dgm:spPr/>
    </dgm:pt>
    <dgm:pt modelId="{2BA147B8-C238-4908-9D68-A920833C36CE}" type="pres">
      <dgm:prSet presAssocID="{19301983-0917-463F-9A6D-FAB9EE25A1AA}" presName="extraNode" presStyleLbl="node1" presStyleIdx="0" presStyleCnt="4"/>
      <dgm:spPr/>
    </dgm:pt>
    <dgm:pt modelId="{E32FF2A1-0B84-436B-BC90-A5A7E0415992}" type="pres">
      <dgm:prSet presAssocID="{19301983-0917-463F-9A6D-FAB9EE25A1AA}" presName="dstNode" presStyleLbl="node1" presStyleIdx="0" presStyleCnt="4"/>
      <dgm:spPr/>
    </dgm:pt>
    <dgm:pt modelId="{555A757F-5828-4D2C-9E4E-4CB452FE850A}" type="pres">
      <dgm:prSet presAssocID="{9BBDA0C7-781F-4209-A04F-82FC0DE1226F}" presName="text_1" presStyleLbl="node1" presStyleIdx="0" presStyleCnt="4">
        <dgm:presLayoutVars>
          <dgm:bulletEnabled val="1"/>
        </dgm:presLayoutVars>
      </dgm:prSet>
      <dgm:spPr/>
    </dgm:pt>
    <dgm:pt modelId="{0EAFB2BC-1C31-4DC8-A3DD-5E827DB8CCF1}" type="pres">
      <dgm:prSet presAssocID="{9BBDA0C7-781F-4209-A04F-82FC0DE1226F}" presName="accent_1" presStyleCnt="0"/>
      <dgm:spPr/>
    </dgm:pt>
    <dgm:pt modelId="{C54B1DF9-E987-4D62-A77A-AC789D419400}" type="pres">
      <dgm:prSet presAssocID="{9BBDA0C7-781F-4209-A04F-82FC0DE1226F}" presName="accentRepeatNode" presStyleLbl="solidFgAcc1" presStyleIdx="0" presStyleCnt="4"/>
      <dgm:spPr/>
    </dgm:pt>
    <dgm:pt modelId="{1D5AD04B-A4A1-4A39-BAEB-A7166C90DE1B}" type="pres">
      <dgm:prSet presAssocID="{316DCA18-343C-45DF-8DF3-942A3BBD3926}" presName="text_2" presStyleLbl="node1" presStyleIdx="1" presStyleCnt="4">
        <dgm:presLayoutVars>
          <dgm:bulletEnabled val="1"/>
        </dgm:presLayoutVars>
      </dgm:prSet>
      <dgm:spPr/>
    </dgm:pt>
    <dgm:pt modelId="{9E4303F0-5E1E-4FF8-996A-827E3428233C}" type="pres">
      <dgm:prSet presAssocID="{316DCA18-343C-45DF-8DF3-942A3BBD3926}" presName="accent_2" presStyleCnt="0"/>
      <dgm:spPr/>
    </dgm:pt>
    <dgm:pt modelId="{278FFE35-44BF-49EA-991B-46A5D59D23E4}" type="pres">
      <dgm:prSet presAssocID="{316DCA18-343C-45DF-8DF3-942A3BBD3926}" presName="accentRepeatNode" presStyleLbl="solidFgAcc1" presStyleIdx="1" presStyleCnt="4"/>
      <dgm:spPr/>
    </dgm:pt>
    <dgm:pt modelId="{B7D9226E-DE84-447A-B560-AA7E8319B4FA}" type="pres">
      <dgm:prSet presAssocID="{0E47A729-A238-4B2F-AF5A-5C6BB5874496}" presName="text_3" presStyleLbl="node1" presStyleIdx="2" presStyleCnt="4">
        <dgm:presLayoutVars>
          <dgm:bulletEnabled val="1"/>
        </dgm:presLayoutVars>
      </dgm:prSet>
      <dgm:spPr/>
    </dgm:pt>
    <dgm:pt modelId="{06E3EEA7-D004-4AAC-86C0-BDEFCDDA3B56}" type="pres">
      <dgm:prSet presAssocID="{0E47A729-A238-4B2F-AF5A-5C6BB5874496}" presName="accent_3" presStyleCnt="0"/>
      <dgm:spPr/>
    </dgm:pt>
    <dgm:pt modelId="{AFEB1FEE-91A4-4959-ADEF-79582A2D4DAB}" type="pres">
      <dgm:prSet presAssocID="{0E47A729-A238-4B2F-AF5A-5C6BB5874496}" presName="accentRepeatNode" presStyleLbl="solidFgAcc1" presStyleIdx="2" presStyleCnt="4"/>
      <dgm:spPr/>
    </dgm:pt>
    <dgm:pt modelId="{A4A8E9F9-9BCB-4365-92F9-48BE10DC1BAD}" type="pres">
      <dgm:prSet presAssocID="{19AD062C-652F-4B8B-AD05-FDDD5DDBE828}" presName="text_4" presStyleLbl="node1" presStyleIdx="3" presStyleCnt="4">
        <dgm:presLayoutVars>
          <dgm:bulletEnabled val="1"/>
        </dgm:presLayoutVars>
      </dgm:prSet>
      <dgm:spPr/>
    </dgm:pt>
    <dgm:pt modelId="{9AD08CE6-4717-4BAD-AFC9-403A36D1633B}" type="pres">
      <dgm:prSet presAssocID="{19AD062C-652F-4B8B-AD05-FDDD5DDBE828}" presName="accent_4" presStyleCnt="0"/>
      <dgm:spPr/>
    </dgm:pt>
    <dgm:pt modelId="{EC9F6A38-6079-4F9A-B5BA-8271748BFB5F}" type="pres">
      <dgm:prSet presAssocID="{19AD062C-652F-4B8B-AD05-FDDD5DDBE828}" presName="accentRepeatNode" presStyleLbl="solidFgAcc1" presStyleIdx="3" presStyleCnt="4"/>
      <dgm:spPr/>
    </dgm:pt>
  </dgm:ptLst>
  <dgm:cxnLst>
    <dgm:cxn modelId="{E5339F03-444F-4D58-9DE1-BDD781FD175C}" type="presOf" srcId="{19AD062C-652F-4B8B-AD05-FDDD5DDBE828}" destId="{A4A8E9F9-9BCB-4365-92F9-48BE10DC1BAD}" srcOrd="0" destOrd="0" presId="urn:microsoft.com/office/officeart/2008/layout/VerticalCurvedList"/>
    <dgm:cxn modelId="{80A1FC47-57FB-4C93-9385-836CF45B6CCB}" srcId="{19301983-0917-463F-9A6D-FAB9EE25A1AA}" destId="{9BBDA0C7-781F-4209-A04F-82FC0DE1226F}" srcOrd="0" destOrd="0" parTransId="{4234C9C6-FB13-4520-8714-C63A05FBABC9}" sibTransId="{DF6BE9CE-E9B2-42A5-BECC-918F9AE2B4EA}"/>
    <dgm:cxn modelId="{C07B1B86-C804-441A-8E56-8B0F95EB7DF9}" type="presOf" srcId="{0E47A729-A238-4B2F-AF5A-5C6BB5874496}" destId="{B7D9226E-DE84-447A-B560-AA7E8319B4FA}" srcOrd="0" destOrd="0" presId="urn:microsoft.com/office/officeart/2008/layout/VerticalCurvedList"/>
    <dgm:cxn modelId="{D8330F8B-2D18-4676-8567-303192D59784}" type="presOf" srcId="{316DCA18-343C-45DF-8DF3-942A3BBD3926}" destId="{1D5AD04B-A4A1-4A39-BAEB-A7166C90DE1B}" srcOrd="0" destOrd="0" presId="urn:microsoft.com/office/officeart/2008/layout/VerticalCurvedList"/>
    <dgm:cxn modelId="{CC9A7695-8018-4439-A53B-4C69603C9541}" srcId="{19301983-0917-463F-9A6D-FAB9EE25A1AA}" destId="{19AD062C-652F-4B8B-AD05-FDDD5DDBE828}" srcOrd="3" destOrd="0" parTransId="{F787C39E-1513-42E0-8400-DD6B1A206F05}" sibTransId="{1843A85C-3B2A-406D-BD89-59EDE5B7376F}"/>
    <dgm:cxn modelId="{8FF1349F-5495-490D-9CB4-1C7805990BAF}" type="presOf" srcId="{9BBDA0C7-781F-4209-A04F-82FC0DE1226F}" destId="{555A757F-5828-4D2C-9E4E-4CB452FE850A}" srcOrd="0" destOrd="0" presId="urn:microsoft.com/office/officeart/2008/layout/VerticalCurvedList"/>
    <dgm:cxn modelId="{3EF982AC-4575-42B7-9769-D67343354A89}" type="presOf" srcId="{19301983-0917-463F-9A6D-FAB9EE25A1AA}" destId="{51356A64-D6CB-438A-A281-698D04A1405B}" srcOrd="0" destOrd="0" presId="urn:microsoft.com/office/officeart/2008/layout/VerticalCurvedList"/>
    <dgm:cxn modelId="{90225EC5-381A-4831-9392-111981A5A867}" srcId="{19301983-0917-463F-9A6D-FAB9EE25A1AA}" destId="{316DCA18-343C-45DF-8DF3-942A3BBD3926}" srcOrd="1" destOrd="0" parTransId="{6DF1E919-D09A-4B26-B56E-8CCF1B16DEFA}" sibTransId="{E64B3D15-0B0A-4CC2-B790-A2D87DA8CAD8}"/>
    <dgm:cxn modelId="{878621CF-6CD3-4BA7-9EAD-A8FBAECEB172}" srcId="{19301983-0917-463F-9A6D-FAB9EE25A1AA}" destId="{0E47A729-A238-4B2F-AF5A-5C6BB5874496}" srcOrd="2" destOrd="0" parTransId="{E024C49D-5E39-439E-956E-7349144F9FD8}" sibTransId="{696C0862-90E4-4EE9-82EC-159994F4EBD0}"/>
    <dgm:cxn modelId="{C2DC4CE9-CA71-4426-A5CB-FF2D85A9C6AF}" type="presOf" srcId="{DF6BE9CE-E9B2-42A5-BECC-918F9AE2B4EA}" destId="{B67C0979-F82A-4926-A750-E44BB6C0878D}" srcOrd="0" destOrd="0" presId="urn:microsoft.com/office/officeart/2008/layout/VerticalCurvedList"/>
    <dgm:cxn modelId="{72077489-4587-4E4D-8A8D-13C995688CFD}" type="presParOf" srcId="{51356A64-D6CB-438A-A281-698D04A1405B}" destId="{1F3F8903-67A6-4165-AC48-68CD94836BB5}" srcOrd="0" destOrd="0" presId="urn:microsoft.com/office/officeart/2008/layout/VerticalCurvedList"/>
    <dgm:cxn modelId="{C78E77C8-A6BF-4958-8CA4-F64D4E4DB1F5}" type="presParOf" srcId="{1F3F8903-67A6-4165-AC48-68CD94836BB5}" destId="{3DFB54D7-976C-463F-81C1-9DB4A16D4249}" srcOrd="0" destOrd="0" presId="urn:microsoft.com/office/officeart/2008/layout/VerticalCurvedList"/>
    <dgm:cxn modelId="{A3A97544-CC1D-4225-BEA4-49CB4E16D6A0}" type="presParOf" srcId="{3DFB54D7-976C-463F-81C1-9DB4A16D4249}" destId="{2A23978D-FB0E-475A-ABCD-2483B96D0414}" srcOrd="0" destOrd="0" presId="urn:microsoft.com/office/officeart/2008/layout/VerticalCurvedList"/>
    <dgm:cxn modelId="{3310F625-88FF-4B34-9B88-2F2F688832BD}" type="presParOf" srcId="{3DFB54D7-976C-463F-81C1-9DB4A16D4249}" destId="{B67C0979-F82A-4926-A750-E44BB6C0878D}" srcOrd="1" destOrd="0" presId="urn:microsoft.com/office/officeart/2008/layout/VerticalCurvedList"/>
    <dgm:cxn modelId="{26E25EC7-937F-445C-B312-41772C573881}" type="presParOf" srcId="{3DFB54D7-976C-463F-81C1-9DB4A16D4249}" destId="{2BA147B8-C238-4908-9D68-A920833C36CE}" srcOrd="2" destOrd="0" presId="urn:microsoft.com/office/officeart/2008/layout/VerticalCurvedList"/>
    <dgm:cxn modelId="{8371E947-FB4E-4925-BD66-8342D1E440FA}" type="presParOf" srcId="{3DFB54D7-976C-463F-81C1-9DB4A16D4249}" destId="{E32FF2A1-0B84-436B-BC90-A5A7E0415992}" srcOrd="3" destOrd="0" presId="urn:microsoft.com/office/officeart/2008/layout/VerticalCurvedList"/>
    <dgm:cxn modelId="{CEDA99A5-8FAA-46B4-8C92-C20132676784}" type="presParOf" srcId="{1F3F8903-67A6-4165-AC48-68CD94836BB5}" destId="{555A757F-5828-4D2C-9E4E-4CB452FE850A}" srcOrd="1" destOrd="0" presId="urn:microsoft.com/office/officeart/2008/layout/VerticalCurvedList"/>
    <dgm:cxn modelId="{BD2C6449-F339-4172-9294-07440A78555B}" type="presParOf" srcId="{1F3F8903-67A6-4165-AC48-68CD94836BB5}" destId="{0EAFB2BC-1C31-4DC8-A3DD-5E827DB8CCF1}" srcOrd="2" destOrd="0" presId="urn:microsoft.com/office/officeart/2008/layout/VerticalCurvedList"/>
    <dgm:cxn modelId="{7A5D93D0-5173-40BE-89E2-2187DAA25024}" type="presParOf" srcId="{0EAFB2BC-1C31-4DC8-A3DD-5E827DB8CCF1}" destId="{C54B1DF9-E987-4D62-A77A-AC789D419400}" srcOrd="0" destOrd="0" presId="urn:microsoft.com/office/officeart/2008/layout/VerticalCurvedList"/>
    <dgm:cxn modelId="{BA527075-C205-44D4-9ABE-E229515A672B}" type="presParOf" srcId="{1F3F8903-67A6-4165-AC48-68CD94836BB5}" destId="{1D5AD04B-A4A1-4A39-BAEB-A7166C90DE1B}" srcOrd="3" destOrd="0" presId="urn:microsoft.com/office/officeart/2008/layout/VerticalCurvedList"/>
    <dgm:cxn modelId="{6DB5E1F9-A64B-4791-A931-22F1F03B91B1}" type="presParOf" srcId="{1F3F8903-67A6-4165-AC48-68CD94836BB5}" destId="{9E4303F0-5E1E-4FF8-996A-827E3428233C}" srcOrd="4" destOrd="0" presId="urn:microsoft.com/office/officeart/2008/layout/VerticalCurvedList"/>
    <dgm:cxn modelId="{4CFBDE45-EEFD-4A6C-B147-4499D8ADC566}" type="presParOf" srcId="{9E4303F0-5E1E-4FF8-996A-827E3428233C}" destId="{278FFE35-44BF-49EA-991B-46A5D59D23E4}" srcOrd="0" destOrd="0" presId="urn:microsoft.com/office/officeart/2008/layout/VerticalCurvedList"/>
    <dgm:cxn modelId="{B1E49CCF-19DF-40B1-A8B8-E214EF0FC1F7}" type="presParOf" srcId="{1F3F8903-67A6-4165-AC48-68CD94836BB5}" destId="{B7D9226E-DE84-447A-B560-AA7E8319B4FA}" srcOrd="5" destOrd="0" presId="urn:microsoft.com/office/officeart/2008/layout/VerticalCurvedList"/>
    <dgm:cxn modelId="{E9D6CC75-B8DF-4A65-80BB-D2E7857455CB}" type="presParOf" srcId="{1F3F8903-67A6-4165-AC48-68CD94836BB5}" destId="{06E3EEA7-D004-4AAC-86C0-BDEFCDDA3B56}" srcOrd="6" destOrd="0" presId="urn:microsoft.com/office/officeart/2008/layout/VerticalCurvedList"/>
    <dgm:cxn modelId="{9E657B5C-3D7F-421C-A0DE-3A83C25A1128}" type="presParOf" srcId="{06E3EEA7-D004-4AAC-86C0-BDEFCDDA3B56}" destId="{AFEB1FEE-91A4-4959-ADEF-79582A2D4DAB}" srcOrd="0" destOrd="0" presId="urn:microsoft.com/office/officeart/2008/layout/VerticalCurvedList"/>
    <dgm:cxn modelId="{0BDDEE60-1553-496E-B896-1B80C5E4CC71}" type="presParOf" srcId="{1F3F8903-67A6-4165-AC48-68CD94836BB5}" destId="{A4A8E9F9-9BCB-4365-92F9-48BE10DC1BAD}" srcOrd="7" destOrd="0" presId="urn:microsoft.com/office/officeart/2008/layout/VerticalCurvedList"/>
    <dgm:cxn modelId="{D94F6F66-0129-45B4-81F1-19E712ED9E2D}" type="presParOf" srcId="{1F3F8903-67A6-4165-AC48-68CD94836BB5}" destId="{9AD08CE6-4717-4BAD-AFC9-403A36D1633B}" srcOrd="8" destOrd="0" presId="urn:microsoft.com/office/officeart/2008/layout/VerticalCurvedList"/>
    <dgm:cxn modelId="{01CFA916-6A04-4457-AE53-02F69F2BF93B}" type="presParOf" srcId="{9AD08CE6-4717-4BAD-AFC9-403A36D1633B}" destId="{EC9F6A38-6079-4F9A-B5BA-8271748BFB5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923E62B-FB79-47C5-BF65-EB81EDD2FEB4}" type="doc">
      <dgm:prSet loTypeId="urn:microsoft.com/office/officeart/2008/layout/LinedList" loCatId="hierarchy" qsTypeId="urn:microsoft.com/office/officeart/2005/8/quickstyle/simple1" qsCatId="simple" csTypeId="urn:microsoft.com/office/officeart/2005/8/colors/accent2_1" csCatId="accent2" phldr="1"/>
      <dgm:spPr/>
      <dgm:t>
        <a:bodyPr/>
        <a:lstStyle/>
        <a:p>
          <a:endParaRPr lang="zh-CN" altLang="en-US"/>
        </a:p>
      </dgm:t>
    </dgm:pt>
    <dgm:pt modelId="{8396920C-3169-4771-B7BB-4994DCC59096}">
      <dgm:prSet phldrT="[Text]" custT="1"/>
      <dgm:spPr/>
      <dgm:t>
        <a:bodyPr/>
        <a:lstStyle/>
        <a:p>
          <a:r>
            <a:rPr lang="en-US" altLang="zh-CN" sz="2400" b="1" dirty="0">
              <a:solidFill>
                <a:schemeClr val="accent1"/>
              </a:solidFill>
              <a:latin typeface="Proxima nova"/>
            </a:rPr>
            <a:t>Modeling</a:t>
          </a:r>
          <a:endParaRPr lang="en-US" altLang="zh-CN" sz="1800" b="1" dirty="0">
            <a:solidFill>
              <a:schemeClr val="accent1"/>
            </a:solidFill>
            <a:latin typeface="Proxima nova"/>
          </a:endParaRPr>
        </a:p>
        <a:p>
          <a:endParaRPr lang="en-US" altLang="zh-CN" sz="1800" b="1" dirty="0">
            <a:solidFill>
              <a:schemeClr val="accent1"/>
            </a:solidFill>
            <a:latin typeface="Proxima nova"/>
          </a:endParaRPr>
        </a:p>
        <a:p>
          <a:endParaRPr lang="en-US" altLang="zh-CN" sz="1800" b="1" dirty="0">
            <a:solidFill>
              <a:schemeClr val="accent1"/>
            </a:solidFill>
            <a:latin typeface="Proxima nova"/>
          </a:endParaRPr>
        </a:p>
        <a:p>
          <a:endParaRPr lang="en-US" altLang="zh-CN" sz="1800" b="1" dirty="0">
            <a:solidFill>
              <a:schemeClr val="accent1"/>
            </a:solidFill>
            <a:latin typeface="Proxima nova"/>
          </a:endParaRPr>
        </a:p>
        <a:p>
          <a:endParaRPr lang="en-US" altLang="zh-CN" sz="1800" b="1" dirty="0">
            <a:solidFill>
              <a:schemeClr val="accent1"/>
            </a:solidFill>
            <a:latin typeface="Proxima nova"/>
          </a:endParaRPr>
        </a:p>
        <a:p>
          <a:endParaRPr lang="en-US" altLang="zh-CN" sz="1800" b="1" dirty="0">
            <a:solidFill>
              <a:schemeClr val="accent1"/>
            </a:solidFill>
            <a:latin typeface="Proxima nova"/>
          </a:endParaRPr>
        </a:p>
        <a:p>
          <a:endParaRPr lang="en-US" altLang="zh-CN" sz="1800" b="1" dirty="0">
            <a:solidFill>
              <a:schemeClr val="accent1"/>
            </a:solidFill>
            <a:latin typeface="Proxima nova"/>
          </a:endParaRPr>
        </a:p>
        <a:p>
          <a:endParaRPr lang="en-US" altLang="zh-CN" sz="1800" b="1" dirty="0">
            <a:solidFill>
              <a:schemeClr val="accent1"/>
            </a:solidFill>
            <a:latin typeface="Proxima nova"/>
          </a:endParaRPr>
        </a:p>
        <a:p>
          <a:endParaRPr lang="en-US" altLang="zh-CN" sz="1800" b="1" dirty="0">
            <a:solidFill>
              <a:schemeClr val="accent1"/>
            </a:solidFill>
            <a:latin typeface="Proxima nova"/>
          </a:endParaRPr>
        </a:p>
        <a:p>
          <a:r>
            <a:rPr lang="en-US" altLang="zh-CN" sz="1100" b="1" dirty="0">
              <a:solidFill>
                <a:schemeClr val="accent1">
                  <a:lumMod val="75000"/>
                </a:schemeClr>
              </a:solidFill>
              <a:latin typeface="Proxima nova"/>
            </a:rPr>
            <a:t>Model options:</a:t>
          </a:r>
        </a:p>
        <a:p>
          <a:r>
            <a:rPr lang="en-US" altLang="zh-CN" sz="1100" b="1" dirty="0">
              <a:solidFill>
                <a:schemeClr val="accent1">
                  <a:lumMod val="75000"/>
                </a:schemeClr>
              </a:solidFill>
              <a:latin typeface="Proxima nova"/>
            </a:rPr>
            <a:t>Linear regression</a:t>
          </a:r>
        </a:p>
        <a:p>
          <a:r>
            <a:rPr lang="en-US" altLang="zh-CN" sz="1100" b="1" dirty="0">
              <a:solidFill>
                <a:schemeClr val="accent1">
                  <a:lumMod val="75000"/>
                </a:schemeClr>
              </a:solidFill>
              <a:latin typeface="Proxima nova"/>
            </a:rPr>
            <a:t>Lasso regression</a:t>
          </a:r>
        </a:p>
        <a:p>
          <a:r>
            <a:rPr lang="en-US" altLang="zh-CN" sz="1100" b="1" dirty="0">
              <a:solidFill>
                <a:schemeClr val="accent1">
                  <a:lumMod val="75000"/>
                </a:schemeClr>
              </a:solidFill>
              <a:latin typeface="Proxima nova"/>
            </a:rPr>
            <a:t>Random Forest </a:t>
          </a:r>
        </a:p>
        <a:p>
          <a:r>
            <a:rPr lang="en-US" altLang="zh-CN" sz="1100" b="1" dirty="0">
              <a:solidFill>
                <a:schemeClr val="accent1">
                  <a:lumMod val="75000"/>
                </a:schemeClr>
              </a:solidFill>
              <a:latin typeface="Proxima nova"/>
            </a:rPr>
            <a:t>SVM</a:t>
          </a:r>
        </a:p>
        <a:p>
          <a:r>
            <a:rPr lang="en-US" altLang="zh-CN" sz="1100" b="1" dirty="0">
              <a:solidFill>
                <a:schemeClr val="accent1">
                  <a:lumMod val="75000"/>
                </a:schemeClr>
              </a:solidFill>
              <a:latin typeface="Proxima nova"/>
            </a:rPr>
            <a:t>…</a:t>
          </a:r>
          <a:endParaRPr lang="en-US" altLang="zh-CN" sz="2400" b="1" dirty="0">
            <a:solidFill>
              <a:schemeClr val="accent1"/>
            </a:solidFill>
            <a:latin typeface="Proxima nova"/>
          </a:endParaRPr>
        </a:p>
      </dgm:t>
    </dgm:pt>
    <dgm:pt modelId="{0F405A9A-A17C-43EE-91C1-A02C32866235}" type="parTrans" cxnId="{DA0724FB-3E77-48FE-81AF-438B8E62DB7E}">
      <dgm:prSet/>
      <dgm:spPr/>
      <dgm:t>
        <a:bodyPr/>
        <a:lstStyle/>
        <a:p>
          <a:endParaRPr lang="zh-CN" altLang="en-US" b="1">
            <a:solidFill>
              <a:srgbClr val="0070C0"/>
            </a:solidFill>
            <a:latin typeface="Proxima nova"/>
          </a:endParaRPr>
        </a:p>
      </dgm:t>
    </dgm:pt>
    <dgm:pt modelId="{1D1BF20C-2A2E-4BCC-9E25-779CEDF1CDF4}" type="sibTrans" cxnId="{DA0724FB-3E77-48FE-81AF-438B8E62DB7E}">
      <dgm:prSet/>
      <dgm:spPr/>
      <dgm:t>
        <a:bodyPr/>
        <a:lstStyle/>
        <a:p>
          <a:endParaRPr lang="zh-CN" altLang="en-US" b="1">
            <a:solidFill>
              <a:srgbClr val="0070C0"/>
            </a:solidFill>
            <a:latin typeface="Proxima nova"/>
          </a:endParaRPr>
        </a:p>
      </dgm:t>
    </dgm:pt>
    <dgm:pt modelId="{34777A62-5E62-42FE-A095-011F140C7BB6}">
      <dgm:prSet phldrT="[Text]"/>
      <dgm:spPr/>
      <dgm:t>
        <a:bodyPr/>
        <a:lstStyle/>
        <a:p>
          <a:r>
            <a:rPr lang="en-US" altLang="zh-CN" b="1" dirty="0">
              <a:latin typeface="Proxima nova"/>
            </a:rPr>
            <a:t>Single chemical</a:t>
          </a:r>
          <a:endParaRPr lang="zh-CN" altLang="en-US" b="1" dirty="0">
            <a:latin typeface="Proxima nova"/>
          </a:endParaRPr>
        </a:p>
      </dgm:t>
    </dgm:pt>
    <dgm:pt modelId="{F882E918-E857-4351-B6CD-6E05A13BB8C5}" type="parTrans" cxnId="{3DABF894-A6E9-4A60-825E-C9427391E2CB}">
      <dgm:prSet/>
      <dgm:spPr/>
      <dgm:t>
        <a:bodyPr/>
        <a:lstStyle/>
        <a:p>
          <a:endParaRPr lang="zh-CN" altLang="en-US" b="1">
            <a:solidFill>
              <a:srgbClr val="0070C0"/>
            </a:solidFill>
            <a:latin typeface="Proxima nova"/>
          </a:endParaRPr>
        </a:p>
      </dgm:t>
    </dgm:pt>
    <dgm:pt modelId="{3573D714-9E24-46E9-8802-5428B994ED49}" type="sibTrans" cxnId="{3DABF894-A6E9-4A60-825E-C9427391E2CB}">
      <dgm:prSet/>
      <dgm:spPr/>
      <dgm:t>
        <a:bodyPr/>
        <a:lstStyle/>
        <a:p>
          <a:endParaRPr lang="zh-CN" altLang="en-US" b="1">
            <a:solidFill>
              <a:srgbClr val="0070C0"/>
            </a:solidFill>
            <a:latin typeface="Proxima nova"/>
          </a:endParaRPr>
        </a:p>
      </dgm:t>
    </dgm:pt>
    <dgm:pt modelId="{48BEA991-1C45-4D43-B375-58024D555AA4}">
      <dgm:prSet phldrT="[Text]"/>
      <dgm:spPr/>
      <dgm:t>
        <a:bodyPr/>
        <a:lstStyle/>
        <a:p>
          <a:r>
            <a:rPr lang="en-US" altLang="zh-CN" b="1" dirty="0">
              <a:latin typeface="Proxima nova"/>
            </a:rPr>
            <a:t>Multiple clusters</a:t>
          </a:r>
          <a:endParaRPr lang="zh-CN" altLang="en-US" b="1" dirty="0">
            <a:latin typeface="Proxima nova"/>
          </a:endParaRPr>
        </a:p>
      </dgm:t>
    </dgm:pt>
    <dgm:pt modelId="{484D94DF-17F9-4F64-8ECB-75EEE7E2684A}" type="parTrans" cxnId="{DAEF7FE8-AAED-4751-AB53-C62AEECBA781}">
      <dgm:prSet/>
      <dgm:spPr/>
      <dgm:t>
        <a:bodyPr/>
        <a:lstStyle/>
        <a:p>
          <a:endParaRPr lang="zh-CN" altLang="en-US"/>
        </a:p>
      </dgm:t>
    </dgm:pt>
    <dgm:pt modelId="{7CDFD261-BD12-454D-849D-C54A24B51544}" type="sibTrans" cxnId="{DAEF7FE8-AAED-4751-AB53-C62AEECBA781}">
      <dgm:prSet/>
      <dgm:spPr/>
      <dgm:t>
        <a:bodyPr/>
        <a:lstStyle/>
        <a:p>
          <a:endParaRPr lang="zh-CN" altLang="en-US"/>
        </a:p>
      </dgm:t>
    </dgm:pt>
    <dgm:pt modelId="{E34EAABD-5850-4BF3-B8FF-FC2E0F2114DF}">
      <dgm:prSet phldrT="[Text]"/>
      <dgm:spPr/>
      <dgm:t>
        <a:bodyPr/>
        <a:lstStyle/>
        <a:p>
          <a:r>
            <a:rPr lang="en-US" altLang="zh-CN" b="1" dirty="0">
              <a:latin typeface="Proxima nova"/>
            </a:rPr>
            <a:t>Single cluster</a:t>
          </a:r>
          <a:endParaRPr lang="zh-CN" altLang="en-US" b="1" dirty="0">
            <a:latin typeface="Proxima nova"/>
          </a:endParaRPr>
        </a:p>
      </dgm:t>
    </dgm:pt>
    <dgm:pt modelId="{8F5A5348-6697-43E3-B7B5-4320482B5B67}" type="sibTrans" cxnId="{6DD235C1-4B47-44ED-A435-8A72BBD12564}">
      <dgm:prSet/>
      <dgm:spPr/>
      <dgm:t>
        <a:bodyPr/>
        <a:lstStyle/>
        <a:p>
          <a:endParaRPr lang="zh-CN" altLang="en-US"/>
        </a:p>
      </dgm:t>
    </dgm:pt>
    <dgm:pt modelId="{A7C28347-916A-4EA9-8D2D-8E7DBEC8EA77}" type="parTrans" cxnId="{6DD235C1-4B47-44ED-A435-8A72BBD12564}">
      <dgm:prSet/>
      <dgm:spPr/>
      <dgm:t>
        <a:bodyPr/>
        <a:lstStyle/>
        <a:p>
          <a:endParaRPr lang="zh-CN" altLang="en-US"/>
        </a:p>
      </dgm:t>
    </dgm:pt>
    <dgm:pt modelId="{949BB08F-A5C2-41BC-B8DC-715163E83B62}">
      <dgm:prSet phldrT="[Text]"/>
      <dgm:spPr/>
      <dgm:t>
        <a:bodyPr/>
        <a:lstStyle/>
        <a:p>
          <a:r>
            <a:rPr lang="en-US" altLang="zh-CN" b="1" dirty="0">
              <a:latin typeface="Proxima nova"/>
            </a:rPr>
            <a:t>Individual models</a:t>
          </a:r>
          <a:endParaRPr lang="zh-CN" altLang="en-US" b="1" dirty="0">
            <a:latin typeface="Proxima nova"/>
          </a:endParaRPr>
        </a:p>
      </dgm:t>
    </dgm:pt>
    <dgm:pt modelId="{0DFC15AC-C567-4D85-9A08-A03322A57FEF}" type="parTrans" cxnId="{33E009BA-CE42-46EF-90AE-6D8DD8B4E45C}">
      <dgm:prSet/>
      <dgm:spPr/>
      <dgm:t>
        <a:bodyPr/>
        <a:lstStyle/>
        <a:p>
          <a:endParaRPr lang="zh-CN" altLang="en-US"/>
        </a:p>
      </dgm:t>
    </dgm:pt>
    <dgm:pt modelId="{62F2E332-98BE-4CAD-AF84-B619CF788DF4}" type="sibTrans" cxnId="{33E009BA-CE42-46EF-90AE-6D8DD8B4E45C}">
      <dgm:prSet/>
      <dgm:spPr/>
      <dgm:t>
        <a:bodyPr/>
        <a:lstStyle/>
        <a:p>
          <a:endParaRPr lang="zh-CN" altLang="en-US"/>
        </a:p>
      </dgm:t>
    </dgm:pt>
    <dgm:pt modelId="{3FFCF4C3-7379-443B-82BB-69FDBD93FAEA}">
      <dgm:prSet phldrT="[Text]"/>
      <dgm:spPr/>
      <dgm:t>
        <a:bodyPr/>
        <a:lstStyle/>
        <a:p>
          <a:r>
            <a:rPr lang="en-US" altLang="zh-CN" b="1" dirty="0">
              <a:latin typeface="Proxima nova"/>
            </a:rPr>
            <a:t>Ensemble method</a:t>
          </a:r>
          <a:endParaRPr lang="zh-CN" altLang="en-US" b="1" dirty="0">
            <a:latin typeface="Proxima nova"/>
          </a:endParaRPr>
        </a:p>
      </dgm:t>
    </dgm:pt>
    <dgm:pt modelId="{F6CC2630-31F1-4BF9-BBF7-445A6526084C}" type="parTrans" cxnId="{5FD440DC-BF3E-4790-A84A-700426529D59}">
      <dgm:prSet/>
      <dgm:spPr/>
      <dgm:t>
        <a:bodyPr/>
        <a:lstStyle/>
        <a:p>
          <a:endParaRPr lang="zh-CN" altLang="en-US"/>
        </a:p>
      </dgm:t>
    </dgm:pt>
    <dgm:pt modelId="{E199462C-B5D7-4284-B924-6BC01FEFA2D7}" type="sibTrans" cxnId="{5FD440DC-BF3E-4790-A84A-700426529D59}">
      <dgm:prSet/>
      <dgm:spPr/>
      <dgm:t>
        <a:bodyPr/>
        <a:lstStyle/>
        <a:p>
          <a:endParaRPr lang="zh-CN" altLang="en-US"/>
        </a:p>
      </dgm:t>
    </dgm:pt>
    <dgm:pt modelId="{7889ECE7-58DB-4E2E-9B3C-F3DCF006AF90}">
      <dgm:prSet phldrT="[Text]"/>
      <dgm:spPr/>
      <dgm:t>
        <a:bodyPr/>
        <a:lstStyle/>
        <a:p>
          <a:r>
            <a:rPr lang="en-US" altLang="zh-CN" b="1" dirty="0">
              <a:latin typeface="Proxima nova"/>
            </a:rPr>
            <a:t>Multivariate model</a:t>
          </a:r>
          <a:endParaRPr lang="zh-CN" altLang="en-US" b="1" dirty="0">
            <a:latin typeface="Proxima nova"/>
          </a:endParaRPr>
        </a:p>
      </dgm:t>
    </dgm:pt>
    <dgm:pt modelId="{C471437E-E7BF-4CF0-A2E8-6AFFAA103E64}" type="parTrans" cxnId="{F555BB60-5956-43DE-9D1E-743B6AAE6B9F}">
      <dgm:prSet/>
      <dgm:spPr/>
      <dgm:t>
        <a:bodyPr/>
        <a:lstStyle/>
        <a:p>
          <a:endParaRPr lang="zh-CN" altLang="en-US"/>
        </a:p>
      </dgm:t>
    </dgm:pt>
    <dgm:pt modelId="{9E1F1778-B2D6-45F3-9407-7D717E2138E0}" type="sibTrans" cxnId="{F555BB60-5956-43DE-9D1E-743B6AAE6B9F}">
      <dgm:prSet/>
      <dgm:spPr/>
      <dgm:t>
        <a:bodyPr/>
        <a:lstStyle/>
        <a:p>
          <a:endParaRPr lang="zh-CN" altLang="en-US"/>
        </a:p>
      </dgm:t>
    </dgm:pt>
    <dgm:pt modelId="{C33F8A51-4ED7-419A-95E0-D3E6163AB3A9}">
      <dgm:prSet phldrT="[Text]"/>
      <dgm:spPr/>
      <dgm:t>
        <a:bodyPr/>
        <a:lstStyle/>
        <a:p>
          <a:r>
            <a:rPr lang="en-US" altLang="zh-CN" b="1" dirty="0">
              <a:latin typeface="Proxima nova"/>
            </a:rPr>
            <a:t>Single variate regression</a:t>
          </a:r>
          <a:endParaRPr lang="zh-CN" altLang="en-US" b="1" dirty="0">
            <a:latin typeface="Proxima nova"/>
          </a:endParaRPr>
        </a:p>
      </dgm:t>
    </dgm:pt>
    <dgm:pt modelId="{F443134B-93CE-46ED-920C-B9A76BA89716}" type="parTrans" cxnId="{6FAF7B40-5A56-4628-8489-11C07006F6A2}">
      <dgm:prSet/>
      <dgm:spPr/>
      <dgm:t>
        <a:bodyPr/>
        <a:lstStyle/>
        <a:p>
          <a:endParaRPr lang="zh-CN" altLang="en-US"/>
        </a:p>
      </dgm:t>
    </dgm:pt>
    <dgm:pt modelId="{6543761A-4795-4BE0-BC41-9D90636F1A34}" type="sibTrans" cxnId="{6FAF7B40-5A56-4628-8489-11C07006F6A2}">
      <dgm:prSet/>
      <dgm:spPr/>
      <dgm:t>
        <a:bodyPr/>
        <a:lstStyle/>
        <a:p>
          <a:endParaRPr lang="zh-CN" altLang="en-US"/>
        </a:p>
      </dgm:t>
    </dgm:pt>
    <dgm:pt modelId="{6A5EB814-1D52-40E8-9CB3-26326898F683}" type="pres">
      <dgm:prSet presAssocID="{A923E62B-FB79-47C5-BF65-EB81EDD2FEB4}" presName="vert0" presStyleCnt="0">
        <dgm:presLayoutVars>
          <dgm:dir/>
          <dgm:animOne val="branch"/>
          <dgm:animLvl val="lvl"/>
        </dgm:presLayoutVars>
      </dgm:prSet>
      <dgm:spPr/>
    </dgm:pt>
    <dgm:pt modelId="{C9B6699A-4CE4-4749-9106-5FA850ABE7FB}" type="pres">
      <dgm:prSet presAssocID="{8396920C-3169-4771-B7BB-4994DCC59096}" presName="thickLine" presStyleLbl="alignNode1" presStyleIdx="0" presStyleCnt="1"/>
      <dgm:spPr/>
    </dgm:pt>
    <dgm:pt modelId="{32E7D9D0-51BC-4107-81E1-4FF89635DBE3}" type="pres">
      <dgm:prSet presAssocID="{8396920C-3169-4771-B7BB-4994DCC59096}" presName="horz1" presStyleCnt="0"/>
      <dgm:spPr/>
    </dgm:pt>
    <dgm:pt modelId="{396B6464-BE0A-4ADE-AD9B-E720C4C27DBF}" type="pres">
      <dgm:prSet presAssocID="{8396920C-3169-4771-B7BB-4994DCC59096}" presName="tx1" presStyleLbl="revTx" presStyleIdx="0" presStyleCnt="8" custScaleX="167679"/>
      <dgm:spPr/>
    </dgm:pt>
    <dgm:pt modelId="{C9606EC2-E879-4DB0-9CBE-EDCA6235C3DF}" type="pres">
      <dgm:prSet presAssocID="{8396920C-3169-4771-B7BB-4994DCC59096}" presName="vert1" presStyleCnt="0"/>
      <dgm:spPr/>
    </dgm:pt>
    <dgm:pt modelId="{8CBA96FB-3CC0-4822-BFE9-35B693A0ECE8}" type="pres">
      <dgm:prSet presAssocID="{34777A62-5E62-42FE-A095-011F140C7BB6}" presName="vertSpace2a" presStyleCnt="0"/>
      <dgm:spPr/>
    </dgm:pt>
    <dgm:pt modelId="{7BB3ACE6-83BC-4FE9-9EDB-10518A0543D3}" type="pres">
      <dgm:prSet presAssocID="{34777A62-5E62-42FE-A095-011F140C7BB6}" presName="horz2" presStyleCnt="0"/>
      <dgm:spPr/>
    </dgm:pt>
    <dgm:pt modelId="{43A5D26D-3E78-4FBA-BB96-9DA67F079649}" type="pres">
      <dgm:prSet presAssocID="{34777A62-5E62-42FE-A095-011F140C7BB6}" presName="horzSpace2" presStyleCnt="0"/>
      <dgm:spPr/>
    </dgm:pt>
    <dgm:pt modelId="{FA5E123D-337E-4F5C-B998-7256B5C76E3D}" type="pres">
      <dgm:prSet presAssocID="{34777A62-5E62-42FE-A095-011F140C7BB6}" presName="tx2" presStyleLbl="revTx" presStyleIdx="1" presStyleCnt="8"/>
      <dgm:spPr/>
    </dgm:pt>
    <dgm:pt modelId="{9164C9EF-B878-48CC-B7B1-77DF67CB076E}" type="pres">
      <dgm:prSet presAssocID="{34777A62-5E62-42FE-A095-011F140C7BB6}" presName="vert2" presStyleCnt="0"/>
      <dgm:spPr/>
    </dgm:pt>
    <dgm:pt modelId="{040364AE-ECD8-4A2E-9957-38F26BE084FD}" type="pres">
      <dgm:prSet presAssocID="{C33F8A51-4ED7-419A-95E0-D3E6163AB3A9}" presName="horz3" presStyleCnt="0"/>
      <dgm:spPr/>
    </dgm:pt>
    <dgm:pt modelId="{DC6769E4-2286-4185-AF03-F4645C05C556}" type="pres">
      <dgm:prSet presAssocID="{C33F8A51-4ED7-419A-95E0-D3E6163AB3A9}" presName="horzSpace3" presStyleCnt="0"/>
      <dgm:spPr/>
    </dgm:pt>
    <dgm:pt modelId="{D4B4ACB3-DD0F-49B2-8D98-A9E006564705}" type="pres">
      <dgm:prSet presAssocID="{C33F8A51-4ED7-419A-95E0-D3E6163AB3A9}" presName="tx3" presStyleLbl="revTx" presStyleIdx="2" presStyleCnt="8"/>
      <dgm:spPr/>
    </dgm:pt>
    <dgm:pt modelId="{8D258A6C-8141-4EA0-B91A-7AB260B4BA17}" type="pres">
      <dgm:prSet presAssocID="{C33F8A51-4ED7-419A-95E0-D3E6163AB3A9}" presName="vert3" presStyleCnt="0"/>
      <dgm:spPr/>
    </dgm:pt>
    <dgm:pt modelId="{3E5A7FC4-E8CC-4881-8209-6C98F2B8AAEF}" type="pres">
      <dgm:prSet presAssocID="{34777A62-5E62-42FE-A095-011F140C7BB6}" presName="thinLine2b" presStyleLbl="callout" presStyleIdx="0" presStyleCnt="4"/>
      <dgm:spPr/>
    </dgm:pt>
    <dgm:pt modelId="{27E1D7AD-74D4-4663-974A-214B8678F3A3}" type="pres">
      <dgm:prSet presAssocID="{34777A62-5E62-42FE-A095-011F140C7BB6}" presName="vertSpace2b" presStyleCnt="0"/>
      <dgm:spPr/>
    </dgm:pt>
    <dgm:pt modelId="{2711F91D-D9BA-449C-ACAA-79B3D50418AF}" type="pres">
      <dgm:prSet presAssocID="{E34EAABD-5850-4BF3-B8FF-FC2E0F2114DF}" presName="horz2" presStyleCnt="0"/>
      <dgm:spPr/>
    </dgm:pt>
    <dgm:pt modelId="{5635C9A8-90B1-478A-92FE-D870AE0BAA2F}" type="pres">
      <dgm:prSet presAssocID="{E34EAABD-5850-4BF3-B8FF-FC2E0F2114DF}" presName="horzSpace2" presStyleCnt="0"/>
      <dgm:spPr/>
    </dgm:pt>
    <dgm:pt modelId="{F05FD55E-905E-4188-A6E0-0BFD69D9F22D}" type="pres">
      <dgm:prSet presAssocID="{E34EAABD-5850-4BF3-B8FF-FC2E0F2114DF}" presName="tx2" presStyleLbl="revTx" presStyleIdx="3" presStyleCnt="8"/>
      <dgm:spPr/>
    </dgm:pt>
    <dgm:pt modelId="{6C5B70BB-B1E8-474A-97A1-3722DCCE229E}" type="pres">
      <dgm:prSet presAssocID="{E34EAABD-5850-4BF3-B8FF-FC2E0F2114DF}" presName="vert2" presStyleCnt="0"/>
      <dgm:spPr/>
    </dgm:pt>
    <dgm:pt modelId="{D4FC71BE-94C2-44C7-BF3D-344A63E44134}" type="pres">
      <dgm:prSet presAssocID="{7889ECE7-58DB-4E2E-9B3C-F3DCF006AF90}" presName="horz3" presStyleCnt="0"/>
      <dgm:spPr/>
    </dgm:pt>
    <dgm:pt modelId="{2E190D67-F4C6-4953-B2F6-EE12BC5B361A}" type="pres">
      <dgm:prSet presAssocID="{7889ECE7-58DB-4E2E-9B3C-F3DCF006AF90}" presName="horzSpace3" presStyleCnt="0"/>
      <dgm:spPr/>
    </dgm:pt>
    <dgm:pt modelId="{4DA6C881-13C6-46ED-A441-77AA771CC962}" type="pres">
      <dgm:prSet presAssocID="{7889ECE7-58DB-4E2E-9B3C-F3DCF006AF90}" presName="tx3" presStyleLbl="revTx" presStyleIdx="4" presStyleCnt="8"/>
      <dgm:spPr/>
    </dgm:pt>
    <dgm:pt modelId="{F0F1AB85-F8D3-4D06-991D-B44925CF46FE}" type="pres">
      <dgm:prSet presAssocID="{7889ECE7-58DB-4E2E-9B3C-F3DCF006AF90}" presName="vert3" presStyleCnt="0"/>
      <dgm:spPr/>
    </dgm:pt>
    <dgm:pt modelId="{01AFE1E8-C41A-4A3D-B770-C3267A1BD6CC}" type="pres">
      <dgm:prSet presAssocID="{E34EAABD-5850-4BF3-B8FF-FC2E0F2114DF}" presName="thinLine2b" presStyleLbl="callout" presStyleIdx="1" presStyleCnt="4"/>
      <dgm:spPr/>
    </dgm:pt>
    <dgm:pt modelId="{2CFC472D-9019-4689-AB36-28EB7940670A}" type="pres">
      <dgm:prSet presAssocID="{E34EAABD-5850-4BF3-B8FF-FC2E0F2114DF}" presName="vertSpace2b" presStyleCnt="0"/>
      <dgm:spPr/>
    </dgm:pt>
    <dgm:pt modelId="{B1E5AD11-2060-4573-8E04-DAF90F85CED9}" type="pres">
      <dgm:prSet presAssocID="{48BEA991-1C45-4D43-B375-58024D555AA4}" presName="horz2" presStyleCnt="0"/>
      <dgm:spPr/>
    </dgm:pt>
    <dgm:pt modelId="{F2FD2C01-9E6E-49C7-850C-B87E103964AF}" type="pres">
      <dgm:prSet presAssocID="{48BEA991-1C45-4D43-B375-58024D555AA4}" presName="horzSpace2" presStyleCnt="0"/>
      <dgm:spPr/>
    </dgm:pt>
    <dgm:pt modelId="{566A1DCF-4735-4D3C-899F-C9CF015F1A50}" type="pres">
      <dgm:prSet presAssocID="{48BEA991-1C45-4D43-B375-58024D555AA4}" presName="tx2" presStyleLbl="revTx" presStyleIdx="5" presStyleCnt="8"/>
      <dgm:spPr/>
    </dgm:pt>
    <dgm:pt modelId="{B53D5E52-C5B2-48C2-9945-C68AF9EC9011}" type="pres">
      <dgm:prSet presAssocID="{48BEA991-1C45-4D43-B375-58024D555AA4}" presName="vert2" presStyleCnt="0"/>
      <dgm:spPr/>
    </dgm:pt>
    <dgm:pt modelId="{28160772-AC40-4E00-A57A-D60FCE237E4F}" type="pres">
      <dgm:prSet presAssocID="{949BB08F-A5C2-41BC-B8DC-715163E83B62}" presName="horz3" presStyleCnt="0"/>
      <dgm:spPr/>
    </dgm:pt>
    <dgm:pt modelId="{2DE4B4F7-CF07-4DA2-A590-242448DE8A68}" type="pres">
      <dgm:prSet presAssocID="{949BB08F-A5C2-41BC-B8DC-715163E83B62}" presName="horzSpace3" presStyleCnt="0"/>
      <dgm:spPr/>
    </dgm:pt>
    <dgm:pt modelId="{A3F00FB2-D619-4BB3-B503-BBA8B7AFB2B7}" type="pres">
      <dgm:prSet presAssocID="{949BB08F-A5C2-41BC-B8DC-715163E83B62}" presName="tx3" presStyleLbl="revTx" presStyleIdx="6" presStyleCnt="8"/>
      <dgm:spPr/>
    </dgm:pt>
    <dgm:pt modelId="{84DC8778-590E-4F83-99EE-045D93710F3E}" type="pres">
      <dgm:prSet presAssocID="{949BB08F-A5C2-41BC-B8DC-715163E83B62}" presName="vert3" presStyleCnt="0"/>
      <dgm:spPr/>
    </dgm:pt>
    <dgm:pt modelId="{02D20029-ADE0-4949-A951-2521AF23B361}" type="pres">
      <dgm:prSet presAssocID="{62F2E332-98BE-4CAD-AF84-B619CF788DF4}" presName="thinLine3" presStyleLbl="callout" presStyleIdx="2" presStyleCnt="4"/>
      <dgm:spPr/>
    </dgm:pt>
    <dgm:pt modelId="{FCB87D08-DA7A-431D-AD16-1FCCC15EB9A4}" type="pres">
      <dgm:prSet presAssocID="{3FFCF4C3-7379-443B-82BB-69FDBD93FAEA}" presName="horz3" presStyleCnt="0"/>
      <dgm:spPr/>
    </dgm:pt>
    <dgm:pt modelId="{9A5DB44B-1DCF-45FD-9C48-4B18F2032F4D}" type="pres">
      <dgm:prSet presAssocID="{3FFCF4C3-7379-443B-82BB-69FDBD93FAEA}" presName="horzSpace3" presStyleCnt="0"/>
      <dgm:spPr/>
    </dgm:pt>
    <dgm:pt modelId="{0C285071-9C04-4526-AF2E-3183FF01D218}" type="pres">
      <dgm:prSet presAssocID="{3FFCF4C3-7379-443B-82BB-69FDBD93FAEA}" presName="tx3" presStyleLbl="revTx" presStyleIdx="7" presStyleCnt="8"/>
      <dgm:spPr/>
    </dgm:pt>
    <dgm:pt modelId="{AE35E555-8094-4BFE-A4F9-321BB37C68E9}" type="pres">
      <dgm:prSet presAssocID="{3FFCF4C3-7379-443B-82BB-69FDBD93FAEA}" presName="vert3" presStyleCnt="0"/>
      <dgm:spPr/>
    </dgm:pt>
    <dgm:pt modelId="{14363A12-D5F7-4B35-8A45-6AEBFE3FB727}" type="pres">
      <dgm:prSet presAssocID="{48BEA991-1C45-4D43-B375-58024D555AA4}" presName="thinLine2b" presStyleLbl="callout" presStyleIdx="3" presStyleCnt="4"/>
      <dgm:spPr/>
    </dgm:pt>
    <dgm:pt modelId="{12AB5701-6C95-407D-A275-8DC38AB54FB2}" type="pres">
      <dgm:prSet presAssocID="{48BEA991-1C45-4D43-B375-58024D555AA4}" presName="vertSpace2b" presStyleCnt="0"/>
      <dgm:spPr/>
    </dgm:pt>
  </dgm:ptLst>
  <dgm:cxnLst>
    <dgm:cxn modelId="{8705DD0D-D86A-4A9B-A6B7-B78063D3A817}" type="presOf" srcId="{7889ECE7-58DB-4E2E-9B3C-F3DCF006AF90}" destId="{4DA6C881-13C6-46ED-A441-77AA771CC962}" srcOrd="0" destOrd="0" presId="urn:microsoft.com/office/officeart/2008/layout/LinedList"/>
    <dgm:cxn modelId="{D3A3CE1C-7430-4733-AC29-A53D88135057}" type="presOf" srcId="{C33F8A51-4ED7-419A-95E0-D3E6163AB3A9}" destId="{D4B4ACB3-DD0F-49B2-8D98-A9E006564705}" srcOrd="0" destOrd="0" presId="urn:microsoft.com/office/officeart/2008/layout/LinedList"/>
    <dgm:cxn modelId="{3773CE37-60AB-4DBA-BA77-EA8FEB073FC0}" type="presOf" srcId="{A923E62B-FB79-47C5-BF65-EB81EDD2FEB4}" destId="{6A5EB814-1D52-40E8-9CB3-26326898F683}" srcOrd="0" destOrd="0" presId="urn:microsoft.com/office/officeart/2008/layout/LinedList"/>
    <dgm:cxn modelId="{6FAF7B40-5A56-4628-8489-11C07006F6A2}" srcId="{34777A62-5E62-42FE-A095-011F140C7BB6}" destId="{C33F8A51-4ED7-419A-95E0-D3E6163AB3A9}" srcOrd="0" destOrd="0" parTransId="{F443134B-93CE-46ED-920C-B9A76BA89716}" sibTransId="{6543761A-4795-4BE0-BC41-9D90636F1A34}"/>
    <dgm:cxn modelId="{F555BB60-5956-43DE-9D1E-743B6AAE6B9F}" srcId="{E34EAABD-5850-4BF3-B8FF-FC2E0F2114DF}" destId="{7889ECE7-58DB-4E2E-9B3C-F3DCF006AF90}" srcOrd="0" destOrd="0" parTransId="{C471437E-E7BF-4CF0-A2E8-6AFFAA103E64}" sibTransId="{9E1F1778-B2D6-45F3-9407-7D717E2138E0}"/>
    <dgm:cxn modelId="{3DABF894-A6E9-4A60-825E-C9427391E2CB}" srcId="{8396920C-3169-4771-B7BB-4994DCC59096}" destId="{34777A62-5E62-42FE-A095-011F140C7BB6}" srcOrd="0" destOrd="0" parTransId="{F882E918-E857-4351-B6CD-6E05A13BB8C5}" sibTransId="{3573D714-9E24-46E9-8802-5428B994ED49}"/>
    <dgm:cxn modelId="{B5B64598-862A-4FD2-A41E-6244E45B29A6}" type="presOf" srcId="{3FFCF4C3-7379-443B-82BB-69FDBD93FAEA}" destId="{0C285071-9C04-4526-AF2E-3183FF01D218}" srcOrd="0" destOrd="0" presId="urn:microsoft.com/office/officeart/2008/layout/LinedList"/>
    <dgm:cxn modelId="{62947799-4F93-4936-8A63-938D35848E63}" type="presOf" srcId="{8396920C-3169-4771-B7BB-4994DCC59096}" destId="{396B6464-BE0A-4ADE-AD9B-E720C4C27DBF}" srcOrd="0" destOrd="0" presId="urn:microsoft.com/office/officeart/2008/layout/LinedList"/>
    <dgm:cxn modelId="{A8962B9A-2A97-4167-A8A3-3C0B34F6B602}" type="presOf" srcId="{949BB08F-A5C2-41BC-B8DC-715163E83B62}" destId="{A3F00FB2-D619-4BB3-B503-BBA8B7AFB2B7}" srcOrd="0" destOrd="0" presId="urn:microsoft.com/office/officeart/2008/layout/LinedList"/>
    <dgm:cxn modelId="{64383BA8-737F-4980-8DA3-5FCE82EC4921}" type="presOf" srcId="{E34EAABD-5850-4BF3-B8FF-FC2E0F2114DF}" destId="{F05FD55E-905E-4188-A6E0-0BFD69D9F22D}" srcOrd="0" destOrd="0" presId="urn:microsoft.com/office/officeart/2008/layout/LinedList"/>
    <dgm:cxn modelId="{33E009BA-CE42-46EF-90AE-6D8DD8B4E45C}" srcId="{48BEA991-1C45-4D43-B375-58024D555AA4}" destId="{949BB08F-A5C2-41BC-B8DC-715163E83B62}" srcOrd="0" destOrd="0" parTransId="{0DFC15AC-C567-4D85-9A08-A03322A57FEF}" sibTransId="{62F2E332-98BE-4CAD-AF84-B619CF788DF4}"/>
    <dgm:cxn modelId="{6DD235C1-4B47-44ED-A435-8A72BBD12564}" srcId="{8396920C-3169-4771-B7BB-4994DCC59096}" destId="{E34EAABD-5850-4BF3-B8FF-FC2E0F2114DF}" srcOrd="1" destOrd="0" parTransId="{A7C28347-916A-4EA9-8D2D-8E7DBEC8EA77}" sibTransId="{8F5A5348-6697-43E3-B7B5-4320482B5B67}"/>
    <dgm:cxn modelId="{5FD440DC-BF3E-4790-A84A-700426529D59}" srcId="{48BEA991-1C45-4D43-B375-58024D555AA4}" destId="{3FFCF4C3-7379-443B-82BB-69FDBD93FAEA}" srcOrd="1" destOrd="0" parTransId="{F6CC2630-31F1-4BF9-BBF7-445A6526084C}" sibTransId="{E199462C-B5D7-4284-B924-6BC01FEFA2D7}"/>
    <dgm:cxn modelId="{DAEF7FE8-AAED-4751-AB53-C62AEECBA781}" srcId="{8396920C-3169-4771-B7BB-4994DCC59096}" destId="{48BEA991-1C45-4D43-B375-58024D555AA4}" srcOrd="2" destOrd="0" parTransId="{484D94DF-17F9-4F64-8ECB-75EEE7E2684A}" sibTransId="{7CDFD261-BD12-454D-849D-C54A24B51544}"/>
    <dgm:cxn modelId="{85B275EB-1A06-426F-B141-1BAF9408BF91}" type="presOf" srcId="{48BEA991-1C45-4D43-B375-58024D555AA4}" destId="{566A1DCF-4735-4D3C-899F-C9CF015F1A50}" srcOrd="0" destOrd="0" presId="urn:microsoft.com/office/officeart/2008/layout/LinedList"/>
    <dgm:cxn modelId="{DA0724FB-3E77-48FE-81AF-438B8E62DB7E}" srcId="{A923E62B-FB79-47C5-BF65-EB81EDD2FEB4}" destId="{8396920C-3169-4771-B7BB-4994DCC59096}" srcOrd="0" destOrd="0" parTransId="{0F405A9A-A17C-43EE-91C1-A02C32866235}" sibTransId="{1D1BF20C-2A2E-4BCC-9E25-779CEDF1CDF4}"/>
    <dgm:cxn modelId="{77637BFB-A38F-4C7D-9768-01110DDA5882}" type="presOf" srcId="{34777A62-5E62-42FE-A095-011F140C7BB6}" destId="{FA5E123D-337E-4F5C-B998-7256B5C76E3D}" srcOrd="0" destOrd="0" presId="urn:microsoft.com/office/officeart/2008/layout/LinedList"/>
    <dgm:cxn modelId="{838919CC-6671-444E-BD00-813D47E823DF}" type="presParOf" srcId="{6A5EB814-1D52-40E8-9CB3-26326898F683}" destId="{C9B6699A-4CE4-4749-9106-5FA850ABE7FB}" srcOrd="0" destOrd="0" presId="urn:microsoft.com/office/officeart/2008/layout/LinedList"/>
    <dgm:cxn modelId="{212B36C8-C9C6-492A-A0BA-0C873E1B85E9}" type="presParOf" srcId="{6A5EB814-1D52-40E8-9CB3-26326898F683}" destId="{32E7D9D0-51BC-4107-81E1-4FF89635DBE3}" srcOrd="1" destOrd="0" presId="urn:microsoft.com/office/officeart/2008/layout/LinedList"/>
    <dgm:cxn modelId="{F04E1544-D11E-4449-BE16-12C36B5CE0C3}" type="presParOf" srcId="{32E7D9D0-51BC-4107-81E1-4FF89635DBE3}" destId="{396B6464-BE0A-4ADE-AD9B-E720C4C27DBF}" srcOrd="0" destOrd="0" presId="urn:microsoft.com/office/officeart/2008/layout/LinedList"/>
    <dgm:cxn modelId="{4ABA49BE-5476-4FB1-B4A7-E78F05DCC632}" type="presParOf" srcId="{32E7D9D0-51BC-4107-81E1-4FF89635DBE3}" destId="{C9606EC2-E879-4DB0-9CBE-EDCA6235C3DF}" srcOrd="1" destOrd="0" presId="urn:microsoft.com/office/officeart/2008/layout/LinedList"/>
    <dgm:cxn modelId="{08BC1653-748B-4737-B32C-EE4AECD462AF}" type="presParOf" srcId="{C9606EC2-E879-4DB0-9CBE-EDCA6235C3DF}" destId="{8CBA96FB-3CC0-4822-BFE9-35B693A0ECE8}" srcOrd="0" destOrd="0" presId="urn:microsoft.com/office/officeart/2008/layout/LinedList"/>
    <dgm:cxn modelId="{147035E6-442C-4078-86A0-730EA6521442}" type="presParOf" srcId="{C9606EC2-E879-4DB0-9CBE-EDCA6235C3DF}" destId="{7BB3ACE6-83BC-4FE9-9EDB-10518A0543D3}" srcOrd="1" destOrd="0" presId="urn:microsoft.com/office/officeart/2008/layout/LinedList"/>
    <dgm:cxn modelId="{DDD2A2D9-6704-455D-A6BB-C26F094B0232}" type="presParOf" srcId="{7BB3ACE6-83BC-4FE9-9EDB-10518A0543D3}" destId="{43A5D26D-3E78-4FBA-BB96-9DA67F079649}" srcOrd="0" destOrd="0" presId="urn:microsoft.com/office/officeart/2008/layout/LinedList"/>
    <dgm:cxn modelId="{6499D431-4D40-48F4-92E8-9B456A86801C}" type="presParOf" srcId="{7BB3ACE6-83BC-4FE9-9EDB-10518A0543D3}" destId="{FA5E123D-337E-4F5C-B998-7256B5C76E3D}" srcOrd="1" destOrd="0" presId="urn:microsoft.com/office/officeart/2008/layout/LinedList"/>
    <dgm:cxn modelId="{96D0A6AA-CDF4-4E22-899F-72975F3E73FD}" type="presParOf" srcId="{7BB3ACE6-83BC-4FE9-9EDB-10518A0543D3}" destId="{9164C9EF-B878-48CC-B7B1-77DF67CB076E}" srcOrd="2" destOrd="0" presId="urn:microsoft.com/office/officeart/2008/layout/LinedList"/>
    <dgm:cxn modelId="{B93C52C5-FD9B-456B-BC68-108CCC00A776}" type="presParOf" srcId="{9164C9EF-B878-48CC-B7B1-77DF67CB076E}" destId="{040364AE-ECD8-4A2E-9957-38F26BE084FD}" srcOrd="0" destOrd="0" presId="urn:microsoft.com/office/officeart/2008/layout/LinedList"/>
    <dgm:cxn modelId="{AFA28101-58F0-44C7-9AAC-7ABB83DA273E}" type="presParOf" srcId="{040364AE-ECD8-4A2E-9957-38F26BE084FD}" destId="{DC6769E4-2286-4185-AF03-F4645C05C556}" srcOrd="0" destOrd="0" presId="urn:microsoft.com/office/officeart/2008/layout/LinedList"/>
    <dgm:cxn modelId="{B7EA4207-1B16-4FA9-ACF1-3F1F0DE90ADD}" type="presParOf" srcId="{040364AE-ECD8-4A2E-9957-38F26BE084FD}" destId="{D4B4ACB3-DD0F-49B2-8D98-A9E006564705}" srcOrd="1" destOrd="0" presId="urn:microsoft.com/office/officeart/2008/layout/LinedList"/>
    <dgm:cxn modelId="{81BFBD5B-663A-4CE2-9756-0D08321AFFCC}" type="presParOf" srcId="{040364AE-ECD8-4A2E-9957-38F26BE084FD}" destId="{8D258A6C-8141-4EA0-B91A-7AB260B4BA17}" srcOrd="2" destOrd="0" presId="urn:microsoft.com/office/officeart/2008/layout/LinedList"/>
    <dgm:cxn modelId="{E3C0E726-0066-436D-8792-0276028FD229}" type="presParOf" srcId="{C9606EC2-E879-4DB0-9CBE-EDCA6235C3DF}" destId="{3E5A7FC4-E8CC-4881-8209-6C98F2B8AAEF}" srcOrd="2" destOrd="0" presId="urn:microsoft.com/office/officeart/2008/layout/LinedList"/>
    <dgm:cxn modelId="{BDC3F736-45F3-4805-AE5E-88480FC19581}" type="presParOf" srcId="{C9606EC2-E879-4DB0-9CBE-EDCA6235C3DF}" destId="{27E1D7AD-74D4-4663-974A-214B8678F3A3}" srcOrd="3" destOrd="0" presId="urn:microsoft.com/office/officeart/2008/layout/LinedList"/>
    <dgm:cxn modelId="{7E65778A-CD36-48FF-87FB-DCA866108957}" type="presParOf" srcId="{C9606EC2-E879-4DB0-9CBE-EDCA6235C3DF}" destId="{2711F91D-D9BA-449C-ACAA-79B3D50418AF}" srcOrd="4" destOrd="0" presId="urn:microsoft.com/office/officeart/2008/layout/LinedList"/>
    <dgm:cxn modelId="{54545A31-77A6-4BC5-9D06-29955D45FDE0}" type="presParOf" srcId="{2711F91D-D9BA-449C-ACAA-79B3D50418AF}" destId="{5635C9A8-90B1-478A-92FE-D870AE0BAA2F}" srcOrd="0" destOrd="0" presId="urn:microsoft.com/office/officeart/2008/layout/LinedList"/>
    <dgm:cxn modelId="{7F64F02D-9AD1-4B89-B879-B8882DB492C6}" type="presParOf" srcId="{2711F91D-D9BA-449C-ACAA-79B3D50418AF}" destId="{F05FD55E-905E-4188-A6E0-0BFD69D9F22D}" srcOrd="1" destOrd="0" presId="urn:microsoft.com/office/officeart/2008/layout/LinedList"/>
    <dgm:cxn modelId="{FD7DA90D-8FFA-4E9E-A67F-395FC9F86C89}" type="presParOf" srcId="{2711F91D-D9BA-449C-ACAA-79B3D50418AF}" destId="{6C5B70BB-B1E8-474A-97A1-3722DCCE229E}" srcOrd="2" destOrd="0" presId="urn:microsoft.com/office/officeart/2008/layout/LinedList"/>
    <dgm:cxn modelId="{EC707DEC-54A3-4DC8-8449-101B283DF033}" type="presParOf" srcId="{6C5B70BB-B1E8-474A-97A1-3722DCCE229E}" destId="{D4FC71BE-94C2-44C7-BF3D-344A63E44134}" srcOrd="0" destOrd="0" presId="urn:microsoft.com/office/officeart/2008/layout/LinedList"/>
    <dgm:cxn modelId="{38F057BC-D916-4A33-85CC-627E29238769}" type="presParOf" srcId="{D4FC71BE-94C2-44C7-BF3D-344A63E44134}" destId="{2E190D67-F4C6-4953-B2F6-EE12BC5B361A}" srcOrd="0" destOrd="0" presId="urn:microsoft.com/office/officeart/2008/layout/LinedList"/>
    <dgm:cxn modelId="{83DD33AD-12D8-4161-A4AB-812819432B66}" type="presParOf" srcId="{D4FC71BE-94C2-44C7-BF3D-344A63E44134}" destId="{4DA6C881-13C6-46ED-A441-77AA771CC962}" srcOrd="1" destOrd="0" presId="urn:microsoft.com/office/officeart/2008/layout/LinedList"/>
    <dgm:cxn modelId="{38B44398-34C9-4EC8-80F9-36FC8BC3803B}" type="presParOf" srcId="{D4FC71BE-94C2-44C7-BF3D-344A63E44134}" destId="{F0F1AB85-F8D3-4D06-991D-B44925CF46FE}" srcOrd="2" destOrd="0" presId="urn:microsoft.com/office/officeart/2008/layout/LinedList"/>
    <dgm:cxn modelId="{92650B91-B4CD-47E9-9EF0-1B3EB7C6044E}" type="presParOf" srcId="{C9606EC2-E879-4DB0-9CBE-EDCA6235C3DF}" destId="{01AFE1E8-C41A-4A3D-B770-C3267A1BD6CC}" srcOrd="5" destOrd="0" presId="urn:microsoft.com/office/officeart/2008/layout/LinedList"/>
    <dgm:cxn modelId="{95C93442-D64C-4BFB-B0AD-78B05FB8AA3D}" type="presParOf" srcId="{C9606EC2-E879-4DB0-9CBE-EDCA6235C3DF}" destId="{2CFC472D-9019-4689-AB36-28EB7940670A}" srcOrd="6" destOrd="0" presId="urn:microsoft.com/office/officeart/2008/layout/LinedList"/>
    <dgm:cxn modelId="{21881CE2-B598-4137-9220-F1D5FECFB9CD}" type="presParOf" srcId="{C9606EC2-E879-4DB0-9CBE-EDCA6235C3DF}" destId="{B1E5AD11-2060-4573-8E04-DAF90F85CED9}" srcOrd="7" destOrd="0" presId="urn:microsoft.com/office/officeart/2008/layout/LinedList"/>
    <dgm:cxn modelId="{A2AC1AD5-1F66-466F-9B7E-D9E4509EBDA3}" type="presParOf" srcId="{B1E5AD11-2060-4573-8E04-DAF90F85CED9}" destId="{F2FD2C01-9E6E-49C7-850C-B87E103964AF}" srcOrd="0" destOrd="0" presId="urn:microsoft.com/office/officeart/2008/layout/LinedList"/>
    <dgm:cxn modelId="{A371C870-EEAE-40CC-AEEB-1F8F611C45A8}" type="presParOf" srcId="{B1E5AD11-2060-4573-8E04-DAF90F85CED9}" destId="{566A1DCF-4735-4D3C-899F-C9CF015F1A50}" srcOrd="1" destOrd="0" presId="urn:microsoft.com/office/officeart/2008/layout/LinedList"/>
    <dgm:cxn modelId="{59949F43-3922-49F4-9FD3-9F09CEA35833}" type="presParOf" srcId="{B1E5AD11-2060-4573-8E04-DAF90F85CED9}" destId="{B53D5E52-C5B2-48C2-9945-C68AF9EC9011}" srcOrd="2" destOrd="0" presId="urn:microsoft.com/office/officeart/2008/layout/LinedList"/>
    <dgm:cxn modelId="{A83D4F38-869D-4F71-8BB0-8C127C619A09}" type="presParOf" srcId="{B53D5E52-C5B2-48C2-9945-C68AF9EC9011}" destId="{28160772-AC40-4E00-A57A-D60FCE237E4F}" srcOrd="0" destOrd="0" presId="urn:microsoft.com/office/officeart/2008/layout/LinedList"/>
    <dgm:cxn modelId="{60B56582-BBF3-4B3C-857B-4A460538D3EC}" type="presParOf" srcId="{28160772-AC40-4E00-A57A-D60FCE237E4F}" destId="{2DE4B4F7-CF07-4DA2-A590-242448DE8A68}" srcOrd="0" destOrd="0" presId="urn:microsoft.com/office/officeart/2008/layout/LinedList"/>
    <dgm:cxn modelId="{F85EAC93-A3F6-4211-8DC8-A175B3D36CF9}" type="presParOf" srcId="{28160772-AC40-4E00-A57A-D60FCE237E4F}" destId="{A3F00FB2-D619-4BB3-B503-BBA8B7AFB2B7}" srcOrd="1" destOrd="0" presId="urn:microsoft.com/office/officeart/2008/layout/LinedList"/>
    <dgm:cxn modelId="{ED2C094F-22C8-4FDA-96A8-AB8D1DB0FF29}" type="presParOf" srcId="{28160772-AC40-4E00-A57A-D60FCE237E4F}" destId="{84DC8778-590E-4F83-99EE-045D93710F3E}" srcOrd="2" destOrd="0" presId="urn:microsoft.com/office/officeart/2008/layout/LinedList"/>
    <dgm:cxn modelId="{93975A33-A28D-4009-925F-1DF1B10F2CA1}" type="presParOf" srcId="{B53D5E52-C5B2-48C2-9945-C68AF9EC9011}" destId="{02D20029-ADE0-4949-A951-2521AF23B361}" srcOrd="1" destOrd="0" presId="urn:microsoft.com/office/officeart/2008/layout/LinedList"/>
    <dgm:cxn modelId="{EF3E749B-D625-4837-AA87-E3436D1145EA}" type="presParOf" srcId="{B53D5E52-C5B2-48C2-9945-C68AF9EC9011}" destId="{FCB87D08-DA7A-431D-AD16-1FCCC15EB9A4}" srcOrd="2" destOrd="0" presId="urn:microsoft.com/office/officeart/2008/layout/LinedList"/>
    <dgm:cxn modelId="{EC8E8E0A-BF88-4E60-80EA-CAAD06CD6B50}" type="presParOf" srcId="{FCB87D08-DA7A-431D-AD16-1FCCC15EB9A4}" destId="{9A5DB44B-1DCF-45FD-9C48-4B18F2032F4D}" srcOrd="0" destOrd="0" presId="urn:microsoft.com/office/officeart/2008/layout/LinedList"/>
    <dgm:cxn modelId="{94DB7634-CC9C-4FF8-A556-BDD335B46AC1}" type="presParOf" srcId="{FCB87D08-DA7A-431D-AD16-1FCCC15EB9A4}" destId="{0C285071-9C04-4526-AF2E-3183FF01D218}" srcOrd="1" destOrd="0" presId="urn:microsoft.com/office/officeart/2008/layout/LinedList"/>
    <dgm:cxn modelId="{962B64C8-3DDA-480E-A2A2-777C8C950916}" type="presParOf" srcId="{FCB87D08-DA7A-431D-AD16-1FCCC15EB9A4}" destId="{AE35E555-8094-4BFE-A4F9-321BB37C68E9}" srcOrd="2" destOrd="0" presId="urn:microsoft.com/office/officeart/2008/layout/LinedList"/>
    <dgm:cxn modelId="{05BD2A64-E519-43D6-AA4E-5CACF5D74B63}" type="presParOf" srcId="{C9606EC2-E879-4DB0-9CBE-EDCA6235C3DF}" destId="{14363A12-D5F7-4B35-8A45-6AEBFE3FB727}" srcOrd="8" destOrd="0" presId="urn:microsoft.com/office/officeart/2008/layout/LinedList"/>
    <dgm:cxn modelId="{0068D38D-3977-4861-AA66-0512FAB4CA81}" type="presParOf" srcId="{C9606EC2-E879-4DB0-9CBE-EDCA6235C3DF}" destId="{12AB5701-6C95-407D-A275-8DC38AB54FB2}"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5494CC1-C23F-4943-A669-6149C5D2F864}" type="doc">
      <dgm:prSet loTypeId="urn:microsoft.com/office/officeart/2005/8/layout/vProcess5" loCatId="process" qsTypeId="urn:microsoft.com/office/officeart/2005/8/quickstyle/simple1" qsCatId="simple" csTypeId="urn:microsoft.com/office/officeart/2005/8/colors/accent1_1" csCatId="accent1" phldr="1"/>
      <dgm:spPr/>
      <dgm:t>
        <a:bodyPr/>
        <a:lstStyle/>
        <a:p>
          <a:endParaRPr lang="zh-CN" altLang="en-US"/>
        </a:p>
      </dgm:t>
    </dgm:pt>
    <dgm:pt modelId="{BCAA4C8E-7BF2-4FD6-957F-CF32EB0572AC}">
      <dgm:prSet phldrT="[Text]" custT="1"/>
      <dgm:spPr/>
      <dgm:t>
        <a:bodyPr/>
        <a:lstStyle/>
        <a:p>
          <a:r>
            <a:rPr lang="en-US" altLang="zh-CN" sz="1600" b="1" dirty="0">
              <a:latin typeface="Proxima nova"/>
            </a:rPr>
            <a:t>100% highway runoff (SR520)</a:t>
          </a:r>
          <a:endParaRPr lang="zh-CN" altLang="en-US" sz="1600" b="1" dirty="0">
            <a:latin typeface="Proxima nova"/>
          </a:endParaRPr>
        </a:p>
      </dgm:t>
    </dgm:pt>
    <dgm:pt modelId="{05563ED6-F4AB-4ED0-A4EE-F653879B3E7E}" type="parTrans" cxnId="{5F0FD6E6-A79F-43EF-844D-4777D5224351}">
      <dgm:prSet/>
      <dgm:spPr/>
      <dgm:t>
        <a:bodyPr/>
        <a:lstStyle/>
        <a:p>
          <a:endParaRPr lang="zh-CN" altLang="en-US" sz="2800" b="1">
            <a:solidFill>
              <a:schemeClr val="accent1"/>
            </a:solidFill>
            <a:latin typeface="Proxima nova"/>
          </a:endParaRPr>
        </a:p>
      </dgm:t>
    </dgm:pt>
    <dgm:pt modelId="{C101BB3C-21EA-4000-BAD3-FEEA3439B822}" type="sibTrans" cxnId="{5F0FD6E6-A79F-43EF-844D-4777D5224351}">
      <dgm:prSet custT="1"/>
      <dgm:spPr/>
      <dgm:t>
        <a:bodyPr/>
        <a:lstStyle/>
        <a:p>
          <a:endParaRPr lang="zh-CN" altLang="en-US" sz="2800" b="1">
            <a:solidFill>
              <a:schemeClr val="accent1"/>
            </a:solidFill>
            <a:latin typeface="Proxima nova"/>
          </a:endParaRPr>
        </a:p>
      </dgm:t>
    </dgm:pt>
    <dgm:pt modelId="{B7ED7092-5B99-4BE4-8DC7-E7A03DAC1529}">
      <dgm:prSet phldrT="[Text]" custT="1"/>
      <dgm:spPr/>
      <dgm:t>
        <a:bodyPr/>
        <a:lstStyle/>
        <a:p>
          <a:r>
            <a:rPr lang="en-US" altLang="zh-CN" sz="1600" b="1" dirty="0">
              <a:latin typeface="Proxima nova"/>
            </a:rPr>
            <a:t>Coulter Creek in </a:t>
          </a:r>
        </a:p>
        <a:p>
          <a:r>
            <a:rPr lang="en-US" altLang="zh-CN" sz="1600" b="1" dirty="0">
              <a:latin typeface="Proxima nova"/>
              <a:sym typeface="Wingdings" panose="05000000000000000000" pitchFamily="2" charset="2"/>
            </a:rPr>
            <a:t> 30% SR520</a:t>
          </a:r>
          <a:endParaRPr lang="zh-CN" altLang="en-US" sz="1600" b="1" dirty="0">
            <a:latin typeface="Proxima nova"/>
          </a:endParaRPr>
        </a:p>
      </dgm:t>
    </dgm:pt>
    <dgm:pt modelId="{504433D8-7288-468F-95D8-490C830DE858}" type="parTrans" cxnId="{7C553BE8-5277-4CD5-B184-81AD40C951FF}">
      <dgm:prSet/>
      <dgm:spPr/>
      <dgm:t>
        <a:bodyPr/>
        <a:lstStyle/>
        <a:p>
          <a:endParaRPr lang="zh-CN" altLang="en-US" sz="2800" b="1">
            <a:solidFill>
              <a:schemeClr val="accent1"/>
            </a:solidFill>
            <a:latin typeface="Proxima nova"/>
          </a:endParaRPr>
        </a:p>
      </dgm:t>
    </dgm:pt>
    <dgm:pt modelId="{9F48C1BB-C224-49F3-9173-C00BC32AD974}" type="sibTrans" cxnId="{7C553BE8-5277-4CD5-B184-81AD40C951FF}">
      <dgm:prSet custT="1"/>
      <dgm:spPr/>
      <dgm:t>
        <a:bodyPr/>
        <a:lstStyle/>
        <a:p>
          <a:endParaRPr lang="zh-CN" altLang="en-US" sz="2800" b="1">
            <a:solidFill>
              <a:schemeClr val="accent1"/>
            </a:solidFill>
            <a:latin typeface="Proxima nova"/>
          </a:endParaRPr>
        </a:p>
      </dgm:t>
    </dgm:pt>
    <dgm:pt modelId="{530C6A04-A90C-4EAD-BF01-8E706E12C0FA}">
      <dgm:prSet phldrT="[Text]" custT="1"/>
      <dgm:spPr/>
      <dgm:t>
        <a:bodyPr/>
        <a:lstStyle/>
        <a:p>
          <a:r>
            <a:rPr lang="en-US" altLang="zh-CN" sz="1600" b="1" dirty="0">
              <a:latin typeface="Proxima nova"/>
            </a:rPr>
            <a:t>Kautz Creek in</a:t>
          </a:r>
        </a:p>
        <a:p>
          <a:r>
            <a:rPr lang="en-US" altLang="zh-CN" sz="1600" b="1" dirty="0">
              <a:latin typeface="Proxima nova"/>
              <a:sym typeface="Wingdings" panose="05000000000000000000" pitchFamily="2" charset="2"/>
            </a:rPr>
            <a:t> 18% SR520</a:t>
          </a:r>
          <a:endParaRPr lang="zh-CN" altLang="en-US" sz="1600" b="1" dirty="0">
            <a:latin typeface="Proxima nova"/>
          </a:endParaRPr>
        </a:p>
      </dgm:t>
    </dgm:pt>
    <dgm:pt modelId="{12C51A33-B4C6-4A10-ABFD-5ADCC334CE93}" type="parTrans" cxnId="{CBEE6EC9-77D3-4899-A3BA-BB3C8A3B2011}">
      <dgm:prSet/>
      <dgm:spPr/>
      <dgm:t>
        <a:bodyPr/>
        <a:lstStyle/>
        <a:p>
          <a:endParaRPr lang="zh-CN" altLang="en-US" sz="2800" b="1">
            <a:solidFill>
              <a:schemeClr val="accent1"/>
            </a:solidFill>
            <a:latin typeface="Proxima nova"/>
          </a:endParaRPr>
        </a:p>
      </dgm:t>
    </dgm:pt>
    <dgm:pt modelId="{C40C8696-3F72-40B7-8C95-D679A59333DD}" type="sibTrans" cxnId="{CBEE6EC9-77D3-4899-A3BA-BB3C8A3B2011}">
      <dgm:prSet custT="1"/>
      <dgm:spPr/>
      <dgm:t>
        <a:bodyPr/>
        <a:lstStyle/>
        <a:p>
          <a:endParaRPr lang="zh-CN" altLang="en-US" sz="2800" b="1">
            <a:solidFill>
              <a:schemeClr val="accent1"/>
            </a:solidFill>
            <a:latin typeface="Proxima nova"/>
          </a:endParaRPr>
        </a:p>
      </dgm:t>
    </dgm:pt>
    <dgm:pt modelId="{3B625789-5719-4DBA-8123-8313DAAD03E9}">
      <dgm:prSet phldrT="[Text]" custT="1"/>
      <dgm:spPr/>
      <dgm:t>
        <a:bodyPr/>
        <a:lstStyle/>
        <a:p>
          <a:r>
            <a:rPr lang="en-US" altLang="zh-CN" sz="1600" b="1" dirty="0">
              <a:latin typeface="Proxima nova"/>
            </a:rPr>
            <a:t>…</a:t>
          </a:r>
          <a:endParaRPr lang="zh-CN" altLang="en-US" sz="1600" b="1" dirty="0">
            <a:latin typeface="Proxima nova"/>
          </a:endParaRPr>
        </a:p>
      </dgm:t>
    </dgm:pt>
    <dgm:pt modelId="{ED272BA0-DE0C-43FD-A67F-581EB87FF549}" type="parTrans" cxnId="{ACF90AA8-BEE5-4EBF-AFDD-C54FDEB0AF44}">
      <dgm:prSet/>
      <dgm:spPr/>
      <dgm:t>
        <a:bodyPr/>
        <a:lstStyle/>
        <a:p>
          <a:endParaRPr lang="zh-CN" altLang="en-US" sz="2800" b="1">
            <a:solidFill>
              <a:schemeClr val="accent1"/>
            </a:solidFill>
            <a:latin typeface="Proxima nova"/>
          </a:endParaRPr>
        </a:p>
      </dgm:t>
    </dgm:pt>
    <dgm:pt modelId="{7A23CE9A-0C0E-46B4-BD8E-0DE32F50CAB4}" type="sibTrans" cxnId="{ACF90AA8-BEE5-4EBF-AFDD-C54FDEB0AF44}">
      <dgm:prSet custT="1"/>
      <dgm:spPr/>
      <dgm:t>
        <a:bodyPr/>
        <a:lstStyle/>
        <a:p>
          <a:endParaRPr lang="zh-CN" altLang="en-US" sz="2800" b="1">
            <a:solidFill>
              <a:schemeClr val="accent1"/>
            </a:solidFill>
            <a:latin typeface="Proxima nova"/>
          </a:endParaRPr>
        </a:p>
      </dgm:t>
    </dgm:pt>
    <dgm:pt modelId="{A782E1D0-73A7-41EE-8BD4-46769F64F2D2}">
      <dgm:prSet phldrT="[Text]" custT="1"/>
      <dgm:spPr/>
      <dgm:t>
        <a:bodyPr/>
        <a:lstStyle/>
        <a:p>
          <a:r>
            <a:rPr lang="en-US" altLang="zh-CN" sz="1600" b="1" dirty="0">
              <a:latin typeface="Proxima nova"/>
            </a:rPr>
            <a:t>Field sample </a:t>
          </a:r>
        </a:p>
        <a:p>
          <a:r>
            <a:rPr lang="en-US" altLang="zh-CN" sz="1600" b="1" dirty="0">
              <a:latin typeface="Proxima nova"/>
              <a:sym typeface="Wingdings" panose="05000000000000000000" pitchFamily="2" charset="2"/>
            </a:rPr>
            <a:t> </a:t>
          </a:r>
          <a:r>
            <a:rPr lang="en-US" altLang="zh-CN" sz="1600" b="1" dirty="0">
              <a:solidFill>
                <a:srgbClr val="FF0000"/>
              </a:solidFill>
              <a:latin typeface="Proxima nova"/>
              <a:sym typeface="Wingdings" panose="05000000000000000000" pitchFamily="2" charset="2"/>
            </a:rPr>
            <a:t>?% SR520</a:t>
          </a:r>
          <a:endParaRPr lang="zh-CN" altLang="en-US" sz="1600" b="1" dirty="0">
            <a:solidFill>
              <a:srgbClr val="FF0000"/>
            </a:solidFill>
            <a:latin typeface="Proxima nova"/>
          </a:endParaRPr>
        </a:p>
      </dgm:t>
    </dgm:pt>
    <dgm:pt modelId="{C3E07BD1-6329-4CE7-9B74-E333F36A97D2}" type="parTrans" cxnId="{8B45F220-317D-481C-BE92-1A0B05EE8795}">
      <dgm:prSet/>
      <dgm:spPr/>
      <dgm:t>
        <a:bodyPr/>
        <a:lstStyle/>
        <a:p>
          <a:endParaRPr lang="zh-CN" altLang="en-US" sz="2000"/>
        </a:p>
      </dgm:t>
    </dgm:pt>
    <dgm:pt modelId="{EB78C080-9FD0-40D7-B5C9-535164853C0B}" type="sibTrans" cxnId="{8B45F220-317D-481C-BE92-1A0B05EE8795}">
      <dgm:prSet/>
      <dgm:spPr/>
      <dgm:t>
        <a:bodyPr/>
        <a:lstStyle/>
        <a:p>
          <a:endParaRPr lang="zh-CN" altLang="en-US" sz="2000"/>
        </a:p>
      </dgm:t>
    </dgm:pt>
    <dgm:pt modelId="{B247634C-441E-4E95-ACEB-35B155F265C4}" type="pres">
      <dgm:prSet presAssocID="{E5494CC1-C23F-4943-A669-6149C5D2F864}" presName="outerComposite" presStyleCnt="0">
        <dgm:presLayoutVars>
          <dgm:chMax val="5"/>
          <dgm:dir/>
          <dgm:resizeHandles val="exact"/>
        </dgm:presLayoutVars>
      </dgm:prSet>
      <dgm:spPr/>
    </dgm:pt>
    <dgm:pt modelId="{FF6B7111-43DC-49F1-8705-0397AFC3AE18}" type="pres">
      <dgm:prSet presAssocID="{E5494CC1-C23F-4943-A669-6149C5D2F864}" presName="dummyMaxCanvas" presStyleCnt="0">
        <dgm:presLayoutVars/>
      </dgm:prSet>
      <dgm:spPr/>
    </dgm:pt>
    <dgm:pt modelId="{1CB86CD6-789D-466B-9C3A-2E223366EFFF}" type="pres">
      <dgm:prSet presAssocID="{E5494CC1-C23F-4943-A669-6149C5D2F864}" presName="FiveNodes_1" presStyleLbl="node1" presStyleIdx="0" presStyleCnt="5">
        <dgm:presLayoutVars>
          <dgm:bulletEnabled val="1"/>
        </dgm:presLayoutVars>
      </dgm:prSet>
      <dgm:spPr/>
    </dgm:pt>
    <dgm:pt modelId="{E5B01A7B-37CB-4E81-9954-5F326F80CDEF}" type="pres">
      <dgm:prSet presAssocID="{E5494CC1-C23F-4943-A669-6149C5D2F864}" presName="FiveNodes_2" presStyleLbl="node1" presStyleIdx="1" presStyleCnt="5">
        <dgm:presLayoutVars>
          <dgm:bulletEnabled val="1"/>
        </dgm:presLayoutVars>
      </dgm:prSet>
      <dgm:spPr/>
    </dgm:pt>
    <dgm:pt modelId="{161B1A89-F398-4252-B4F5-C2245173F1F1}" type="pres">
      <dgm:prSet presAssocID="{E5494CC1-C23F-4943-A669-6149C5D2F864}" presName="FiveNodes_3" presStyleLbl="node1" presStyleIdx="2" presStyleCnt="5">
        <dgm:presLayoutVars>
          <dgm:bulletEnabled val="1"/>
        </dgm:presLayoutVars>
      </dgm:prSet>
      <dgm:spPr/>
    </dgm:pt>
    <dgm:pt modelId="{2351DB86-1F92-4F4F-BCE4-1350453132CE}" type="pres">
      <dgm:prSet presAssocID="{E5494CC1-C23F-4943-A669-6149C5D2F864}" presName="FiveNodes_4" presStyleLbl="node1" presStyleIdx="3" presStyleCnt="5">
        <dgm:presLayoutVars>
          <dgm:bulletEnabled val="1"/>
        </dgm:presLayoutVars>
      </dgm:prSet>
      <dgm:spPr/>
    </dgm:pt>
    <dgm:pt modelId="{B1A584B7-8016-43A3-BFA0-33F625A54279}" type="pres">
      <dgm:prSet presAssocID="{E5494CC1-C23F-4943-A669-6149C5D2F864}" presName="FiveNodes_5" presStyleLbl="node1" presStyleIdx="4" presStyleCnt="5">
        <dgm:presLayoutVars>
          <dgm:bulletEnabled val="1"/>
        </dgm:presLayoutVars>
      </dgm:prSet>
      <dgm:spPr/>
    </dgm:pt>
    <dgm:pt modelId="{E2380BEA-AE55-4EB2-8BDC-41AF411CEB38}" type="pres">
      <dgm:prSet presAssocID="{E5494CC1-C23F-4943-A669-6149C5D2F864}" presName="FiveConn_1-2" presStyleLbl="fgAccFollowNode1" presStyleIdx="0" presStyleCnt="4">
        <dgm:presLayoutVars>
          <dgm:bulletEnabled val="1"/>
        </dgm:presLayoutVars>
      </dgm:prSet>
      <dgm:spPr/>
    </dgm:pt>
    <dgm:pt modelId="{9FA3491D-A45A-48C9-8CE3-0BE604A0053C}" type="pres">
      <dgm:prSet presAssocID="{E5494CC1-C23F-4943-A669-6149C5D2F864}" presName="FiveConn_2-3" presStyleLbl="fgAccFollowNode1" presStyleIdx="1" presStyleCnt="4">
        <dgm:presLayoutVars>
          <dgm:bulletEnabled val="1"/>
        </dgm:presLayoutVars>
      </dgm:prSet>
      <dgm:spPr/>
    </dgm:pt>
    <dgm:pt modelId="{290BACFA-3310-4C9F-8F44-BED4340E9431}" type="pres">
      <dgm:prSet presAssocID="{E5494CC1-C23F-4943-A669-6149C5D2F864}" presName="FiveConn_3-4" presStyleLbl="fgAccFollowNode1" presStyleIdx="2" presStyleCnt="4">
        <dgm:presLayoutVars>
          <dgm:bulletEnabled val="1"/>
        </dgm:presLayoutVars>
      </dgm:prSet>
      <dgm:spPr/>
    </dgm:pt>
    <dgm:pt modelId="{02225D9E-1894-4CFB-BC24-E03B1E176D6D}" type="pres">
      <dgm:prSet presAssocID="{E5494CC1-C23F-4943-A669-6149C5D2F864}" presName="FiveConn_4-5" presStyleLbl="fgAccFollowNode1" presStyleIdx="3" presStyleCnt="4">
        <dgm:presLayoutVars>
          <dgm:bulletEnabled val="1"/>
        </dgm:presLayoutVars>
      </dgm:prSet>
      <dgm:spPr/>
    </dgm:pt>
    <dgm:pt modelId="{6D2AEED5-E511-4810-9430-3F52EFCDACD8}" type="pres">
      <dgm:prSet presAssocID="{E5494CC1-C23F-4943-A669-6149C5D2F864}" presName="FiveNodes_1_text" presStyleLbl="node1" presStyleIdx="4" presStyleCnt="5">
        <dgm:presLayoutVars>
          <dgm:bulletEnabled val="1"/>
        </dgm:presLayoutVars>
      </dgm:prSet>
      <dgm:spPr/>
    </dgm:pt>
    <dgm:pt modelId="{17724DA9-C678-401C-BDD1-8FE0EB67F255}" type="pres">
      <dgm:prSet presAssocID="{E5494CC1-C23F-4943-A669-6149C5D2F864}" presName="FiveNodes_2_text" presStyleLbl="node1" presStyleIdx="4" presStyleCnt="5">
        <dgm:presLayoutVars>
          <dgm:bulletEnabled val="1"/>
        </dgm:presLayoutVars>
      </dgm:prSet>
      <dgm:spPr/>
    </dgm:pt>
    <dgm:pt modelId="{5B640C36-E736-49CB-A957-8F1E8048000A}" type="pres">
      <dgm:prSet presAssocID="{E5494CC1-C23F-4943-A669-6149C5D2F864}" presName="FiveNodes_3_text" presStyleLbl="node1" presStyleIdx="4" presStyleCnt="5">
        <dgm:presLayoutVars>
          <dgm:bulletEnabled val="1"/>
        </dgm:presLayoutVars>
      </dgm:prSet>
      <dgm:spPr/>
    </dgm:pt>
    <dgm:pt modelId="{C55CC69A-E788-4114-8E73-0F9B3FE3E565}" type="pres">
      <dgm:prSet presAssocID="{E5494CC1-C23F-4943-A669-6149C5D2F864}" presName="FiveNodes_4_text" presStyleLbl="node1" presStyleIdx="4" presStyleCnt="5">
        <dgm:presLayoutVars>
          <dgm:bulletEnabled val="1"/>
        </dgm:presLayoutVars>
      </dgm:prSet>
      <dgm:spPr/>
    </dgm:pt>
    <dgm:pt modelId="{612D7CDF-5632-46EC-8A5E-F020D7BF5971}" type="pres">
      <dgm:prSet presAssocID="{E5494CC1-C23F-4943-A669-6149C5D2F864}" presName="FiveNodes_5_text" presStyleLbl="node1" presStyleIdx="4" presStyleCnt="5">
        <dgm:presLayoutVars>
          <dgm:bulletEnabled val="1"/>
        </dgm:presLayoutVars>
      </dgm:prSet>
      <dgm:spPr/>
    </dgm:pt>
  </dgm:ptLst>
  <dgm:cxnLst>
    <dgm:cxn modelId="{5CB51314-84F9-4784-8D4A-50FF9EAE6ACA}" type="presOf" srcId="{A782E1D0-73A7-41EE-8BD4-46769F64F2D2}" destId="{612D7CDF-5632-46EC-8A5E-F020D7BF5971}" srcOrd="1" destOrd="0" presId="urn:microsoft.com/office/officeart/2005/8/layout/vProcess5"/>
    <dgm:cxn modelId="{00DFE116-6878-4218-9772-0C3222CDCC18}" type="presOf" srcId="{B7ED7092-5B99-4BE4-8DC7-E7A03DAC1529}" destId="{17724DA9-C678-401C-BDD1-8FE0EB67F255}" srcOrd="1" destOrd="0" presId="urn:microsoft.com/office/officeart/2005/8/layout/vProcess5"/>
    <dgm:cxn modelId="{8B45F220-317D-481C-BE92-1A0B05EE8795}" srcId="{E5494CC1-C23F-4943-A669-6149C5D2F864}" destId="{A782E1D0-73A7-41EE-8BD4-46769F64F2D2}" srcOrd="4" destOrd="0" parTransId="{C3E07BD1-6329-4CE7-9B74-E333F36A97D2}" sibTransId="{EB78C080-9FD0-40D7-B5C9-535164853C0B}"/>
    <dgm:cxn modelId="{8692F620-D3E2-4424-870D-0E41AC04028B}" type="presOf" srcId="{BCAA4C8E-7BF2-4FD6-957F-CF32EB0572AC}" destId="{6D2AEED5-E511-4810-9430-3F52EFCDACD8}" srcOrd="1" destOrd="0" presId="urn:microsoft.com/office/officeart/2005/8/layout/vProcess5"/>
    <dgm:cxn modelId="{8DE3C23D-444F-4C5B-A4C9-CFBB397E478C}" type="presOf" srcId="{3B625789-5719-4DBA-8123-8313DAAD03E9}" destId="{C55CC69A-E788-4114-8E73-0F9B3FE3E565}" srcOrd="1" destOrd="0" presId="urn:microsoft.com/office/officeart/2005/8/layout/vProcess5"/>
    <dgm:cxn modelId="{D22B0B3F-25A2-4F29-AB4E-9C2545DB628B}" type="presOf" srcId="{530C6A04-A90C-4EAD-BF01-8E706E12C0FA}" destId="{161B1A89-F398-4252-B4F5-C2245173F1F1}" srcOrd="0" destOrd="0" presId="urn:microsoft.com/office/officeart/2005/8/layout/vProcess5"/>
    <dgm:cxn modelId="{BFA1D95D-C02F-4349-9E98-B9F14BA42895}" type="presOf" srcId="{C40C8696-3F72-40B7-8C95-D679A59333DD}" destId="{290BACFA-3310-4C9F-8F44-BED4340E9431}" srcOrd="0" destOrd="0" presId="urn:microsoft.com/office/officeart/2005/8/layout/vProcess5"/>
    <dgm:cxn modelId="{DA0B504B-6A4A-4BA8-A06A-D21725238BD4}" type="presOf" srcId="{E5494CC1-C23F-4943-A669-6149C5D2F864}" destId="{B247634C-441E-4E95-ACEB-35B155F265C4}" srcOrd="0" destOrd="0" presId="urn:microsoft.com/office/officeart/2005/8/layout/vProcess5"/>
    <dgm:cxn modelId="{B3FB8B7B-BF49-4E31-92B4-0CB53BD45DA1}" type="presOf" srcId="{A782E1D0-73A7-41EE-8BD4-46769F64F2D2}" destId="{B1A584B7-8016-43A3-BFA0-33F625A54279}" srcOrd="0" destOrd="0" presId="urn:microsoft.com/office/officeart/2005/8/layout/vProcess5"/>
    <dgm:cxn modelId="{ACF90AA8-BEE5-4EBF-AFDD-C54FDEB0AF44}" srcId="{E5494CC1-C23F-4943-A669-6149C5D2F864}" destId="{3B625789-5719-4DBA-8123-8313DAAD03E9}" srcOrd="3" destOrd="0" parTransId="{ED272BA0-DE0C-43FD-A67F-581EB87FF549}" sibTransId="{7A23CE9A-0C0E-46B4-BD8E-0DE32F50CAB4}"/>
    <dgm:cxn modelId="{A0A9C5AA-3795-4A3F-BB43-5CBC6B8F55D1}" type="presOf" srcId="{3B625789-5719-4DBA-8123-8313DAAD03E9}" destId="{2351DB86-1F92-4F4F-BCE4-1350453132CE}" srcOrd="0" destOrd="0" presId="urn:microsoft.com/office/officeart/2005/8/layout/vProcess5"/>
    <dgm:cxn modelId="{DF037DC0-4F5A-4B27-8C74-A004F048715F}" type="presOf" srcId="{C101BB3C-21EA-4000-BAD3-FEEA3439B822}" destId="{E2380BEA-AE55-4EB2-8BDC-41AF411CEB38}" srcOrd="0" destOrd="0" presId="urn:microsoft.com/office/officeart/2005/8/layout/vProcess5"/>
    <dgm:cxn modelId="{546A80C5-26B1-41A2-B3F2-09DA8EDC5590}" type="presOf" srcId="{9F48C1BB-C224-49F3-9173-C00BC32AD974}" destId="{9FA3491D-A45A-48C9-8CE3-0BE604A0053C}" srcOrd="0" destOrd="0" presId="urn:microsoft.com/office/officeart/2005/8/layout/vProcess5"/>
    <dgm:cxn modelId="{CBEE6EC9-77D3-4899-A3BA-BB3C8A3B2011}" srcId="{E5494CC1-C23F-4943-A669-6149C5D2F864}" destId="{530C6A04-A90C-4EAD-BF01-8E706E12C0FA}" srcOrd="2" destOrd="0" parTransId="{12C51A33-B4C6-4A10-ABFD-5ADCC334CE93}" sibTransId="{C40C8696-3F72-40B7-8C95-D679A59333DD}"/>
    <dgm:cxn modelId="{0EF628DA-702F-43B7-B7B6-C81D65A8C694}" type="presOf" srcId="{BCAA4C8E-7BF2-4FD6-957F-CF32EB0572AC}" destId="{1CB86CD6-789D-466B-9C3A-2E223366EFFF}" srcOrd="0" destOrd="0" presId="urn:microsoft.com/office/officeart/2005/8/layout/vProcess5"/>
    <dgm:cxn modelId="{2C5708E4-4158-4B08-97FF-3C7FFEAFEB0E}" type="presOf" srcId="{B7ED7092-5B99-4BE4-8DC7-E7A03DAC1529}" destId="{E5B01A7B-37CB-4E81-9954-5F326F80CDEF}" srcOrd="0" destOrd="0" presId="urn:microsoft.com/office/officeart/2005/8/layout/vProcess5"/>
    <dgm:cxn modelId="{5F0FD6E6-A79F-43EF-844D-4777D5224351}" srcId="{E5494CC1-C23F-4943-A669-6149C5D2F864}" destId="{BCAA4C8E-7BF2-4FD6-957F-CF32EB0572AC}" srcOrd="0" destOrd="0" parTransId="{05563ED6-F4AB-4ED0-A4EE-F653879B3E7E}" sibTransId="{C101BB3C-21EA-4000-BAD3-FEEA3439B822}"/>
    <dgm:cxn modelId="{7C553BE8-5277-4CD5-B184-81AD40C951FF}" srcId="{E5494CC1-C23F-4943-A669-6149C5D2F864}" destId="{B7ED7092-5B99-4BE4-8DC7-E7A03DAC1529}" srcOrd="1" destOrd="0" parTransId="{504433D8-7288-468F-95D8-490C830DE858}" sibTransId="{9F48C1BB-C224-49F3-9173-C00BC32AD974}"/>
    <dgm:cxn modelId="{EAE4CBF5-74D9-47EF-AA56-1476AEFE6FE7}" type="presOf" srcId="{530C6A04-A90C-4EAD-BF01-8E706E12C0FA}" destId="{5B640C36-E736-49CB-A957-8F1E8048000A}" srcOrd="1" destOrd="0" presId="urn:microsoft.com/office/officeart/2005/8/layout/vProcess5"/>
    <dgm:cxn modelId="{22CEC5FD-86AF-4AD0-9226-75483949B200}" type="presOf" srcId="{7A23CE9A-0C0E-46B4-BD8E-0DE32F50CAB4}" destId="{02225D9E-1894-4CFB-BC24-E03B1E176D6D}" srcOrd="0" destOrd="0" presId="urn:microsoft.com/office/officeart/2005/8/layout/vProcess5"/>
    <dgm:cxn modelId="{96E6F58C-89A8-41B4-9F1C-18C7A55658C0}" type="presParOf" srcId="{B247634C-441E-4E95-ACEB-35B155F265C4}" destId="{FF6B7111-43DC-49F1-8705-0397AFC3AE18}" srcOrd="0" destOrd="0" presId="urn:microsoft.com/office/officeart/2005/8/layout/vProcess5"/>
    <dgm:cxn modelId="{BD1444FC-CD87-44FE-B816-FD8F29F37912}" type="presParOf" srcId="{B247634C-441E-4E95-ACEB-35B155F265C4}" destId="{1CB86CD6-789D-466B-9C3A-2E223366EFFF}" srcOrd="1" destOrd="0" presId="urn:microsoft.com/office/officeart/2005/8/layout/vProcess5"/>
    <dgm:cxn modelId="{7F2CAAB2-1F8B-405F-8C79-413BCB26A12A}" type="presParOf" srcId="{B247634C-441E-4E95-ACEB-35B155F265C4}" destId="{E5B01A7B-37CB-4E81-9954-5F326F80CDEF}" srcOrd="2" destOrd="0" presId="urn:microsoft.com/office/officeart/2005/8/layout/vProcess5"/>
    <dgm:cxn modelId="{E3E29E36-9444-4177-B7A4-0785DD0DF149}" type="presParOf" srcId="{B247634C-441E-4E95-ACEB-35B155F265C4}" destId="{161B1A89-F398-4252-B4F5-C2245173F1F1}" srcOrd="3" destOrd="0" presId="urn:microsoft.com/office/officeart/2005/8/layout/vProcess5"/>
    <dgm:cxn modelId="{560C414E-D99D-4263-9AE9-EE6C986FF03D}" type="presParOf" srcId="{B247634C-441E-4E95-ACEB-35B155F265C4}" destId="{2351DB86-1F92-4F4F-BCE4-1350453132CE}" srcOrd="4" destOrd="0" presId="urn:microsoft.com/office/officeart/2005/8/layout/vProcess5"/>
    <dgm:cxn modelId="{2A595EF0-F6F4-40D5-A2A4-718C7EB8B9DC}" type="presParOf" srcId="{B247634C-441E-4E95-ACEB-35B155F265C4}" destId="{B1A584B7-8016-43A3-BFA0-33F625A54279}" srcOrd="5" destOrd="0" presId="urn:microsoft.com/office/officeart/2005/8/layout/vProcess5"/>
    <dgm:cxn modelId="{863848A5-42FC-4EEA-B3CC-ABEB11807E1A}" type="presParOf" srcId="{B247634C-441E-4E95-ACEB-35B155F265C4}" destId="{E2380BEA-AE55-4EB2-8BDC-41AF411CEB38}" srcOrd="6" destOrd="0" presId="urn:microsoft.com/office/officeart/2005/8/layout/vProcess5"/>
    <dgm:cxn modelId="{0F1BC249-A04A-4620-9F09-033DD76F3422}" type="presParOf" srcId="{B247634C-441E-4E95-ACEB-35B155F265C4}" destId="{9FA3491D-A45A-48C9-8CE3-0BE604A0053C}" srcOrd="7" destOrd="0" presId="urn:microsoft.com/office/officeart/2005/8/layout/vProcess5"/>
    <dgm:cxn modelId="{6402E1C4-2AC6-480F-97E9-812A15D6F8EC}" type="presParOf" srcId="{B247634C-441E-4E95-ACEB-35B155F265C4}" destId="{290BACFA-3310-4C9F-8F44-BED4340E9431}" srcOrd="8" destOrd="0" presId="urn:microsoft.com/office/officeart/2005/8/layout/vProcess5"/>
    <dgm:cxn modelId="{8809477B-39CE-4F22-BED2-E56D8E8B3296}" type="presParOf" srcId="{B247634C-441E-4E95-ACEB-35B155F265C4}" destId="{02225D9E-1894-4CFB-BC24-E03B1E176D6D}" srcOrd="9" destOrd="0" presId="urn:microsoft.com/office/officeart/2005/8/layout/vProcess5"/>
    <dgm:cxn modelId="{AC7EF0CD-352A-481F-B319-94C4558EED25}" type="presParOf" srcId="{B247634C-441E-4E95-ACEB-35B155F265C4}" destId="{6D2AEED5-E511-4810-9430-3F52EFCDACD8}" srcOrd="10" destOrd="0" presId="urn:microsoft.com/office/officeart/2005/8/layout/vProcess5"/>
    <dgm:cxn modelId="{7C146A37-E316-4445-B9BD-FC5F1F1214CB}" type="presParOf" srcId="{B247634C-441E-4E95-ACEB-35B155F265C4}" destId="{17724DA9-C678-401C-BDD1-8FE0EB67F255}" srcOrd="11" destOrd="0" presId="urn:microsoft.com/office/officeart/2005/8/layout/vProcess5"/>
    <dgm:cxn modelId="{01DAD5C1-441B-4076-90CF-FC4CB055111B}" type="presParOf" srcId="{B247634C-441E-4E95-ACEB-35B155F265C4}" destId="{5B640C36-E736-49CB-A957-8F1E8048000A}" srcOrd="12" destOrd="0" presId="urn:microsoft.com/office/officeart/2005/8/layout/vProcess5"/>
    <dgm:cxn modelId="{CC329EB5-0650-4FB2-8377-E677309B2728}" type="presParOf" srcId="{B247634C-441E-4E95-ACEB-35B155F265C4}" destId="{C55CC69A-E788-4114-8E73-0F9B3FE3E565}" srcOrd="13" destOrd="0" presId="urn:microsoft.com/office/officeart/2005/8/layout/vProcess5"/>
    <dgm:cxn modelId="{B70B1554-47E6-43CF-AF3A-70916520C72F}" type="presParOf" srcId="{B247634C-441E-4E95-ACEB-35B155F265C4}" destId="{612D7CDF-5632-46EC-8A5E-F020D7BF5971}" srcOrd="14" destOrd="0" presId="urn:microsoft.com/office/officeart/2005/8/layout/v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4E1E8B-0592-4AA8-A043-CEA3EA2D3063}">
      <dsp:nvSpPr>
        <dsp:cNvPr id="0" name=""/>
        <dsp:cNvSpPr/>
      </dsp:nvSpPr>
      <dsp:spPr>
        <a:xfrm>
          <a:off x="453675" y="823764"/>
          <a:ext cx="966203" cy="9671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897D90-202B-4A17-A24B-E2584238B36F}">
      <dsp:nvSpPr>
        <dsp:cNvPr id="0" name=""/>
        <dsp:cNvSpPr/>
      </dsp:nvSpPr>
      <dsp:spPr>
        <a:xfrm>
          <a:off x="5964" y="1875746"/>
          <a:ext cx="3656005" cy="885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dirty="0">
              <a:latin typeface="Proxima nova"/>
            </a:rPr>
            <a:t>High Resolution Mass Spectrometry</a:t>
          </a:r>
        </a:p>
      </dsp:txBody>
      <dsp:txXfrm>
        <a:off x="5964" y="1875746"/>
        <a:ext cx="3656005" cy="885741"/>
      </dsp:txXfrm>
    </dsp:sp>
    <dsp:sp modelId="{D36321B2-D357-4641-AC6B-641AFB6E5FD8}">
      <dsp:nvSpPr>
        <dsp:cNvPr id="0" name=""/>
        <dsp:cNvSpPr/>
      </dsp:nvSpPr>
      <dsp:spPr>
        <a:xfrm>
          <a:off x="176733" y="2800945"/>
          <a:ext cx="3314466" cy="733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pPr>
          <a:endParaRPr lang="en-US" sz="2000" kern="1200" dirty="0">
            <a:solidFill>
              <a:schemeClr val="accent1">
                <a:lumMod val="75000"/>
              </a:schemeClr>
            </a:solidFill>
            <a:latin typeface="Proxima nova"/>
          </a:endParaRPr>
        </a:p>
        <a:p>
          <a:pPr marL="0" lvl="0" indent="0" algn="l" defTabSz="889000">
            <a:lnSpc>
              <a:spcPct val="100000"/>
            </a:lnSpc>
            <a:spcBef>
              <a:spcPct val="0"/>
            </a:spcBef>
            <a:spcAft>
              <a:spcPct val="35000"/>
            </a:spcAft>
            <a:buNone/>
          </a:pPr>
          <a:r>
            <a:rPr lang="en-US" sz="2000" kern="1200" dirty="0">
              <a:solidFill>
                <a:schemeClr val="accent1">
                  <a:lumMod val="75000"/>
                </a:schemeClr>
              </a:solidFill>
              <a:latin typeface="Proxima nova"/>
            </a:rPr>
            <a:t>-Novel technology</a:t>
          </a:r>
        </a:p>
        <a:p>
          <a:pPr marL="0" lvl="0" indent="0" algn="l" defTabSz="889000">
            <a:lnSpc>
              <a:spcPct val="100000"/>
            </a:lnSpc>
            <a:spcBef>
              <a:spcPct val="0"/>
            </a:spcBef>
            <a:spcAft>
              <a:spcPct val="35000"/>
            </a:spcAft>
            <a:buNone/>
          </a:pPr>
          <a:r>
            <a:rPr lang="en-US" sz="2000" kern="1200" dirty="0">
              <a:solidFill>
                <a:schemeClr val="accent1">
                  <a:lumMod val="75000"/>
                </a:schemeClr>
              </a:solidFill>
              <a:latin typeface="Proxima nova"/>
            </a:rPr>
            <a:t>-Huge data</a:t>
          </a:r>
        </a:p>
        <a:p>
          <a:pPr marL="0" lvl="0" indent="0" algn="l" defTabSz="889000">
            <a:lnSpc>
              <a:spcPct val="100000"/>
            </a:lnSpc>
            <a:spcBef>
              <a:spcPct val="0"/>
            </a:spcBef>
            <a:spcAft>
              <a:spcPct val="35000"/>
            </a:spcAft>
            <a:buNone/>
          </a:pPr>
          <a:r>
            <a:rPr lang="en-US" sz="2000" kern="1200" dirty="0">
              <a:solidFill>
                <a:schemeClr val="accent1">
                  <a:lumMod val="75000"/>
                </a:schemeClr>
              </a:solidFill>
              <a:latin typeface="Proxima nova"/>
            </a:rPr>
            <a:t>-Limited tools available</a:t>
          </a:r>
        </a:p>
      </dsp:txBody>
      <dsp:txXfrm>
        <a:off x="176733" y="2800945"/>
        <a:ext cx="3314466" cy="733877"/>
      </dsp:txXfrm>
    </dsp:sp>
    <dsp:sp modelId="{C5582F81-4EDD-43E9-ACB5-11F9832F0AFD}">
      <dsp:nvSpPr>
        <dsp:cNvPr id="0" name=""/>
        <dsp:cNvSpPr/>
      </dsp:nvSpPr>
      <dsp:spPr>
        <a:xfrm>
          <a:off x="4919718" y="823764"/>
          <a:ext cx="966203" cy="9671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A4FC8A-C07B-482D-83C9-63E78C0F2603}">
      <dsp:nvSpPr>
        <dsp:cNvPr id="0" name=""/>
        <dsp:cNvSpPr/>
      </dsp:nvSpPr>
      <dsp:spPr>
        <a:xfrm>
          <a:off x="3861573" y="1826786"/>
          <a:ext cx="3056047" cy="879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dirty="0">
              <a:latin typeface="Proxima nova"/>
            </a:rPr>
            <a:t>Pollutant </a:t>
          </a:r>
        </a:p>
        <a:p>
          <a:pPr marL="0" lvl="0" indent="0" algn="l" defTabSz="1244600">
            <a:lnSpc>
              <a:spcPct val="100000"/>
            </a:lnSpc>
            <a:spcBef>
              <a:spcPct val="0"/>
            </a:spcBef>
            <a:spcAft>
              <a:spcPct val="35000"/>
            </a:spcAft>
            <a:buNone/>
            <a:defRPr b="1"/>
          </a:pPr>
          <a:r>
            <a:rPr lang="en-US" sz="2800" kern="1200" dirty="0">
              <a:latin typeface="Proxima nova"/>
            </a:rPr>
            <a:t>in water</a:t>
          </a:r>
        </a:p>
      </dsp:txBody>
      <dsp:txXfrm>
        <a:off x="3861573" y="1826786"/>
        <a:ext cx="3056047" cy="879320"/>
      </dsp:txXfrm>
    </dsp:sp>
    <dsp:sp modelId="{89BBF3F8-39A2-4A00-A6A0-04ADD63D5DFB}">
      <dsp:nvSpPr>
        <dsp:cNvPr id="0" name=""/>
        <dsp:cNvSpPr/>
      </dsp:nvSpPr>
      <dsp:spPr>
        <a:xfrm>
          <a:off x="4145071" y="2800945"/>
          <a:ext cx="4309876" cy="733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pPr>
          <a:endParaRPr lang="en-US" sz="2000" kern="1200" dirty="0">
            <a:solidFill>
              <a:schemeClr val="accent1">
                <a:lumMod val="75000"/>
              </a:schemeClr>
            </a:solidFill>
            <a:latin typeface="Proxima nova"/>
          </a:endParaRPr>
        </a:p>
        <a:p>
          <a:pPr marL="0" lvl="0" indent="0" algn="l" defTabSz="889000">
            <a:lnSpc>
              <a:spcPct val="100000"/>
            </a:lnSpc>
            <a:spcBef>
              <a:spcPct val="0"/>
            </a:spcBef>
            <a:spcAft>
              <a:spcPct val="35000"/>
            </a:spcAft>
            <a:buNone/>
          </a:pPr>
          <a:r>
            <a:rPr lang="en-US" sz="2000" kern="1200" dirty="0">
              <a:solidFill>
                <a:schemeClr val="accent1">
                  <a:lumMod val="75000"/>
                </a:schemeClr>
              </a:solidFill>
              <a:latin typeface="Proxima nova"/>
            </a:rPr>
            <a:t>-Complicated in environment</a:t>
          </a:r>
        </a:p>
        <a:p>
          <a:pPr marL="0" lvl="0" indent="0" algn="l" defTabSz="889000">
            <a:lnSpc>
              <a:spcPct val="100000"/>
            </a:lnSpc>
            <a:spcBef>
              <a:spcPct val="0"/>
            </a:spcBef>
            <a:spcAft>
              <a:spcPct val="35000"/>
            </a:spcAft>
            <a:buNone/>
          </a:pPr>
          <a:endParaRPr lang="en-US" sz="2000" kern="1200" dirty="0">
            <a:solidFill>
              <a:schemeClr val="accent1">
                <a:lumMod val="75000"/>
              </a:schemeClr>
            </a:solidFill>
            <a:latin typeface="Proxima nova"/>
          </a:endParaRPr>
        </a:p>
        <a:p>
          <a:pPr marL="0" lvl="0" indent="0" algn="l" defTabSz="889000">
            <a:lnSpc>
              <a:spcPct val="100000"/>
            </a:lnSpc>
            <a:spcBef>
              <a:spcPct val="0"/>
            </a:spcBef>
            <a:spcAft>
              <a:spcPct val="35000"/>
            </a:spcAft>
            <a:buNone/>
          </a:pPr>
          <a:r>
            <a:rPr lang="en-US" sz="2000" kern="1200" dirty="0">
              <a:solidFill>
                <a:schemeClr val="accent1">
                  <a:lumMod val="75000"/>
                </a:schemeClr>
              </a:solidFill>
              <a:latin typeface="Proxima nova"/>
            </a:rPr>
            <a:t>-Challenge in identification </a:t>
          </a:r>
          <a:r>
            <a:rPr lang="en-US" altLang="zh-CN" sz="2000" kern="1200" dirty="0">
              <a:solidFill>
                <a:schemeClr val="accent1">
                  <a:lumMod val="75000"/>
                </a:schemeClr>
              </a:solidFill>
              <a:latin typeface="Proxima nova"/>
            </a:rPr>
            <a:t>&amp;</a:t>
          </a:r>
          <a:r>
            <a:rPr lang="en-US" sz="2000" kern="1200" dirty="0">
              <a:solidFill>
                <a:schemeClr val="accent1">
                  <a:lumMod val="75000"/>
                </a:schemeClr>
              </a:solidFill>
              <a:latin typeface="Proxima nova"/>
            </a:rPr>
            <a:t> tracking</a:t>
          </a:r>
        </a:p>
      </dsp:txBody>
      <dsp:txXfrm>
        <a:off x="4145071" y="2800945"/>
        <a:ext cx="4309876" cy="733877"/>
      </dsp:txXfrm>
    </dsp:sp>
    <dsp:sp modelId="{1CD4CE15-D169-4401-A323-1BB5EDC74170}">
      <dsp:nvSpPr>
        <dsp:cNvPr id="0" name=""/>
        <dsp:cNvSpPr/>
      </dsp:nvSpPr>
      <dsp:spPr>
        <a:xfrm>
          <a:off x="9033069" y="823764"/>
          <a:ext cx="966203" cy="9671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E48DD3-C328-4753-B465-1A40E6E0153F}">
      <dsp:nvSpPr>
        <dsp:cNvPr id="0" name=""/>
        <dsp:cNvSpPr/>
      </dsp:nvSpPr>
      <dsp:spPr>
        <a:xfrm>
          <a:off x="9033069" y="1875746"/>
          <a:ext cx="2760582" cy="885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dirty="0">
              <a:latin typeface="Proxima nova"/>
            </a:rPr>
            <a:t>Why </a:t>
          </a:r>
        </a:p>
        <a:p>
          <a:pPr marL="0" lvl="0" indent="0" algn="l" defTabSz="1244600">
            <a:lnSpc>
              <a:spcPct val="100000"/>
            </a:lnSpc>
            <a:spcBef>
              <a:spcPct val="0"/>
            </a:spcBef>
            <a:spcAft>
              <a:spcPct val="35000"/>
            </a:spcAft>
            <a:buNone/>
            <a:defRPr b="1"/>
          </a:pPr>
          <a:r>
            <a:rPr lang="en-US" sz="2800" kern="1200" dirty="0">
              <a:latin typeface="Proxima nova"/>
            </a:rPr>
            <a:t>Mass-suite</a:t>
          </a:r>
        </a:p>
      </dsp:txBody>
      <dsp:txXfrm>
        <a:off x="9033069" y="1875746"/>
        <a:ext cx="2760582" cy="885741"/>
      </dsp:txXfrm>
    </dsp:sp>
    <dsp:sp modelId="{3862AB6A-2C4F-43C1-8AF6-8771E7AB5F4C}">
      <dsp:nvSpPr>
        <dsp:cNvPr id="0" name=""/>
        <dsp:cNvSpPr/>
      </dsp:nvSpPr>
      <dsp:spPr>
        <a:xfrm>
          <a:off x="8938050" y="2800945"/>
          <a:ext cx="2950621" cy="733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pPr>
          <a:endParaRPr lang="en-US" sz="2000" kern="1200" dirty="0">
            <a:solidFill>
              <a:schemeClr val="accent1">
                <a:lumMod val="75000"/>
              </a:schemeClr>
            </a:solidFill>
            <a:latin typeface="Proxima nova"/>
          </a:endParaRPr>
        </a:p>
        <a:p>
          <a:pPr marL="0" lvl="0" indent="0" algn="l" defTabSz="889000">
            <a:lnSpc>
              <a:spcPct val="100000"/>
            </a:lnSpc>
            <a:spcBef>
              <a:spcPct val="0"/>
            </a:spcBef>
            <a:spcAft>
              <a:spcPct val="35000"/>
            </a:spcAft>
            <a:buNone/>
          </a:pPr>
          <a:r>
            <a:rPr lang="en-US" sz="2000" kern="1200" dirty="0">
              <a:solidFill>
                <a:schemeClr val="accent1">
                  <a:lumMod val="75000"/>
                </a:schemeClr>
              </a:solidFill>
              <a:latin typeface="Proxima nova"/>
            </a:rPr>
            <a:t>-Python is popular</a:t>
          </a:r>
        </a:p>
        <a:p>
          <a:pPr marL="0" lvl="0" indent="0" algn="l" defTabSz="889000">
            <a:lnSpc>
              <a:spcPct val="100000"/>
            </a:lnSpc>
            <a:spcBef>
              <a:spcPct val="0"/>
            </a:spcBef>
            <a:spcAft>
              <a:spcPct val="35000"/>
            </a:spcAft>
            <a:buNone/>
          </a:pPr>
          <a:r>
            <a:rPr lang="en-US" sz="2000" kern="1200" dirty="0">
              <a:solidFill>
                <a:schemeClr val="accent1">
                  <a:lumMod val="75000"/>
                </a:schemeClr>
              </a:solidFill>
              <a:latin typeface="Proxima nova"/>
            </a:rPr>
            <a:t>-Different angle of view</a:t>
          </a:r>
        </a:p>
        <a:p>
          <a:pPr marL="0" lvl="0" indent="0" algn="l" defTabSz="889000">
            <a:lnSpc>
              <a:spcPct val="100000"/>
            </a:lnSpc>
            <a:spcBef>
              <a:spcPct val="0"/>
            </a:spcBef>
            <a:spcAft>
              <a:spcPct val="35000"/>
            </a:spcAft>
            <a:buNone/>
          </a:pPr>
          <a:r>
            <a:rPr lang="en-US" sz="2000" kern="1200" dirty="0">
              <a:solidFill>
                <a:schemeClr val="accent1">
                  <a:lumMod val="75000"/>
                </a:schemeClr>
              </a:solidFill>
              <a:latin typeface="Proxima nova"/>
            </a:rPr>
            <a:t>-Full-stack capability</a:t>
          </a:r>
        </a:p>
      </dsp:txBody>
      <dsp:txXfrm>
        <a:off x="8938050" y="2800945"/>
        <a:ext cx="2950621" cy="7338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64B8C-ED2E-46AA-B62A-A50F0D75FDAF}">
      <dsp:nvSpPr>
        <dsp:cNvPr id="0" name=""/>
        <dsp:cNvSpPr/>
      </dsp:nvSpPr>
      <dsp:spPr>
        <a:xfrm>
          <a:off x="2206666" y="0"/>
          <a:ext cx="1509048" cy="1241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3FA948-B63A-411E-BBCE-A398D7698B78}">
      <dsp:nvSpPr>
        <dsp:cNvPr id="0" name=""/>
        <dsp:cNvSpPr/>
      </dsp:nvSpPr>
      <dsp:spPr>
        <a:xfrm>
          <a:off x="805407" y="1315313"/>
          <a:ext cx="4311566" cy="532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solidFill>
                <a:schemeClr val="accent1"/>
              </a:solidFill>
            </a:rPr>
            <a:t>Formula annotation</a:t>
          </a:r>
        </a:p>
      </dsp:txBody>
      <dsp:txXfrm>
        <a:off x="805407" y="1315313"/>
        <a:ext cx="4311566" cy="532074"/>
      </dsp:txXfrm>
    </dsp:sp>
    <dsp:sp modelId="{806AB294-008C-46CA-84BF-A68230057C95}">
      <dsp:nvSpPr>
        <dsp:cNvPr id="0" name=""/>
        <dsp:cNvSpPr/>
      </dsp:nvSpPr>
      <dsp:spPr>
        <a:xfrm>
          <a:off x="805407" y="1881716"/>
          <a:ext cx="4311566" cy="206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solidFill>
                <a:schemeClr val="accent1">
                  <a:lumMod val="75000"/>
                </a:schemeClr>
              </a:solidFill>
            </a:rPr>
            <a:t>Interactive plot for HRMS data visualization</a:t>
          </a:r>
        </a:p>
      </dsp:txBody>
      <dsp:txXfrm>
        <a:off x="805407" y="1881716"/>
        <a:ext cx="4311566" cy="206623"/>
      </dsp:txXfrm>
    </dsp:sp>
    <dsp:sp modelId="{82412771-4925-4E78-A54F-1D1DF8A0F29A}">
      <dsp:nvSpPr>
        <dsp:cNvPr id="0" name=""/>
        <dsp:cNvSpPr/>
      </dsp:nvSpPr>
      <dsp:spPr>
        <a:xfrm>
          <a:off x="7272757" y="20662"/>
          <a:ext cx="1509048" cy="1241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20BDFAD-54B7-43FE-93D7-92BEE17B3588}">
      <dsp:nvSpPr>
        <dsp:cNvPr id="0" name=""/>
        <dsp:cNvSpPr/>
      </dsp:nvSpPr>
      <dsp:spPr>
        <a:xfrm>
          <a:off x="5871498" y="1335976"/>
          <a:ext cx="4311566" cy="532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solidFill>
                <a:schemeClr val="accent1"/>
              </a:solidFill>
            </a:rPr>
            <a:t>Feature annotation</a:t>
          </a:r>
        </a:p>
      </dsp:txBody>
      <dsp:txXfrm>
        <a:off x="5871498" y="1335976"/>
        <a:ext cx="4311566" cy="532074"/>
      </dsp:txXfrm>
    </dsp:sp>
    <dsp:sp modelId="{44B1DEDA-7470-4A19-BE2F-F5175138176B}">
      <dsp:nvSpPr>
        <dsp:cNvPr id="0" name=""/>
        <dsp:cNvSpPr/>
      </dsp:nvSpPr>
      <dsp:spPr>
        <a:xfrm>
          <a:off x="5871498" y="1902379"/>
          <a:ext cx="4311566" cy="165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solidFill>
                <a:schemeClr val="accent1">
                  <a:lumMod val="75000"/>
                </a:schemeClr>
              </a:solidFill>
            </a:rPr>
            <a:t>With online/in-house database</a:t>
          </a:r>
        </a:p>
      </dsp:txBody>
      <dsp:txXfrm>
        <a:off x="5871498" y="1902379"/>
        <a:ext cx="4311566" cy="1652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503823-F315-417C-A57E-60803164DDD4}">
      <dsp:nvSpPr>
        <dsp:cNvPr id="0" name=""/>
        <dsp:cNvSpPr/>
      </dsp:nvSpPr>
      <dsp:spPr>
        <a:xfrm>
          <a:off x="0" y="892571"/>
          <a:ext cx="6254724" cy="16478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7395A5-3707-462E-A5D0-CCDE2F138D21}">
      <dsp:nvSpPr>
        <dsp:cNvPr id="0" name=""/>
        <dsp:cNvSpPr/>
      </dsp:nvSpPr>
      <dsp:spPr>
        <a:xfrm>
          <a:off x="498467" y="1263332"/>
          <a:ext cx="906303" cy="9063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24CE03-0834-4816-B4C5-19F5108801B8}">
      <dsp:nvSpPr>
        <dsp:cNvPr id="0" name=""/>
        <dsp:cNvSpPr/>
      </dsp:nvSpPr>
      <dsp:spPr>
        <a:xfrm>
          <a:off x="1903237" y="892571"/>
          <a:ext cx="4351486" cy="1647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395" tIns="174395" rIns="174395" bIns="174395" numCol="1" spcCol="1270" anchor="ctr" anchorCtr="0">
          <a:noAutofit/>
        </a:bodyPr>
        <a:lstStyle/>
        <a:p>
          <a:pPr marL="0" lvl="0" indent="0" algn="l" defTabSz="1244600">
            <a:lnSpc>
              <a:spcPct val="90000"/>
            </a:lnSpc>
            <a:spcBef>
              <a:spcPct val="0"/>
            </a:spcBef>
            <a:spcAft>
              <a:spcPct val="35000"/>
            </a:spcAft>
            <a:buNone/>
          </a:pPr>
          <a:r>
            <a:rPr lang="en-US" sz="2800" kern="1200" dirty="0"/>
            <a:t>Comparison between different </a:t>
          </a:r>
          <a:r>
            <a:rPr lang="en-US" altLang="zh-CN" sz="2800" kern="1200" dirty="0"/>
            <a:t>platforms</a:t>
          </a:r>
          <a:endParaRPr lang="en-US" sz="2800" kern="1200" dirty="0"/>
        </a:p>
      </dsp:txBody>
      <dsp:txXfrm>
        <a:off x="1903237" y="892571"/>
        <a:ext cx="4351486" cy="1647825"/>
      </dsp:txXfrm>
    </dsp:sp>
    <dsp:sp modelId="{662AA42D-CA6F-45B5-B614-9BF4C6C61AFE}">
      <dsp:nvSpPr>
        <dsp:cNvPr id="0" name=""/>
        <dsp:cNvSpPr/>
      </dsp:nvSpPr>
      <dsp:spPr>
        <a:xfrm>
          <a:off x="0" y="2952353"/>
          <a:ext cx="6254724" cy="16478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3F9226-3C79-4638-AFF5-AFAEB7C840FF}">
      <dsp:nvSpPr>
        <dsp:cNvPr id="0" name=""/>
        <dsp:cNvSpPr/>
      </dsp:nvSpPr>
      <dsp:spPr>
        <a:xfrm>
          <a:off x="498467" y="3323113"/>
          <a:ext cx="906303" cy="9063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C95BA1-5FFD-4CB6-AD4A-32C9C5C578FC}">
      <dsp:nvSpPr>
        <dsp:cNvPr id="0" name=""/>
        <dsp:cNvSpPr/>
      </dsp:nvSpPr>
      <dsp:spPr>
        <a:xfrm>
          <a:off x="1903237" y="2952353"/>
          <a:ext cx="4351486" cy="1647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395" tIns="174395" rIns="174395" bIns="174395" numCol="1" spcCol="1270" anchor="ctr" anchorCtr="0">
          <a:noAutofit/>
        </a:bodyPr>
        <a:lstStyle/>
        <a:p>
          <a:pPr marL="0" lvl="0" indent="0" algn="l" defTabSz="1244600">
            <a:lnSpc>
              <a:spcPct val="90000"/>
            </a:lnSpc>
            <a:spcBef>
              <a:spcPct val="0"/>
            </a:spcBef>
            <a:spcAft>
              <a:spcPct val="35000"/>
            </a:spcAft>
            <a:buNone/>
          </a:pPr>
          <a:r>
            <a:rPr lang="en-US" sz="2800" kern="1200" dirty="0"/>
            <a:t>Annotation with in-house standards</a:t>
          </a:r>
        </a:p>
      </dsp:txBody>
      <dsp:txXfrm>
        <a:off x="1903237" y="2952353"/>
        <a:ext cx="4351486" cy="16478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131262-281F-457E-AD09-134DF21C75C4}">
      <dsp:nvSpPr>
        <dsp:cNvPr id="0" name=""/>
        <dsp:cNvSpPr/>
      </dsp:nvSpPr>
      <dsp:spPr>
        <a:xfrm>
          <a:off x="749" y="845733"/>
          <a:ext cx="2924063" cy="1754437"/>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latin typeface="Proxima nova"/>
            </a:rPr>
            <a:t>Statistical analysis</a:t>
          </a:r>
        </a:p>
      </dsp:txBody>
      <dsp:txXfrm>
        <a:off x="749" y="845733"/>
        <a:ext cx="2924063" cy="1754437"/>
      </dsp:txXfrm>
    </dsp:sp>
    <dsp:sp modelId="{A379949F-B8D3-4E13-AF9E-B89FE27D3411}">
      <dsp:nvSpPr>
        <dsp:cNvPr id="0" name=""/>
        <dsp:cNvSpPr/>
      </dsp:nvSpPr>
      <dsp:spPr>
        <a:xfrm>
          <a:off x="3217219" y="845733"/>
          <a:ext cx="2924063" cy="1754437"/>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latin typeface="Proxima nova"/>
            </a:rPr>
            <a:t>Clustering analysis</a:t>
          </a:r>
        </a:p>
      </dsp:txBody>
      <dsp:txXfrm>
        <a:off x="3217219" y="845733"/>
        <a:ext cx="2924063" cy="1754437"/>
      </dsp:txXfrm>
    </dsp:sp>
    <dsp:sp modelId="{B545DACA-C45D-4228-AC5B-F7F493A145B1}">
      <dsp:nvSpPr>
        <dsp:cNvPr id="0" name=""/>
        <dsp:cNvSpPr/>
      </dsp:nvSpPr>
      <dsp:spPr>
        <a:xfrm>
          <a:off x="1608984" y="2892577"/>
          <a:ext cx="2924063" cy="1754437"/>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latin typeface="Proxima nova"/>
            </a:rPr>
            <a:t>Quantitative analysis</a:t>
          </a:r>
        </a:p>
      </dsp:txBody>
      <dsp:txXfrm>
        <a:off x="1608984" y="2892577"/>
        <a:ext cx="2924063" cy="17544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61323C-6D63-4B01-9B3B-6CFC32E41653}">
      <dsp:nvSpPr>
        <dsp:cNvPr id="0" name=""/>
        <dsp:cNvSpPr/>
      </dsp:nvSpPr>
      <dsp:spPr>
        <a:xfrm>
          <a:off x="741862" y="899540"/>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097B20-A244-4D02-BF8D-17056DBB7D23}">
      <dsp:nvSpPr>
        <dsp:cNvPr id="0" name=""/>
        <dsp:cNvSpPr/>
      </dsp:nvSpPr>
      <dsp:spPr>
        <a:xfrm>
          <a:off x="246862" y="197969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dirty="0"/>
            <a:t>PCA/T-SNE</a:t>
          </a:r>
        </a:p>
      </dsp:txBody>
      <dsp:txXfrm>
        <a:off x="246862" y="1979693"/>
        <a:ext cx="1800000" cy="720000"/>
      </dsp:txXfrm>
    </dsp:sp>
    <dsp:sp modelId="{5A96585A-45B3-4F17-A250-A130278DC37C}">
      <dsp:nvSpPr>
        <dsp:cNvPr id="0" name=""/>
        <dsp:cNvSpPr/>
      </dsp:nvSpPr>
      <dsp:spPr>
        <a:xfrm>
          <a:off x="2856862" y="899540"/>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6AAC77-F418-4453-A7FA-2CBE086D5CE2}">
      <dsp:nvSpPr>
        <dsp:cNvPr id="0" name=""/>
        <dsp:cNvSpPr/>
      </dsp:nvSpPr>
      <dsp:spPr>
        <a:xfrm>
          <a:off x="2361862" y="197969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dirty="0"/>
            <a:t>Hypothesis</a:t>
          </a:r>
        </a:p>
        <a:p>
          <a:pPr marL="0" lvl="0" indent="0" algn="ctr" defTabSz="977900">
            <a:lnSpc>
              <a:spcPct val="90000"/>
            </a:lnSpc>
            <a:spcBef>
              <a:spcPct val="0"/>
            </a:spcBef>
            <a:spcAft>
              <a:spcPct val="35000"/>
            </a:spcAft>
            <a:buNone/>
          </a:pPr>
          <a:r>
            <a:rPr lang="en-US" sz="2200" kern="1200" dirty="0"/>
            <a:t>testing</a:t>
          </a:r>
        </a:p>
      </dsp:txBody>
      <dsp:txXfrm>
        <a:off x="2361862" y="1979693"/>
        <a:ext cx="1800000" cy="720000"/>
      </dsp:txXfrm>
    </dsp:sp>
    <dsp:sp modelId="{3444AD42-B559-47ED-9670-1C70CEF7FBB3}">
      <dsp:nvSpPr>
        <dsp:cNvPr id="0" name=""/>
        <dsp:cNvSpPr/>
      </dsp:nvSpPr>
      <dsp:spPr>
        <a:xfrm>
          <a:off x="4971862" y="899540"/>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87668F-F906-49A5-88DE-7FC552688737}">
      <dsp:nvSpPr>
        <dsp:cNvPr id="0" name=""/>
        <dsp:cNvSpPr/>
      </dsp:nvSpPr>
      <dsp:spPr>
        <a:xfrm>
          <a:off x="4476862" y="197969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Volcano plot</a:t>
          </a:r>
        </a:p>
      </dsp:txBody>
      <dsp:txXfrm>
        <a:off x="4476862" y="1979693"/>
        <a:ext cx="1800000" cy="720000"/>
      </dsp:txXfrm>
    </dsp:sp>
    <dsp:sp modelId="{AF1E9812-6E05-4C65-9005-BDFF492F575A}">
      <dsp:nvSpPr>
        <dsp:cNvPr id="0" name=""/>
        <dsp:cNvSpPr/>
      </dsp:nvSpPr>
      <dsp:spPr>
        <a:xfrm>
          <a:off x="7086862" y="899540"/>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636077-4A93-4DFA-A486-507F31B96580}">
      <dsp:nvSpPr>
        <dsp:cNvPr id="0" name=""/>
        <dsp:cNvSpPr/>
      </dsp:nvSpPr>
      <dsp:spPr>
        <a:xfrm>
          <a:off x="6591862" y="197969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dirty="0"/>
            <a:t>Similarity comparison</a:t>
          </a:r>
        </a:p>
      </dsp:txBody>
      <dsp:txXfrm>
        <a:off x="6591862" y="1979693"/>
        <a:ext cx="1800000" cy="720000"/>
      </dsp:txXfrm>
    </dsp:sp>
    <dsp:sp modelId="{3310E0D3-4C92-49AA-99D7-22ED0987B880}">
      <dsp:nvSpPr>
        <dsp:cNvPr id="0" name=""/>
        <dsp:cNvSpPr/>
      </dsp:nvSpPr>
      <dsp:spPr>
        <a:xfrm>
          <a:off x="9201862" y="899540"/>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B13018-1AEB-46EF-B3F0-B610F385C515}">
      <dsp:nvSpPr>
        <dsp:cNvPr id="0" name=""/>
        <dsp:cNvSpPr/>
      </dsp:nvSpPr>
      <dsp:spPr>
        <a:xfrm>
          <a:off x="8706862" y="197969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dirty="0"/>
            <a:t>Etc.</a:t>
          </a:r>
        </a:p>
      </dsp:txBody>
      <dsp:txXfrm>
        <a:off x="8706862" y="1979693"/>
        <a:ext cx="180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7C0979-F82A-4926-A750-E44BB6C0878D}">
      <dsp:nvSpPr>
        <dsp:cNvPr id="0" name=""/>
        <dsp:cNvSpPr/>
      </dsp:nvSpPr>
      <dsp:spPr>
        <a:xfrm>
          <a:off x="-4717177" y="-723083"/>
          <a:ext cx="5618743" cy="5618743"/>
        </a:xfrm>
        <a:prstGeom prst="blockArc">
          <a:avLst>
            <a:gd name="adj1" fmla="val 18900000"/>
            <a:gd name="adj2" fmla="val 2700000"/>
            <a:gd name="adj3" fmla="val 38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5A757F-5828-4D2C-9E4E-4CB452FE850A}">
      <dsp:nvSpPr>
        <dsp:cNvPr id="0" name=""/>
        <dsp:cNvSpPr/>
      </dsp:nvSpPr>
      <dsp:spPr>
        <a:xfrm>
          <a:off x="472181" y="320787"/>
          <a:ext cx="3332703" cy="641909"/>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9515" tIns="50800" rIns="50800" bIns="508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1"/>
              </a:solidFill>
            </a:rPr>
            <a:t>Cluster the features with similar trend</a:t>
          </a:r>
          <a:endParaRPr lang="zh-CN" altLang="en-US" sz="2000" kern="1200" dirty="0">
            <a:solidFill>
              <a:schemeClr val="accent1"/>
            </a:solidFill>
          </a:endParaRPr>
        </a:p>
      </dsp:txBody>
      <dsp:txXfrm>
        <a:off x="472181" y="320787"/>
        <a:ext cx="3332703" cy="641909"/>
      </dsp:txXfrm>
    </dsp:sp>
    <dsp:sp modelId="{C54B1DF9-E987-4D62-A77A-AC789D419400}">
      <dsp:nvSpPr>
        <dsp:cNvPr id="0" name=""/>
        <dsp:cNvSpPr/>
      </dsp:nvSpPr>
      <dsp:spPr>
        <a:xfrm>
          <a:off x="70988" y="240549"/>
          <a:ext cx="802386" cy="80238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5AD04B-A4A1-4A39-BAEB-A7166C90DE1B}">
      <dsp:nvSpPr>
        <dsp:cNvPr id="0" name=""/>
        <dsp:cNvSpPr/>
      </dsp:nvSpPr>
      <dsp:spPr>
        <a:xfrm>
          <a:off x="840202" y="1283818"/>
          <a:ext cx="2964681" cy="641909"/>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9515" tIns="50800" rIns="50800" bIns="508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1"/>
              </a:solidFill>
            </a:rPr>
            <a:t>No need for detailed comprehension</a:t>
          </a:r>
          <a:endParaRPr lang="zh-CN" altLang="en-US" sz="2000" kern="1200" dirty="0">
            <a:solidFill>
              <a:schemeClr val="accent1"/>
            </a:solidFill>
          </a:endParaRPr>
        </a:p>
      </dsp:txBody>
      <dsp:txXfrm>
        <a:off x="840202" y="1283818"/>
        <a:ext cx="2964681" cy="641909"/>
      </dsp:txXfrm>
    </dsp:sp>
    <dsp:sp modelId="{278FFE35-44BF-49EA-991B-46A5D59D23E4}">
      <dsp:nvSpPr>
        <dsp:cNvPr id="0" name=""/>
        <dsp:cNvSpPr/>
      </dsp:nvSpPr>
      <dsp:spPr>
        <a:xfrm>
          <a:off x="439009" y="1203579"/>
          <a:ext cx="802386" cy="80238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D9226E-DE84-447A-B560-AA7E8319B4FA}">
      <dsp:nvSpPr>
        <dsp:cNvPr id="0" name=""/>
        <dsp:cNvSpPr/>
      </dsp:nvSpPr>
      <dsp:spPr>
        <a:xfrm>
          <a:off x="840202" y="2246849"/>
          <a:ext cx="2964681" cy="641909"/>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9515" tIns="50800" rIns="50800" bIns="508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1"/>
              </a:solidFill>
            </a:rPr>
            <a:t>Suitable for various studies</a:t>
          </a:r>
          <a:endParaRPr lang="zh-CN" altLang="en-US" sz="2000" kern="1200" dirty="0">
            <a:solidFill>
              <a:schemeClr val="accent1"/>
            </a:solidFill>
          </a:endParaRPr>
        </a:p>
      </dsp:txBody>
      <dsp:txXfrm>
        <a:off x="840202" y="2246849"/>
        <a:ext cx="2964681" cy="641909"/>
      </dsp:txXfrm>
    </dsp:sp>
    <dsp:sp modelId="{AFEB1FEE-91A4-4959-ADEF-79582A2D4DAB}">
      <dsp:nvSpPr>
        <dsp:cNvPr id="0" name=""/>
        <dsp:cNvSpPr/>
      </dsp:nvSpPr>
      <dsp:spPr>
        <a:xfrm>
          <a:off x="439009" y="2166610"/>
          <a:ext cx="802386" cy="80238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A8E9F9-9BCB-4365-92F9-48BE10DC1BAD}">
      <dsp:nvSpPr>
        <dsp:cNvPr id="0" name=""/>
        <dsp:cNvSpPr/>
      </dsp:nvSpPr>
      <dsp:spPr>
        <a:xfrm>
          <a:off x="472181" y="3209880"/>
          <a:ext cx="3332703" cy="641909"/>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9515" tIns="50800" rIns="50800" bIns="508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1"/>
              </a:solidFill>
            </a:rPr>
            <a:t>OPTICS algorithm as alternative</a:t>
          </a:r>
          <a:endParaRPr lang="zh-CN" altLang="en-US" sz="2000" kern="1200" dirty="0">
            <a:solidFill>
              <a:schemeClr val="accent1"/>
            </a:solidFill>
          </a:endParaRPr>
        </a:p>
      </dsp:txBody>
      <dsp:txXfrm>
        <a:off x="472181" y="3209880"/>
        <a:ext cx="3332703" cy="641909"/>
      </dsp:txXfrm>
    </dsp:sp>
    <dsp:sp modelId="{EC9F6A38-6079-4F9A-B5BA-8271748BFB5F}">
      <dsp:nvSpPr>
        <dsp:cNvPr id="0" name=""/>
        <dsp:cNvSpPr/>
      </dsp:nvSpPr>
      <dsp:spPr>
        <a:xfrm>
          <a:off x="70988" y="3129641"/>
          <a:ext cx="802386" cy="80238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6699A-4CE4-4749-9106-5FA850ABE7FB}">
      <dsp:nvSpPr>
        <dsp:cNvPr id="0" name=""/>
        <dsp:cNvSpPr/>
      </dsp:nvSpPr>
      <dsp:spPr>
        <a:xfrm>
          <a:off x="0" y="0"/>
          <a:ext cx="6107741" cy="0"/>
        </a:xfrm>
        <a:prstGeom prst="lin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6B6464-BE0A-4ADE-AD9B-E720C4C27DBF}">
      <dsp:nvSpPr>
        <dsp:cNvPr id="0" name=""/>
        <dsp:cNvSpPr/>
      </dsp:nvSpPr>
      <dsp:spPr>
        <a:xfrm>
          <a:off x="0" y="0"/>
          <a:ext cx="1802246" cy="4764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altLang="zh-CN" sz="2400" b="1" kern="1200" dirty="0">
              <a:solidFill>
                <a:schemeClr val="accent1"/>
              </a:solidFill>
              <a:latin typeface="Proxima nova"/>
            </a:rPr>
            <a:t>Modeling</a:t>
          </a:r>
          <a:endParaRPr lang="en-US" altLang="zh-CN" sz="1800" b="1" kern="1200" dirty="0">
            <a:solidFill>
              <a:schemeClr val="accent1"/>
            </a:solidFill>
            <a:latin typeface="Proxima nova"/>
          </a:endParaRPr>
        </a:p>
        <a:p>
          <a:pPr marL="0" lvl="0" indent="0" algn="l" defTabSz="1066800">
            <a:lnSpc>
              <a:spcPct val="90000"/>
            </a:lnSpc>
            <a:spcBef>
              <a:spcPct val="0"/>
            </a:spcBef>
            <a:spcAft>
              <a:spcPct val="35000"/>
            </a:spcAft>
            <a:buNone/>
          </a:pPr>
          <a:endParaRPr lang="en-US" altLang="zh-CN" sz="1800" b="1" kern="1200" dirty="0">
            <a:solidFill>
              <a:schemeClr val="accent1"/>
            </a:solidFill>
            <a:latin typeface="Proxima nova"/>
          </a:endParaRPr>
        </a:p>
        <a:p>
          <a:pPr marL="0" lvl="0" indent="0" algn="l" defTabSz="1066800">
            <a:lnSpc>
              <a:spcPct val="90000"/>
            </a:lnSpc>
            <a:spcBef>
              <a:spcPct val="0"/>
            </a:spcBef>
            <a:spcAft>
              <a:spcPct val="35000"/>
            </a:spcAft>
            <a:buNone/>
          </a:pPr>
          <a:endParaRPr lang="en-US" altLang="zh-CN" sz="1800" b="1" kern="1200" dirty="0">
            <a:solidFill>
              <a:schemeClr val="accent1"/>
            </a:solidFill>
            <a:latin typeface="Proxima nova"/>
          </a:endParaRPr>
        </a:p>
        <a:p>
          <a:pPr marL="0" lvl="0" indent="0" algn="l" defTabSz="1066800">
            <a:lnSpc>
              <a:spcPct val="90000"/>
            </a:lnSpc>
            <a:spcBef>
              <a:spcPct val="0"/>
            </a:spcBef>
            <a:spcAft>
              <a:spcPct val="35000"/>
            </a:spcAft>
            <a:buNone/>
          </a:pPr>
          <a:endParaRPr lang="en-US" altLang="zh-CN" sz="1800" b="1" kern="1200" dirty="0">
            <a:solidFill>
              <a:schemeClr val="accent1"/>
            </a:solidFill>
            <a:latin typeface="Proxima nova"/>
          </a:endParaRPr>
        </a:p>
        <a:p>
          <a:pPr marL="0" lvl="0" indent="0" algn="l" defTabSz="1066800">
            <a:lnSpc>
              <a:spcPct val="90000"/>
            </a:lnSpc>
            <a:spcBef>
              <a:spcPct val="0"/>
            </a:spcBef>
            <a:spcAft>
              <a:spcPct val="35000"/>
            </a:spcAft>
            <a:buNone/>
          </a:pPr>
          <a:endParaRPr lang="en-US" altLang="zh-CN" sz="1800" b="1" kern="1200" dirty="0">
            <a:solidFill>
              <a:schemeClr val="accent1"/>
            </a:solidFill>
            <a:latin typeface="Proxima nova"/>
          </a:endParaRPr>
        </a:p>
        <a:p>
          <a:pPr marL="0" lvl="0" indent="0" algn="l" defTabSz="1066800">
            <a:lnSpc>
              <a:spcPct val="90000"/>
            </a:lnSpc>
            <a:spcBef>
              <a:spcPct val="0"/>
            </a:spcBef>
            <a:spcAft>
              <a:spcPct val="35000"/>
            </a:spcAft>
            <a:buNone/>
          </a:pPr>
          <a:endParaRPr lang="en-US" altLang="zh-CN" sz="1800" b="1" kern="1200" dirty="0">
            <a:solidFill>
              <a:schemeClr val="accent1"/>
            </a:solidFill>
            <a:latin typeface="Proxima nova"/>
          </a:endParaRPr>
        </a:p>
        <a:p>
          <a:pPr marL="0" lvl="0" indent="0" algn="l" defTabSz="1066800">
            <a:lnSpc>
              <a:spcPct val="90000"/>
            </a:lnSpc>
            <a:spcBef>
              <a:spcPct val="0"/>
            </a:spcBef>
            <a:spcAft>
              <a:spcPct val="35000"/>
            </a:spcAft>
            <a:buNone/>
          </a:pPr>
          <a:endParaRPr lang="en-US" altLang="zh-CN" sz="1800" b="1" kern="1200" dirty="0">
            <a:solidFill>
              <a:schemeClr val="accent1"/>
            </a:solidFill>
            <a:latin typeface="Proxima nova"/>
          </a:endParaRPr>
        </a:p>
        <a:p>
          <a:pPr marL="0" lvl="0" indent="0" algn="l" defTabSz="1066800">
            <a:lnSpc>
              <a:spcPct val="90000"/>
            </a:lnSpc>
            <a:spcBef>
              <a:spcPct val="0"/>
            </a:spcBef>
            <a:spcAft>
              <a:spcPct val="35000"/>
            </a:spcAft>
            <a:buNone/>
          </a:pPr>
          <a:endParaRPr lang="en-US" altLang="zh-CN" sz="1800" b="1" kern="1200" dirty="0">
            <a:solidFill>
              <a:schemeClr val="accent1"/>
            </a:solidFill>
            <a:latin typeface="Proxima nova"/>
          </a:endParaRPr>
        </a:p>
        <a:p>
          <a:pPr marL="0" lvl="0" indent="0" algn="l" defTabSz="1066800">
            <a:lnSpc>
              <a:spcPct val="90000"/>
            </a:lnSpc>
            <a:spcBef>
              <a:spcPct val="0"/>
            </a:spcBef>
            <a:spcAft>
              <a:spcPct val="35000"/>
            </a:spcAft>
            <a:buNone/>
          </a:pPr>
          <a:endParaRPr lang="en-US" altLang="zh-CN" sz="1800" b="1" kern="1200" dirty="0">
            <a:solidFill>
              <a:schemeClr val="accent1"/>
            </a:solidFill>
            <a:latin typeface="Proxima nova"/>
          </a:endParaRPr>
        </a:p>
        <a:p>
          <a:pPr marL="0" lvl="0" indent="0" algn="l" defTabSz="1066800">
            <a:lnSpc>
              <a:spcPct val="90000"/>
            </a:lnSpc>
            <a:spcBef>
              <a:spcPct val="0"/>
            </a:spcBef>
            <a:spcAft>
              <a:spcPct val="35000"/>
            </a:spcAft>
            <a:buNone/>
          </a:pPr>
          <a:r>
            <a:rPr lang="en-US" altLang="zh-CN" sz="1100" b="1" kern="1200" dirty="0">
              <a:solidFill>
                <a:schemeClr val="accent1">
                  <a:lumMod val="75000"/>
                </a:schemeClr>
              </a:solidFill>
              <a:latin typeface="Proxima nova"/>
            </a:rPr>
            <a:t>Model options:</a:t>
          </a:r>
        </a:p>
        <a:p>
          <a:pPr marL="0" lvl="0" indent="0" algn="l" defTabSz="1066800">
            <a:lnSpc>
              <a:spcPct val="90000"/>
            </a:lnSpc>
            <a:spcBef>
              <a:spcPct val="0"/>
            </a:spcBef>
            <a:spcAft>
              <a:spcPct val="35000"/>
            </a:spcAft>
            <a:buNone/>
          </a:pPr>
          <a:r>
            <a:rPr lang="en-US" altLang="zh-CN" sz="1100" b="1" kern="1200" dirty="0">
              <a:solidFill>
                <a:schemeClr val="accent1">
                  <a:lumMod val="75000"/>
                </a:schemeClr>
              </a:solidFill>
              <a:latin typeface="Proxima nova"/>
            </a:rPr>
            <a:t>Linear regression</a:t>
          </a:r>
        </a:p>
        <a:p>
          <a:pPr marL="0" lvl="0" indent="0" algn="l" defTabSz="1066800">
            <a:lnSpc>
              <a:spcPct val="90000"/>
            </a:lnSpc>
            <a:spcBef>
              <a:spcPct val="0"/>
            </a:spcBef>
            <a:spcAft>
              <a:spcPct val="35000"/>
            </a:spcAft>
            <a:buNone/>
          </a:pPr>
          <a:r>
            <a:rPr lang="en-US" altLang="zh-CN" sz="1100" b="1" kern="1200" dirty="0">
              <a:solidFill>
                <a:schemeClr val="accent1">
                  <a:lumMod val="75000"/>
                </a:schemeClr>
              </a:solidFill>
              <a:latin typeface="Proxima nova"/>
            </a:rPr>
            <a:t>Lasso regression</a:t>
          </a:r>
        </a:p>
        <a:p>
          <a:pPr marL="0" lvl="0" indent="0" algn="l" defTabSz="1066800">
            <a:lnSpc>
              <a:spcPct val="90000"/>
            </a:lnSpc>
            <a:spcBef>
              <a:spcPct val="0"/>
            </a:spcBef>
            <a:spcAft>
              <a:spcPct val="35000"/>
            </a:spcAft>
            <a:buNone/>
          </a:pPr>
          <a:r>
            <a:rPr lang="en-US" altLang="zh-CN" sz="1100" b="1" kern="1200" dirty="0">
              <a:solidFill>
                <a:schemeClr val="accent1">
                  <a:lumMod val="75000"/>
                </a:schemeClr>
              </a:solidFill>
              <a:latin typeface="Proxima nova"/>
            </a:rPr>
            <a:t>Random Forest </a:t>
          </a:r>
        </a:p>
        <a:p>
          <a:pPr marL="0" lvl="0" indent="0" algn="l" defTabSz="1066800">
            <a:lnSpc>
              <a:spcPct val="90000"/>
            </a:lnSpc>
            <a:spcBef>
              <a:spcPct val="0"/>
            </a:spcBef>
            <a:spcAft>
              <a:spcPct val="35000"/>
            </a:spcAft>
            <a:buNone/>
          </a:pPr>
          <a:r>
            <a:rPr lang="en-US" altLang="zh-CN" sz="1100" b="1" kern="1200" dirty="0">
              <a:solidFill>
                <a:schemeClr val="accent1">
                  <a:lumMod val="75000"/>
                </a:schemeClr>
              </a:solidFill>
              <a:latin typeface="Proxima nova"/>
            </a:rPr>
            <a:t>SVM</a:t>
          </a:r>
        </a:p>
        <a:p>
          <a:pPr marL="0" lvl="0" indent="0" algn="l" defTabSz="1066800">
            <a:lnSpc>
              <a:spcPct val="90000"/>
            </a:lnSpc>
            <a:spcBef>
              <a:spcPct val="0"/>
            </a:spcBef>
            <a:spcAft>
              <a:spcPct val="35000"/>
            </a:spcAft>
            <a:buNone/>
          </a:pPr>
          <a:r>
            <a:rPr lang="en-US" altLang="zh-CN" sz="1100" b="1" kern="1200" dirty="0">
              <a:solidFill>
                <a:schemeClr val="accent1">
                  <a:lumMod val="75000"/>
                </a:schemeClr>
              </a:solidFill>
              <a:latin typeface="Proxima nova"/>
            </a:rPr>
            <a:t>…</a:t>
          </a:r>
          <a:endParaRPr lang="en-US" altLang="zh-CN" sz="2400" b="1" kern="1200" dirty="0">
            <a:solidFill>
              <a:schemeClr val="accent1"/>
            </a:solidFill>
            <a:latin typeface="Proxima nova"/>
          </a:endParaRPr>
        </a:p>
      </dsp:txBody>
      <dsp:txXfrm>
        <a:off x="0" y="0"/>
        <a:ext cx="1802246" cy="4764087"/>
      </dsp:txXfrm>
    </dsp:sp>
    <dsp:sp modelId="{FA5E123D-337E-4F5C-B998-7256B5C76E3D}">
      <dsp:nvSpPr>
        <dsp:cNvPr id="0" name=""/>
        <dsp:cNvSpPr/>
      </dsp:nvSpPr>
      <dsp:spPr>
        <a:xfrm>
          <a:off x="1882857" y="74438"/>
          <a:ext cx="2069027" cy="1488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altLang="zh-CN" sz="3200" b="1" kern="1200" dirty="0">
              <a:latin typeface="Proxima nova"/>
            </a:rPr>
            <a:t>Single chemical</a:t>
          </a:r>
          <a:endParaRPr lang="zh-CN" altLang="en-US" sz="3200" b="1" kern="1200" dirty="0">
            <a:latin typeface="Proxima nova"/>
          </a:endParaRPr>
        </a:p>
      </dsp:txBody>
      <dsp:txXfrm>
        <a:off x="1882857" y="74438"/>
        <a:ext cx="2069027" cy="1488777"/>
      </dsp:txXfrm>
    </dsp:sp>
    <dsp:sp modelId="{D4B4ACB3-DD0F-49B2-8D98-A9E006564705}">
      <dsp:nvSpPr>
        <dsp:cNvPr id="0" name=""/>
        <dsp:cNvSpPr/>
      </dsp:nvSpPr>
      <dsp:spPr>
        <a:xfrm>
          <a:off x="4032496" y="74438"/>
          <a:ext cx="2069027" cy="1488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altLang="zh-CN" sz="2100" b="1" kern="1200" dirty="0">
              <a:latin typeface="Proxima nova"/>
            </a:rPr>
            <a:t>Single variate regression</a:t>
          </a:r>
          <a:endParaRPr lang="zh-CN" altLang="en-US" sz="2100" b="1" kern="1200" dirty="0">
            <a:latin typeface="Proxima nova"/>
          </a:endParaRPr>
        </a:p>
      </dsp:txBody>
      <dsp:txXfrm>
        <a:off x="4032496" y="74438"/>
        <a:ext cx="2069027" cy="1488777"/>
      </dsp:txXfrm>
    </dsp:sp>
    <dsp:sp modelId="{3E5A7FC4-E8CC-4881-8209-6C98F2B8AAEF}">
      <dsp:nvSpPr>
        <dsp:cNvPr id="0" name=""/>
        <dsp:cNvSpPr/>
      </dsp:nvSpPr>
      <dsp:spPr>
        <a:xfrm>
          <a:off x="1802246" y="1563216"/>
          <a:ext cx="429927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5FD55E-905E-4188-A6E0-0BFD69D9F22D}">
      <dsp:nvSpPr>
        <dsp:cNvPr id="0" name=""/>
        <dsp:cNvSpPr/>
      </dsp:nvSpPr>
      <dsp:spPr>
        <a:xfrm>
          <a:off x="1882857" y="1637655"/>
          <a:ext cx="2069027" cy="1488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altLang="zh-CN" sz="3200" b="1" kern="1200" dirty="0">
              <a:latin typeface="Proxima nova"/>
            </a:rPr>
            <a:t>Single cluster</a:t>
          </a:r>
          <a:endParaRPr lang="zh-CN" altLang="en-US" sz="3200" b="1" kern="1200" dirty="0">
            <a:latin typeface="Proxima nova"/>
          </a:endParaRPr>
        </a:p>
      </dsp:txBody>
      <dsp:txXfrm>
        <a:off x="1882857" y="1637655"/>
        <a:ext cx="2069027" cy="1488777"/>
      </dsp:txXfrm>
    </dsp:sp>
    <dsp:sp modelId="{4DA6C881-13C6-46ED-A441-77AA771CC962}">
      <dsp:nvSpPr>
        <dsp:cNvPr id="0" name=""/>
        <dsp:cNvSpPr/>
      </dsp:nvSpPr>
      <dsp:spPr>
        <a:xfrm>
          <a:off x="4032496" y="1637655"/>
          <a:ext cx="2069027" cy="1488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altLang="zh-CN" sz="2100" b="1" kern="1200" dirty="0">
              <a:latin typeface="Proxima nova"/>
            </a:rPr>
            <a:t>Multivariate model</a:t>
          </a:r>
          <a:endParaRPr lang="zh-CN" altLang="en-US" sz="2100" b="1" kern="1200" dirty="0">
            <a:latin typeface="Proxima nova"/>
          </a:endParaRPr>
        </a:p>
      </dsp:txBody>
      <dsp:txXfrm>
        <a:off x="4032496" y="1637655"/>
        <a:ext cx="2069027" cy="1488777"/>
      </dsp:txXfrm>
    </dsp:sp>
    <dsp:sp modelId="{01AFE1E8-C41A-4A3D-B770-C3267A1BD6CC}">
      <dsp:nvSpPr>
        <dsp:cNvPr id="0" name=""/>
        <dsp:cNvSpPr/>
      </dsp:nvSpPr>
      <dsp:spPr>
        <a:xfrm>
          <a:off x="1802246" y="3126432"/>
          <a:ext cx="429927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6A1DCF-4735-4D3C-899F-C9CF015F1A50}">
      <dsp:nvSpPr>
        <dsp:cNvPr id="0" name=""/>
        <dsp:cNvSpPr/>
      </dsp:nvSpPr>
      <dsp:spPr>
        <a:xfrm>
          <a:off x="1882857" y="3200871"/>
          <a:ext cx="2069027" cy="1488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altLang="zh-CN" sz="3200" b="1" kern="1200" dirty="0">
              <a:latin typeface="Proxima nova"/>
            </a:rPr>
            <a:t>Multiple clusters</a:t>
          </a:r>
          <a:endParaRPr lang="zh-CN" altLang="en-US" sz="3200" b="1" kern="1200" dirty="0">
            <a:latin typeface="Proxima nova"/>
          </a:endParaRPr>
        </a:p>
      </dsp:txBody>
      <dsp:txXfrm>
        <a:off x="1882857" y="3200871"/>
        <a:ext cx="2069027" cy="1488777"/>
      </dsp:txXfrm>
    </dsp:sp>
    <dsp:sp modelId="{A3F00FB2-D619-4BB3-B503-BBA8B7AFB2B7}">
      <dsp:nvSpPr>
        <dsp:cNvPr id="0" name=""/>
        <dsp:cNvSpPr/>
      </dsp:nvSpPr>
      <dsp:spPr>
        <a:xfrm>
          <a:off x="4032496" y="3200871"/>
          <a:ext cx="2069027" cy="744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altLang="zh-CN" sz="2100" b="1" kern="1200" dirty="0">
              <a:latin typeface="Proxima nova"/>
            </a:rPr>
            <a:t>Individual models</a:t>
          </a:r>
          <a:endParaRPr lang="zh-CN" altLang="en-US" sz="2100" b="1" kern="1200" dirty="0">
            <a:latin typeface="Proxima nova"/>
          </a:endParaRPr>
        </a:p>
      </dsp:txBody>
      <dsp:txXfrm>
        <a:off x="4032496" y="3200871"/>
        <a:ext cx="2069027" cy="744388"/>
      </dsp:txXfrm>
    </dsp:sp>
    <dsp:sp modelId="{02D20029-ADE0-4949-A951-2521AF23B361}">
      <dsp:nvSpPr>
        <dsp:cNvPr id="0" name=""/>
        <dsp:cNvSpPr/>
      </dsp:nvSpPr>
      <dsp:spPr>
        <a:xfrm>
          <a:off x="3951884" y="3945260"/>
          <a:ext cx="206902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285071-9C04-4526-AF2E-3183FF01D218}">
      <dsp:nvSpPr>
        <dsp:cNvPr id="0" name=""/>
        <dsp:cNvSpPr/>
      </dsp:nvSpPr>
      <dsp:spPr>
        <a:xfrm>
          <a:off x="4032496" y="3945260"/>
          <a:ext cx="2069027" cy="744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altLang="zh-CN" sz="2100" b="1" kern="1200" dirty="0">
              <a:latin typeface="Proxima nova"/>
            </a:rPr>
            <a:t>Ensemble method</a:t>
          </a:r>
          <a:endParaRPr lang="zh-CN" altLang="en-US" sz="2100" b="1" kern="1200" dirty="0">
            <a:latin typeface="Proxima nova"/>
          </a:endParaRPr>
        </a:p>
      </dsp:txBody>
      <dsp:txXfrm>
        <a:off x="4032496" y="3945260"/>
        <a:ext cx="2069027" cy="744388"/>
      </dsp:txXfrm>
    </dsp:sp>
    <dsp:sp modelId="{14363A12-D5F7-4B35-8A45-6AEBFE3FB727}">
      <dsp:nvSpPr>
        <dsp:cNvPr id="0" name=""/>
        <dsp:cNvSpPr/>
      </dsp:nvSpPr>
      <dsp:spPr>
        <a:xfrm>
          <a:off x="1802246" y="4689649"/>
          <a:ext cx="429927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B86CD6-789D-466B-9C3A-2E223366EFFF}">
      <dsp:nvSpPr>
        <dsp:cNvPr id="0" name=""/>
        <dsp:cNvSpPr/>
      </dsp:nvSpPr>
      <dsp:spPr>
        <a:xfrm>
          <a:off x="0" y="0"/>
          <a:ext cx="2605119" cy="757653"/>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b="1" kern="1200" dirty="0">
              <a:latin typeface="Proxima nova"/>
            </a:rPr>
            <a:t>100% highway runoff (SR520)</a:t>
          </a:r>
          <a:endParaRPr lang="zh-CN" altLang="en-US" sz="1600" b="1" kern="1200" dirty="0">
            <a:latin typeface="Proxima nova"/>
          </a:endParaRPr>
        </a:p>
      </dsp:txBody>
      <dsp:txXfrm>
        <a:off x="22191" y="22191"/>
        <a:ext cx="1698906" cy="713271"/>
      </dsp:txXfrm>
    </dsp:sp>
    <dsp:sp modelId="{E5B01A7B-37CB-4E81-9954-5F326F80CDEF}">
      <dsp:nvSpPr>
        <dsp:cNvPr id="0" name=""/>
        <dsp:cNvSpPr/>
      </dsp:nvSpPr>
      <dsp:spPr>
        <a:xfrm>
          <a:off x="194538" y="862883"/>
          <a:ext cx="2605119" cy="757653"/>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b="1" kern="1200" dirty="0">
              <a:latin typeface="Proxima nova"/>
            </a:rPr>
            <a:t>Coulter Creek in </a:t>
          </a:r>
        </a:p>
        <a:p>
          <a:pPr marL="0" lvl="0" indent="0" algn="l" defTabSz="711200">
            <a:lnSpc>
              <a:spcPct val="90000"/>
            </a:lnSpc>
            <a:spcBef>
              <a:spcPct val="0"/>
            </a:spcBef>
            <a:spcAft>
              <a:spcPct val="35000"/>
            </a:spcAft>
            <a:buNone/>
          </a:pPr>
          <a:r>
            <a:rPr lang="en-US" altLang="zh-CN" sz="1600" b="1" kern="1200" dirty="0">
              <a:latin typeface="Proxima nova"/>
              <a:sym typeface="Wingdings" panose="05000000000000000000" pitchFamily="2" charset="2"/>
            </a:rPr>
            <a:t> 30% SR520</a:t>
          </a:r>
          <a:endParaRPr lang="zh-CN" altLang="en-US" sz="1600" b="1" kern="1200" dirty="0">
            <a:latin typeface="Proxima nova"/>
          </a:endParaRPr>
        </a:p>
      </dsp:txBody>
      <dsp:txXfrm>
        <a:off x="216729" y="885074"/>
        <a:ext cx="1873724" cy="713271"/>
      </dsp:txXfrm>
    </dsp:sp>
    <dsp:sp modelId="{161B1A89-F398-4252-B4F5-C2245173F1F1}">
      <dsp:nvSpPr>
        <dsp:cNvPr id="0" name=""/>
        <dsp:cNvSpPr/>
      </dsp:nvSpPr>
      <dsp:spPr>
        <a:xfrm>
          <a:off x="389076" y="1725766"/>
          <a:ext cx="2605119" cy="757653"/>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b="1" kern="1200" dirty="0">
              <a:latin typeface="Proxima nova"/>
            </a:rPr>
            <a:t>Kautz Creek in</a:t>
          </a:r>
        </a:p>
        <a:p>
          <a:pPr marL="0" lvl="0" indent="0" algn="l" defTabSz="711200">
            <a:lnSpc>
              <a:spcPct val="90000"/>
            </a:lnSpc>
            <a:spcBef>
              <a:spcPct val="0"/>
            </a:spcBef>
            <a:spcAft>
              <a:spcPct val="35000"/>
            </a:spcAft>
            <a:buNone/>
          </a:pPr>
          <a:r>
            <a:rPr lang="en-US" altLang="zh-CN" sz="1600" b="1" kern="1200" dirty="0">
              <a:latin typeface="Proxima nova"/>
              <a:sym typeface="Wingdings" panose="05000000000000000000" pitchFamily="2" charset="2"/>
            </a:rPr>
            <a:t> 18% SR520</a:t>
          </a:r>
          <a:endParaRPr lang="zh-CN" altLang="en-US" sz="1600" b="1" kern="1200" dirty="0">
            <a:latin typeface="Proxima nova"/>
          </a:endParaRPr>
        </a:p>
      </dsp:txBody>
      <dsp:txXfrm>
        <a:off x="411267" y="1747957"/>
        <a:ext cx="1873724" cy="713271"/>
      </dsp:txXfrm>
    </dsp:sp>
    <dsp:sp modelId="{2351DB86-1F92-4F4F-BCE4-1350453132CE}">
      <dsp:nvSpPr>
        <dsp:cNvPr id="0" name=""/>
        <dsp:cNvSpPr/>
      </dsp:nvSpPr>
      <dsp:spPr>
        <a:xfrm>
          <a:off x="583614" y="2588650"/>
          <a:ext cx="2605119" cy="757653"/>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b="1" kern="1200" dirty="0">
              <a:latin typeface="Proxima nova"/>
            </a:rPr>
            <a:t>…</a:t>
          </a:r>
          <a:endParaRPr lang="zh-CN" altLang="en-US" sz="1600" b="1" kern="1200" dirty="0">
            <a:latin typeface="Proxima nova"/>
          </a:endParaRPr>
        </a:p>
      </dsp:txBody>
      <dsp:txXfrm>
        <a:off x="605805" y="2610841"/>
        <a:ext cx="1873724" cy="713271"/>
      </dsp:txXfrm>
    </dsp:sp>
    <dsp:sp modelId="{B1A584B7-8016-43A3-BFA0-33F625A54279}">
      <dsp:nvSpPr>
        <dsp:cNvPr id="0" name=""/>
        <dsp:cNvSpPr/>
      </dsp:nvSpPr>
      <dsp:spPr>
        <a:xfrm>
          <a:off x="778152" y="3451533"/>
          <a:ext cx="2605119" cy="757653"/>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b="1" kern="1200" dirty="0">
              <a:latin typeface="Proxima nova"/>
            </a:rPr>
            <a:t>Field sample </a:t>
          </a:r>
        </a:p>
        <a:p>
          <a:pPr marL="0" lvl="0" indent="0" algn="l" defTabSz="711200">
            <a:lnSpc>
              <a:spcPct val="90000"/>
            </a:lnSpc>
            <a:spcBef>
              <a:spcPct val="0"/>
            </a:spcBef>
            <a:spcAft>
              <a:spcPct val="35000"/>
            </a:spcAft>
            <a:buNone/>
          </a:pPr>
          <a:r>
            <a:rPr lang="en-US" altLang="zh-CN" sz="1600" b="1" kern="1200" dirty="0">
              <a:latin typeface="Proxima nova"/>
              <a:sym typeface="Wingdings" panose="05000000000000000000" pitchFamily="2" charset="2"/>
            </a:rPr>
            <a:t> </a:t>
          </a:r>
          <a:r>
            <a:rPr lang="en-US" altLang="zh-CN" sz="1600" b="1" kern="1200" dirty="0">
              <a:solidFill>
                <a:srgbClr val="FF0000"/>
              </a:solidFill>
              <a:latin typeface="Proxima nova"/>
              <a:sym typeface="Wingdings" panose="05000000000000000000" pitchFamily="2" charset="2"/>
            </a:rPr>
            <a:t>?% SR520</a:t>
          </a:r>
          <a:endParaRPr lang="zh-CN" altLang="en-US" sz="1600" b="1" kern="1200" dirty="0">
            <a:solidFill>
              <a:srgbClr val="FF0000"/>
            </a:solidFill>
            <a:latin typeface="Proxima nova"/>
          </a:endParaRPr>
        </a:p>
      </dsp:txBody>
      <dsp:txXfrm>
        <a:off x="800343" y="3473724"/>
        <a:ext cx="1873724" cy="713271"/>
      </dsp:txXfrm>
    </dsp:sp>
    <dsp:sp modelId="{E2380BEA-AE55-4EB2-8BDC-41AF411CEB38}">
      <dsp:nvSpPr>
        <dsp:cNvPr id="0" name=""/>
        <dsp:cNvSpPr/>
      </dsp:nvSpPr>
      <dsp:spPr>
        <a:xfrm>
          <a:off x="2112644" y="553508"/>
          <a:ext cx="492474" cy="492474"/>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zh-CN" altLang="en-US" sz="2800" b="1" kern="1200">
            <a:solidFill>
              <a:schemeClr val="accent1"/>
            </a:solidFill>
            <a:latin typeface="Proxima nova"/>
          </a:endParaRPr>
        </a:p>
      </dsp:txBody>
      <dsp:txXfrm>
        <a:off x="2223451" y="553508"/>
        <a:ext cx="270860" cy="370587"/>
      </dsp:txXfrm>
    </dsp:sp>
    <dsp:sp modelId="{9FA3491D-A45A-48C9-8CE3-0BE604A0053C}">
      <dsp:nvSpPr>
        <dsp:cNvPr id="0" name=""/>
        <dsp:cNvSpPr/>
      </dsp:nvSpPr>
      <dsp:spPr>
        <a:xfrm>
          <a:off x="2307182" y="1416391"/>
          <a:ext cx="492474" cy="492474"/>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zh-CN" altLang="en-US" sz="2800" b="1" kern="1200">
            <a:solidFill>
              <a:schemeClr val="accent1"/>
            </a:solidFill>
            <a:latin typeface="Proxima nova"/>
          </a:endParaRPr>
        </a:p>
      </dsp:txBody>
      <dsp:txXfrm>
        <a:off x="2417989" y="1416391"/>
        <a:ext cx="270860" cy="370587"/>
      </dsp:txXfrm>
    </dsp:sp>
    <dsp:sp modelId="{290BACFA-3310-4C9F-8F44-BED4340E9431}">
      <dsp:nvSpPr>
        <dsp:cNvPr id="0" name=""/>
        <dsp:cNvSpPr/>
      </dsp:nvSpPr>
      <dsp:spPr>
        <a:xfrm>
          <a:off x="2501720" y="2266647"/>
          <a:ext cx="492474" cy="492474"/>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zh-CN" altLang="en-US" sz="2800" b="1" kern="1200">
            <a:solidFill>
              <a:schemeClr val="accent1"/>
            </a:solidFill>
            <a:latin typeface="Proxima nova"/>
          </a:endParaRPr>
        </a:p>
      </dsp:txBody>
      <dsp:txXfrm>
        <a:off x="2612527" y="2266647"/>
        <a:ext cx="270860" cy="370587"/>
      </dsp:txXfrm>
    </dsp:sp>
    <dsp:sp modelId="{02225D9E-1894-4CFB-BC24-E03B1E176D6D}">
      <dsp:nvSpPr>
        <dsp:cNvPr id="0" name=""/>
        <dsp:cNvSpPr/>
      </dsp:nvSpPr>
      <dsp:spPr>
        <a:xfrm>
          <a:off x="2696258" y="3137948"/>
          <a:ext cx="492474" cy="492474"/>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zh-CN" altLang="en-US" sz="2800" b="1" kern="1200">
            <a:solidFill>
              <a:schemeClr val="accent1"/>
            </a:solidFill>
            <a:latin typeface="Proxima nova"/>
          </a:endParaRPr>
        </a:p>
      </dsp:txBody>
      <dsp:txXfrm>
        <a:off x="2807065" y="3137948"/>
        <a:ext cx="270860" cy="37058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8529-792C-43C9-8979-6F67AD67ABED}" type="datetimeFigureOut">
              <a:rPr lang="zh-CN" altLang="en-US" smtClean="0"/>
              <a:t>2021/3/31</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24DAEF-527D-46C3-9337-8837EAB68535}" type="slidenum">
              <a:rPr lang="zh-CN" altLang="en-US" smtClean="0"/>
              <a:t>‹#›</a:t>
            </a:fld>
            <a:endParaRPr lang="zh-CN" altLang="en-US"/>
          </a:p>
        </p:txBody>
      </p:sp>
    </p:spTree>
    <p:extLst>
      <p:ext uri="{BB962C8B-B14F-4D97-AF65-F5344CB8AC3E}">
        <p14:creationId xmlns:p14="http://schemas.microsoft.com/office/powerpoint/2010/main" val="3223476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00000"/>
              </a:lnSpc>
            </a:pPr>
            <a:r>
              <a:rPr lang="en-US" altLang="zh-CN" dirty="0"/>
              <a:t>Novel technology for water quality assessment</a:t>
            </a:r>
          </a:p>
          <a:p>
            <a:pPr lvl="0">
              <a:lnSpc>
                <a:spcPct val="100000"/>
              </a:lnSpc>
            </a:pPr>
            <a:r>
              <a:rPr lang="en-US" altLang="zh-CN" dirty="0"/>
              <a:t>Data massive for interpretation and detailed analysis</a:t>
            </a:r>
          </a:p>
          <a:p>
            <a:pPr lvl="0">
              <a:lnSpc>
                <a:spcPct val="100000"/>
              </a:lnSpc>
            </a:pPr>
            <a:r>
              <a:rPr lang="en-US" altLang="zh-CN" dirty="0"/>
              <a:t>Current software hard to meet every needs</a:t>
            </a:r>
          </a:p>
          <a:p>
            <a:endParaRPr lang="en-US" altLang="zh-CN" dirty="0"/>
          </a:p>
          <a:p>
            <a:r>
              <a:rPr lang="en-US" altLang="zh-CN" dirty="0"/>
              <a:t>Different angle of views: rather than single/few compound, analyze the sample using feature groups/clusters to assess it Macroscopically</a:t>
            </a:r>
          </a:p>
          <a:p>
            <a:endParaRPr lang="en-US" altLang="zh-CN" dirty="0"/>
          </a:p>
          <a:p>
            <a:r>
              <a:rPr lang="en-US" altLang="zh-CN" dirty="0"/>
              <a:t>Python – Kaggle survey showed 81% users choose Python as primary programming language for data science related project, 2019</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2</a:t>
            </a:fld>
            <a:endParaRPr lang="zh-CN" altLang="en-US"/>
          </a:p>
        </p:txBody>
      </p:sp>
    </p:spTree>
    <p:extLst>
      <p:ext uri="{BB962C8B-B14F-4D97-AF65-F5344CB8AC3E}">
        <p14:creationId xmlns:p14="http://schemas.microsoft.com/office/powerpoint/2010/main" val="1229413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Clustering analysis provides a straight forward results of how the features look like when comparing to each others,</a:t>
            </a:r>
          </a:p>
          <a:p>
            <a:r>
              <a:rPr lang="en-US" altLang="zh-CN" dirty="0"/>
              <a:t>The algorithm aims at grouping the features that behaves similar while excluding the noises.</a:t>
            </a:r>
          </a:p>
          <a:p>
            <a:r>
              <a:rPr lang="en-US" altLang="zh-CN" dirty="0"/>
              <a:t>Advantage: showed as left, no need to know details for the data such as predefined cluster number, or data distribution; suitable for various studies such as time series, matrix effect assessment, or even spatial difference comparison</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12</a:t>
            </a:fld>
            <a:endParaRPr lang="zh-CN" altLang="en-US"/>
          </a:p>
        </p:txBody>
      </p:sp>
    </p:spTree>
    <p:extLst>
      <p:ext uri="{BB962C8B-B14F-4D97-AF65-F5344CB8AC3E}">
        <p14:creationId xmlns:p14="http://schemas.microsoft.com/office/powerpoint/2010/main" val="1489063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Using the sample on the left, combing with the clustering algorithm, here developed a modeling module in the package designated for the source quantitative analysis</a:t>
            </a:r>
          </a:p>
          <a:p>
            <a:r>
              <a:rPr lang="en-US" altLang="zh-CN" dirty="0"/>
              <a:t>There are flexible options, either using one chemical, multiple chemicals with similar behavior, or multiple groups chemicals with different trend, user can build their model and make prediction out of it</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14</a:t>
            </a:fld>
            <a:endParaRPr lang="zh-CN" altLang="en-US"/>
          </a:p>
        </p:txBody>
      </p:sp>
    </p:spTree>
    <p:extLst>
      <p:ext uri="{BB962C8B-B14F-4D97-AF65-F5344CB8AC3E}">
        <p14:creationId xmlns:p14="http://schemas.microsoft.com/office/powerpoint/2010/main" val="3982876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Showcase 4</a:t>
            </a:r>
          </a:p>
          <a:p>
            <a:r>
              <a:rPr lang="en-US" altLang="zh-CN" dirty="0"/>
              <a:t>Left showed if using multiple cluster, there will be an optional assessment score for the models</a:t>
            </a:r>
          </a:p>
          <a:p>
            <a:r>
              <a:rPr lang="en-US" altLang="zh-CN" dirty="0"/>
              <a:t>Right is an example fit from the built model, showing predicted values vs actual values</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15</a:t>
            </a:fld>
            <a:endParaRPr lang="zh-CN" altLang="en-US"/>
          </a:p>
        </p:txBody>
      </p:sp>
    </p:spTree>
    <p:extLst>
      <p:ext uri="{BB962C8B-B14F-4D97-AF65-F5344CB8AC3E}">
        <p14:creationId xmlns:p14="http://schemas.microsoft.com/office/powerpoint/2010/main" val="1010475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Here is a comparison chart, As mentioned at beginning ,mass-suite is designed towards full-stack capacity, and it built it’s novelty on the datamining tools especially the clustering analysis</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16</a:t>
            </a:fld>
            <a:endParaRPr lang="zh-CN" altLang="en-US"/>
          </a:p>
        </p:txBody>
      </p:sp>
    </p:spTree>
    <p:extLst>
      <p:ext uri="{BB962C8B-B14F-4D97-AF65-F5344CB8AC3E}">
        <p14:creationId xmlns:p14="http://schemas.microsoft.com/office/powerpoint/2010/main" val="174746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Statistical tools, clustering tools, modeling tools and source identification tool (in dev)</a:t>
            </a:r>
          </a:p>
          <a:p>
            <a:endParaRPr lang="en-US" altLang="zh-CN" dirty="0"/>
          </a:p>
          <a:p>
            <a:r>
              <a:rPr lang="en-US" altLang="zh-CN" dirty="0"/>
              <a:t>Here are some benchmarks for the tool, As shown above, the tool is reliable, portable, and flexible</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17</a:t>
            </a:fld>
            <a:endParaRPr lang="zh-CN" altLang="en-US"/>
          </a:p>
        </p:txBody>
      </p:sp>
    </p:spTree>
    <p:extLst>
      <p:ext uri="{BB962C8B-B14F-4D97-AF65-F5344CB8AC3E}">
        <p14:creationId xmlns:p14="http://schemas.microsoft.com/office/powerpoint/2010/main" val="2266247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abf1dbd179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abf1dbd17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is a roadmap for future development, will start from public beta test/debugging, finish up some tools such as annotation, identification and non-programmer friendly interface</a:t>
            </a:r>
          </a:p>
          <a:p>
            <a:pPr marL="0" lvl="0" indent="0" algn="l" rtl="0">
              <a:spcBef>
                <a:spcPts val="0"/>
              </a:spcBef>
              <a:spcAft>
                <a:spcPts val="0"/>
              </a:spcAft>
              <a:buNone/>
            </a:pPr>
            <a:r>
              <a:rPr lang="en-US" dirty="0"/>
              <a:t>The package will keep updating according to the feedback and needs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Four major modules of Mass suite</a:t>
            </a:r>
          </a:p>
          <a:p>
            <a:r>
              <a:rPr lang="en-US" altLang="zh-CN" dirty="0"/>
              <a:t>Data processing covers basic needs such as peak picking, alignment, blank subtraction</a:t>
            </a:r>
          </a:p>
          <a:p>
            <a:r>
              <a:rPr lang="en-US" altLang="zh-CN" dirty="0"/>
              <a:t>Visualization tool includes interactive interface such as TIC, chromatogram and spectrum, and statistical summaries of the samples</a:t>
            </a:r>
          </a:p>
          <a:p>
            <a:r>
              <a:rPr lang="en-US" altLang="zh-CN" dirty="0"/>
              <a:t>The datamining tool is the core strength of the package, provides user better vision of their data</a:t>
            </a:r>
          </a:p>
          <a:p>
            <a:r>
              <a:rPr lang="en-US" altLang="zh-CN" dirty="0"/>
              <a:t>There are also other tools in the package assisting analysis, including..</a:t>
            </a:r>
          </a:p>
          <a:p>
            <a:r>
              <a:rPr lang="en-US" altLang="zh-CN" dirty="0"/>
              <a:t>Aside of those, new functions are keep updating</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3</a:t>
            </a:fld>
            <a:endParaRPr lang="zh-CN" altLang="en-US"/>
          </a:p>
        </p:txBody>
      </p:sp>
    </p:spTree>
    <p:extLst>
      <p:ext uri="{BB962C8B-B14F-4D97-AF65-F5344CB8AC3E}">
        <p14:creationId xmlns:p14="http://schemas.microsoft.com/office/powerpoint/2010/main" val="3769594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Showcase 1</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4</a:t>
            </a:fld>
            <a:endParaRPr lang="zh-CN" altLang="en-US"/>
          </a:p>
        </p:txBody>
      </p:sp>
    </p:spTree>
    <p:extLst>
      <p:ext uri="{BB962C8B-B14F-4D97-AF65-F5344CB8AC3E}">
        <p14:creationId xmlns:p14="http://schemas.microsoft.com/office/powerpoint/2010/main" val="3769663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Showcase 2</a:t>
            </a:r>
          </a:p>
          <a:p>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5</a:t>
            </a:fld>
            <a:endParaRPr lang="zh-CN" altLang="en-US"/>
          </a:p>
        </p:txBody>
      </p:sp>
    </p:spTree>
    <p:extLst>
      <p:ext uri="{BB962C8B-B14F-4D97-AF65-F5344CB8AC3E}">
        <p14:creationId xmlns:p14="http://schemas.microsoft.com/office/powerpoint/2010/main" val="494075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Showcase 3</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6</a:t>
            </a:fld>
            <a:endParaRPr lang="zh-CN" altLang="en-US"/>
          </a:p>
        </p:txBody>
      </p:sp>
    </p:spTree>
    <p:extLst>
      <p:ext uri="{BB962C8B-B14F-4D97-AF65-F5344CB8AC3E}">
        <p14:creationId xmlns:p14="http://schemas.microsoft.com/office/powerpoint/2010/main" val="715822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As a new tool, the package needs to be reliable to users in order to produce robust results, thus two tests were conducted</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7</a:t>
            </a:fld>
            <a:endParaRPr lang="zh-CN" altLang="en-US"/>
          </a:p>
        </p:txBody>
      </p:sp>
    </p:spTree>
    <p:extLst>
      <p:ext uri="{BB962C8B-B14F-4D97-AF65-F5344CB8AC3E}">
        <p14:creationId xmlns:p14="http://schemas.microsoft.com/office/powerpoint/2010/main" val="4114484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Venn diagram showed majorities of features were overlapped from Mass-suite and selected platform, the distribution plot suggests the rt/</a:t>
            </a:r>
            <a:r>
              <a:rPr lang="en-US" altLang="zh-CN" dirty="0" err="1"/>
              <a:t>mz</a:t>
            </a:r>
            <a:r>
              <a:rPr lang="en-US" altLang="zh-CN" dirty="0"/>
              <a:t> slicing is comparable</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8</a:t>
            </a:fld>
            <a:endParaRPr lang="zh-CN" altLang="en-US"/>
          </a:p>
        </p:txBody>
      </p:sp>
    </p:spTree>
    <p:extLst>
      <p:ext uri="{BB962C8B-B14F-4D97-AF65-F5344CB8AC3E}">
        <p14:creationId xmlns:p14="http://schemas.microsoft.com/office/powerpoint/2010/main" val="1817561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Using a known compound spiked sample processed through mass-suite, the result showed 99% of the compound peaks in the list were found.</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9</a:t>
            </a:fld>
            <a:endParaRPr lang="zh-CN" altLang="en-US"/>
          </a:p>
        </p:txBody>
      </p:sp>
    </p:spTree>
    <p:extLst>
      <p:ext uri="{BB962C8B-B14F-4D97-AF65-F5344CB8AC3E}">
        <p14:creationId xmlns:p14="http://schemas.microsoft.com/office/powerpoint/2010/main" val="1206913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statistical module provides essential analysis tools for common workflow</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11</a:t>
            </a:fld>
            <a:endParaRPr lang="zh-CN" altLang="en-US"/>
          </a:p>
        </p:txBody>
      </p:sp>
    </p:spTree>
    <p:extLst>
      <p:ext uri="{BB962C8B-B14F-4D97-AF65-F5344CB8AC3E}">
        <p14:creationId xmlns:p14="http://schemas.microsoft.com/office/powerpoint/2010/main" val="1951902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266913" y="2655800"/>
            <a:ext cx="7743200" cy="15464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7733" b="1"/>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r>
              <a:rPr lang="en-US" altLang="zh-CN"/>
              <a:t>Click to edit Master title style</a:t>
            </a:r>
            <a:endParaRPr/>
          </a:p>
        </p:txBody>
      </p:sp>
      <p:sp>
        <p:nvSpPr>
          <p:cNvPr id="11" name="Google Shape;11;p2"/>
          <p:cNvSpPr/>
          <p:nvPr/>
        </p:nvSpPr>
        <p:spPr>
          <a:xfrm>
            <a:off x="9783375" y="617343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0386991" y="5576535"/>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11857671" y="4444464"/>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1695069" y="656503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181688" y="67751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639280" y="3605307"/>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348720" y="85746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676313" y="144115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11085359" y="4833763"/>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11843811" y="5582348"/>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211084" y="2128745"/>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1861977" y="301904"/>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823323" y="2667459"/>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4567031" y="517173"/>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10685372" y="609006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59797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26DD6A-2234-4F2C-9973-1EB23FFF7494}" type="slidenum">
              <a:rPr lang="zh-CN" altLang="en-US" smtClean="0"/>
              <a:t>‹#›</a:t>
            </a:fld>
            <a:endParaRPr lang="zh-CN" altLang="en-US"/>
          </a:p>
        </p:txBody>
      </p:sp>
    </p:spTree>
    <p:extLst>
      <p:ext uri="{BB962C8B-B14F-4D97-AF65-F5344CB8AC3E}">
        <p14:creationId xmlns:p14="http://schemas.microsoft.com/office/powerpoint/2010/main" val="3315928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2061367" y="2339725"/>
            <a:ext cx="77768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5867" b="1"/>
            </a:lvl1pPr>
            <a:lvl2pPr lvl="1" rtl="0">
              <a:spcBef>
                <a:spcPts val="0"/>
              </a:spcBef>
              <a:spcAft>
                <a:spcPts val="0"/>
              </a:spcAft>
              <a:buSzPts val="4400"/>
              <a:buNone/>
              <a:defRPr sz="5867" b="1"/>
            </a:lvl2pPr>
            <a:lvl3pPr lvl="2" rtl="0">
              <a:spcBef>
                <a:spcPts val="0"/>
              </a:spcBef>
              <a:spcAft>
                <a:spcPts val="0"/>
              </a:spcAft>
              <a:buSzPts val="4400"/>
              <a:buNone/>
              <a:defRPr sz="5867" b="1"/>
            </a:lvl3pPr>
            <a:lvl4pPr lvl="3" rtl="0">
              <a:spcBef>
                <a:spcPts val="0"/>
              </a:spcBef>
              <a:spcAft>
                <a:spcPts val="0"/>
              </a:spcAft>
              <a:buSzPts val="4400"/>
              <a:buNone/>
              <a:defRPr sz="5867" b="1"/>
            </a:lvl4pPr>
            <a:lvl5pPr lvl="4" rtl="0">
              <a:spcBef>
                <a:spcPts val="0"/>
              </a:spcBef>
              <a:spcAft>
                <a:spcPts val="0"/>
              </a:spcAft>
              <a:buSzPts val="4400"/>
              <a:buNone/>
              <a:defRPr sz="5867" b="1"/>
            </a:lvl5pPr>
            <a:lvl6pPr lvl="5" rtl="0">
              <a:spcBef>
                <a:spcPts val="0"/>
              </a:spcBef>
              <a:spcAft>
                <a:spcPts val="0"/>
              </a:spcAft>
              <a:buSzPts val="4400"/>
              <a:buNone/>
              <a:defRPr sz="5867" b="1"/>
            </a:lvl6pPr>
            <a:lvl7pPr lvl="6" rtl="0">
              <a:spcBef>
                <a:spcPts val="0"/>
              </a:spcBef>
              <a:spcAft>
                <a:spcPts val="0"/>
              </a:spcAft>
              <a:buSzPts val="4400"/>
              <a:buNone/>
              <a:defRPr sz="5867" b="1"/>
            </a:lvl7pPr>
            <a:lvl8pPr lvl="7" rtl="0">
              <a:spcBef>
                <a:spcPts val="0"/>
              </a:spcBef>
              <a:spcAft>
                <a:spcPts val="0"/>
              </a:spcAft>
              <a:buSzPts val="4400"/>
              <a:buNone/>
              <a:defRPr sz="5867" b="1"/>
            </a:lvl8pPr>
            <a:lvl9pPr lvl="8" rtl="0">
              <a:spcBef>
                <a:spcPts val="0"/>
              </a:spcBef>
              <a:spcAft>
                <a:spcPts val="0"/>
              </a:spcAft>
              <a:buSzPts val="4400"/>
              <a:buNone/>
              <a:defRPr sz="5867" b="1"/>
            </a:lvl9pPr>
          </a:lstStyle>
          <a:p>
            <a:r>
              <a:rPr lang="en-US" altLang="zh-CN"/>
              <a:t>Click to edit Master title style</a:t>
            </a:r>
            <a:endParaRPr/>
          </a:p>
        </p:txBody>
      </p:sp>
      <p:sp>
        <p:nvSpPr>
          <p:cNvPr id="28" name="Google Shape;28;p3"/>
          <p:cNvSpPr txBox="1">
            <a:spLocks noGrp="1"/>
          </p:cNvSpPr>
          <p:nvPr>
            <p:ph type="subTitle" idx="1"/>
          </p:nvPr>
        </p:nvSpPr>
        <p:spPr>
          <a:xfrm>
            <a:off x="2061367" y="4015348"/>
            <a:ext cx="77768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4000">
                <a:solidFill>
                  <a:schemeClr val="accent3"/>
                </a:solidFill>
              </a:defRPr>
            </a:lvl2pPr>
            <a:lvl3pPr lvl="2" rtl="0">
              <a:spcBef>
                <a:spcPts val="0"/>
              </a:spcBef>
              <a:spcAft>
                <a:spcPts val="0"/>
              </a:spcAft>
              <a:buClr>
                <a:schemeClr val="accent3"/>
              </a:buClr>
              <a:buSzPts val="3000"/>
              <a:buNone/>
              <a:defRPr sz="4000">
                <a:solidFill>
                  <a:schemeClr val="accent3"/>
                </a:solidFill>
              </a:defRPr>
            </a:lvl3pPr>
            <a:lvl4pPr lvl="3" rtl="0">
              <a:spcBef>
                <a:spcPts val="0"/>
              </a:spcBef>
              <a:spcAft>
                <a:spcPts val="0"/>
              </a:spcAft>
              <a:buClr>
                <a:schemeClr val="accent3"/>
              </a:buClr>
              <a:buSzPts val="3000"/>
              <a:buNone/>
              <a:defRPr sz="4000">
                <a:solidFill>
                  <a:schemeClr val="accent3"/>
                </a:solidFill>
              </a:defRPr>
            </a:lvl4pPr>
            <a:lvl5pPr lvl="4" rtl="0">
              <a:spcBef>
                <a:spcPts val="0"/>
              </a:spcBef>
              <a:spcAft>
                <a:spcPts val="0"/>
              </a:spcAft>
              <a:buClr>
                <a:schemeClr val="accent3"/>
              </a:buClr>
              <a:buSzPts val="3000"/>
              <a:buNone/>
              <a:defRPr sz="4000">
                <a:solidFill>
                  <a:schemeClr val="accent3"/>
                </a:solidFill>
              </a:defRPr>
            </a:lvl5pPr>
            <a:lvl6pPr lvl="5" rtl="0">
              <a:spcBef>
                <a:spcPts val="0"/>
              </a:spcBef>
              <a:spcAft>
                <a:spcPts val="0"/>
              </a:spcAft>
              <a:buClr>
                <a:schemeClr val="accent3"/>
              </a:buClr>
              <a:buSzPts val="3000"/>
              <a:buNone/>
              <a:defRPr sz="4000">
                <a:solidFill>
                  <a:schemeClr val="accent3"/>
                </a:solidFill>
              </a:defRPr>
            </a:lvl6pPr>
            <a:lvl7pPr lvl="6" rtl="0">
              <a:spcBef>
                <a:spcPts val="0"/>
              </a:spcBef>
              <a:spcAft>
                <a:spcPts val="0"/>
              </a:spcAft>
              <a:buClr>
                <a:schemeClr val="accent3"/>
              </a:buClr>
              <a:buSzPts val="3000"/>
              <a:buNone/>
              <a:defRPr sz="4000">
                <a:solidFill>
                  <a:schemeClr val="accent3"/>
                </a:solidFill>
              </a:defRPr>
            </a:lvl7pPr>
            <a:lvl8pPr lvl="7" rtl="0">
              <a:spcBef>
                <a:spcPts val="0"/>
              </a:spcBef>
              <a:spcAft>
                <a:spcPts val="0"/>
              </a:spcAft>
              <a:buClr>
                <a:schemeClr val="accent3"/>
              </a:buClr>
              <a:buSzPts val="3000"/>
              <a:buNone/>
              <a:defRPr sz="4000">
                <a:solidFill>
                  <a:schemeClr val="accent3"/>
                </a:solidFill>
              </a:defRPr>
            </a:lvl8pPr>
            <a:lvl9pPr lvl="8" rtl="0">
              <a:spcBef>
                <a:spcPts val="0"/>
              </a:spcBef>
              <a:spcAft>
                <a:spcPts val="0"/>
              </a:spcAft>
              <a:buClr>
                <a:schemeClr val="accent3"/>
              </a:buClr>
              <a:buSzPts val="3000"/>
              <a:buNone/>
              <a:defRPr sz="4000">
                <a:solidFill>
                  <a:schemeClr val="accent3"/>
                </a:solidFill>
              </a:defRPr>
            </a:lvl9pPr>
          </a:lstStyle>
          <a:p>
            <a:r>
              <a:rPr lang="en-US" altLang="zh-CN"/>
              <a:t>Click to edit Master subtitle style</a:t>
            </a:r>
            <a:endParaRPr/>
          </a:p>
        </p:txBody>
      </p:sp>
    </p:spTree>
    <p:extLst>
      <p:ext uri="{BB962C8B-B14F-4D97-AF65-F5344CB8AC3E}">
        <p14:creationId xmlns:p14="http://schemas.microsoft.com/office/powerpoint/2010/main" val="438410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7936" y="0"/>
            <a:ext cx="12187469" cy="6858000"/>
          </a:xfrm>
          <a:prstGeom prst="rect">
            <a:avLst/>
          </a:prstGeom>
          <a:noFill/>
          <a:ln>
            <a:noFill/>
          </a:ln>
        </p:spPr>
      </p:pic>
      <p:sp>
        <p:nvSpPr>
          <p:cNvPr id="31" name="Google Shape;31;p4"/>
          <p:cNvSpPr txBox="1">
            <a:spLocks noGrp="1"/>
          </p:cNvSpPr>
          <p:nvPr>
            <p:ph type="body" idx="1"/>
          </p:nvPr>
        </p:nvSpPr>
        <p:spPr>
          <a:xfrm>
            <a:off x="1620400" y="2298200"/>
            <a:ext cx="8951200" cy="1093200"/>
          </a:xfrm>
          <a:prstGeom prst="rect">
            <a:avLst/>
          </a:prstGeom>
        </p:spPr>
        <p:txBody>
          <a:bodyPr spcFirstLastPara="1" wrap="square" lIns="91425" tIns="91425" rIns="91425" bIns="91425" anchor="t" anchorCtr="0">
            <a:noAutofit/>
          </a:bodyPr>
          <a:lstStyle>
            <a:lvl1pPr marL="609585" lvl="0" indent="-609585" algn="ctr" rtl="0">
              <a:spcBef>
                <a:spcPts val="800"/>
              </a:spcBef>
              <a:spcAft>
                <a:spcPts val="0"/>
              </a:spcAft>
              <a:buClr>
                <a:schemeClr val="dk1"/>
              </a:buClr>
              <a:buSzPts val="3600"/>
              <a:buChar char="◎"/>
              <a:defRPr sz="4800" i="1"/>
            </a:lvl1pPr>
            <a:lvl2pPr marL="1219170" lvl="1" indent="-609585" algn="ctr" rtl="0">
              <a:spcBef>
                <a:spcPts val="0"/>
              </a:spcBef>
              <a:spcAft>
                <a:spcPts val="0"/>
              </a:spcAft>
              <a:buClr>
                <a:schemeClr val="dk1"/>
              </a:buClr>
              <a:buSzPts val="3600"/>
              <a:buChar char="○"/>
              <a:defRPr sz="4800" i="1"/>
            </a:lvl2pPr>
            <a:lvl3pPr marL="1828754" lvl="2" indent="-609585" algn="ctr" rtl="0">
              <a:spcBef>
                <a:spcPts val="0"/>
              </a:spcBef>
              <a:spcAft>
                <a:spcPts val="0"/>
              </a:spcAft>
              <a:buClr>
                <a:schemeClr val="dk1"/>
              </a:buClr>
              <a:buSzPts val="3600"/>
              <a:buChar char="◉"/>
              <a:defRPr sz="4800" i="1"/>
            </a:lvl3pPr>
            <a:lvl4pPr marL="2438339" lvl="3" indent="-609585" algn="ctr" rtl="0">
              <a:spcBef>
                <a:spcPts val="0"/>
              </a:spcBef>
              <a:spcAft>
                <a:spcPts val="0"/>
              </a:spcAft>
              <a:buSzPts val="3600"/>
              <a:buChar char="●"/>
              <a:defRPr sz="4800" i="1"/>
            </a:lvl4pPr>
            <a:lvl5pPr marL="3047924" lvl="4" indent="-609585" algn="ctr" rtl="0">
              <a:spcBef>
                <a:spcPts val="0"/>
              </a:spcBef>
              <a:spcAft>
                <a:spcPts val="0"/>
              </a:spcAft>
              <a:buSzPts val="3600"/>
              <a:buChar char="○"/>
              <a:defRPr sz="4800" i="1"/>
            </a:lvl5pPr>
            <a:lvl6pPr marL="3657509" lvl="5" indent="-609585" algn="ctr" rtl="0">
              <a:spcBef>
                <a:spcPts val="0"/>
              </a:spcBef>
              <a:spcAft>
                <a:spcPts val="0"/>
              </a:spcAft>
              <a:buSzPts val="3600"/>
              <a:buChar char="■"/>
              <a:defRPr sz="4800" i="1"/>
            </a:lvl6pPr>
            <a:lvl7pPr marL="4267093" lvl="6" indent="-609585" algn="ctr" rtl="0">
              <a:spcBef>
                <a:spcPts val="0"/>
              </a:spcBef>
              <a:spcAft>
                <a:spcPts val="0"/>
              </a:spcAft>
              <a:buSzPts val="3600"/>
              <a:buChar char="●"/>
              <a:defRPr sz="4800" i="1"/>
            </a:lvl7pPr>
            <a:lvl8pPr marL="4876678" lvl="7" indent="-609585" algn="ctr" rtl="0">
              <a:spcBef>
                <a:spcPts val="0"/>
              </a:spcBef>
              <a:spcAft>
                <a:spcPts val="0"/>
              </a:spcAft>
              <a:buSzPts val="3600"/>
              <a:buChar char="○"/>
              <a:defRPr sz="4800" i="1"/>
            </a:lvl8pPr>
            <a:lvl9pPr marL="5486263" lvl="8" indent="-609585" algn="ctr">
              <a:spcBef>
                <a:spcPts val="0"/>
              </a:spcBef>
              <a:spcAft>
                <a:spcPts val="0"/>
              </a:spcAft>
              <a:buSzPts val="3600"/>
              <a:buChar char="■"/>
              <a:defRPr sz="4800" i="1"/>
            </a:lvl9pPr>
          </a:lstStyle>
          <a:p>
            <a:pPr lvl="0"/>
            <a:r>
              <a:rPr lang="en-US" altLang="zh-CN"/>
              <a:t>Click to edit Master text styles</a:t>
            </a:r>
          </a:p>
        </p:txBody>
      </p:sp>
      <p:grpSp>
        <p:nvGrpSpPr>
          <p:cNvPr id="32" name="Google Shape;32;p4"/>
          <p:cNvGrpSpPr/>
          <p:nvPr/>
        </p:nvGrpSpPr>
        <p:grpSpPr>
          <a:xfrm>
            <a:off x="5119529" y="1043892"/>
            <a:ext cx="1952764" cy="1123609"/>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0" b="1">
                  <a:solidFill>
                    <a:schemeClr val="accent1"/>
                  </a:solidFill>
                  <a:latin typeface="Source Sans Pro"/>
                  <a:ea typeface="Source Sans Pro"/>
                  <a:cs typeface="Source Sans Pro"/>
                  <a:sym typeface="Source Sans Pro"/>
                </a:rPr>
                <a:t>“</a:t>
              </a:r>
              <a:endParaRPr sz="8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36" name="Google Shape;36;p4"/>
          <p:cNvCxnSpPr>
            <a:endCxn id="34" idx="1"/>
          </p:cNvCxnSpPr>
          <p:nvPr/>
        </p:nvCxnSpPr>
        <p:spPr>
          <a:xfrm>
            <a:off x="5000681" y="520396"/>
            <a:ext cx="709600" cy="7140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5817203" y="581500"/>
            <a:ext cx="278800" cy="4928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6272680" y="469240"/>
            <a:ext cx="462800" cy="6328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116"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E126DD6A-2234-4F2C-9973-1EB23FFF7494}" type="slidenum">
              <a:rPr lang="zh-CN" altLang="en-US" smtClean="0"/>
              <a:t>‹#›</a:t>
            </a:fld>
            <a:endParaRPr lang="zh-CN" altLang="en-US"/>
          </a:p>
        </p:txBody>
      </p:sp>
    </p:spTree>
    <p:extLst>
      <p:ext uri="{BB962C8B-B14F-4D97-AF65-F5344CB8AC3E}">
        <p14:creationId xmlns:p14="http://schemas.microsoft.com/office/powerpoint/2010/main" val="2126919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ltLang="zh-CN"/>
              <a:t>Click to edit Master title style</a:t>
            </a:r>
            <a:endParaRPr/>
          </a:p>
        </p:txBody>
      </p:sp>
      <p:sp>
        <p:nvSpPr>
          <p:cNvPr id="46" name="Google Shape;46;p6"/>
          <p:cNvSpPr txBox="1">
            <a:spLocks noGrp="1"/>
          </p:cNvSpPr>
          <p:nvPr>
            <p:ph type="body" idx="1"/>
          </p:nvPr>
        </p:nvSpPr>
        <p:spPr>
          <a:xfrm>
            <a:off x="1048183"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ltLang="zh-CN"/>
              <a:t>Click to edit Master text styles</a:t>
            </a:r>
          </a:p>
        </p:txBody>
      </p:sp>
      <p:sp>
        <p:nvSpPr>
          <p:cNvPr id="47" name="Google Shape;47;p6"/>
          <p:cNvSpPr txBox="1">
            <a:spLocks noGrp="1"/>
          </p:cNvSpPr>
          <p:nvPr>
            <p:ph type="body" idx="2"/>
          </p:nvPr>
        </p:nvSpPr>
        <p:spPr>
          <a:xfrm>
            <a:off x="6243545"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ltLang="zh-CN"/>
              <a:t>Click to edit Master text styles</a:t>
            </a:r>
          </a:p>
        </p:txBody>
      </p:sp>
      <p:sp>
        <p:nvSpPr>
          <p:cNvPr id="48" name="Google Shape;48;p6"/>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126DD6A-2234-4F2C-9973-1EB23FFF7494}" type="slidenum">
              <a:rPr lang="zh-CN" altLang="en-US" smtClean="0"/>
              <a:t>‹#›</a:t>
            </a:fld>
            <a:endParaRPr lang="zh-CN" altLang="en-US"/>
          </a:p>
        </p:txBody>
      </p:sp>
    </p:spTree>
    <p:extLst>
      <p:ext uri="{BB962C8B-B14F-4D97-AF65-F5344CB8AC3E}">
        <p14:creationId xmlns:p14="http://schemas.microsoft.com/office/powerpoint/2010/main" val="2931376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ltLang="zh-CN"/>
              <a:t>Click to edit Master title style</a:t>
            </a:r>
            <a:endParaRPr/>
          </a:p>
        </p:txBody>
      </p:sp>
      <p:sp>
        <p:nvSpPr>
          <p:cNvPr id="51" name="Google Shape;51;p7"/>
          <p:cNvSpPr txBox="1">
            <a:spLocks noGrp="1"/>
          </p:cNvSpPr>
          <p:nvPr>
            <p:ph type="body" idx="1"/>
          </p:nvPr>
        </p:nvSpPr>
        <p:spPr>
          <a:xfrm>
            <a:off x="1048200"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ltLang="zh-CN"/>
              <a:t>Click to edit Master text styles</a:t>
            </a:r>
          </a:p>
        </p:txBody>
      </p:sp>
      <p:sp>
        <p:nvSpPr>
          <p:cNvPr id="52" name="Google Shape;52;p7"/>
          <p:cNvSpPr txBox="1">
            <a:spLocks noGrp="1"/>
          </p:cNvSpPr>
          <p:nvPr>
            <p:ph type="body" idx="2"/>
          </p:nvPr>
        </p:nvSpPr>
        <p:spPr>
          <a:xfrm>
            <a:off x="4439989"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ltLang="zh-CN"/>
              <a:t>Click to edit Master text styles</a:t>
            </a:r>
          </a:p>
        </p:txBody>
      </p:sp>
      <p:sp>
        <p:nvSpPr>
          <p:cNvPr id="53" name="Google Shape;53;p7"/>
          <p:cNvSpPr txBox="1">
            <a:spLocks noGrp="1"/>
          </p:cNvSpPr>
          <p:nvPr>
            <p:ph type="body" idx="3"/>
          </p:nvPr>
        </p:nvSpPr>
        <p:spPr>
          <a:xfrm>
            <a:off x="7831779"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ltLang="zh-CN"/>
              <a:t>Click to edit Master text styles</a:t>
            </a:r>
          </a:p>
        </p:txBody>
      </p:sp>
      <p:sp>
        <p:nvSpPr>
          <p:cNvPr id="54" name="Google Shape;54;p7"/>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126DD6A-2234-4F2C-9973-1EB23FFF7494}" type="slidenum">
              <a:rPr lang="zh-CN" altLang="en-US" smtClean="0"/>
              <a:t>‹#›</a:t>
            </a:fld>
            <a:endParaRPr lang="zh-CN" altLang="en-US"/>
          </a:p>
        </p:txBody>
      </p:sp>
    </p:spTree>
    <p:extLst>
      <p:ext uri="{BB962C8B-B14F-4D97-AF65-F5344CB8AC3E}">
        <p14:creationId xmlns:p14="http://schemas.microsoft.com/office/powerpoint/2010/main" val="3134895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ltLang="zh-CN"/>
              <a:t>Click to edit Master title style</a:t>
            </a:r>
            <a:endParaRPr/>
          </a:p>
        </p:txBody>
      </p:sp>
      <p:sp>
        <p:nvSpPr>
          <p:cNvPr id="57" name="Google Shape;57;p8"/>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126DD6A-2234-4F2C-9973-1EB23FFF7494}" type="slidenum">
              <a:rPr lang="zh-CN" altLang="en-US" smtClean="0"/>
              <a:t>‹#›</a:t>
            </a:fld>
            <a:endParaRPr lang="zh-CN" altLang="en-US"/>
          </a:p>
        </p:txBody>
      </p:sp>
    </p:spTree>
    <p:extLst>
      <p:ext uri="{BB962C8B-B14F-4D97-AF65-F5344CB8AC3E}">
        <p14:creationId xmlns:p14="http://schemas.microsoft.com/office/powerpoint/2010/main" val="3487123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609600" y="5407124"/>
            <a:ext cx="10972800" cy="4916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800"/>
              <a:buNone/>
              <a:defRPr sz="2400"/>
            </a:lvl1pPr>
          </a:lstStyle>
          <a:p>
            <a:pPr lvl="0"/>
            <a:r>
              <a:rPr lang="en-US" altLang="zh-CN"/>
              <a:t>Click to edit Master text styles</a:t>
            </a:r>
          </a:p>
        </p:txBody>
      </p:sp>
      <p:sp>
        <p:nvSpPr>
          <p:cNvPr id="60" name="Google Shape;60;p9"/>
          <p:cNvSpPr txBox="1">
            <a:spLocks noGrp="1"/>
          </p:cNvSpPr>
          <p:nvPr>
            <p:ph type="sldNum" idx="12"/>
          </p:nvPr>
        </p:nvSpPr>
        <p:spPr>
          <a:xfrm>
            <a:off x="-123"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E126DD6A-2234-4F2C-9973-1EB23FFF7494}" type="slidenum">
              <a:rPr lang="zh-CN" altLang="en-US" smtClean="0"/>
              <a:t>‹#›</a:t>
            </a:fld>
            <a:endParaRPr lang="zh-CN" altLang="en-US"/>
          </a:p>
        </p:txBody>
      </p:sp>
    </p:spTree>
    <p:extLst>
      <p:ext uri="{BB962C8B-B14F-4D97-AF65-F5344CB8AC3E}">
        <p14:creationId xmlns:p14="http://schemas.microsoft.com/office/powerpoint/2010/main" val="4214575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126DD6A-2234-4F2C-9973-1EB23FFF7494}" type="slidenum">
              <a:rPr lang="zh-CN" altLang="en-US" smtClean="0"/>
              <a:t>‹#›</a:t>
            </a:fld>
            <a:endParaRPr lang="zh-CN" altLang="en-US"/>
          </a:p>
        </p:txBody>
      </p:sp>
    </p:spTree>
    <p:extLst>
      <p:ext uri="{BB962C8B-B14F-4D97-AF65-F5344CB8AC3E}">
        <p14:creationId xmlns:p14="http://schemas.microsoft.com/office/powerpoint/2010/main" val="1693125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complete pattern">
  <p:cSld name="Blank complete pattern">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35400" y="-19800"/>
            <a:ext cx="12262800" cy="6897600"/>
          </a:xfrm>
          <a:prstGeom prst="rect">
            <a:avLst/>
          </a:prstGeom>
          <a:solidFill>
            <a:srgbClr val="CFD8DC">
              <a:alpha val="492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11"/>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126DD6A-2234-4F2C-9973-1EB23FFF7494}" type="slidenum">
              <a:rPr lang="zh-CN" altLang="en-US" smtClean="0"/>
              <a:t>‹#›</a:t>
            </a:fld>
            <a:endParaRPr lang="zh-CN" altLang="en-US"/>
          </a:p>
        </p:txBody>
      </p:sp>
    </p:spTree>
    <p:extLst>
      <p:ext uri="{BB962C8B-B14F-4D97-AF65-F5344CB8AC3E}">
        <p14:creationId xmlns:p14="http://schemas.microsoft.com/office/powerpoint/2010/main" val="552237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8200" y="410827"/>
            <a:ext cx="10095600" cy="9368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1048200" y="1682267"/>
            <a:ext cx="10095600" cy="4764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11205845"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b="1">
                <a:solidFill>
                  <a:schemeClr val="accent1"/>
                </a:solidFill>
                <a:latin typeface="Source Sans Pro"/>
                <a:ea typeface="Source Sans Pro"/>
                <a:cs typeface="Source Sans Pro"/>
                <a:sym typeface="Source Sans Pro"/>
              </a:defRPr>
            </a:lvl1pPr>
            <a:lvl2pPr lvl="1" algn="r">
              <a:buNone/>
              <a:defRPr sz="1733" b="1">
                <a:solidFill>
                  <a:schemeClr val="accent1"/>
                </a:solidFill>
                <a:latin typeface="Source Sans Pro"/>
                <a:ea typeface="Source Sans Pro"/>
                <a:cs typeface="Source Sans Pro"/>
                <a:sym typeface="Source Sans Pro"/>
              </a:defRPr>
            </a:lvl2pPr>
            <a:lvl3pPr lvl="2" algn="r">
              <a:buNone/>
              <a:defRPr sz="1733" b="1">
                <a:solidFill>
                  <a:schemeClr val="accent1"/>
                </a:solidFill>
                <a:latin typeface="Source Sans Pro"/>
                <a:ea typeface="Source Sans Pro"/>
                <a:cs typeface="Source Sans Pro"/>
                <a:sym typeface="Source Sans Pro"/>
              </a:defRPr>
            </a:lvl3pPr>
            <a:lvl4pPr lvl="3" algn="r">
              <a:buNone/>
              <a:defRPr sz="1733" b="1">
                <a:solidFill>
                  <a:schemeClr val="accent1"/>
                </a:solidFill>
                <a:latin typeface="Source Sans Pro"/>
                <a:ea typeface="Source Sans Pro"/>
                <a:cs typeface="Source Sans Pro"/>
                <a:sym typeface="Source Sans Pro"/>
              </a:defRPr>
            </a:lvl4pPr>
            <a:lvl5pPr lvl="4" algn="r">
              <a:buNone/>
              <a:defRPr sz="1733" b="1">
                <a:solidFill>
                  <a:schemeClr val="accent1"/>
                </a:solidFill>
                <a:latin typeface="Source Sans Pro"/>
                <a:ea typeface="Source Sans Pro"/>
                <a:cs typeface="Source Sans Pro"/>
                <a:sym typeface="Source Sans Pro"/>
              </a:defRPr>
            </a:lvl5pPr>
            <a:lvl6pPr lvl="5" algn="r">
              <a:buNone/>
              <a:defRPr sz="1733" b="1">
                <a:solidFill>
                  <a:schemeClr val="accent1"/>
                </a:solidFill>
                <a:latin typeface="Source Sans Pro"/>
                <a:ea typeface="Source Sans Pro"/>
                <a:cs typeface="Source Sans Pro"/>
                <a:sym typeface="Source Sans Pro"/>
              </a:defRPr>
            </a:lvl6pPr>
            <a:lvl7pPr lvl="6" algn="r">
              <a:buNone/>
              <a:defRPr sz="1733" b="1">
                <a:solidFill>
                  <a:schemeClr val="accent1"/>
                </a:solidFill>
                <a:latin typeface="Source Sans Pro"/>
                <a:ea typeface="Source Sans Pro"/>
                <a:cs typeface="Source Sans Pro"/>
                <a:sym typeface="Source Sans Pro"/>
              </a:defRPr>
            </a:lvl7pPr>
            <a:lvl8pPr lvl="7" algn="r">
              <a:buNone/>
              <a:defRPr sz="1733" b="1">
                <a:solidFill>
                  <a:schemeClr val="accent1"/>
                </a:solidFill>
                <a:latin typeface="Source Sans Pro"/>
                <a:ea typeface="Source Sans Pro"/>
                <a:cs typeface="Source Sans Pro"/>
                <a:sym typeface="Source Sans Pro"/>
              </a:defRPr>
            </a:lvl8pPr>
            <a:lvl9pPr lvl="8" algn="r">
              <a:buNone/>
              <a:defRPr sz="1733" b="1">
                <a:solidFill>
                  <a:schemeClr val="accent1"/>
                </a:solidFill>
                <a:latin typeface="Source Sans Pro"/>
                <a:ea typeface="Source Sans Pro"/>
                <a:cs typeface="Source Sans Pro"/>
                <a:sym typeface="Source Sans Pro"/>
              </a:defRPr>
            </a:lvl9pPr>
          </a:lstStyle>
          <a:p>
            <a:fld id="{E126DD6A-2234-4F2C-9973-1EB23FFF7494}" type="slidenum">
              <a:rPr lang="zh-CN" altLang="en-US" smtClean="0"/>
              <a:t>‹#›</a:t>
            </a:fld>
            <a:endParaRPr lang="zh-CN" altLang="en-US"/>
          </a:p>
        </p:txBody>
      </p:sp>
    </p:spTree>
    <p:extLst>
      <p:ext uri="{BB962C8B-B14F-4D97-AF65-F5344CB8AC3E}">
        <p14:creationId xmlns:p14="http://schemas.microsoft.com/office/powerpoint/2010/main" val="3205302842"/>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7" r:id="rId4"/>
    <p:sldLayoutId id="2147483678" r:id="rId5"/>
    <p:sldLayoutId id="2147483679" r:id="rId6"/>
    <p:sldLayoutId id="2147483680" r:id="rId7"/>
    <p:sldLayoutId id="2147483681" r:id="rId8"/>
    <p:sldLayoutId id="2147483682" r:id="rId9"/>
    <p:sldLayoutId id="2147483684" r:id="rId10"/>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10.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8.xml"/><Relationship Id="rId13" Type="http://schemas.openxmlformats.org/officeDocument/2006/relationships/image" Target="../media/image65.png"/><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5" Type="http://schemas.openxmlformats.org/officeDocument/2006/relationships/image" Target="../media/image70.png"/><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 Id="rId14" Type="http://schemas.openxmlformats.org/officeDocument/2006/relationships/image" Target="../media/image69.png"/></Relationships>
</file>

<file path=ppt/slides/_rels/slide1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7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74.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18" Type="http://schemas.openxmlformats.org/officeDocument/2006/relationships/image" Target="../media/image26.sv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svg"/><Relationship Id="rId17" Type="http://schemas.openxmlformats.org/officeDocument/2006/relationships/image" Target="../media/image25.png"/><Relationship Id="rId2" Type="http://schemas.openxmlformats.org/officeDocument/2006/relationships/notesSlide" Target="../notesSlides/notesSlide2.xml"/><Relationship Id="rId16" Type="http://schemas.openxmlformats.org/officeDocument/2006/relationships/image" Target="../media/image24.svg"/><Relationship Id="rId20" Type="http://schemas.openxmlformats.org/officeDocument/2006/relationships/image" Target="../media/image28.svg"/><Relationship Id="rId1" Type="http://schemas.openxmlformats.org/officeDocument/2006/relationships/slideLayout" Target="../slideLayouts/slideLayout10.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svg"/><Relationship Id="rId19" Type="http://schemas.openxmlformats.org/officeDocument/2006/relationships/image" Target="../media/image27.pn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 Id="rId22" Type="http://schemas.openxmlformats.org/officeDocument/2006/relationships/image" Target="../media/image30.svg"/></Relationships>
</file>

<file path=ppt/slides/_rels/slide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4.png"/><Relationship Id="rId7" Type="http://schemas.openxmlformats.org/officeDocument/2006/relationships/diagramQuickStyle" Target="../diagrams/quickStyle2.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Layout" Target="../diagrams/layout2.xml"/><Relationship Id="rId5" Type="http://schemas.openxmlformats.org/officeDocument/2006/relationships/diagramData" Target="../diagrams/data2.xml"/><Relationship Id="rId10" Type="http://schemas.openxmlformats.org/officeDocument/2006/relationships/image" Target="../media/image40.png"/><Relationship Id="rId4" Type="http://schemas.openxmlformats.org/officeDocument/2006/relationships/image" Target="../media/image35.png"/><Relationship Id="rId9" Type="http://schemas.microsoft.com/office/2007/relationships/diagramDrawing" Target="../diagrams/drawing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53.jpg"/><Relationship Id="rId5" Type="http://schemas.openxmlformats.org/officeDocument/2006/relationships/image" Target="../media/image52.jpeg"/><Relationship Id="rId4"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58CDE-28BC-4A99-9808-32E0981F7632}"/>
              </a:ext>
            </a:extLst>
          </p:cNvPr>
          <p:cNvSpPr>
            <a:spLocks noGrp="1"/>
          </p:cNvSpPr>
          <p:nvPr>
            <p:ph type="ctrTitle"/>
          </p:nvPr>
        </p:nvSpPr>
        <p:spPr>
          <a:xfrm>
            <a:off x="2117868" y="1993505"/>
            <a:ext cx="8260128" cy="1608263"/>
          </a:xfrm>
        </p:spPr>
        <p:txBody>
          <a:bodyPr/>
          <a:lstStyle/>
          <a:p>
            <a:r>
              <a:rPr lang="en-US" altLang="zh-CN" sz="4800" dirty="0">
                <a:latin typeface="Proxima nova"/>
              </a:rPr>
              <a:t>Mass-suite: </a:t>
            </a:r>
            <a:br>
              <a:rPr lang="en-US" altLang="zh-CN" sz="4000" dirty="0">
                <a:latin typeface="Proxima nova"/>
              </a:rPr>
            </a:br>
            <a:r>
              <a:rPr lang="en-US" altLang="zh-CN" sz="2800" dirty="0">
                <a:latin typeface="Proxima nova"/>
              </a:rPr>
              <a:t>A novel Python package designed for mass spectrometry data analysis</a:t>
            </a:r>
            <a:endParaRPr lang="zh-CN" altLang="en-US" sz="4000" dirty="0">
              <a:latin typeface="Proxima nova"/>
            </a:endParaRPr>
          </a:p>
        </p:txBody>
      </p:sp>
      <p:sp>
        <p:nvSpPr>
          <p:cNvPr id="6" name="Rectangle 5">
            <a:extLst>
              <a:ext uri="{FF2B5EF4-FFF2-40B4-BE49-F238E27FC236}">
                <a16:creationId xmlns:a16="http://schemas.microsoft.com/office/drawing/2014/main" id="{20AA4D4C-247E-4CC9-A668-3DD0E49C6C24}"/>
              </a:ext>
            </a:extLst>
          </p:cNvPr>
          <p:cNvSpPr/>
          <p:nvPr/>
        </p:nvSpPr>
        <p:spPr>
          <a:xfrm>
            <a:off x="1024538" y="3756632"/>
            <a:ext cx="10142924" cy="549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8" name="TextBox 7">
            <a:extLst>
              <a:ext uri="{FF2B5EF4-FFF2-40B4-BE49-F238E27FC236}">
                <a16:creationId xmlns:a16="http://schemas.microsoft.com/office/drawing/2014/main" id="{42FB7ABB-40A9-4BEF-9517-298E506BD774}"/>
              </a:ext>
            </a:extLst>
          </p:cNvPr>
          <p:cNvSpPr txBox="1"/>
          <p:nvPr/>
        </p:nvSpPr>
        <p:spPr>
          <a:xfrm>
            <a:off x="2008943" y="3859396"/>
            <a:ext cx="8174114" cy="327077"/>
          </a:xfrm>
          <a:prstGeom prst="rect">
            <a:avLst/>
          </a:prstGeom>
          <a:noFill/>
        </p:spPr>
        <p:txBody>
          <a:bodyPr wrap="square">
            <a:spAutoFit/>
          </a:bodyPr>
          <a:lstStyle/>
          <a:p>
            <a:pPr algn="ctr">
              <a:lnSpc>
                <a:spcPct val="120000"/>
              </a:lnSpc>
            </a:pPr>
            <a:r>
              <a:rPr lang="en-US" altLang="zh-CN" sz="1400" b="0" i="0" u="sng" dirty="0">
                <a:solidFill>
                  <a:schemeClr val="accent1">
                    <a:lumMod val="75000"/>
                  </a:schemeClr>
                </a:solidFill>
                <a:effectLst/>
                <a:latin typeface="Arial" panose="020B0604020202020204" pitchFamily="34" charset="0"/>
              </a:rPr>
              <a:t>Ximin Hu</a:t>
            </a:r>
            <a:r>
              <a:rPr lang="en-US" altLang="zh-CN" sz="1400" b="0" i="0" baseline="30000" dirty="0">
                <a:solidFill>
                  <a:schemeClr val="accent1">
                    <a:lumMod val="75000"/>
                  </a:schemeClr>
                </a:solidFill>
                <a:effectLst/>
                <a:latin typeface="Arial" panose="020B0604020202020204" pitchFamily="34" charset="0"/>
              </a:rPr>
              <a:t>1</a:t>
            </a:r>
            <a:r>
              <a:rPr lang="en-US" altLang="zh-CN" sz="1400" b="0" i="0" dirty="0">
                <a:solidFill>
                  <a:schemeClr val="accent1">
                    <a:lumMod val="75000"/>
                  </a:schemeClr>
                </a:solidFill>
                <a:effectLst/>
                <a:latin typeface="Arial" panose="020B0604020202020204" pitchFamily="34" charset="0"/>
              </a:rPr>
              <a:t>, Derek Mar</a:t>
            </a:r>
            <a:r>
              <a:rPr lang="en-US" altLang="zh-CN" sz="1400" b="0" i="0" baseline="30000" dirty="0">
                <a:solidFill>
                  <a:schemeClr val="accent1">
                    <a:lumMod val="75000"/>
                  </a:schemeClr>
                </a:solidFill>
                <a:effectLst/>
                <a:latin typeface="Arial" panose="020B0604020202020204" pitchFamily="34" charset="0"/>
              </a:rPr>
              <a:t>4</a:t>
            </a:r>
            <a:r>
              <a:rPr lang="en-US" altLang="zh-CN" sz="1400" b="0" i="0" dirty="0">
                <a:solidFill>
                  <a:schemeClr val="accent1">
                    <a:lumMod val="75000"/>
                  </a:schemeClr>
                </a:solidFill>
                <a:effectLst/>
                <a:latin typeface="Arial" panose="020B0604020202020204" pitchFamily="34" charset="0"/>
              </a:rPr>
              <a:t>, Nozomi Suzuki</a:t>
            </a:r>
            <a:r>
              <a:rPr lang="en-US" altLang="zh-CN" sz="1400" b="0" i="0" baseline="30000" dirty="0">
                <a:solidFill>
                  <a:schemeClr val="accent1">
                    <a:lumMod val="75000"/>
                  </a:schemeClr>
                </a:solidFill>
                <a:effectLst/>
                <a:latin typeface="Arial" panose="020B0604020202020204" pitchFamily="34" charset="0"/>
              </a:rPr>
              <a:t>4</a:t>
            </a:r>
            <a:r>
              <a:rPr lang="en-US" altLang="zh-CN" sz="1400" b="0" i="0" dirty="0">
                <a:solidFill>
                  <a:schemeClr val="accent1">
                    <a:lumMod val="75000"/>
                  </a:schemeClr>
                </a:solidFill>
                <a:effectLst/>
                <a:latin typeface="Arial" panose="020B0604020202020204" pitchFamily="34" charset="0"/>
              </a:rPr>
              <a:t>, </a:t>
            </a:r>
            <a:r>
              <a:rPr lang="en-US" altLang="zh-CN" sz="1400" b="0" i="0" dirty="0" err="1">
                <a:solidFill>
                  <a:schemeClr val="accent1">
                    <a:lumMod val="75000"/>
                  </a:schemeClr>
                </a:solidFill>
                <a:effectLst/>
                <a:latin typeface="Arial" panose="020B0604020202020204" pitchFamily="34" charset="0"/>
              </a:rPr>
              <a:t>Bowei</a:t>
            </a:r>
            <a:r>
              <a:rPr lang="en-US" altLang="zh-CN" sz="1400" b="0" i="0" dirty="0">
                <a:solidFill>
                  <a:schemeClr val="accent1">
                    <a:lumMod val="75000"/>
                  </a:schemeClr>
                </a:solidFill>
                <a:effectLst/>
                <a:latin typeface="Arial" panose="020B0604020202020204" pitchFamily="34" charset="0"/>
              </a:rPr>
              <a:t> Zhang</a:t>
            </a:r>
            <a:r>
              <a:rPr lang="en-US" altLang="zh-CN" sz="1400" b="0" i="0" baseline="30000" dirty="0">
                <a:solidFill>
                  <a:schemeClr val="accent1">
                    <a:lumMod val="75000"/>
                  </a:schemeClr>
                </a:solidFill>
                <a:effectLst/>
                <a:latin typeface="Arial" panose="020B0604020202020204" pitchFamily="34" charset="0"/>
              </a:rPr>
              <a:t>4</a:t>
            </a:r>
            <a:r>
              <a:rPr lang="en-US" altLang="zh-CN" sz="1400" b="0" i="0" dirty="0">
                <a:solidFill>
                  <a:schemeClr val="accent1">
                    <a:lumMod val="75000"/>
                  </a:schemeClr>
                </a:solidFill>
                <a:effectLst/>
                <a:latin typeface="Arial" panose="020B0604020202020204" pitchFamily="34" charset="0"/>
              </a:rPr>
              <a:t>, David A. Beck</a:t>
            </a:r>
            <a:r>
              <a:rPr lang="en-US" altLang="zh-CN" sz="1400" b="0" i="0" baseline="30000" dirty="0">
                <a:solidFill>
                  <a:schemeClr val="accent1">
                    <a:lumMod val="75000"/>
                  </a:schemeClr>
                </a:solidFill>
                <a:effectLst/>
                <a:latin typeface="Arial" panose="020B0604020202020204" pitchFamily="34" charset="0"/>
              </a:rPr>
              <a:t>3</a:t>
            </a:r>
            <a:r>
              <a:rPr lang="en-US" altLang="zh-CN" sz="1400" b="0" i="0" dirty="0">
                <a:solidFill>
                  <a:schemeClr val="accent1">
                    <a:lumMod val="75000"/>
                  </a:schemeClr>
                </a:solidFill>
                <a:effectLst/>
                <a:latin typeface="Arial" panose="020B0604020202020204" pitchFamily="34" charset="0"/>
              </a:rPr>
              <a:t>, Edward P. Kolodziej</a:t>
            </a:r>
            <a:r>
              <a:rPr lang="en-US" altLang="zh-CN" sz="1400" b="0" i="0" baseline="30000" dirty="0">
                <a:solidFill>
                  <a:schemeClr val="accent1">
                    <a:lumMod val="75000"/>
                  </a:schemeClr>
                </a:solidFill>
                <a:effectLst/>
                <a:latin typeface="Arial" panose="020B0604020202020204" pitchFamily="34" charset="0"/>
              </a:rPr>
              <a:t>2</a:t>
            </a:r>
          </a:p>
        </p:txBody>
      </p:sp>
      <p:sp>
        <p:nvSpPr>
          <p:cNvPr id="9" name="TextBox 8">
            <a:extLst>
              <a:ext uri="{FF2B5EF4-FFF2-40B4-BE49-F238E27FC236}">
                <a16:creationId xmlns:a16="http://schemas.microsoft.com/office/drawing/2014/main" id="{42554ED0-4A55-4FA0-9D8E-07FF8C430E4A}"/>
              </a:ext>
            </a:extLst>
          </p:cNvPr>
          <p:cNvSpPr txBox="1"/>
          <p:nvPr/>
        </p:nvSpPr>
        <p:spPr>
          <a:xfrm>
            <a:off x="-1" y="6210237"/>
            <a:ext cx="10142924" cy="646331"/>
          </a:xfrm>
          <a:prstGeom prst="rect">
            <a:avLst/>
          </a:prstGeom>
          <a:noFill/>
        </p:spPr>
        <p:txBody>
          <a:bodyPr wrap="square">
            <a:spAutoFit/>
          </a:bodyPr>
          <a:lstStyle/>
          <a:p>
            <a:r>
              <a:rPr lang="en-US" altLang="zh-CN" sz="900" dirty="0"/>
              <a:t>1. Civil and Environmental Engineering, University of Washington, Tacoma, WA, United States.</a:t>
            </a:r>
            <a:br>
              <a:rPr lang="en-US" altLang="zh-CN" sz="900" dirty="0"/>
            </a:br>
            <a:r>
              <a:rPr lang="en-US" altLang="zh-CN" sz="900" dirty="0"/>
              <a:t>2. Sciences and Mathematics (UWT); Civil and Environmental Engineering (UWS), University of Washington (Tacoma/Seattle), Tacoma, WA, United States.</a:t>
            </a:r>
            <a:br>
              <a:rPr lang="en-US" altLang="zh-CN" sz="900" dirty="0"/>
            </a:br>
            <a:r>
              <a:rPr lang="en-US" altLang="zh-CN" sz="900" dirty="0"/>
              <a:t>3. Chemical Engineering, University of Washington, Seattle, WA, United States.</a:t>
            </a:r>
            <a:br>
              <a:rPr lang="en-US" altLang="zh-CN" sz="900" dirty="0"/>
            </a:br>
            <a:r>
              <a:rPr lang="en-US" altLang="zh-CN" sz="900" dirty="0"/>
              <a:t>4. Materials Science and Engineering, University of Washington, Seattle, WA, United States.</a:t>
            </a:r>
          </a:p>
        </p:txBody>
      </p:sp>
    </p:spTree>
    <p:extLst>
      <p:ext uri="{BB962C8B-B14F-4D97-AF65-F5344CB8AC3E}">
        <p14:creationId xmlns:p14="http://schemas.microsoft.com/office/powerpoint/2010/main" val="3828792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FB4A2-FEAC-40CE-A9ED-D2118E13048A}"/>
              </a:ext>
            </a:extLst>
          </p:cNvPr>
          <p:cNvSpPr>
            <a:spLocks noGrp="1"/>
          </p:cNvSpPr>
          <p:nvPr>
            <p:ph type="title"/>
          </p:nvPr>
        </p:nvSpPr>
        <p:spPr>
          <a:xfrm>
            <a:off x="223991" y="-832300"/>
            <a:ext cx="4430502" cy="5492750"/>
          </a:xfrm>
        </p:spPr>
        <p:txBody>
          <a:bodyPr>
            <a:normAutofit/>
          </a:bodyPr>
          <a:lstStyle/>
          <a:p>
            <a:r>
              <a:rPr lang="en-US" altLang="zh-CN" sz="6000" dirty="0">
                <a:latin typeface="Proxima nova"/>
              </a:rPr>
              <a:t>Data mining</a:t>
            </a:r>
            <a:br>
              <a:rPr lang="en-US" altLang="zh-CN" sz="6000" dirty="0">
                <a:latin typeface="Proxima nova"/>
              </a:rPr>
            </a:br>
            <a:endParaRPr lang="zh-CN" altLang="en-US" sz="6000" dirty="0">
              <a:latin typeface="Proxima nova"/>
            </a:endParaRPr>
          </a:p>
        </p:txBody>
      </p:sp>
      <p:graphicFrame>
        <p:nvGraphicFramePr>
          <p:cNvPr id="15" name="Content Placeholder 2">
            <a:extLst>
              <a:ext uri="{FF2B5EF4-FFF2-40B4-BE49-F238E27FC236}">
                <a16:creationId xmlns:a16="http://schemas.microsoft.com/office/drawing/2014/main" id="{1BAAD794-F9E3-4D19-8885-1FC809F15F77}"/>
              </a:ext>
            </a:extLst>
          </p:cNvPr>
          <p:cNvGraphicFramePr>
            <a:graphicFrameLocks noGrp="1"/>
          </p:cNvGraphicFramePr>
          <p:nvPr>
            <p:ph idx="1"/>
            <p:extLst>
              <p:ext uri="{D42A27DB-BD31-4B8C-83A1-F6EECF244321}">
                <p14:modId xmlns:p14="http://schemas.microsoft.com/office/powerpoint/2010/main" val="3605342297"/>
              </p:ext>
            </p:extLst>
          </p:nvPr>
        </p:nvGraphicFramePr>
        <p:xfrm>
          <a:off x="4859153" y="1101428"/>
          <a:ext cx="6142032" cy="5492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B0004DE7-D3C5-4D3E-8DE9-05F3B3809481}"/>
              </a:ext>
            </a:extLst>
          </p:cNvPr>
          <p:cNvSpPr txBox="1"/>
          <p:nvPr/>
        </p:nvSpPr>
        <p:spPr>
          <a:xfrm>
            <a:off x="181849" y="3749554"/>
            <a:ext cx="4514786" cy="830997"/>
          </a:xfrm>
          <a:prstGeom prst="rect">
            <a:avLst/>
          </a:prstGeom>
          <a:noFill/>
        </p:spPr>
        <p:txBody>
          <a:bodyPr wrap="square">
            <a:spAutoFit/>
          </a:bodyPr>
          <a:lstStyle/>
          <a:p>
            <a:r>
              <a:rPr lang="en-US" altLang="zh-CN" sz="2400" dirty="0"/>
              <a:t>Mass-suite provides tools for Non-target HRMS data mining</a:t>
            </a:r>
            <a:endParaRPr lang="zh-CN" altLang="en-US" sz="2400" dirty="0"/>
          </a:p>
        </p:txBody>
      </p:sp>
      <p:sp>
        <p:nvSpPr>
          <p:cNvPr id="3" name="Slide Number Placeholder 2">
            <a:extLst>
              <a:ext uri="{FF2B5EF4-FFF2-40B4-BE49-F238E27FC236}">
                <a16:creationId xmlns:a16="http://schemas.microsoft.com/office/drawing/2014/main" id="{83B3402A-9338-4E65-8A72-3D7A5F3D6220}"/>
              </a:ext>
            </a:extLst>
          </p:cNvPr>
          <p:cNvSpPr>
            <a:spLocks noGrp="1"/>
          </p:cNvSpPr>
          <p:nvPr>
            <p:ph type="sldNum" sz="quarter" idx="12"/>
          </p:nvPr>
        </p:nvSpPr>
        <p:spPr/>
        <p:txBody>
          <a:bodyPr/>
          <a:lstStyle/>
          <a:p>
            <a:fld id="{E126DD6A-2234-4F2C-9973-1EB23FFF7494}" type="slidenum">
              <a:rPr lang="zh-CN" altLang="en-US" smtClean="0"/>
              <a:t>10</a:t>
            </a:fld>
            <a:endParaRPr lang="zh-CN" altLang="en-US"/>
          </a:p>
        </p:txBody>
      </p:sp>
    </p:spTree>
    <p:extLst>
      <p:ext uri="{BB962C8B-B14F-4D97-AF65-F5344CB8AC3E}">
        <p14:creationId xmlns:p14="http://schemas.microsoft.com/office/powerpoint/2010/main" val="424502292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62E7-B586-4DCC-A12D-0F21EBECA452}"/>
              </a:ext>
            </a:extLst>
          </p:cNvPr>
          <p:cNvSpPr>
            <a:spLocks noGrp="1"/>
          </p:cNvSpPr>
          <p:nvPr>
            <p:ph type="title"/>
          </p:nvPr>
        </p:nvSpPr>
        <p:spPr>
          <a:xfrm>
            <a:off x="133247" y="-467293"/>
            <a:ext cx="10772775" cy="1658198"/>
          </a:xfrm>
        </p:spPr>
        <p:txBody>
          <a:bodyPr>
            <a:normAutofit/>
          </a:bodyPr>
          <a:lstStyle/>
          <a:p>
            <a:r>
              <a:rPr lang="en-US" altLang="zh-CN" sz="3600" dirty="0">
                <a:latin typeface="Proxima nova"/>
              </a:rPr>
              <a:t>Statistical analysis</a:t>
            </a:r>
            <a:endParaRPr lang="zh-CN" altLang="en-US" sz="3600" dirty="0">
              <a:latin typeface="Proxima nova"/>
            </a:endParaRPr>
          </a:p>
        </p:txBody>
      </p:sp>
      <p:graphicFrame>
        <p:nvGraphicFramePr>
          <p:cNvPr id="5" name="Content Placeholder 2">
            <a:extLst>
              <a:ext uri="{FF2B5EF4-FFF2-40B4-BE49-F238E27FC236}">
                <a16:creationId xmlns:a16="http://schemas.microsoft.com/office/drawing/2014/main" id="{971D4540-2977-4553-ABBD-C21C50C7E351}"/>
              </a:ext>
            </a:extLst>
          </p:cNvPr>
          <p:cNvGraphicFramePr>
            <a:graphicFrameLocks noGrp="1"/>
          </p:cNvGraphicFramePr>
          <p:nvPr>
            <p:ph idx="1"/>
            <p:extLst>
              <p:ext uri="{D42A27DB-BD31-4B8C-83A1-F6EECF244321}">
                <p14:modId xmlns:p14="http://schemas.microsoft.com/office/powerpoint/2010/main" val="2654684539"/>
              </p:ext>
            </p:extLst>
          </p:nvPr>
        </p:nvGraphicFramePr>
        <p:xfrm>
          <a:off x="676275" y="2373549"/>
          <a:ext cx="10753725" cy="35992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F408F9DA-C49E-40A4-81C2-E53977D15900}"/>
              </a:ext>
            </a:extLst>
          </p:cNvPr>
          <p:cNvSpPr txBox="1"/>
          <p:nvPr/>
        </p:nvSpPr>
        <p:spPr>
          <a:xfrm>
            <a:off x="267902" y="2412271"/>
            <a:ext cx="8645278" cy="461665"/>
          </a:xfrm>
          <a:prstGeom prst="rect">
            <a:avLst/>
          </a:prstGeom>
          <a:noFill/>
        </p:spPr>
        <p:txBody>
          <a:bodyPr wrap="square">
            <a:spAutoFit/>
          </a:bodyPr>
          <a:lstStyle/>
          <a:p>
            <a:r>
              <a:rPr lang="en-US" altLang="zh-CN" sz="2400" dirty="0">
                <a:solidFill>
                  <a:schemeClr val="accent1">
                    <a:lumMod val="60000"/>
                    <a:lumOff val="40000"/>
                  </a:schemeClr>
                </a:solidFill>
              </a:rPr>
              <a:t>Basic statistical analysis based on built-in python functions:</a:t>
            </a:r>
          </a:p>
        </p:txBody>
      </p:sp>
      <p:sp>
        <p:nvSpPr>
          <p:cNvPr id="7" name="Rectangle 6">
            <a:extLst>
              <a:ext uri="{FF2B5EF4-FFF2-40B4-BE49-F238E27FC236}">
                <a16:creationId xmlns:a16="http://schemas.microsoft.com/office/drawing/2014/main" id="{9700C4AB-5D1F-461D-8E70-C1D3B9B4768C}"/>
              </a:ext>
            </a:extLst>
          </p:cNvPr>
          <p:cNvSpPr/>
          <p:nvPr/>
        </p:nvSpPr>
        <p:spPr>
          <a:xfrm>
            <a:off x="0" y="1399329"/>
            <a:ext cx="5519635" cy="45719"/>
          </a:xfrm>
          <a:prstGeom prst="rect">
            <a:avLst/>
          </a:prstGeom>
          <a:solidFill>
            <a:schemeClr val="accent1">
              <a:lumMod val="20000"/>
              <a:lumOff val="8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Slide Number Placeholder 2">
            <a:extLst>
              <a:ext uri="{FF2B5EF4-FFF2-40B4-BE49-F238E27FC236}">
                <a16:creationId xmlns:a16="http://schemas.microsoft.com/office/drawing/2014/main" id="{D94F1B52-7A61-4E85-ACA1-3D3C8355F337}"/>
              </a:ext>
            </a:extLst>
          </p:cNvPr>
          <p:cNvSpPr>
            <a:spLocks noGrp="1"/>
          </p:cNvSpPr>
          <p:nvPr>
            <p:ph type="sldNum" sz="quarter" idx="12"/>
          </p:nvPr>
        </p:nvSpPr>
        <p:spPr/>
        <p:txBody>
          <a:bodyPr/>
          <a:lstStyle/>
          <a:p>
            <a:fld id="{E126DD6A-2234-4F2C-9973-1EB23FFF7494}" type="slidenum">
              <a:rPr lang="zh-CN" altLang="en-US" smtClean="0"/>
              <a:t>11</a:t>
            </a:fld>
            <a:endParaRPr lang="zh-CN" altLang="en-US"/>
          </a:p>
        </p:txBody>
      </p:sp>
    </p:spTree>
    <p:extLst>
      <p:ext uri="{BB962C8B-B14F-4D97-AF65-F5344CB8AC3E}">
        <p14:creationId xmlns:p14="http://schemas.microsoft.com/office/powerpoint/2010/main" val="3977626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57DC1FA-D881-4495-85F2-77044B765109}"/>
              </a:ext>
            </a:extLst>
          </p:cNvPr>
          <p:cNvSpPr txBox="1">
            <a:spLocks/>
          </p:cNvSpPr>
          <p:nvPr/>
        </p:nvSpPr>
        <p:spPr>
          <a:xfrm>
            <a:off x="133247" y="-584942"/>
            <a:ext cx="10772775" cy="1658198"/>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altLang="zh-CN" sz="3600" dirty="0">
                <a:latin typeface="Proxima nova"/>
              </a:rPr>
              <a:t>Clustering analysis</a:t>
            </a:r>
            <a:endParaRPr lang="zh-CN" altLang="en-US" sz="3600" dirty="0">
              <a:latin typeface="Proxima nova"/>
            </a:endParaRPr>
          </a:p>
        </p:txBody>
      </p:sp>
      <p:sp>
        <p:nvSpPr>
          <p:cNvPr id="7" name="Rectangle 6">
            <a:extLst>
              <a:ext uri="{FF2B5EF4-FFF2-40B4-BE49-F238E27FC236}">
                <a16:creationId xmlns:a16="http://schemas.microsoft.com/office/drawing/2014/main" id="{A693477D-8359-495B-BCA6-6FEFEE41A204}"/>
              </a:ext>
            </a:extLst>
          </p:cNvPr>
          <p:cNvSpPr/>
          <p:nvPr/>
        </p:nvSpPr>
        <p:spPr>
          <a:xfrm>
            <a:off x="0" y="1399329"/>
            <a:ext cx="5519635" cy="45719"/>
          </a:xfrm>
          <a:prstGeom prst="rect">
            <a:avLst/>
          </a:prstGeom>
          <a:solidFill>
            <a:schemeClr val="accent1">
              <a:lumMod val="20000"/>
              <a:lumOff val="8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Slide Number Placeholder 7">
            <a:extLst>
              <a:ext uri="{FF2B5EF4-FFF2-40B4-BE49-F238E27FC236}">
                <a16:creationId xmlns:a16="http://schemas.microsoft.com/office/drawing/2014/main" id="{260C6A74-FA6F-492F-9113-108FFDDCE2DE}"/>
              </a:ext>
            </a:extLst>
          </p:cNvPr>
          <p:cNvSpPr>
            <a:spLocks noGrp="1"/>
          </p:cNvSpPr>
          <p:nvPr>
            <p:ph type="sldNum" sz="quarter" idx="12"/>
          </p:nvPr>
        </p:nvSpPr>
        <p:spPr/>
        <p:txBody>
          <a:bodyPr/>
          <a:lstStyle/>
          <a:p>
            <a:fld id="{E126DD6A-2234-4F2C-9973-1EB23FFF7494}" type="slidenum">
              <a:rPr lang="zh-CN" altLang="en-US" smtClean="0"/>
              <a:t>12</a:t>
            </a:fld>
            <a:endParaRPr lang="zh-CN" altLang="en-US"/>
          </a:p>
        </p:txBody>
      </p:sp>
      <p:sp>
        <p:nvSpPr>
          <p:cNvPr id="10" name="TextBox 9">
            <a:extLst>
              <a:ext uri="{FF2B5EF4-FFF2-40B4-BE49-F238E27FC236}">
                <a16:creationId xmlns:a16="http://schemas.microsoft.com/office/drawing/2014/main" id="{91ACB331-F7D6-4E47-9B42-5AB5FE210E4F}"/>
              </a:ext>
            </a:extLst>
          </p:cNvPr>
          <p:cNvSpPr txBox="1"/>
          <p:nvPr/>
        </p:nvSpPr>
        <p:spPr>
          <a:xfrm>
            <a:off x="133247" y="1060775"/>
            <a:ext cx="8007658" cy="338554"/>
          </a:xfrm>
          <a:prstGeom prst="rect">
            <a:avLst/>
          </a:prstGeom>
          <a:noFill/>
        </p:spPr>
        <p:txBody>
          <a:bodyPr wrap="square">
            <a:spAutoFit/>
          </a:bodyPr>
          <a:lstStyle/>
          <a:p>
            <a:r>
              <a:rPr lang="en-US" altLang="zh-CN" sz="1600" dirty="0">
                <a:solidFill>
                  <a:schemeClr val="tx1"/>
                </a:solidFill>
              </a:rPr>
              <a:t>Based mainly on </a:t>
            </a:r>
            <a:r>
              <a:rPr lang="en-US" altLang="zh-CN" sz="1600" i="1" dirty="0">
                <a:solidFill>
                  <a:schemeClr val="tx1"/>
                </a:solidFill>
              </a:rPr>
              <a:t>Density-based spatial clustering of applications with noise </a:t>
            </a:r>
            <a:r>
              <a:rPr lang="en-US" altLang="zh-CN" sz="1600" dirty="0">
                <a:solidFill>
                  <a:schemeClr val="tx1"/>
                </a:solidFill>
              </a:rPr>
              <a:t>algorithm</a:t>
            </a:r>
          </a:p>
        </p:txBody>
      </p:sp>
      <p:graphicFrame>
        <p:nvGraphicFramePr>
          <p:cNvPr id="11" name="Diagram 10">
            <a:extLst>
              <a:ext uri="{FF2B5EF4-FFF2-40B4-BE49-F238E27FC236}">
                <a16:creationId xmlns:a16="http://schemas.microsoft.com/office/drawing/2014/main" id="{958DCEDF-B600-4E45-BAAB-EAA416770BDF}"/>
              </a:ext>
            </a:extLst>
          </p:cNvPr>
          <p:cNvGraphicFramePr/>
          <p:nvPr>
            <p:extLst>
              <p:ext uri="{D42A27DB-BD31-4B8C-83A1-F6EECF244321}">
                <p14:modId xmlns:p14="http://schemas.microsoft.com/office/powerpoint/2010/main" val="3800791015"/>
              </p:ext>
            </p:extLst>
          </p:nvPr>
        </p:nvGraphicFramePr>
        <p:xfrm>
          <a:off x="0" y="1947529"/>
          <a:ext cx="3861786" cy="41725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AutoShape 2">
            <a:extLst>
              <a:ext uri="{FF2B5EF4-FFF2-40B4-BE49-F238E27FC236}">
                <a16:creationId xmlns:a16="http://schemas.microsoft.com/office/drawing/2014/main" id="{847FA5B3-B24A-4B24-8977-9E54C89D63A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a:extLst>
              <a:ext uri="{FF2B5EF4-FFF2-40B4-BE49-F238E27FC236}">
                <a16:creationId xmlns:a16="http://schemas.microsoft.com/office/drawing/2014/main" id="{9F7FE69E-17C8-4357-B996-AEF2412FDB1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32945"/>
          <a:stretch/>
        </p:blipFill>
        <p:spPr bwMode="auto">
          <a:xfrm>
            <a:off x="4069282" y="1674527"/>
            <a:ext cx="2900703" cy="459863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Chart 12">
            <a:extLst>
              <a:ext uri="{FF2B5EF4-FFF2-40B4-BE49-F238E27FC236}">
                <a16:creationId xmlns:a16="http://schemas.microsoft.com/office/drawing/2014/main" id="{E499D1BC-7320-426F-99B3-BE131960BA16}"/>
              </a:ext>
            </a:extLst>
          </p:cNvPr>
          <p:cNvGraphicFramePr>
            <a:graphicFrameLocks/>
          </p:cNvGraphicFramePr>
          <p:nvPr>
            <p:extLst>
              <p:ext uri="{D42A27DB-BD31-4B8C-83A1-F6EECF244321}">
                <p14:modId xmlns:p14="http://schemas.microsoft.com/office/powerpoint/2010/main" val="230880662"/>
              </p:ext>
            </p:extLst>
          </p:nvPr>
        </p:nvGraphicFramePr>
        <p:xfrm>
          <a:off x="7310050" y="2277527"/>
          <a:ext cx="4230921" cy="3558392"/>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705374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65B831-6491-4048-8EB6-ABEEB16A549A}"/>
              </a:ext>
            </a:extLst>
          </p:cNvPr>
          <p:cNvSpPr>
            <a:spLocks noGrp="1"/>
          </p:cNvSpPr>
          <p:nvPr>
            <p:ph idx="1"/>
          </p:nvPr>
        </p:nvSpPr>
        <p:spPr>
          <a:xfrm>
            <a:off x="7655001" y="0"/>
            <a:ext cx="4297513" cy="6755363"/>
          </a:xfrm>
        </p:spPr>
        <p:txBody>
          <a:bodyPr>
            <a:normAutofit/>
          </a:bodyPr>
          <a:lstStyle/>
          <a:p>
            <a:pPr lvl="1">
              <a:buFont typeface="Wingdings" panose="05000000000000000000" pitchFamily="2" charset="2"/>
              <a:buChar char="Ø"/>
            </a:pPr>
            <a:endParaRPr lang="en-US" altLang="zh-CN" dirty="0">
              <a:solidFill>
                <a:schemeClr val="accent1"/>
              </a:solidFill>
            </a:endParaRPr>
          </a:p>
          <a:p>
            <a:pPr lvl="1">
              <a:buFont typeface="Wingdings" panose="05000000000000000000" pitchFamily="2" charset="2"/>
              <a:buChar char="Ø"/>
            </a:pPr>
            <a:endParaRPr lang="en-US" altLang="zh-CN" dirty="0">
              <a:solidFill>
                <a:schemeClr val="accent1"/>
              </a:solidFill>
            </a:endParaRPr>
          </a:p>
          <a:p>
            <a:pPr lvl="1">
              <a:buFont typeface="Wingdings" panose="05000000000000000000" pitchFamily="2" charset="2"/>
              <a:buChar char="Ø"/>
            </a:pPr>
            <a:endParaRPr lang="en-US" altLang="zh-CN" dirty="0">
              <a:solidFill>
                <a:schemeClr val="accent1"/>
              </a:solidFill>
            </a:endParaRPr>
          </a:p>
          <a:p>
            <a:pPr lvl="1">
              <a:buClr>
                <a:schemeClr val="accent1"/>
              </a:buClr>
              <a:buFont typeface="Wingdings" panose="05000000000000000000" pitchFamily="2" charset="2"/>
              <a:buChar char="Ø"/>
            </a:pPr>
            <a:r>
              <a:rPr lang="en-US" altLang="zh-CN" dirty="0">
                <a:solidFill>
                  <a:schemeClr val="accent1"/>
                </a:solidFill>
              </a:rPr>
              <a:t>Distinguishing noise </a:t>
            </a:r>
          </a:p>
          <a:p>
            <a:pPr lvl="1">
              <a:buFont typeface="Wingdings" panose="05000000000000000000" pitchFamily="2" charset="2"/>
              <a:buChar char="Ø"/>
            </a:pPr>
            <a:endParaRPr lang="en-US" altLang="zh-CN" dirty="0">
              <a:solidFill>
                <a:schemeClr val="accent1"/>
              </a:solidFill>
            </a:endParaRPr>
          </a:p>
          <a:p>
            <a:pPr lvl="1">
              <a:buFont typeface="Wingdings" panose="05000000000000000000" pitchFamily="2" charset="2"/>
              <a:buChar char="Ø"/>
            </a:pPr>
            <a:endParaRPr lang="en-US" altLang="zh-CN" dirty="0">
              <a:solidFill>
                <a:schemeClr val="accent1"/>
              </a:solidFill>
            </a:endParaRPr>
          </a:p>
          <a:p>
            <a:pPr lvl="1">
              <a:buFont typeface="Wingdings" panose="05000000000000000000" pitchFamily="2" charset="2"/>
              <a:buChar char="Ø"/>
            </a:pPr>
            <a:endParaRPr lang="en-US" altLang="zh-CN" dirty="0">
              <a:solidFill>
                <a:schemeClr val="accent1"/>
              </a:solidFill>
            </a:endParaRPr>
          </a:p>
          <a:p>
            <a:pPr marL="4572" lvl="1" indent="0">
              <a:buNone/>
            </a:pPr>
            <a:endParaRPr lang="en-US" altLang="zh-CN" dirty="0">
              <a:solidFill>
                <a:schemeClr val="accent1"/>
              </a:solidFill>
            </a:endParaRPr>
          </a:p>
          <a:p>
            <a:pPr lvl="1">
              <a:buFont typeface="Wingdings" panose="05000000000000000000" pitchFamily="2" charset="2"/>
              <a:buChar char="Ø"/>
            </a:pPr>
            <a:endParaRPr lang="en-US" altLang="zh-CN" dirty="0">
              <a:solidFill>
                <a:schemeClr val="accent1"/>
              </a:solidFill>
            </a:endParaRPr>
          </a:p>
          <a:p>
            <a:pPr lvl="1">
              <a:buClr>
                <a:schemeClr val="accent1"/>
              </a:buClr>
              <a:buFont typeface="Wingdings" panose="05000000000000000000" pitchFamily="2" charset="2"/>
              <a:buChar char="Ø"/>
            </a:pPr>
            <a:r>
              <a:rPr lang="en-US" altLang="zh-CN" dirty="0">
                <a:solidFill>
                  <a:schemeClr val="accent1"/>
                </a:solidFill>
              </a:rPr>
              <a:t>Find similar features with error tolerance</a:t>
            </a:r>
          </a:p>
          <a:p>
            <a:pPr lvl="1">
              <a:buFont typeface="Wingdings" panose="05000000000000000000" pitchFamily="2" charset="2"/>
              <a:buChar char="Ø"/>
            </a:pPr>
            <a:endParaRPr lang="en-US" altLang="zh-CN" dirty="0">
              <a:solidFill>
                <a:schemeClr val="accent1"/>
              </a:solidFill>
            </a:endParaRPr>
          </a:p>
          <a:p>
            <a:pPr lvl="1">
              <a:buFont typeface="Wingdings" panose="05000000000000000000" pitchFamily="2" charset="2"/>
              <a:buChar char="Ø"/>
            </a:pPr>
            <a:endParaRPr lang="en-US" altLang="zh-CN" dirty="0">
              <a:solidFill>
                <a:schemeClr val="accent1"/>
              </a:solidFill>
            </a:endParaRPr>
          </a:p>
          <a:p>
            <a:pPr marL="533400" lvl="1" indent="0">
              <a:buNone/>
            </a:pPr>
            <a:endParaRPr lang="en-US" altLang="zh-CN" dirty="0">
              <a:solidFill>
                <a:schemeClr val="accent1"/>
              </a:solidFill>
            </a:endParaRPr>
          </a:p>
          <a:p>
            <a:pPr marL="533400" lvl="1" indent="0">
              <a:buNone/>
            </a:pPr>
            <a:endParaRPr lang="en-US" altLang="zh-CN" dirty="0">
              <a:solidFill>
                <a:schemeClr val="accent1"/>
              </a:solidFill>
            </a:endParaRPr>
          </a:p>
          <a:p>
            <a:pPr lvl="1">
              <a:buClr>
                <a:schemeClr val="accent1"/>
              </a:buClr>
              <a:buFont typeface="Wingdings" panose="05000000000000000000" pitchFamily="2" charset="2"/>
              <a:buChar char="Ø"/>
            </a:pPr>
            <a:r>
              <a:rPr lang="en-US" altLang="zh-CN" dirty="0">
                <a:solidFill>
                  <a:schemeClr val="accent1"/>
                </a:solidFill>
              </a:rPr>
              <a:t>Distinguish between different behaviors </a:t>
            </a:r>
          </a:p>
        </p:txBody>
      </p:sp>
      <p:pic>
        <p:nvPicPr>
          <p:cNvPr id="4" name="Picture 3" descr="Shape&#10;&#10;Description automatically generated">
            <a:extLst>
              <a:ext uri="{FF2B5EF4-FFF2-40B4-BE49-F238E27FC236}">
                <a16:creationId xmlns:a16="http://schemas.microsoft.com/office/drawing/2014/main" id="{E9C235E3-08E7-4F51-B351-1BC30CF145E0}"/>
              </a:ext>
            </a:extLst>
          </p:cNvPr>
          <p:cNvPicPr>
            <a:picLocks noChangeAspect="1"/>
          </p:cNvPicPr>
          <p:nvPr/>
        </p:nvPicPr>
        <p:blipFill rotWithShape="1">
          <a:blip r:embed="rId2">
            <a:extLst>
              <a:ext uri="{28A0092B-C50C-407E-A947-70E740481C1C}">
                <a14:useLocalDpi xmlns:a14="http://schemas.microsoft.com/office/drawing/2010/main" val="0"/>
              </a:ext>
            </a:extLst>
          </a:blip>
          <a:srcRect b="7455"/>
          <a:stretch/>
        </p:blipFill>
        <p:spPr>
          <a:xfrm>
            <a:off x="3693946" y="192027"/>
            <a:ext cx="3665686" cy="2385020"/>
          </a:xfrm>
          <a:prstGeom prst="rect">
            <a:avLst/>
          </a:prstGeom>
        </p:spPr>
      </p:pic>
      <p:pic>
        <p:nvPicPr>
          <p:cNvPr id="7" name="Picture 6" descr="A picture containing background pattern&#10;&#10;Description automatically generated">
            <a:extLst>
              <a:ext uri="{FF2B5EF4-FFF2-40B4-BE49-F238E27FC236}">
                <a16:creationId xmlns:a16="http://schemas.microsoft.com/office/drawing/2014/main" id="{B2EF8082-526C-4814-84A1-012FDD17FD5C}"/>
              </a:ext>
            </a:extLst>
          </p:cNvPr>
          <p:cNvPicPr>
            <a:picLocks noChangeAspect="1"/>
          </p:cNvPicPr>
          <p:nvPr/>
        </p:nvPicPr>
        <p:blipFill rotWithShape="1">
          <a:blip r:embed="rId3">
            <a:extLst>
              <a:ext uri="{28A0092B-C50C-407E-A947-70E740481C1C}">
                <a14:useLocalDpi xmlns:a14="http://schemas.microsoft.com/office/drawing/2010/main" val="0"/>
              </a:ext>
            </a:extLst>
          </a:blip>
          <a:srcRect b="7788"/>
          <a:stretch/>
        </p:blipFill>
        <p:spPr>
          <a:xfrm>
            <a:off x="121298" y="192027"/>
            <a:ext cx="3572648" cy="2385020"/>
          </a:xfrm>
          <a:prstGeom prst="rect">
            <a:avLst/>
          </a:prstGeom>
        </p:spPr>
      </p:pic>
      <p:pic>
        <p:nvPicPr>
          <p:cNvPr id="10" name="Picture 9" descr="A picture containing shape&#10;&#10;Description automatically generated">
            <a:extLst>
              <a:ext uri="{FF2B5EF4-FFF2-40B4-BE49-F238E27FC236}">
                <a16:creationId xmlns:a16="http://schemas.microsoft.com/office/drawing/2014/main" id="{D87D29B5-1D1D-4D72-BD10-B1175820672E}"/>
              </a:ext>
            </a:extLst>
          </p:cNvPr>
          <p:cNvPicPr>
            <a:picLocks noChangeAspect="1"/>
          </p:cNvPicPr>
          <p:nvPr/>
        </p:nvPicPr>
        <p:blipFill rotWithShape="1">
          <a:blip r:embed="rId4">
            <a:extLst>
              <a:ext uri="{28A0092B-C50C-407E-A947-70E740481C1C}">
                <a14:useLocalDpi xmlns:a14="http://schemas.microsoft.com/office/drawing/2010/main" val="0"/>
              </a:ext>
            </a:extLst>
          </a:blip>
          <a:srcRect b="7141"/>
          <a:stretch/>
        </p:blipFill>
        <p:spPr>
          <a:xfrm>
            <a:off x="115049" y="2722116"/>
            <a:ext cx="2500373" cy="1680907"/>
          </a:xfrm>
          <a:prstGeom prst="rect">
            <a:avLst/>
          </a:prstGeom>
        </p:spPr>
      </p:pic>
      <p:pic>
        <p:nvPicPr>
          <p:cNvPr id="13" name="Picture 12" descr="Shape&#10;&#10;Description automatically generated">
            <a:extLst>
              <a:ext uri="{FF2B5EF4-FFF2-40B4-BE49-F238E27FC236}">
                <a16:creationId xmlns:a16="http://schemas.microsoft.com/office/drawing/2014/main" id="{C9C5344A-AB0E-4B34-81D8-B38A4C98C23B}"/>
              </a:ext>
            </a:extLst>
          </p:cNvPr>
          <p:cNvPicPr>
            <a:picLocks noChangeAspect="1"/>
          </p:cNvPicPr>
          <p:nvPr/>
        </p:nvPicPr>
        <p:blipFill rotWithShape="1">
          <a:blip r:embed="rId2">
            <a:extLst>
              <a:ext uri="{28A0092B-C50C-407E-A947-70E740481C1C}">
                <a14:useLocalDpi xmlns:a14="http://schemas.microsoft.com/office/drawing/2010/main" val="0"/>
              </a:ext>
            </a:extLst>
          </a:blip>
          <a:srcRect b="6434"/>
          <a:stretch/>
        </p:blipFill>
        <p:spPr>
          <a:xfrm>
            <a:off x="5051143" y="2755972"/>
            <a:ext cx="2500373" cy="1644774"/>
          </a:xfrm>
          <a:prstGeom prst="rect">
            <a:avLst/>
          </a:prstGeom>
        </p:spPr>
      </p:pic>
      <p:pic>
        <p:nvPicPr>
          <p:cNvPr id="15" name="Picture 14" descr="A picture containing shape&#10;&#10;Description automatically generated">
            <a:extLst>
              <a:ext uri="{FF2B5EF4-FFF2-40B4-BE49-F238E27FC236}">
                <a16:creationId xmlns:a16="http://schemas.microsoft.com/office/drawing/2014/main" id="{656BC746-B916-4BAD-88B9-98879610BCD3}"/>
              </a:ext>
            </a:extLst>
          </p:cNvPr>
          <p:cNvPicPr>
            <a:picLocks noChangeAspect="1"/>
          </p:cNvPicPr>
          <p:nvPr/>
        </p:nvPicPr>
        <p:blipFill rotWithShape="1">
          <a:blip r:embed="rId5">
            <a:extLst>
              <a:ext uri="{28A0092B-C50C-407E-A947-70E740481C1C}">
                <a14:useLocalDpi xmlns:a14="http://schemas.microsoft.com/office/drawing/2010/main" val="0"/>
              </a:ext>
            </a:extLst>
          </a:blip>
          <a:srcRect b="7125"/>
          <a:stretch/>
        </p:blipFill>
        <p:spPr>
          <a:xfrm>
            <a:off x="2615422" y="2713501"/>
            <a:ext cx="2500373" cy="1687245"/>
          </a:xfrm>
          <a:prstGeom prst="rect">
            <a:avLst/>
          </a:prstGeom>
        </p:spPr>
      </p:pic>
      <p:pic>
        <p:nvPicPr>
          <p:cNvPr id="17" name="Picture 16" descr="Shape, polygon&#10;&#10;Description automatically generated">
            <a:extLst>
              <a:ext uri="{FF2B5EF4-FFF2-40B4-BE49-F238E27FC236}">
                <a16:creationId xmlns:a16="http://schemas.microsoft.com/office/drawing/2014/main" id="{E8A67475-CE82-4889-9052-B73D6900FDFB}"/>
              </a:ext>
            </a:extLst>
          </p:cNvPr>
          <p:cNvPicPr>
            <a:picLocks noChangeAspect="1"/>
          </p:cNvPicPr>
          <p:nvPr/>
        </p:nvPicPr>
        <p:blipFill rotWithShape="1">
          <a:blip r:embed="rId6">
            <a:extLst>
              <a:ext uri="{28A0092B-C50C-407E-A947-70E740481C1C}">
                <a14:useLocalDpi xmlns:a14="http://schemas.microsoft.com/office/drawing/2010/main" val="0"/>
              </a:ext>
            </a:extLst>
          </a:blip>
          <a:srcRect b="6791"/>
          <a:stretch/>
        </p:blipFill>
        <p:spPr>
          <a:xfrm>
            <a:off x="2580947" y="4807425"/>
            <a:ext cx="2500373" cy="1644421"/>
          </a:xfrm>
          <a:prstGeom prst="rect">
            <a:avLst/>
          </a:prstGeom>
        </p:spPr>
      </p:pic>
      <p:pic>
        <p:nvPicPr>
          <p:cNvPr id="19" name="Picture 18" descr="Shape, arrow&#10;&#10;Description automatically generated">
            <a:extLst>
              <a:ext uri="{FF2B5EF4-FFF2-40B4-BE49-F238E27FC236}">
                <a16:creationId xmlns:a16="http://schemas.microsoft.com/office/drawing/2014/main" id="{8DD9629B-EE57-4143-AC1A-1934A68B1581}"/>
              </a:ext>
            </a:extLst>
          </p:cNvPr>
          <p:cNvPicPr>
            <a:picLocks noChangeAspect="1"/>
          </p:cNvPicPr>
          <p:nvPr/>
        </p:nvPicPr>
        <p:blipFill rotWithShape="1">
          <a:blip r:embed="rId7">
            <a:extLst>
              <a:ext uri="{28A0092B-C50C-407E-A947-70E740481C1C}">
                <a14:useLocalDpi xmlns:a14="http://schemas.microsoft.com/office/drawing/2010/main" val="0"/>
              </a:ext>
            </a:extLst>
          </a:blip>
          <a:srcRect b="7125"/>
          <a:stretch/>
        </p:blipFill>
        <p:spPr>
          <a:xfrm>
            <a:off x="115049" y="4848462"/>
            <a:ext cx="2500373" cy="1644421"/>
          </a:xfrm>
          <a:prstGeom prst="rect">
            <a:avLst/>
          </a:prstGeom>
        </p:spPr>
      </p:pic>
      <p:pic>
        <p:nvPicPr>
          <p:cNvPr id="21" name="Picture 20" descr="Shape&#10;&#10;Description automatically generated">
            <a:extLst>
              <a:ext uri="{FF2B5EF4-FFF2-40B4-BE49-F238E27FC236}">
                <a16:creationId xmlns:a16="http://schemas.microsoft.com/office/drawing/2014/main" id="{08D477EB-62D0-4E24-95FF-DCE27F29929F}"/>
              </a:ext>
            </a:extLst>
          </p:cNvPr>
          <p:cNvPicPr>
            <a:picLocks noChangeAspect="1"/>
          </p:cNvPicPr>
          <p:nvPr/>
        </p:nvPicPr>
        <p:blipFill rotWithShape="1">
          <a:blip r:embed="rId2">
            <a:extLst>
              <a:ext uri="{28A0092B-C50C-407E-A947-70E740481C1C}">
                <a14:useLocalDpi xmlns:a14="http://schemas.microsoft.com/office/drawing/2010/main" val="0"/>
              </a:ext>
            </a:extLst>
          </a:blip>
          <a:srcRect b="8789"/>
          <a:stretch/>
        </p:blipFill>
        <p:spPr>
          <a:xfrm>
            <a:off x="5046845" y="4827943"/>
            <a:ext cx="2500373" cy="1603384"/>
          </a:xfrm>
          <a:prstGeom prst="rect">
            <a:avLst/>
          </a:prstGeom>
        </p:spPr>
      </p:pic>
      <p:sp>
        <p:nvSpPr>
          <p:cNvPr id="2" name="Slide Number Placeholder 1">
            <a:extLst>
              <a:ext uri="{FF2B5EF4-FFF2-40B4-BE49-F238E27FC236}">
                <a16:creationId xmlns:a16="http://schemas.microsoft.com/office/drawing/2014/main" id="{B26CC0B1-30BF-49C9-9FB8-762784300AF3}"/>
              </a:ext>
            </a:extLst>
          </p:cNvPr>
          <p:cNvSpPr>
            <a:spLocks noGrp="1"/>
          </p:cNvSpPr>
          <p:nvPr>
            <p:ph type="sldNum" sz="quarter" idx="12"/>
          </p:nvPr>
        </p:nvSpPr>
        <p:spPr/>
        <p:txBody>
          <a:bodyPr/>
          <a:lstStyle/>
          <a:p>
            <a:fld id="{E126DD6A-2234-4F2C-9973-1EB23FFF7494}" type="slidenum">
              <a:rPr lang="zh-CN" altLang="en-US" smtClean="0"/>
              <a:t>13</a:t>
            </a:fld>
            <a:endParaRPr lang="zh-CN" altLang="en-US"/>
          </a:p>
        </p:txBody>
      </p:sp>
      <p:sp>
        <p:nvSpPr>
          <p:cNvPr id="5" name="TextBox 4">
            <a:extLst>
              <a:ext uri="{FF2B5EF4-FFF2-40B4-BE49-F238E27FC236}">
                <a16:creationId xmlns:a16="http://schemas.microsoft.com/office/drawing/2014/main" id="{7B1686BC-9C4C-4CF4-80B6-C39120447BEE}"/>
              </a:ext>
            </a:extLst>
          </p:cNvPr>
          <p:cNvSpPr txBox="1"/>
          <p:nvPr/>
        </p:nvSpPr>
        <p:spPr>
          <a:xfrm>
            <a:off x="-1" y="6636871"/>
            <a:ext cx="6973456" cy="246221"/>
          </a:xfrm>
          <a:prstGeom prst="rect">
            <a:avLst/>
          </a:prstGeom>
          <a:noFill/>
        </p:spPr>
        <p:txBody>
          <a:bodyPr wrap="square" rtlCol="0">
            <a:spAutoFit/>
          </a:bodyPr>
          <a:lstStyle/>
          <a:p>
            <a:r>
              <a:rPr lang="en-US" altLang="zh-CN" sz="1000" dirty="0"/>
              <a:t>* All data obtained from a time-series leaching experiment, normalization were conducted prior to clustering</a:t>
            </a:r>
            <a:endParaRPr lang="zh-CN" altLang="en-US" sz="1000" dirty="0"/>
          </a:p>
        </p:txBody>
      </p:sp>
      <p:sp>
        <p:nvSpPr>
          <p:cNvPr id="6" name="Rectangle 5">
            <a:extLst>
              <a:ext uri="{FF2B5EF4-FFF2-40B4-BE49-F238E27FC236}">
                <a16:creationId xmlns:a16="http://schemas.microsoft.com/office/drawing/2014/main" id="{E50752CD-0964-4282-8366-D7375D46063F}"/>
              </a:ext>
            </a:extLst>
          </p:cNvPr>
          <p:cNvSpPr/>
          <p:nvPr/>
        </p:nvSpPr>
        <p:spPr>
          <a:xfrm>
            <a:off x="115048" y="2640943"/>
            <a:ext cx="1175367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5">
            <a:extLst>
              <a:ext uri="{FF2B5EF4-FFF2-40B4-BE49-F238E27FC236}">
                <a16:creationId xmlns:a16="http://schemas.microsoft.com/office/drawing/2014/main" id="{01E77C82-8033-4CDE-83F9-307BBD525F3B}"/>
              </a:ext>
            </a:extLst>
          </p:cNvPr>
          <p:cNvSpPr/>
          <p:nvPr/>
        </p:nvSpPr>
        <p:spPr>
          <a:xfrm>
            <a:off x="89284" y="4658934"/>
            <a:ext cx="11779443"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79981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B51ABF-8C13-4D81-BB7C-4A0BAE69364B}"/>
              </a:ext>
            </a:extLst>
          </p:cNvPr>
          <p:cNvSpPr txBox="1">
            <a:spLocks/>
          </p:cNvSpPr>
          <p:nvPr/>
        </p:nvSpPr>
        <p:spPr>
          <a:xfrm>
            <a:off x="133247" y="-552941"/>
            <a:ext cx="10772775" cy="1658198"/>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altLang="zh-CN" sz="3600" dirty="0">
                <a:latin typeface="Proxima nova"/>
              </a:rPr>
              <a:t>Quantitative analysis</a:t>
            </a:r>
            <a:endParaRPr lang="zh-CN" altLang="en-US" sz="3600" dirty="0">
              <a:latin typeface="Proxima nova"/>
            </a:endParaRPr>
          </a:p>
        </p:txBody>
      </p:sp>
      <p:sp>
        <p:nvSpPr>
          <p:cNvPr id="5" name="Rectangle 4">
            <a:extLst>
              <a:ext uri="{FF2B5EF4-FFF2-40B4-BE49-F238E27FC236}">
                <a16:creationId xmlns:a16="http://schemas.microsoft.com/office/drawing/2014/main" id="{2C1AFC63-47F5-4A09-B52F-37FFA2EDE8F2}"/>
              </a:ext>
            </a:extLst>
          </p:cNvPr>
          <p:cNvSpPr/>
          <p:nvPr/>
        </p:nvSpPr>
        <p:spPr>
          <a:xfrm>
            <a:off x="0" y="1399329"/>
            <a:ext cx="5519635" cy="45719"/>
          </a:xfrm>
          <a:prstGeom prst="rect">
            <a:avLst/>
          </a:prstGeom>
          <a:solidFill>
            <a:schemeClr val="accent1">
              <a:lumMod val="20000"/>
              <a:lumOff val="8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Content Placeholder 3">
            <a:extLst>
              <a:ext uri="{FF2B5EF4-FFF2-40B4-BE49-F238E27FC236}">
                <a16:creationId xmlns:a16="http://schemas.microsoft.com/office/drawing/2014/main" id="{0B873DD4-480B-4A7A-9C2B-0BB9DD762DF7}"/>
              </a:ext>
            </a:extLst>
          </p:cNvPr>
          <p:cNvGraphicFramePr>
            <a:graphicFrameLocks noGrp="1"/>
          </p:cNvGraphicFramePr>
          <p:nvPr>
            <p:ph idx="1"/>
            <p:extLst>
              <p:ext uri="{D42A27DB-BD31-4B8C-83A1-F6EECF244321}">
                <p14:modId xmlns:p14="http://schemas.microsoft.com/office/powerpoint/2010/main" val="1552352728"/>
              </p:ext>
            </p:extLst>
          </p:nvPr>
        </p:nvGraphicFramePr>
        <p:xfrm>
          <a:off x="5391476" y="1724899"/>
          <a:ext cx="6107741" cy="4764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a:extLst>
              <a:ext uri="{FF2B5EF4-FFF2-40B4-BE49-F238E27FC236}">
                <a16:creationId xmlns:a16="http://schemas.microsoft.com/office/drawing/2014/main" id="{28DFBAC1-F320-430B-8712-CB8E57922B58}"/>
              </a:ext>
            </a:extLst>
          </p:cNvPr>
          <p:cNvSpPr>
            <a:spLocks noGrp="1"/>
          </p:cNvSpPr>
          <p:nvPr>
            <p:ph type="sldNum" sz="quarter" idx="12"/>
          </p:nvPr>
        </p:nvSpPr>
        <p:spPr/>
        <p:txBody>
          <a:bodyPr/>
          <a:lstStyle/>
          <a:p>
            <a:fld id="{E126DD6A-2234-4F2C-9973-1EB23FFF7494}" type="slidenum">
              <a:rPr lang="zh-CN" altLang="en-US" smtClean="0"/>
              <a:t>14</a:t>
            </a:fld>
            <a:endParaRPr lang="zh-CN" altLang="en-US"/>
          </a:p>
        </p:txBody>
      </p:sp>
      <p:graphicFrame>
        <p:nvGraphicFramePr>
          <p:cNvPr id="10" name="Diagram 9">
            <a:extLst>
              <a:ext uri="{FF2B5EF4-FFF2-40B4-BE49-F238E27FC236}">
                <a16:creationId xmlns:a16="http://schemas.microsoft.com/office/drawing/2014/main" id="{8A8B4997-50B9-4D4B-8ABC-4A851E946A2F}"/>
              </a:ext>
            </a:extLst>
          </p:cNvPr>
          <p:cNvGraphicFramePr/>
          <p:nvPr>
            <p:extLst>
              <p:ext uri="{D42A27DB-BD31-4B8C-83A1-F6EECF244321}">
                <p14:modId xmlns:p14="http://schemas.microsoft.com/office/powerpoint/2010/main" val="698311988"/>
              </p:ext>
            </p:extLst>
          </p:nvPr>
        </p:nvGraphicFramePr>
        <p:xfrm>
          <a:off x="1040946" y="2156359"/>
          <a:ext cx="3383272" cy="420918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TextBox 10">
            <a:extLst>
              <a:ext uri="{FF2B5EF4-FFF2-40B4-BE49-F238E27FC236}">
                <a16:creationId xmlns:a16="http://schemas.microsoft.com/office/drawing/2014/main" id="{3995F909-D686-4163-B0D5-10B95D71BB19}"/>
              </a:ext>
            </a:extLst>
          </p:cNvPr>
          <p:cNvSpPr txBox="1"/>
          <p:nvPr/>
        </p:nvSpPr>
        <p:spPr>
          <a:xfrm>
            <a:off x="1376218" y="1583962"/>
            <a:ext cx="2712728" cy="400110"/>
          </a:xfrm>
          <a:prstGeom prst="rect">
            <a:avLst/>
          </a:prstGeom>
          <a:noFill/>
        </p:spPr>
        <p:txBody>
          <a:bodyPr wrap="square" rtlCol="0">
            <a:spAutoFit/>
          </a:bodyPr>
          <a:lstStyle/>
          <a:p>
            <a:r>
              <a:rPr lang="en-US" altLang="zh-CN" sz="2000" dirty="0">
                <a:solidFill>
                  <a:schemeClr val="accent1"/>
                </a:solidFill>
              </a:rPr>
              <a:t>Watershed mixtures*</a:t>
            </a:r>
            <a:endParaRPr lang="zh-CN" altLang="en-US" sz="2000" dirty="0">
              <a:solidFill>
                <a:schemeClr val="accent1"/>
              </a:solidFill>
            </a:endParaRPr>
          </a:p>
        </p:txBody>
      </p:sp>
      <p:sp>
        <p:nvSpPr>
          <p:cNvPr id="12" name="Rectangle 11">
            <a:extLst>
              <a:ext uri="{FF2B5EF4-FFF2-40B4-BE49-F238E27FC236}">
                <a16:creationId xmlns:a16="http://schemas.microsoft.com/office/drawing/2014/main" id="{DF51B165-3830-4676-8242-832E3D3AC22E}"/>
              </a:ext>
            </a:extLst>
          </p:cNvPr>
          <p:cNvSpPr/>
          <p:nvPr/>
        </p:nvSpPr>
        <p:spPr>
          <a:xfrm>
            <a:off x="994929" y="1984072"/>
            <a:ext cx="3170670" cy="45719"/>
          </a:xfrm>
          <a:prstGeom prst="rect">
            <a:avLst/>
          </a:prstGeom>
          <a:solidFill>
            <a:srgbClr val="57C5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a:extLst>
              <a:ext uri="{FF2B5EF4-FFF2-40B4-BE49-F238E27FC236}">
                <a16:creationId xmlns:a16="http://schemas.microsoft.com/office/drawing/2014/main" id="{BCC83406-6E12-4A10-812D-A719CD609479}"/>
              </a:ext>
            </a:extLst>
          </p:cNvPr>
          <p:cNvSpPr txBox="1"/>
          <p:nvPr/>
        </p:nvSpPr>
        <p:spPr>
          <a:xfrm>
            <a:off x="-13855" y="6556821"/>
            <a:ext cx="8358909" cy="461665"/>
          </a:xfrm>
          <a:prstGeom prst="rect">
            <a:avLst/>
          </a:prstGeom>
          <a:noFill/>
        </p:spPr>
        <p:txBody>
          <a:bodyPr wrap="square" rtlCol="0">
            <a:spAutoFit/>
          </a:bodyPr>
          <a:lstStyle/>
          <a:p>
            <a:r>
              <a:rPr lang="en-US" altLang="zh-CN" sz="800" dirty="0"/>
              <a:t>* Reference: </a:t>
            </a:r>
            <a:r>
              <a:rPr lang="en-US" altLang="zh-CN" sz="800" dirty="0">
                <a:solidFill>
                  <a:schemeClr val="tx1"/>
                </a:solidFill>
                <a:latin typeface="Segoe UI" panose="020B0502040204020203" pitchFamily="34" charset="0"/>
                <a:cs typeface="Segoe UI" panose="020B0502040204020203" pitchFamily="34" charset="0"/>
              </a:rPr>
              <a:t>Katherine T. Peter et al., Application of Nontarget High Resolution Mass Spectrometry Data to Quantitative Source Apportionment, Environmental Science &amp; Technology 2019 53 (21), 12257-12268 DOI: 10.1021/acs.est.9b04481 </a:t>
            </a:r>
          </a:p>
          <a:p>
            <a:endParaRPr lang="zh-CN" altLang="en-US" sz="800" dirty="0"/>
          </a:p>
        </p:txBody>
      </p:sp>
      <p:pic>
        <p:nvPicPr>
          <p:cNvPr id="14" name="Picture 13" descr="Shape&#10;&#10;Description automatically generated">
            <a:extLst>
              <a:ext uri="{FF2B5EF4-FFF2-40B4-BE49-F238E27FC236}">
                <a16:creationId xmlns:a16="http://schemas.microsoft.com/office/drawing/2014/main" id="{54C790F6-757E-4873-A876-B8452CFB6007}"/>
              </a:ext>
            </a:extLst>
          </p:cNvPr>
          <p:cNvPicPr>
            <a:picLocks noChangeAspect="1"/>
          </p:cNvPicPr>
          <p:nvPr/>
        </p:nvPicPr>
        <p:blipFill rotWithShape="1">
          <a:blip r:embed="rId13">
            <a:extLst>
              <a:ext uri="{28A0092B-C50C-407E-A947-70E740481C1C}">
                <a14:useLocalDpi xmlns:a14="http://schemas.microsoft.com/office/drawing/2010/main" val="0"/>
              </a:ext>
            </a:extLst>
          </a:blip>
          <a:srcRect b="6434"/>
          <a:stretch/>
        </p:blipFill>
        <p:spPr>
          <a:xfrm>
            <a:off x="7733744" y="4358942"/>
            <a:ext cx="711602" cy="468100"/>
          </a:xfrm>
          <a:prstGeom prst="rect">
            <a:avLst/>
          </a:prstGeom>
        </p:spPr>
      </p:pic>
      <p:pic>
        <p:nvPicPr>
          <p:cNvPr id="15" name="Picture 14" descr="Shape, polygon&#10;&#10;Description automatically generated">
            <a:extLst>
              <a:ext uri="{FF2B5EF4-FFF2-40B4-BE49-F238E27FC236}">
                <a16:creationId xmlns:a16="http://schemas.microsoft.com/office/drawing/2014/main" id="{612A98AE-2F03-408B-9033-C5A7E775498F}"/>
              </a:ext>
            </a:extLst>
          </p:cNvPr>
          <p:cNvPicPr>
            <a:picLocks noChangeAspect="1"/>
          </p:cNvPicPr>
          <p:nvPr/>
        </p:nvPicPr>
        <p:blipFill rotWithShape="1">
          <a:blip r:embed="rId14">
            <a:extLst>
              <a:ext uri="{28A0092B-C50C-407E-A947-70E740481C1C}">
                <a14:useLocalDpi xmlns:a14="http://schemas.microsoft.com/office/drawing/2010/main" val="0"/>
              </a:ext>
            </a:extLst>
          </a:blip>
          <a:srcRect b="6791"/>
          <a:stretch/>
        </p:blipFill>
        <p:spPr>
          <a:xfrm>
            <a:off x="8301719" y="5880649"/>
            <a:ext cx="731601" cy="481152"/>
          </a:xfrm>
          <a:prstGeom prst="rect">
            <a:avLst/>
          </a:prstGeom>
        </p:spPr>
      </p:pic>
      <p:pic>
        <p:nvPicPr>
          <p:cNvPr id="16" name="Picture 15" descr="Shape, arrow&#10;&#10;Description automatically generated">
            <a:extLst>
              <a:ext uri="{FF2B5EF4-FFF2-40B4-BE49-F238E27FC236}">
                <a16:creationId xmlns:a16="http://schemas.microsoft.com/office/drawing/2014/main" id="{3E1AFD57-E3DF-4866-9A18-C6393A3ABD9F}"/>
              </a:ext>
            </a:extLst>
          </p:cNvPr>
          <p:cNvPicPr>
            <a:picLocks noChangeAspect="1"/>
          </p:cNvPicPr>
          <p:nvPr/>
        </p:nvPicPr>
        <p:blipFill rotWithShape="1">
          <a:blip r:embed="rId15">
            <a:extLst>
              <a:ext uri="{28A0092B-C50C-407E-A947-70E740481C1C}">
                <a14:useLocalDpi xmlns:a14="http://schemas.microsoft.com/office/drawing/2010/main" val="0"/>
              </a:ext>
            </a:extLst>
          </a:blip>
          <a:srcRect b="7125"/>
          <a:stretch/>
        </p:blipFill>
        <p:spPr>
          <a:xfrm>
            <a:off x="7570118" y="5880649"/>
            <a:ext cx="731601" cy="481152"/>
          </a:xfrm>
          <a:prstGeom prst="rect">
            <a:avLst/>
          </a:prstGeom>
        </p:spPr>
      </p:pic>
    </p:spTree>
    <p:extLst>
      <p:ext uri="{BB962C8B-B14F-4D97-AF65-F5344CB8AC3E}">
        <p14:creationId xmlns:p14="http://schemas.microsoft.com/office/powerpoint/2010/main" val="1092407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40CE239-FC35-43EF-A06A-EEF4D084E6C5}"/>
              </a:ext>
            </a:extLst>
          </p:cNvPr>
          <p:cNvPicPr>
            <a:picLocks noChangeAspect="1"/>
          </p:cNvPicPr>
          <p:nvPr/>
        </p:nvPicPr>
        <p:blipFill rotWithShape="1">
          <a:blip r:embed="rId3"/>
          <a:srcRect t="51423" r="52991"/>
          <a:stretch/>
        </p:blipFill>
        <p:spPr>
          <a:xfrm>
            <a:off x="661093" y="2854027"/>
            <a:ext cx="5559410" cy="3076590"/>
          </a:xfrm>
          <a:prstGeom prst="rect">
            <a:avLst/>
          </a:prstGeom>
        </p:spPr>
      </p:pic>
      <p:pic>
        <p:nvPicPr>
          <p:cNvPr id="14" name="Picture 2">
            <a:extLst>
              <a:ext uri="{FF2B5EF4-FFF2-40B4-BE49-F238E27FC236}">
                <a16:creationId xmlns:a16="http://schemas.microsoft.com/office/drawing/2014/main" id="{1442F651-9B5E-4A33-A2C0-AD4529A8FC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6471" y="2854027"/>
            <a:ext cx="4881619" cy="3177537"/>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EF0776CA-18DD-4BBD-9EAD-E36998A2CA0D}"/>
              </a:ext>
            </a:extLst>
          </p:cNvPr>
          <p:cNvSpPr txBox="1">
            <a:spLocks/>
          </p:cNvSpPr>
          <p:nvPr/>
        </p:nvSpPr>
        <p:spPr>
          <a:xfrm>
            <a:off x="133247" y="-467293"/>
            <a:ext cx="10772775" cy="1658198"/>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altLang="zh-CN" sz="3600" dirty="0">
                <a:latin typeface="Proxima nova"/>
              </a:rPr>
              <a:t>Modeling analysis</a:t>
            </a:r>
            <a:endParaRPr lang="zh-CN" altLang="en-US" sz="3600" dirty="0">
              <a:latin typeface="Proxima nova"/>
            </a:endParaRPr>
          </a:p>
        </p:txBody>
      </p:sp>
      <p:sp>
        <p:nvSpPr>
          <p:cNvPr id="11" name="Rectangle 10">
            <a:extLst>
              <a:ext uri="{FF2B5EF4-FFF2-40B4-BE49-F238E27FC236}">
                <a16:creationId xmlns:a16="http://schemas.microsoft.com/office/drawing/2014/main" id="{743475E6-011A-4163-8563-369F51BA1D71}"/>
              </a:ext>
            </a:extLst>
          </p:cNvPr>
          <p:cNvSpPr/>
          <p:nvPr/>
        </p:nvSpPr>
        <p:spPr>
          <a:xfrm>
            <a:off x="0" y="1399329"/>
            <a:ext cx="5519635" cy="45719"/>
          </a:xfrm>
          <a:prstGeom prst="rect">
            <a:avLst/>
          </a:prstGeom>
          <a:solidFill>
            <a:schemeClr val="accent1">
              <a:lumMod val="20000"/>
              <a:lumOff val="8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Slide Number Placeholder 4">
            <a:extLst>
              <a:ext uri="{FF2B5EF4-FFF2-40B4-BE49-F238E27FC236}">
                <a16:creationId xmlns:a16="http://schemas.microsoft.com/office/drawing/2014/main" id="{57896EBC-79A3-4336-AB7D-11BD94DC5095}"/>
              </a:ext>
            </a:extLst>
          </p:cNvPr>
          <p:cNvSpPr>
            <a:spLocks noGrp="1"/>
          </p:cNvSpPr>
          <p:nvPr>
            <p:ph type="sldNum" sz="quarter" idx="12"/>
          </p:nvPr>
        </p:nvSpPr>
        <p:spPr/>
        <p:txBody>
          <a:bodyPr/>
          <a:lstStyle/>
          <a:p>
            <a:fld id="{E126DD6A-2234-4F2C-9973-1EB23FFF7494}" type="slidenum">
              <a:rPr lang="zh-CN" altLang="en-US" smtClean="0"/>
              <a:t>15</a:t>
            </a:fld>
            <a:endParaRPr lang="zh-CN" altLang="en-US"/>
          </a:p>
        </p:txBody>
      </p:sp>
      <p:sp>
        <p:nvSpPr>
          <p:cNvPr id="19" name="Rectangle 2">
            <a:extLst>
              <a:ext uri="{FF2B5EF4-FFF2-40B4-BE49-F238E27FC236}">
                <a16:creationId xmlns:a16="http://schemas.microsoft.com/office/drawing/2014/main" id="{0EE18A0D-FFD7-4E38-943D-A31C1F42A4EB}"/>
              </a:ext>
            </a:extLst>
          </p:cNvPr>
          <p:cNvSpPr>
            <a:spLocks noChangeArrowheads="1"/>
          </p:cNvSpPr>
          <p:nvPr/>
        </p:nvSpPr>
        <p:spPr bwMode="auto">
          <a:xfrm>
            <a:off x="536590" y="1786059"/>
            <a:ext cx="6818051" cy="913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Proxima nova"/>
                <a:ea typeface="Monaco"/>
              </a:rPr>
              <a:t>regression = </a:t>
            </a:r>
            <a:r>
              <a:rPr kumimoji="0" lang="en-US" altLang="zh-CN" sz="1400" b="1" i="0" u="none" strike="noStrike" cap="none" normalizeH="0" baseline="0" dirty="0" err="1">
                <a:ln>
                  <a:noFill/>
                </a:ln>
                <a:solidFill>
                  <a:srgbClr val="FF0000"/>
                </a:solidFill>
                <a:effectLst/>
                <a:latin typeface="Proxima nova"/>
                <a:ea typeface="Monaco"/>
              </a:rPr>
              <a:t>feature_model</a:t>
            </a:r>
            <a:r>
              <a:rPr kumimoji="0" lang="en-US" altLang="zh-CN" sz="1400" b="0" i="0" u="none" strike="noStrike" cap="none" normalizeH="0" baseline="0" dirty="0">
                <a:ln>
                  <a:noFill/>
                </a:ln>
                <a:solidFill>
                  <a:schemeClr val="tx1"/>
                </a:solidFill>
                <a:effectLst/>
                <a:latin typeface="Proxima nova"/>
                <a:ea typeface="Monaco"/>
              </a:rPr>
              <a:t>(Data,</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solidFill>
                  <a:schemeClr val="tx1"/>
                </a:solidFill>
                <a:latin typeface="Proxima nova"/>
                <a:ea typeface="Monaco"/>
              </a:rPr>
              <a:t>                                        </a:t>
            </a:r>
            <a:r>
              <a:rPr kumimoji="0" lang="en-US" altLang="zh-CN" sz="1400" b="0" i="0" u="none" strike="noStrike" cap="none" normalizeH="0" baseline="0" dirty="0" err="1">
                <a:ln>
                  <a:noFill/>
                </a:ln>
                <a:solidFill>
                  <a:schemeClr val="tx1"/>
                </a:solidFill>
                <a:effectLst/>
                <a:latin typeface="Proxima nova"/>
                <a:ea typeface="Monaco"/>
              </a:rPr>
              <a:t>multiple_clusters</a:t>
            </a:r>
            <a:r>
              <a:rPr kumimoji="0" lang="en-US" altLang="zh-CN" sz="1400" b="0" i="0" u="none" strike="noStrike" cap="none" normalizeH="0" baseline="0" dirty="0">
                <a:ln>
                  <a:noFill/>
                </a:ln>
                <a:solidFill>
                  <a:schemeClr val="accent1">
                    <a:lumMod val="60000"/>
                    <a:lumOff val="40000"/>
                  </a:schemeClr>
                </a:solidFill>
                <a:effectLst/>
                <a:latin typeface="Proxima nova"/>
                <a:ea typeface="Monaco"/>
              </a:rPr>
              <a:t>=True</a:t>
            </a:r>
            <a:r>
              <a:rPr kumimoji="0" lang="en-US" altLang="zh-CN" sz="1400" b="0" i="0" u="none" strike="noStrike" cap="none" normalizeH="0" baseline="0" dirty="0">
                <a:ln>
                  <a:noFill/>
                </a:ln>
                <a:solidFill>
                  <a:schemeClr val="tx1"/>
                </a:solidFill>
                <a:effectLst/>
                <a:latin typeface="Proxima nova"/>
                <a:ea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solidFill>
                  <a:schemeClr val="tx1"/>
                </a:solidFill>
                <a:latin typeface="Proxima nova"/>
                <a:ea typeface="Monaco"/>
              </a:rPr>
              <a:t>                                        </a:t>
            </a:r>
            <a:r>
              <a:rPr kumimoji="0" lang="en-US" altLang="zh-CN" sz="1400" b="0" i="0" u="none" strike="noStrike" cap="none" normalizeH="0" baseline="0" dirty="0" err="1">
                <a:ln>
                  <a:noFill/>
                </a:ln>
                <a:solidFill>
                  <a:schemeClr val="tx1"/>
                </a:solidFill>
                <a:effectLst/>
                <a:latin typeface="Proxima nova"/>
                <a:ea typeface="Monaco"/>
              </a:rPr>
              <a:t>model_method</a:t>
            </a:r>
            <a:r>
              <a:rPr kumimoji="0" lang="en-US" altLang="zh-CN" sz="1400" b="0" i="0" u="none" strike="noStrike" cap="none" normalizeH="0" baseline="0" dirty="0">
                <a:ln>
                  <a:noFill/>
                </a:ln>
                <a:solidFill>
                  <a:schemeClr val="accent1">
                    <a:lumMod val="60000"/>
                    <a:lumOff val="40000"/>
                  </a:schemeClr>
                </a:solidFill>
                <a:effectLst/>
                <a:latin typeface="Proxima nova"/>
                <a:ea typeface="Monaco"/>
              </a:rPr>
              <a:t>='</a:t>
            </a:r>
            <a:r>
              <a:rPr kumimoji="0" lang="en-US" altLang="zh-CN" sz="1400" b="0" i="0" u="none" strike="noStrike" cap="none" normalizeH="0" baseline="0" dirty="0" err="1">
                <a:ln>
                  <a:noFill/>
                </a:ln>
                <a:solidFill>
                  <a:schemeClr val="accent1">
                    <a:lumMod val="60000"/>
                    <a:lumOff val="40000"/>
                  </a:schemeClr>
                </a:solidFill>
                <a:effectLst/>
                <a:latin typeface="Proxima nova"/>
                <a:ea typeface="Monaco"/>
              </a:rPr>
              <a:t>ensemble_bagging_svc</a:t>
            </a:r>
            <a:r>
              <a:rPr kumimoji="0" lang="en-US" altLang="zh-CN" sz="1400" b="0" i="0" u="none" strike="noStrike" cap="none" normalizeH="0" baseline="0" dirty="0">
                <a:ln>
                  <a:noFill/>
                </a:ln>
                <a:solidFill>
                  <a:schemeClr val="accent1">
                    <a:lumMod val="60000"/>
                    <a:lumOff val="40000"/>
                  </a:schemeClr>
                </a:solidFill>
                <a:effectLst/>
                <a:latin typeface="Proxima nova"/>
                <a:ea typeface="Monaco"/>
              </a:rPr>
              <a:t>’</a:t>
            </a:r>
            <a:r>
              <a:rPr kumimoji="0" lang="en-US" altLang="zh-CN" sz="1400" b="0" i="0" u="none" strike="noStrike" cap="none" normalizeH="0" baseline="0" dirty="0">
                <a:ln>
                  <a:noFill/>
                </a:ln>
                <a:solidFill>
                  <a:schemeClr val="tx1"/>
                </a:solidFill>
                <a:effectLst/>
                <a:latin typeface="Proxima nova"/>
                <a:ea typeface="Monac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Proxima nova"/>
                <a:ea typeface="Monaco"/>
              </a:rPr>
              <a:t>                                        report</a:t>
            </a:r>
            <a:r>
              <a:rPr kumimoji="0" lang="en-US" altLang="zh-CN" sz="1400" b="0" i="0" u="none" strike="noStrike" cap="none" normalizeH="0" baseline="0" dirty="0">
                <a:ln>
                  <a:noFill/>
                </a:ln>
                <a:solidFill>
                  <a:schemeClr val="accent1">
                    <a:lumMod val="60000"/>
                    <a:lumOff val="40000"/>
                  </a:schemeClr>
                </a:solidFill>
                <a:effectLst/>
                <a:latin typeface="Proxima nova"/>
                <a:ea typeface="Monaco"/>
              </a:rPr>
              <a:t>=True</a:t>
            </a:r>
            <a:r>
              <a:rPr kumimoji="0" lang="en-US" altLang="zh-CN" sz="1400" b="0" i="0" u="none" strike="noStrike" cap="none" normalizeH="0" baseline="0" dirty="0">
                <a:ln>
                  <a:noFill/>
                </a:ln>
                <a:solidFill>
                  <a:schemeClr val="tx1"/>
                </a:solidFill>
                <a:effectLst/>
                <a:latin typeface="Proxima nova"/>
                <a:ea typeface="Monaco"/>
              </a:rPr>
              <a:t>)</a:t>
            </a:r>
            <a:endParaRPr kumimoji="0" lang="zh-CN" altLang="zh-CN" sz="3600" b="0" i="0" u="none" strike="noStrike" cap="none" normalizeH="0" baseline="0" dirty="0">
              <a:ln>
                <a:noFill/>
              </a:ln>
              <a:solidFill>
                <a:schemeClr val="tx1"/>
              </a:solidFill>
              <a:effectLst/>
              <a:latin typeface="Proxima nova"/>
            </a:endParaRPr>
          </a:p>
        </p:txBody>
      </p:sp>
      <p:sp>
        <p:nvSpPr>
          <p:cNvPr id="20" name="Rectangle 2">
            <a:extLst>
              <a:ext uri="{FF2B5EF4-FFF2-40B4-BE49-F238E27FC236}">
                <a16:creationId xmlns:a16="http://schemas.microsoft.com/office/drawing/2014/main" id="{B2668CCB-9CB8-4781-8022-1557C2001B8E}"/>
              </a:ext>
            </a:extLst>
          </p:cNvPr>
          <p:cNvSpPr>
            <a:spLocks noChangeArrowheads="1"/>
          </p:cNvSpPr>
          <p:nvPr/>
        </p:nvSpPr>
        <p:spPr bwMode="auto">
          <a:xfrm>
            <a:off x="7083872" y="1786059"/>
            <a:ext cx="3500079" cy="913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err="1">
                <a:ln>
                  <a:noFill/>
                </a:ln>
                <a:solidFill>
                  <a:srgbClr val="FF0000"/>
                </a:solidFill>
                <a:effectLst/>
                <a:latin typeface="Proxima nova"/>
                <a:ea typeface="Monaco"/>
              </a:rPr>
              <a:t>cluster_pred</a:t>
            </a:r>
            <a:r>
              <a:rPr kumimoji="0" lang="en-US" altLang="zh-CN" sz="1400" b="0" i="0" u="none" strike="noStrike" cap="none" normalizeH="0" baseline="0" dirty="0">
                <a:ln>
                  <a:noFill/>
                </a:ln>
                <a:solidFill>
                  <a:schemeClr val="tx1"/>
                </a:solidFill>
                <a:effectLst/>
                <a:latin typeface="Proxima nova"/>
                <a:ea typeface="Monaco"/>
              </a:rPr>
              <a:t>(regression,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Proxima nova"/>
                <a:ea typeface="Monaco"/>
              </a:rPr>
              <a:t>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Proxima nova"/>
                <a:ea typeface="Monaco"/>
              </a:rPr>
              <a:t>                  </a:t>
            </a:r>
            <a:r>
              <a:rPr kumimoji="0" lang="en-US" altLang="zh-CN" sz="1400" b="0" i="0" u="none" strike="noStrike" cap="none" normalizeH="0" baseline="0" dirty="0" err="1">
                <a:ln>
                  <a:noFill/>
                </a:ln>
                <a:solidFill>
                  <a:schemeClr val="tx1"/>
                </a:solidFill>
                <a:effectLst/>
                <a:latin typeface="Proxima nova"/>
                <a:ea typeface="Monaco"/>
              </a:rPr>
              <a:t>sample_name</a:t>
            </a:r>
            <a:r>
              <a:rPr kumimoji="0" lang="en-US" altLang="zh-CN" sz="1400" b="0" i="0" u="none" strike="noStrike" cap="none" normalizeH="0" baseline="0" dirty="0">
                <a:ln>
                  <a:noFill/>
                </a:ln>
                <a:solidFill>
                  <a:schemeClr val="accent1">
                    <a:lumMod val="60000"/>
                    <a:lumOff val="40000"/>
                  </a:schemeClr>
                </a:solidFill>
                <a:effectLst/>
                <a:latin typeface="Proxima nova"/>
                <a:ea typeface="Monaco"/>
              </a:rPr>
              <a:t>=‘field1’,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Proxima nova"/>
                <a:ea typeface="Monaco"/>
              </a:rPr>
              <a:t>                  </a:t>
            </a:r>
            <a:r>
              <a:rPr kumimoji="0" lang="en-US" altLang="zh-CN" sz="1400" b="0" i="0" u="none" strike="noStrike" cap="none" normalizeH="0" baseline="0" dirty="0" err="1">
                <a:ln>
                  <a:noFill/>
                </a:ln>
                <a:solidFill>
                  <a:schemeClr val="tx1"/>
                </a:solidFill>
                <a:effectLst/>
                <a:latin typeface="Proxima nova"/>
                <a:ea typeface="Monaco"/>
              </a:rPr>
              <a:t>selected_cluster</a:t>
            </a:r>
            <a:r>
              <a:rPr kumimoji="0" lang="en-US" altLang="zh-CN" sz="1400" b="0" i="0" u="none" strike="noStrike" cap="none" normalizeH="0" baseline="0" dirty="0">
                <a:ln>
                  <a:noFill/>
                </a:ln>
                <a:solidFill>
                  <a:schemeClr val="accent1">
                    <a:lumMod val="60000"/>
                    <a:lumOff val="40000"/>
                  </a:schemeClr>
                </a:solidFill>
                <a:effectLst/>
                <a:latin typeface="Proxima nova"/>
                <a:ea typeface="Monaco"/>
              </a:rPr>
              <a:t>=[0,1,3,5,7,9]</a:t>
            </a:r>
            <a:r>
              <a:rPr kumimoji="0" lang="en-US" altLang="zh-CN" sz="1400" b="0" i="0" u="none" strike="noStrike" cap="none" normalizeH="0" baseline="0" dirty="0">
                <a:ln>
                  <a:noFill/>
                </a:ln>
                <a:solidFill>
                  <a:schemeClr val="tx1"/>
                </a:solidFill>
                <a:effectLst/>
                <a:latin typeface="Proxima nova"/>
                <a:ea typeface="Monaco"/>
              </a:rPr>
              <a:t>)</a:t>
            </a:r>
            <a:endParaRPr kumimoji="0" lang="zh-CN" altLang="zh-CN" sz="3600" b="0" i="0" u="none" strike="noStrike" cap="none" normalizeH="0" baseline="0" dirty="0">
              <a:ln>
                <a:noFill/>
              </a:ln>
              <a:solidFill>
                <a:schemeClr val="tx1"/>
              </a:solidFill>
              <a:effectLst/>
              <a:latin typeface="Proxima nova"/>
            </a:endParaRPr>
          </a:p>
        </p:txBody>
      </p:sp>
      <p:sp>
        <p:nvSpPr>
          <p:cNvPr id="6" name="TextBox 5">
            <a:extLst>
              <a:ext uri="{FF2B5EF4-FFF2-40B4-BE49-F238E27FC236}">
                <a16:creationId xmlns:a16="http://schemas.microsoft.com/office/drawing/2014/main" id="{020BE517-871F-4364-B01C-DC8BA8BD67E8}"/>
              </a:ext>
            </a:extLst>
          </p:cNvPr>
          <p:cNvSpPr txBox="1"/>
          <p:nvPr/>
        </p:nvSpPr>
        <p:spPr>
          <a:xfrm>
            <a:off x="7489948" y="5993603"/>
            <a:ext cx="4385569" cy="246221"/>
          </a:xfrm>
          <a:prstGeom prst="rect">
            <a:avLst/>
          </a:prstGeom>
          <a:noFill/>
        </p:spPr>
        <p:txBody>
          <a:bodyPr wrap="square" rtlCol="0">
            <a:spAutoFit/>
          </a:bodyPr>
          <a:lstStyle/>
          <a:p>
            <a:pPr algn="ctr"/>
            <a:r>
              <a:rPr lang="en-US" altLang="zh-CN" sz="1000" dirty="0"/>
              <a:t>Actual SR520 Vol. in 1000 mL sample (mL)</a:t>
            </a:r>
            <a:endParaRPr lang="zh-CN" altLang="en-US" sz="1000" dirty="0"/>
          </a:p>
        </p:txBody>
      </p:sp>
      <p:sp>
        <p:nvSpPr>
          <p:cNvPr id="21" name="TextBox 20">
            <a:extLst>
              <a:ext uri="{FF2B5EF4-FFF2-40B4-BE49-F238E27FC236}">
                <a16:creationId xmlns:a16="http://schemas.microsoft.com/office/drawing/2014/main" id="{E1560CB7-781C-456F-8E7D-1709908AFE1F}"/>
              </a:ext>
            </a:extLst>
          </p:cNvPr>
          <p:cNvSpPr txBox="1"/>
          <p:nvPr/>
        </p:nvSpPr>
        <p:spPr>
          <a:xfrm rot="16200000">
            <a:off x="4662441" y="4154766"/>
            <a:ext cx="4385569" cy="230832"/>
          </a:xfrm>
          <a:prstGeom prst="rect">
            <a:avLst/>
          </a:prstGeom>
          <a:noFill/>
        </p:spPr>
        <p:txBody>
          <a:bodyPr wrap="square" rtlCol="0">
            <a:spAutoFit/>
          </a:bodyPr>
          <a:lstStyle/>
          <a:p>
            <a:pPr algn="ctr"/>
            <a:r>
              <a:rPr lang="en-US" altLang="zh-CN" sz="900" dirty="0"/>
              <a:t>Predicted SR520 Vol. in 1000 mL sample (mL)</a:t>
            </a:r>
            <a:endParaRPr lang="zh-CN" altLang="en-US" sz="900" dirty="0"/>
          </a:p>
        </p:txBody>
      </p:sp>
    </p:spTree>
    <p:extLst>
      <p:ext uri="{BB962C8B-B14F-4D97-AF65-F5344CB8AC3E}">
        <p14:creationId xmlns:p14="http://schemas.microsoft.com/office/powerpoint/2010/main" val="1070122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D4EA-D959-430D-A03F-47CCDAC6F935}"/>
              </a:ext>
            </a:extLst>
          </p:cNvPr>
          <p:cNvSpPr>
            <a:spLocks noGrp="1"/>
          </p:cNvSpPr>
          <p:nvPr>
            <p:ph type="title"/>
          </p:nvPr>
        </p:nvSpPr>
        <p:spPr>
          <a:xfrm>
            <a:off x="609601" y="4714251"/>
            <a:ext cx="10923638" cy="1125190"/>
          </a:xfrm>
        </p:spPr>
        <p:txBody>
          <a:bodyPr vert="horz" lIns="91440" tIns="45720" rIns="91440" bIns="45720" rtlCol="0" anchor="b">
            <a:normAutofit/>
          </a:bodyPr>
          <a:lstStyle/>
          <a:p>
            <a:pPr>
              <a:lnSpc>
                <a:spcPct val="80000"/>
              </a:lnSpc>
            </a:pPr>
            <a:r>
              <a:rPr lang="en-US" altLang="zh-CN" sz="4800" dirty="0">
                <a:latin typeface="Proxima nova"/>
              </a:rPr>
              <a:t>Functionality Comparison</a:t>
            </a:r>
          </a:p>
        </p:txBody>
      </p:sp>
      <p:graphicFrame>
        <p:nvGraphicFramePr>
          <p:cNvPr id="4" name="Table 3">
            <a:extLst>
              <a:ext uri="{FF2B5EF4-FFF2-40B4-BE49-F238E27FC236}">
                <a16:creationId xmlns:a16="http://schemas.microsoft.com/office/drawing/2014/main" id="{25E9100B-6F20-4399-B305-16B6985E4650}"/>
              </a:ext>
            </a:extLst>
          </p:cNvPr>
          <p:cNvGraphicFramePr>
            <a:graphicFrameLocks noGrp="1"/>
          </p:cNvGraphicFramePr>
          <p:nvPr>
            <p:extLst>
              <p:ext uri="{D42A27DB-BD31-4B8C-83A1-F6EECF244321}">
                <p14:modId xmlns:p14="http://schemas.microsoft.com/office/powerpoint/2010/main" val="404679195"/>
              </p:ext>
            </p:extLst>
          </p:nvPr>
        </p:nvGraphicFramePr>
        <p:xfrm>
          <a:off x="1406406" y="273206"/>
          <a:ext cx="9330027" cy="4126534"/>
        </p:xfrm>
        <a:graphic>
          <a:graphicData uri="http://schemas.openxmlformats.org/drawingml/2006/table">
            <a:tbl>
              <a:tblPr firstRow="1">
                <a:noFill/>
                <a:tableStyleId>{5C22544A-7EE6-4342-B048-85BDC9FD1C3A}</a:tableStyleId>
              </a:tblPr>
              <a:tblGrid>
                <a:gridCol w="3517277">
                  <a:extLst>
                    <a:ext uri="{9D8B030D-6E8A-4147-A177-3AD203B41FA5}">
                      <a16:colId xmlns:a16="http://schemas.microsoft.com/office/drawing/2014/main" val="2205824227"/>
                    </a:ext>
                  </a:extLst>
                </a:gridCol>
                <a:gridCol w="1162550">
                  <a:extLst>
                    <a:ext uri="{9D8B030D-6E8A-4147-A177-3AD203B41FA5}">
                      <a16:colId xmlns:a16="http://schemas.microsoft.com/office/drawing/2014/main" val="1595784455"/>
                    </a:ext>
                  </a:extLst>
                </a:gridCol>
                <a:gridCol w="1162550">
                  <a:extLst>
                    <a:ext uri="{9D8B030D-6E8A-4147-A177-3AD203B41FA5}">
                      <a16:colId xmlns:a16="http://schemas.microsoft.com/office/drawing/2014/main" val="3743279514"/>
                    </a:ext>
                  </a:extLst>
                </a:gridCol>
                <a:gridCol w="1162550">
                  <a:extLst>
                    <a:ext uri="{9D8B030D-6E8A-4147-A177-3AD203B41FA5}">
                      <a16:colId xmlns:a16="http://schemas.microsoft.com/office/drawing/2014/main" val="148381243"/>
                    </a:ext>
                  </a:extLst>
                </a:gridCol>
                <a:gridCol w="1162550">
                  <a:extLst>
                    <a:ext uri="{9D8B030D-6E8A-4147-A177-3AD203B41FA5}">
                      <a16:colId xmlns:a16="http://schemas.microsoft.com/office/drawing/2014/main" val="2672636151"/>
                    </a:ext>
                  </a:extLst>
                </a:gridCol>
                <a:gridCol w="1162550">
                  <a:extLst>
                    <a:ext uri="{9D8B030D-6E8A-4147-A177-3AD203B41FA5}">
                      <a16:colId xmlns:a16="http://schemas.microsoft.com/office/drawing/2014/main" val="996509196"/>
                    </a:ext>
                  </a:extLst>
                </a:gridCol>
              </a:tblGrid>
              <a:tr h="326383">
                <a:tc>
                  <a:txBody>
                    <a:bodyPr/>
                    <a:lstStyle/>
                    <a:p>
                      <a:pPr algn="l" fontAlgn="b"/>
                      <a:r>
                        <a:rPr lang="en-US" altLang="zh-CN" sz="1200" b="0" i="0" u="none" strike="noStrike" cap="none" spc="0" dirty="0">
                          <a:solidFill>
                            <a:schemeClr val="tx1"/>
                          </a:solidFill>
                          <a:effectLst/>
                          <a:latin typeface="等线" panose="02010600030101010101" pitchFamily="2" charset="-122"/>
                          <a:ea typeface="等线" panose="02010600030101010101" pitchFamily="2" charset="-122"/>
                        </a:rPr>
                        <a:t>                                                                       </a:t>
                      </a:r>
                      <a:r>
                        <a:rPr lang="en-US" altLang="zh-CN" sz="1400" b="1" i="0" u="none" strike="noStrike" cap="none" spc="0" dirty="0">
                          <a:solidFill>
                            <a:schemeClr val="tx1"/>
                          </a:solidFill>
                          <a:effectLst/>
                          <a:latin typeface="Segoe UI" panose="020B0502040204020203" pitchFamily="34" charset="0"/>
                          <a:ea typeface="等线" panose="02010600030101010101" pitchFamily="2" charset="-122"/>
                          <a:cs typeface="Segoe UI" panose="020B0502040204020203" pitchFamily="34" charset="0"/>
                        </a:rPr>
                        <a:t>Tool</a:t>
                      </a:r>
                      <a:endParaRPr lang="en-US" altLang="zh-CN" sz="1200" b="1" i="0" u="none" strike="noStrike" cap="none" spc="0" dirty="0">
                        <a:solidFill>
                          <a:schemeClr val="tx1"/>
                        </a:solidFill>
                        <a:effectLst/>
                        <a:latin typeface="Segoe UI" panose="020B0502040204020203" pitchFamily="34" charset="0"/>
                        <a:ea typeface="等线" panose="02010600030101010101" pitchFamily="2" charset="-122"/>
                        <a:cs typeface="Segoe UI" panose="020B0502040204020203" pitchFamily="34" charset="0"/>
                      </a:endParaRPr>
                    </a:p>
                    <a:p>
                      <a:pPr algn="l" fontAlgn="b"/>
                      <a:r>
                        <a:rPr lang="en-US" altLang="zh-CN" sz="1400" b="1" i="0" u="none" strike="noStrike" cap="none" spc="0" dirty="0">
                          <a:solidFill>
                            <a:schemeClr val="tx1"/>
                          </a:solidFill>
                          <a:effectLst/>
                          <a:latin typeface="Segoe UI" panose="020B0502040204020203" pitchFamily="34" charset="0"/>
                          <a:ea typeface="等线" panose="02010600030101010101" pitchFamily="2" charset="-122"/>
                          <a:cs typeface="Segoe UI" panose="020B0502040204020203" pitchFamily="34" charset="0"/>
                        </a:rPr>
                        <a:t>Features</a:t>
                      </a:r>
                      <a:endParaRPr lang="zh-CN" altLang="en-US" sz="1400" b="1" i="0" u="none" strike="noStrike" cap="none" spc="0" dirty="0">
                        <a:solidFill>
                          <a:schemeClr val="tx1"/>
                        </a:solidFill>
                        <a:effectLst/>
                        <a:latin typeface="Segoe UI" panose="020B0502040204020203" pitchFamily="34" charset="0"/>
                        <a:ea typeface="等线" panose="02010600030101010101" pitchFamily="2" charset="-122"/>
                        <a:cs typeface="Segoe UI" panose="020B0502040204020203" pitchFamily="34" charset="0"/>
                      </a:endParaRPr>
                    </a:p>
                  </a:txBody>
                  <a:tcPr marL="0" marR="9189" marT="26463" marB="88211" anchor="b">
                    <a:lnL w="12700" cmpd="sng">
                      <a:noFill/>
                      <a:prstDash val="solid"/>
                    </a:lnL>
                    <a:lnR w="12700" cmpd="sng">
                      <a:noFill/>
                      <a:prstDash val="solid"/>
                    </a:lnR>
                    <a:lnT w="9525" cap="flat" cmpd="sng" algn="ctr">
                      <a:solidFill>
                        <a:schemeClr val="tx1"/>
                      </a:solidFill>
                      <a:prstDash val="soli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algn="ctr" fontAlgn="b"/>
                      <a:r>
                        <a:rPr lang="en-US" sz="1600" u="none" strike="noStrike" cap="none" spc="0" dirty="0">
                          <a:solidFill>
                            <a:schemeClr val="tx1"/>
                          </a:solidFill>
                          <a:effectLst/>
                        </a:rPr>
                        <a:t>Mass-suite</a:t>
                      </a:r>
                      <a:endParaRPr lang="en-US" sz="1600" b="0" i="0" u="none" strike="noStrike" cap="none" spc="0" dirty="0">
                        <a:solidFill>
                          <a:schemeClr val="tx1"/>
                        </a:solidFill>
                        <a:effectLst/>
                        <a:latin typeface="等线" panose="02010600030101010101" pitchFamily="2" charset="-122"/>
                        <a:ea typeface="等线" panose="02010600030101010101" pitchFamily="2" charset="-122"/>
                      </a:endParaRPr>
                    </a:p>
                  </a:txBody>
                  <a:tcPr marL="0" marR="9189" marT="26463" marB="88211" anchor="b">
                    <a:lnL w="12700" cmpd="sng">
                      <a:noFill/>
                      <a:prstDash val="solid"/>
                    </a:lnL>
                    <a:lnR w="12700" cmpd="sng">
                      <a:noFill/>
                      <a:prstDash val="solid"/>
                    </a:lnR>
                    <a:lnT w="9525" cap="flat" cmpd="sng" algn="ctr">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fontAlgn="b"/>
                      <a:r>
                        <a:rPr lang="en-US" sz="1600" u="none" strike="noStrike" cap="none" spc="0" dirty="0" err="1">
                          <a:solidFill>
                            <a:schemeClr val="tx1"/>
                          </a:solidFill>
                          <a:effectLst/>
                        </a:rPr>
                        <a:t>TidyMS</a:t>
                      </a:r>
                      <a:endParaRPr lang="en-US" sz="1600" b="0" i="0" u="none" strike="noStrike" cap="none" spc="0" dirty="0">
                        <a:solidFill>
                          <a:schemeClr val="tx1"/>
                        </a:solidFill>
                        <a:effectLst/>
                        <a:latin typeface="等线" panose="02010600030101010101" pitchFamily="2" charset="-122"/>
                        <a:ea typeface="等线" panose="02010600030101010101" pitchFamily="2" charset="-122"/>
                      </a:endParaRPr>
                    </a:p>
                  </a:txBody>
                  <a:tcPr marL="0" marR="9189" marT="26463" marB="88211" anchor="b">
                    <a:lnL w="12700" cmpd="sng">
                      <a:noFill/>
                      <a:prstDash val="solid"/>
                    </a:lnL>
                    <a:lnR w="12700" cmpd="sng">
                      <a:noFill/>
                      <a:prstDash val="solid"/>
                    </a:lnR>
                    <a:lnT w="9525" cap="flat" cmpd="sng" algn="ctr">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fontAlgn="b"/>
                      <a:r>
                        <a:rPr lang="en-US" sz="1600" u="none" strike="noStrike" cap="none" spc="0" dirty="0">
                          <a:solidFill>
                            <a:schemeClr val="tx1"/>
                          </a:solidFill>
                          <a:effectLst/>
                        </a:rPr>
                        <a:t>MZmine2</a:t>
                      </a:r>
                      <a:endParaRPr lang="en-US" sz="1600" b="0" i="0" u="none" strike="noStrike" cap="none" spc="0" dirty="0">
                        <a:solidFill>
                          <a:schemeClr val="tx1"/>
                        </a:solidFill>
                        <a:effectLst/>
                        <a:latin typeface="等线" panose="02010600030101010101" pitchFamily="2" charset="-122"/>
                        <a:ea typeface="等线" panose="02010600030101010101" pitchFamily="2" charset="-122"/>
                      </a:endParaRPr>
                    </a:p>
                  </a:txBody>
                  <a:tcPr marL="0" marR="9189" marT="26463" marB="88211" anchor="b">
                    <a:lnL w="12700" cmpd="sng">
                      <a:noFill/>
                      <a:prstDash val="solid"/>
                    </a:lnL>
                    <a:lnR w="12700" cmpd="sng">
                      <a:noFill/>
                      <a:prstDash val="solid"/>
                    </a:lnR>
                    <a:lnT w="9525" cap="flat" cmpd="sng" algn="ctr">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fontAlgn="b"/>
                      <a:r>
                        <a:rPr lang="en-US" sz="1600" u="none" strike="noStrike" cap="none" spc="0" dirty="0">
                          <a:solidFill>
                            <a:schemeClr val="tx1"/>
                          </a:solidFill>
                          <a:effectLst/>
                        </a:rPr>
                        <a:t>XCMS</a:t>
                      </a:r>
                      <a:endParaRPr lang="en-US" sz="1600" b="0" i="0" u="none" strike="noStrike" cap="none" spc="0" dirty="0">
                        <a:solidFill>
                          <a:schemeClr val="tx1"/>
                        </a:solidFill>
                        <a:effectLst/>
                        <a:latin typeface="等线" panose="02010600030101010101" pitchFamily="2" charset="-122"/>
                        <a:ea typeface="等线" panose="02010600030101010101" pitchFamily="2" charset="-122"/>
                      </a:endParaRPr>
                    </a:p>
                  </a:txBody>
                  <a:tcPr marL="0" marR="9189" marT="26463" marB="88211" anchor="b">
                    <a:lnL w="12700" cmpd="sng">
                      <a:noFill/>
                      <a:prstDash val="solid"/>
                    </a:lnL>
                    <a:lnR w="12700" cmpd="sng">
                      <a:noFill/>
                      <a:prstDash val="solid"/>
                    </a:lnR>
                    <a:lnT w="9525" cap="flat" cmpd="sng" algn="ctr">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fontAlgn="b"/>
                      <a:r>
                        <a:rPr lang="en-US" sz="1600" u="none" strike="noStrike" cap="none" spc="0" dirty="0">
                          <a:solidFill>
                            <a:schemeClr val="tx1"/>
                          </a:solidFill>
                          <a:effectLst/>
                        </a:rPr>
                        <a:t>MS-DIAL</a:t>
                      </a:r>
                      <a:endParaRPr lang="en-US" sz="1600" b="0" i="0" u="none" strike="noStrike" cap="none" spc="0" dirty="0">
                        <a:solidFill>
                          <a:schemeClr val="tx1"/>
                        </a:solidFill>
                        <a:effectLst/>
                        <a:latin typeface="等线" panose="02010600030101010101" pitchFamily="2" charset="-122"/>
                        <a:ea typeface="等线" panose="02010600030101010101" pitchFamily="2" charset="-122"/>
                      </a:endParaRPr>
                    </a:p>
                  </a:txBody>
                  <a:tcPr marL="0" marR="9189" marT="26463" marB="88211" anchor="b">
                    <a:lnL w="12700" cmpd="sng">
                      <a:noFill/>
                      <a:prstDash val="solid"/>
                    </a:lnL>
                    <a:lnR w="12700" cmpd="sng">
                      <a:noFill/>
                      <a:prstDash val="solid"/>
                    </a:lnR>
                    <a:lnT w="9525" cap="flat" cmpd="sng" algn="ctr">
                      <a:solidFill>
                        <a:schemeClr val="tx1"/>
                      </a:solidFill>
                      <a:prstDash val="soli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86498272"/>
                  </a:ext>
                </a:extLst>
              </a:tr>
              <a:tr h="326383">
                <a:tc>
                  <a:txBody>
                    <a:bodyPr/>
                    <a:lstStyle/>
                    <a:p>
                      <a:pPr algn="l" fontAlgn="b"/>
                      <a:r>
                        <a:rPr lang="en-US" sz="1600" b="0" u="none" strike="noStrike" cap="none" spc="0" dirty="0">
                          <a:solidFill>
                            <a:schemeClr val="tx1"/>
                          </a:solidFill>
                          <a:effectLst/>
                          <a:latin typeface="Proxima nova"/>
                        </a:rPr>
                        <a:t>Language</a:t>
                      </a:r>
                      <a:endParaRPr lang="en-US" sz="1600" b="0"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u="none" strike="noStrike" cap="none" spc="0" dirty="0">
                          <a:solidFill>
                            <a:schemeClr val="tx1"/>
                          </a:solidFill>
                          <a:effectLst/>
                        </a:rPr>
                        <a:t>Python</a:t>
                      </a:r>
                      <a:endParaRPr lang="en-US" sz="1600" b="0" i="0" u="none" strike="noStrike" cap="none" spc="0" dirty="0">
                        <a:solidFill>
                          <a:schemeClr val="tx1"/>
                        </a:solidFill>
                        <a:effectLst/>
                        <a:latin typeface="等线" panose="02010600030101010101" pitchFamily="2" charset="-122"/>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u="none" strike="noStrike" cap="none" spc="0" dirty="0">
                          <a:solidFill>
                            <a:schemeClr val="tx1"/>
                          </a:solidFill>
                          <a:effectLst/>
                        </a:rPr>
                        <a:t>Python</a:t>
                      </a:r>
                      <a:endParaRPr lang="en-US" sz="1600" b="0" i="0" u="none" strike="noStrike" cap="none" spc="0" dirty="0">
                        <a:solidFill>
                          <a:schemeClr val="tx1"/>
                        </a:solidFill>
                        <a:effectLst/>
                        <a:latin typeface="等线" panose="02010600030101010101" pitchFamily="2" charset="-122"/>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u="none" strike="noStrike" cap="none" spc="0" dirty="0">
                          <a:solidFill>
                            <a:schemeClr val="tx1"/>
                          </a:solidFill>
                          <a:effectLst/>
                        </a:rPr>
                        <a:t>Java</a:t>
                      </a:r>
                      <a:endParaRPr lang="en-US" sz="1600" b="0" i="0" u="none" strike="noStrike" cap="none" spc="0" dirty="0">
                        <a:solidFill>
                          <a:schemeClr val="tx1"/>
                        </a:solidFill>
                        <a:effectLst/>
                        <a:latin typeface="等线" panose="02010600030101010101" pitchFamily="2" charset="-122"/>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u="none" strike="noStrike" cap="none" spc="0" dirty="0">
                          <a:solidFill>
                            <a:schemeClr val="tx1"/>
                          </a:solidFill>
                          <a:effectLst/>
                        </a:rPr>
                        <a:t>R</a:t>
                      </a:r>
                      <a:endParaRPr lang="en-US" sz="1600" b="0" i="0" u="none" strike="noStrike" cap="none" spc="0" dirty="0">
                        <a:solidFill>
                          <a:schemeClr val="tx1"/>
                        </a:solidFill>
                        <a:effectLst/>
                        <a:latin typeface="等线" panose="02010600030101010101" pitchFamily="2" charset="-122"/>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u="none" strike="noStrike" cap="none" spc="0" dirty="0">
                          <a:solidFill>
                            <a:schemeClr val="tx1"/>
                          </a:solidFill>
                          <a:effectLst/>
                        </a:rPr>
                        <a:t>C#</a:t>
                      </a:r>
                      <a:endParaRPr lang="en-US" sz="1600" b="0" i="0" u="none" strike="noStrike" cap="none" spc="0" dirty="0">
                        <a:solidFill>
                          <a:schemeClr val="tx1"/>
                        </a:solidFill>
                        <a:effectLst/>
                        <a:latin typeface="等线" panose="02010600030101010101" pitchFamily="2" charset="-122"/>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5141599"/>
                  </a:ext>
                </a:extLst>
              </a:tr>
              <a:tr h="326383">
                <a:tc>
                  <a:txBody>
                    <a:bodyPr/>
                    <a:lstStyle/>
                    <a:p>
                      <a:pPr algn="l" fontAlgn="b"/>
                      <a:r>
                        <a:rPr lang="en-US" sz="1600" b="0" u="none" strike="noStrike" cap="none" spc="0" dirty="0" err="1">
                          <a:solidFill>
                            <a:schemeClr val="tx1"/>
                          </a:solidFill>
                          <a:effectLst/>
                          <a:latin typeface="Proxima nova"/>
                        </a:rPr>
                        <a:t>Rawdata</a:t>
                      </a:r>
                      <a:r>
                        <a:rPr lang="en-US" sz="1600" b="0" u="none" strike="noStrike" cap="none" spc="0" dirty="0">
                          <a:solidFill>
                            <a:schemeClr val="tx1"/>
                          </a:solidFill>
                          <a:effectLst/>
                          <a:latin typeface="Proxima nova"/>
                        </a:rPr>
                        <a:t> preprocessing</a:t>
                      </a:r>
                      <a:endParaRPr lang="en-US" sz="1600" b="0"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zh-CN" altLang="en-US" sz="1600" b="1" u="none" strike="noStrike" cap="none" spc="0">
                          <a:solidFill>
                            <a:schemeClr val="tx1"/>
                          </a:solidFill>
                          <a:effectLst/>
                          <a:latin typeface="Proxima nova"/>
                        </a:rPr>
                        <a:t>√</a:t>
                      </a:r>
                      <a:endParaRPr lang="zh-CN" altLang="en-US" sz="1600" b="1" i="0" u="none" strike="noStrike" cap="none" spc="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zh-CN" altLang="en-US" sz="1600" b="1" u="none" strike="noStrike" cap="none" spc="0">
                          <a:solidFill>
                            <a:schemeClr val="tx1"/>
                          </a:solidFill>
                          <a:effectLst/>
                          <a:latin typeface="Proxima nova"/>
                        </a:rPr>
                        <a:t>√</a:t>
                      </a:r>
                      <a:endParaRPr lang="zh-CN" altLang="en-US" sz="1600" b="1" i="0" u="none" strike="noStrike" cap="none" spc="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zh-CN" altLang="en-US" sz="1600" b="1" u="none" strike="noStrike" cap="none" spc="0">
                          <a:solidFill>
                            <a:schemeClr val="tx1"/>
                          </a:solidFill>
                          <a:effectLst/>
                          <a:latin typeface="Proxima nova"/>
                        </a:rPr>
                        <a:t>√</a:t>
                      </a:r>
                      <a:endParaRPr lang="zh-CN" altLang="en-US" sz="1600" b="1" i="0" u="none" strike="noStrike" cap="none" spc="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4304144"/>
                  </a:ext>
                </a:extLst>
              </a:tr>
              <a:tr h="326383">
                <a:tc>
                  <a:txBody>
                    <a:bodyPr/>
                    <a:lstStyle/>
                    <a:p>
                      <a:pPr algn="l" fontAlgn="b"/>
                      <a:r>
                        <a:rPr lang="en-US" sz="1600" b="0" u="none" strike="noStrike" cap="none" spc="0" dirty="0">
                          <a:solidFill>
                            <a:schemeClr val="tx1"/>
                          </a:solidFill>
                          <a:effectLst/>
                          <a:latin typeface="Proxima nova"/>
                        </a:rPr>
                        <a:t>QC-based batch correction</a:t>
                      </a:r>
                      <a:endParaRPr lang="en-US" sz="1600" b="0"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600" b="1" u="none" strike="noStrike" cap="none" spc="0">
                          <a:solidFill>
                            <a:schemeClr val="tx1"/>
                          </a:solidFill>
                          <a:effectLst/>
                          <a:latin typeface="Proxima nova"/>
                        </a:rPr>
                        <a:t>×</a:t>
                      </a:r>
                      <a:endParaRPr lang="en-US" altLang="zh-CN" sz="1600" b="1" i="0" u="none" strike="noStrike" cap="none" spc="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600" b="1" u="none" strike="noStrike" cap="none" spc="0">
                          <a:solidFill>
                            <a:schemeClr val="tx1"/>
                          </a:solidFill>
                          <a:effectLst/>
                          <a:latin typeface="Proxima nova"/>
                        </a:rPr>
                        <a:t>×</a:t>
                      </a:r>
                      <a:endParaRPr lang="en-US" altLang="zh-CN" sz="1600" b="1" i="0" u="none" strike="noStrike" cap="none" spc="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3996122"/>
                  </a:ext>
                </a:extLst>
              </a:tr>
              <a:tr h="326383">
                <a:tc>
                  <a:txBody>
                    <a:bodyPr/>
                    <a:lstStyle/>
                    <a:p>
                      <a:pPr algn="l" fontAlgn="b"/>
                      <a:r>
                        <a:rPr lang="en-US" sz="1600" b="0" u="none" strike="noStrike" cap="none" spc="0" dirty="0">
                          <a:solidFill>
                            <a:schemeClr val="tx1"/>
                          </a:solidFill>
                          <a:effectLst/>
                          <a:latin typeface="Proxima nova"/>
                        </a:rPr>
                        <a:t>Quality reports</a:t>
                      </a:r>
                      <a:endParaRPr lang="en-US" sz="1600" b="0"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zh-CN" altLang="en-US" sz="1600" b="1" u="none" strike="noStrike" cap="none" spc="0">
                          <a:solidFill>
                            <a:schemeClr val="tx1"/>
                          </a:solidFill>
                          <a:effectLst/>
                          <a:latin typeface="Proxima nova"/>
                        </a:rPr>
                        <a:t>√</a:t>
                      </a:r>
                      <a:endParaRPr lang="zh-CN" altLang="en-US" sz="1600" b="1" i="0" u="none" strike="noStrike" cap="none" spc="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3024047"/>
                  </a:ext>
                </a:extLst>
              </a:tr>
              <a:tr h="326383">
                <a:tc>
                  <a:txBody>
                    <a:bodyPr/>
                    <a:lstStyle/>
                    <a:p>
                      <a:pPr algn="l" fontAlgn="b"/>
                      <a:r>
                        <a:rPr lang="en-US" sz="1600" b="0" u="none" strike="noStrike" cap="none" spc="0" dirty="0">
                          <a:solidFill>
                            <a:schemeClr val="tx1"/>
                          </a:solidFill>
                          <a:effectLst/>
                          <a:latin typeface="Proxima nova"/>
                        </a:rPr>
                        <a:t>Normalization, imputation, scaling</a:t>
                      </a:r>
                      <a:endParaRPr lang="en-US" sz="1600" b="0"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41300870"/>
                  </a:ext>
                </a:extLst>
              </a:tr>
              <a:tr h="326383">
                <a:tc>
                  <a:txBody>
                    <a:bodyPr/>
                    <a:lstStyle/>
                    <a:p>
                      <a:pPr algn="l" fontAlgn="b"/>
                      <a:r>
                        <a:rPr lang="en-US" sz="1600" b="0" u="none" strike="noStrike" cap="none" spc="0" dirty="0">
                          <a:solidFill>
                            <a:schemeClr val="tx1"/>
                          </a:solidFill>
                          <a:effectLst/>
                          <a:latin typeface="Proxima nova"/>
                        </a:rPr>
                        <a:t>Feature annotation</a:t>
                      </a:r>
                      <a:endParaRPr lang="en-US" sz="1600" b="0"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3558427"/>
                  </a:ext>
                </a:extLst>
              </a:tr>
              <a:tr h="326383">
                <a:tc>
                  <a:txBody>
                    <a:bodyPr/>
                    <a:lstStyle/>
                    <a:p>
                      <a:pPr algn="l" fontAlgn="b"/>
                      <a:r>
                        <a:rPr lang="en-US" sz="1600" b="0" u="none" strike="noStrike" cap="none" spc="0" dirty="0">
                          <a:solidFill>
                            <a:schemeClr val="tx1"/>
                          </a:solidFill>
                          <a:effectLst/>
                          <a:latin typeface="Proxima nova"/>
                        </a:rPr>
                        <a:t>Isotope grouping</a:t>
                      </a:r>
                      <a:endParaRPr lang="en-US" sz="1600" b="0"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600" b="1" u="none" strike="noStrike" cap="none" spc="0">
                          <a:solidFill>
                            <a:schemeClr val="tx1"/>
                          </a:solidFill>
                          <a:effectLst/>
                          <a:latin typeface="Proxima nova"/>
                        </a:rPr>
                        <a:t>×</a:t>
                      </a:r>
                      <a:endParaRPr lang="en-US" altLang="zh-CN" sz="1600" b="1" i="0" u="none" strike="noStrike" cap="none" spc="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600" b="1" u="none" strike="noStrike" cap="none" spc="0">
                          <a:solidFill>
                            <a:schemeClr val="tx1"/>
                          </a:solidFill>
                          <a:effectLst/>
                          <a:latin typeface="Proxima nova"/>
                        </a:rPr>
                        <a:t>×</a:t>
                      </a:r>
                      <a:endParaRPr lang="en-US" altLang="zh-CN" sz="1600" b="1" i="0" u="none" strike="noStrike" cap="none" spc="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138422"/>
                  </a:ext>
                </a:extLst>
              </a:tr>
              <a:tr h="326383">
                <a:tc>
                  <a:txBody>
                    <a:bodyPr/>
                    <a:lstStyle/>
                    <a:p>
                      <a:pPr algn="l" fontAlgn="b"/>
                      <a:r>
                        <a:rPr lang="en-US" sz="1600" b="0" u="none" strike="noStrike" cap="none" spc="0" dirty="0">
                          <a:solidFill>
                            <a:schemeClr val="tx1"/>
                          </a:solidFill>
                          <a:effectLst/>
                          <a:latin typeface="Proxima nova"/>
                        </a:rPr>
                        <a:t>Interactive visualization plots</a:t>
                      </a:r>
                      <a:endParaRPr lang="en-US" sz="1600" b="0"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599473"/>
                  </a:ext>
                </a:extLst>
              </a:tr>
              <a:tr h="326383">
                <a:tc>
                  <a:txBody>
                    <a:bodyPr/>
                    <a:lstStyle/>
                    <a:p>
                      <a:pPr algn="l" fontAlgn="b"/>
                      <a:r>
                        <a:rPr lang="en-US" sz="1600" b="0" u="none" strike="noStrike" cap="none" spc="0" dirty="0">
                          <a:solidFill>
                            <a:schemeClr val="tx1"/>
                          </a:solidFill>
                          <a:effectLst/>
                          <a:latin typeface="Proxima nova"/>
                        </a:rPr>
                        <a:t>Clustering statistical analysis</a:t>
                      </a:r>
                      <a:endParaRPr lang="en-US" sz="1600" b="0"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9844799"/>
                  </a:ext>
                </a:extLst>
              </a:tr>
              <a:tr h="326383">
                <a:tc>
                  <a:txBody>
                    <a:bodyPr/>
                    <a:lstStyle/>
                    <a:p>
                      <a:pPr algn="l" fontAlgn="b"/>
                      <a:r>
                        <a:rPr lang="en-US" sz="1600" b="0" i="0" u="none" strike="noStrike" cap="none" spc="0" dirty="0">
                          <a:solidFill>
                            <a:schemeClr val="tx1"/>
                          </a:solidFill>
                          <a:effectLst/>
                          <a:latin typeface="Proxima nova"/>
                          <a:ea typeface="等线" panose="02010600030101010101" pitchFamily="2" charset="-122"/>
                        </a:rPr>
                        <a:t>Modeling tools</a:t>
                      </a: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2500008"/>
                  </a:ext>
                </a:extLst>
              </a:tr>
            </a:tbl>
          </a:graphicData>
        </a:graphic>
      </p:graphicFrame>
      <p:sp>
        <p:nvSpPr>
          <p:cNvPr id="7" name="TextBox 6">
            <a:extLst>
              <a:ext uri="{FF2B5EF4-FFF2-40B4-BE49-F238E27FC236}">
                <a16:creationId xmlns:a16="http://schemas.microsoft.com/office/drawing/2014/main" id="{38847440-863E-4198-832C-BA6C09B804E9}"/>
              </a:ext>
            </a:extLst>
          </p:cNvPr>
          <p:cNvSpPr txBox="1"/>
          <p:nvPr/>
        </p:nvSpPr>
        <p:spPr>
          <a:xfrm>
            <a:off x="1406406" y="4399740"/>
            <a:ext cx="9315633" cy="246221"/>
          </a:xfrm>
          <a:prstGeom prst="rect">
            <a:avLst/>
          </a:prstGeom>
          <a:noFill/>
        </p:spPr>
        <p:txBody>
          <a:bodyPr wrap="square" rtlCol="0">
            <a:spAutoFit/>
          </a:bodyPr>
          <a:lstStyle/>
          <a:p>
            <a:r>
              <a:rPr lang="en-US" altLang="zh-CN" sz="1000" dirty="0">
                <a:solidFill>
                  <a:schemeClr val="tx1"/>
                </a:solidFill>
              </a:rPr>
              <a:t>* </a:t>
            </a:r>
            <a:r>
              <a:rPr lang="en-US" altLang="zh-CN" sz="800" dirty="0">
                <a:solidFill>
                  <a:schemeClr val="tx1"/>
                </a:solidFill>
              </a:rPr>
              <a:t>Functionality counted could be missing some features due to delay of software update</a:t>
            </a:r>
            <a:endParaRPr lang="en-US" altLang="zh-CN" sz="1000" dirty="0">
              <a:solidFill>
                <a:schemeClr val="tx1"/>
              </a:solidFill>
            </a:endParaRPr>
          </a:p>
        </p:txBody>
      </p:sp>
      <p:sp>
        <p:nvSpPr>
          <p:cNvPr id="19" name="TextBox 18">
            <a:extLst>
              <a:ext uri="{FF2B5EF4-FFF2-40B4-BE49-F238E27FC236}">
                <a16:creationId xmlns:a16="http://schemas.microsoft.com/office/drawing/2014/main" id="{D7D6C704-4A8B-482E-8F50-A77295149A11}"/>
              </a:ext>
            </a:extLst>
          </p:cNvPr>
          <p:cNvSpPr txBox="1"/>
          <p:nvPr/>
        </p:nvSpPr>
        <p:spPr>
          <a:xfrm>
            <a:off x="6251358" y="6289427"/>
            <a:ext cx="6094520" cy="577081"/>
          </a:xfrm>
          <a:prstGeom prst="rect">
            <a:avLst/>
          </a:prstGeom>
          <a:noFill/>
        </p:spPr>
        <p:txBody>
          <a:bodyPr wrap="square">
            <a:spAutoFit/>
          </a:bodyPr>
          <a:lstStyle/>
          <a:p>
            <a:r>
              <a:rPr lang="en-US" altLang="zh-CN" sz="1050" dirty="0">
                <a:solidFill>
                  <a:schemeClr val="tx1"/>
                </a:solidFill>
              </a:rPr>
              <a:t>Reference: </a:t>
            </a:r>
            <a:r>
              <a:rPr lang="en-US" altLang="zh-CN" sz="1050" dirty="0" err="1">
                <a:solidFill>
                  <a:schemeClr val="tx1"/>
                </a:solidFill>
              </a:rPr>
              <a:t>Riquelme</a:t>
            </a:r>
            <a:r>
              <a:rPr lang="en-US" altLang="zh-CN" sz="1050" dirty="0">
                <a:solidFill>
                  <a:schemeClr val="tx1"/>
                </a:solidFill>
              </a:rPr>
              <a:t> G, </a:t>
            </a:r>
            <a:r>
              <a:rPr lang="en-US" altLang="zh-CN" sz="1050" dirty="0" err="1">
                <a:solidFill>
                  <a:schemeClr val="tx1"/>
                </a:solidFill>
              </a:rPr>
              <a:t>Zabalegui</a:t>
            </a:r>
            <a:r>
              <a:rPr lang="en-US" altLang="zh-CN" sz="1050" dirty="0">
                <a:solidFill>
                  <a:schemeClr val="tx1"/>
                </a:solidFill>
              </a:rPr>
              <a:t> N, </a:t>
            </a:r>
            <a:r>
              <a:rPr lang="en-US" altLang="zh-CN" sz="1050" dirty="0" err="1">
                <a:solidFill>
                  <a:schemeClr val="tx1"/>
                </a:solidFill>
              </a:rPr>
              <a:t>Marchi</a:t>
            </a:r>
            <a:r>
              <a:rPr lang="en-US" altLang="zh-CN" sz="1050" dirty="0">
                <a:solidFill>
                  <a:schemeClr val="tx1"/>
                </a:solidFill>
              </a:rPr>
              <a:t> P, Jones CM, Monge ME. A Python-Based Pipeline for Preprocessing LC-MS Data for Untargeted Metabolomics Workflows. Metabolites. 2020 Oct 16;10(10):416. </a:t>
            </a:r>
            <a:r>
              <a:rPr lang="en-US" altLang="zh-CN" sz="1050" dirty="0" err="1">
                <a:solidFill>
                  <a:schemeClr val="tx1"/>
                </a:solidFill>
              </a:rPr>
              <a:t>doi</a:t>
            </a:r>
            <a:r>
              <a:rPr lang="en-US" altLang="zh-CN" sz="1050" dirty="0">
                <a:solidFill>
                  <a:schemeClr val="tx1"/>
                </a:solidFill>
              </a:rPr>
              <a:t>: 10.3390/metabo10100416. PMID: 33081373; PMCID: PMC7602939.</a:t>
            </a:r>
          </a:p>
        </p:txBody>
      </p:sp>
      <p:sp>
        <p:nvSpPr>
          <p:cNvPr id="3" name="Slide Number Placeholder 2">
            <a:extLst>
              <a:ext uri="{FF2B5EF4-FFF2-40B4-BE49-F238E27FC236}">
                <a16:creationId xmlns:a16="http://schemas.microsoft.com/office/drawing/2014/main" id="{4C9DC2A0-EEE0-42B9-BA8E-C23743505128}"/>
              </a:ext>
            </a:extLst>
          </p:cNvPr>
          <p:cNvSpPr>
            <a:spLocks noGrp="1"/>
          </p:cNvSpPr>
          <p:nvPr>
            <p:ph type="sldNum" sz="quarter" idx="12"/>
          </p:nvPr>
        </p:nvSpPr>
        <p:spPr>
          <a:xfrm>
            <a:off x="0" y="6324911"/>
            <a:ext cx="731600" cy="524800"/>
          </a:xfrm>
        </p:spPr>
        <p:txBody>
          <a:bodyPr/>
          <a:lstStyle/>
          <a:p>
            <a:fld id="{E126DD6A-2234-4F2C-9973-1EB23FFF7494}" type="slidenum">
              <a:rPr lang="zh-CN" altLang="en-US" smtClean="0"/>
              <a:t>16</a:t>
            </a:fld>
            <a:endParaRPr lang="zh-CN" altLang="en-US" dirty="0"/>
          </a:p>
        </p:txBody>
      </p:sp>
    </p:spTree>
    <p:extLst>
      <p:ext uri="{BB962C8B-B14F-4D97-AF65-F5344CB8AC3E}">
        <p14:creationId xmlns:p14="http://schemas.microsoft.com/office/powerpoint/2010/main" val="1741856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D8DF0ED-C5B9-4B02-91B4-45EE29F29CC3}"/>
              </a:ext>
            </a:extLst>
          </p:cNvPr>
          <p:cNvSpPr>
            <a:spLocks noGrp="1"/>
          </p:cNvSpPr>
          <p:nvPr>
            <p:ph idx="1"/>
          </p:nvPr>
        </p:nvSpPr>
        <p:spPr>
          <a:xfrm>
            <a:off x="29732" y="1653472"/>
            <a:ext cx="3877322" cy="2108030"/>
          </a:xfrm>
        </p:spPr>
        <p:txBody>
          <a:bodyPr>
            <a:normAutofit/>
          </a:bodyPr>
          <a:lstStyle/>
          <a:p>
            <a:pPr marL="38100" indent="0" algn="ctr">
              <a:buNone/>
            </a:pPr>
            <a:r>
              <a:rPr lang="en-US" altLang="zh-CN" sz="6000" dirty="0">
                <a:solidFill>
                  <a:srgbClr val="0070C0"/>
                </a:solidFill>
                <a:latin typeface="Proxima nova"/>
                <a:ea typeface="MS UI Gothic" panose="020B0600070205080204" pitchFamily="34" charset="-128"/>
              </a:rPr>
              <a:t>70%</a:t>
            </a:r>
          </a:p>
          <a:p>
            <a:pPr marL="38100" indent="0" algn="ctr">
              <a:buNone/>
            </a:pPr>
            <a:r>
              <a:rPr lang="en-US" altLang="zh-CN" sz="2000" dirty="0">
                <a:solidFill>
                  <a:schemeClr val="accent1">
                    <a:lumMod val="75000"/>
                  </a:schemeClr>
                </a:solidFill>
                <a:latin typeface="Proxima nova"/>
              </a:rPr>
              <a:t>Agreement on feature detection</a:t>
            </a:r>
          </a:p>
          <a:p>
            <a:pPr marL="38100" indent="0" algn="ctr">
              <a:buNone/>
            </a:pPr>
            <a:r>
              <a:rPr lang="en-US" altLang="zh-CN" sz="1400" dirty="0">
                <a:solidFill>
                  <a:schemeClr val="accent1">
                    <a:lumMod val="75000"/>
                  </a:schemeClr>
                </a:solidFill>
                <a:latin typeface="Proxima nova"/>
              </a:rPr>
              <a:t>As reliable as other platforms</a:t>
            </a:r>
            <a:endParaRPr lang="zh-CN" altLang="en-US" sz="1400" dirty="0">
              <a:solidFill>
                <a:schemeClr val="accent1">
                  <a:lumMod val="75000"/>
                </a:schemeClr>
              </a:solidFill>
              <a:latin typeface="Proxima nova"/>
            </a:endParaRPr>
          </a:p>
        </p:txBody>
      </p:sp>
      <p:sp>
        <p:nvSpPr>
          <p:cNvPr id="6" name="Rectangle 5">
            <a:extLst>
              <a:ext uri="{FF2B5EF4-FFF2-40B4-BE49-F238E27FC236}">
                <a16:creationId xmlns:a16="http://schemas.microsoft.com/office/drawing/2014/main" id="{0A7D585F-5927-4C7F-B995-B53E05365EF8}"/>
              </a:ext>
            </a:extLst>
          </p:cNvPr>
          <p:cNvSpPr/>
          <p:nvPr/>
        </p:nvSpPr>
        <p:spPr>
          <a:xfrm>
            <a:off x="338601" y="3670662"/>
            <a:ext cx="3259584" cy="45719"/>
          </a:xfrm>
          <a:prstGeom prst="rect">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ntent Placeholder 4">
            <a:extLst>
              <a:ext uri="{FF2B5EF4-FFF2-40B4-BE49-F238E27FC236}">
                <a16:creationId xmlns:a16="http://schemas.microsoft.com/office/drawing/2014/main" id="{F3B0AD98-8DD0-46B0-A2D4-3A4D2C7578DE}"/>
              </a:ext>
            </a:extLst>
          </p:cNvPr>
          <p:cNvSpPr txBox="1">
            <a:spLocks/>
          </p:cNvSpPr>
          <p:nvPr/>
        </p:nvSpPr>
        <p:spPr>
          <a:xfrm>
            <a:off x="4033930" y="1855378"/>
            <a:ext cx="3623570" cy="190612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ctr"/>
            <a:r>
              <a:rPr lang="en-US" altLang="zh-CN" sz="6000" dirty="0">
                <a:solidFill>
                  <a:srgbClr val="0070C0"/>
                </a:solidFill>
                <a:latin typeface="Proxima nova"/>
                <a:ea typeface="MS UI Gothic" panose="020B0600070205080204" pitchFamily="34" charset="-128"/>
              </a:rPr>
              <a:t>99%</a:t>
            </a:r>
          </a:p>
          <a:p>
            <a:pPr algn="ctr"/>
            <a:r>
              <a:rPr lang="en-US" altLang="zh-CN" sz="2000" dirty="0">
                <a:solidFill>
                  <a:schemeClr val="accent1">
                    <a:lumMod val="75000"/>
                  </a:schemeClr>
                </a:solidFill>
                <a:latin typeface="Proxima nova"/>
              </a:rPr>
              <a:t>Accuracy of peak picking</a:t>
            </a:r>
          </a:p>
          <a:p>
            <a:pPr algn="ctr"/>
            <a:r>
              <a:rPr lang="en-US" altLang="zh-CN" sz="1400" dirty="0">
                <a:solidFill>
                  <a:schemeClr val="accent1">
                    <a:lumMod val="75000"/>
                  </a:schemeClr>
                </a:solidFill>
                <a:latin typeface="Proxima nova"/>
              </a:rPr>
              <a:t>With additional scoring based on </a:t>
            </a:r>
            <a:r>
              <a:rPr lang="en-US" altLang="zh-CN" sz="1400" dirty="0" err="1">
                <a:solidFill>
                  <a:schemeClr val="accent1">
                    <a:lumMod val="75000"/>
                  </a:schemeClr>
                </a:solidFill>
                <a:latin typeface="Proxima nova"/>
              </a:rPr>
              <a:t>RandomForest</a:t>
            </a:r>
            <a:r>
              <a:rPr lang="en-US" altLang="zh-CN" sz="1400" dirty="0">
                <a:solidFill>
                  <a:schemeClr val="accent1">
                    <a:lumMod val="75000"/>
                  </a:schemeClr>
                </a:solidFill>
                <a:latin typeface="Proxima nova"/>
              </a:rPr>
              <a:t> model</a:t>
            </a:r>
            <a:endParaRPr lang="zh-CN" altLang="en-US" sz="1400" dirty="0">
              <a:solidFill>
                <a:schemeClr val="accent1">
                  <a:lumMod val="75000"/>
                </a:schemeClr>
              </a:solidFill>
              <a:latin typeface="Proxima nova"/>
            </a:endParaRPr>
          </a:p>
        </p:txBody>
      </p:sp>
      <p:sp>
        <p:nvSpPr>
          <p:cNvPr id="9" name="Rectangle 8">
            <a:extLst>
              <a:ext uri="{FF2B5EF4-FFF2-40B4-BE49-F238E27FC236}">
                <a16:creationId xmlns:a16="http://schemas.microsoft.com/office/drawing/2014/main" id="{5A669E58-A81F-405F-B81D-DC7FDBC9B6CC}"/>
              </a:ext>
            </a:extLst>
          </p:cNvPr>
          <p:cNvSpPr/>
          <p:nvPr/>
        </p:nvSpPr>
        <p:spPr>
          <a:xfrm>
            <a:off x="4215923" y="3676462"/>
            <a:ext cx="3259584" cy="45719"/>
          </a:xfrm>
          <a:prstGeom prst="rect">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Content Placeholder 4">
            <a:extLst>
              <a:ext uri="{FF2B5EF4-FFF2-40B4-BE49-F238E27FC236}">
                <a16:creationId xmlns:a16="http://schemas.microsoft.com/office/drawing/2014/main" id="{11F3DE20-8F4F-4BA1-B7AF-EA1748541A79}"/>
              </a:ext>
            </a:extLst>
          </p:cNvPr>
          <p:cNvSpPr txBox="1">
            <a:spLocks/>
          </p:cNvSpPr>
          <p:nvPr/>
        </p:nvSpPr>
        <p:spPr>
          <a:xfrm>
            <a:off x="7839493" y="1911044"/>
            <a:ext cx="3903216" cy="190612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ctr"/>
            <a:r>
              <a:rPr lang="en-US" altLang="zh-CN" sz="6000" dirty="0">
                <a:solidFill>
                  <a:srgbClr val="0070C0"/>
                </a:solidFill>
                <a:latin typeface="Proxima nova"/>
                <a:ea typeface="MS UI Gothic" panose="020B0600070205080204" pitchFamily="34" charset="-128"/>
              </a:rPr>
              <a:t>8 min/file</a:t>
            </a:r>
            <a:r>
              <a:rPr lang="en-US" altLang="zh-CN" sz="6000" baseline="60000" dirty="0">
                <a:solidFill>
                  <a:srgbClr val="0070C0"/>
                </a:solidFill>
                <a:latin typeface="Proxima nova"/>
                <a:ea typeface="MS UI Gothic" panose="020B0600070205080204" pitchFamily="34" charset="-128"/>
              </a:rPr>
              <a:t>*</a:t>
            </a:r>
          </a:p>
          <a:p>
            <a:pPr algn="ctr"/>
            <a:r>
              <a:rPr lang="en-US" altLang="zh-CN" sz="2200" dirty="0">
                <a:solidFill>
                  <a:schemeClr val="accent1">
                    <a:lumMod val="75000"/>
                  </a:schemeClr>
                </a:solidFill>
                <a:latin typeface="Proxima nova"/>
              </a:rPr>
              <a:t>Average processing time</a:t>
            </a:r>
          </a:p>
          <a:p>
            <a:pPr algn="ctr"/>
            <a:r>
              <a:rPr lang="en-US" altLang="zh-CN" sz="1400" dirty="0">
                <a:solidFill>
                  <a:schemeClr val="accent1">
                    <a:lumMod val="75000"/>
                  </a:schemeClr>
                </a:solidFill>
                <a:latin typeface="Proxima nova"/>
              </a:rPr>
              <a:t>Capable to be boosted up by supercomputers</a:t>
            </a:r>
            <a:endParaRPr lang="zh-CN" altLang="en-US" sz="1400" dirty="0">
              <a:solidFill>
                <a:schemeClr val="accent1">
                  <a:lumMod val="75000"/>
                </a:schemeClr>
              </a:solidFill>
              <a:latin typeface="Proxima nova"/>
            </a:endParaRPr>
          </a:p>
        </p:txBody>
      </p:sp>
      <p:sp>
        <p:nvSpPr>
          <p:cNvPr id="11" name="Rectangle 10">
            <a:extLst>
              <a:ext uri="{FF2B5EF4-FFF2-40B4-BE49-F238E27FC236}">
                <a16:creationId xmlns:a16="http://schemas.microsoft.com/office/drawing/2014/main" id="{919B3305-BCE2-45A8-8E68-27DD52CFF0AC}"/>
              </a:ext>
            </a:extLst>
          </p:cNvPr>
          <p:cNvSpPr/>
          <p:nvPr/>
        </p:nvSpPr>
        <p:spPr>
          <a:xfrm>
            <a:off x="8093245" y="3674605"/>
            <a:ext cx="3259584" cy="45719"/>
          </a:xfrm>
          <a:prstGeom prst="rect">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a:extLst>
              <a:ext uri="{FF2B5EF4-FFF2-40B4-BE49-F238E27FC236}">
                <a16:creationId xmlns:a16="http://schemas.microsoft.com/office/drawing/2014/main" id="{774E5C85-2D05-4FDB-8EAB-9BA5A2D3D6C1}"/>
              </a:ext>
            </a:extLst>
          </p:cNvPr>
          <p:cNvSpPr txBox="1"/>
          <p:nvPr/>
        </p:nvSpPr>
        <p:spPr>
          <a:xfrm>
            <a:off x="5550510" y="6478683"/>
            <a:ext cx="7349096" cy="369332"/>
          </a:xfrm>
          <a:prstGeom prst="rect">
            <a:avLst/>
          </a:prstGeom>
          <a:noFill/>
        </p:spPr>
        <p:txBody>
          <a:bodyPr wrap="square" rtlCol="0">
            <a:spAutoFit/>
          </a:bodyPr>
          <a:lstStyle/>
          <a:p>
            <a:r>
              <a:rPr lang="en-US" altLang="zh-CN" sz="900" dirty="0"/>
              <a:t>*Tested under default parameters as intensity cutoff = 3000, </a:t>
            </a:r>
            <a:r>
              <a:rPr lang="en-US" altLang="zh-CN" sz="900" dirty="0" err="1"/>
              <a:t>mz</a:t>
            </a:r>
            <a:r>
              <a:rPr lang="en-US" altLang="zh-CN" sz="900" dirty="0"/>
              <a:t> error = 10 ppm, alignment </a:t>
            </a:r>
            <a:r>
              <a:rPr lang="en-US" altLang="zh-CN" sz="900" dirty="0" err="1"/>
              <a:t>mz</a:t>
            </a:r>
            <a:r>
              <a:rPr lang="en-US" altLang="zh-CN" sz="900" dirty="0"/>
              <a:t> error = 10 ppm, rt error = 0.5 min, </a:t>
            </a:r>
            <a:r>
              <a:rPr lang="en-US" altLang="zh-CN" sz="900" dirty="0" err="1"/>
              <a:t>model_scoring</a:t>
            </a:r>
            <a:r>
              <a:rPr lang="en-US" altLang="zh-CN" sz="900" dirty="0"/>
              <a:t> was off,</a:t>
            </a:r>
            <a:r>
              <a:rPr lang="zh-CN" altLang="en-US" sz="900" dirty="0"/>
              <a:t> </a:t>
            </a:r>
            <a:r>
              <a:rPr lang="en-US" altLang="zh-CN" sz="900" dirty="0"/>
              <a:t>test</a:t>
            </a:r>
            <a:r>
              <a:rPr lang="zh-CN" altLang="en-US" sz="900" dirty="0"/>
              <a:t> </a:t>
            </a:r>
            <a:r>
              <a:rPr lang="en-US" altLang="zh-CN" sz="900" dirty="0"/>
              <a:t>were</a:t>
            </a:r>
            <a:r>
              <a:rPr lang="zh-CN" altLang="en-US" sz="900" dirty="0"/>
              <a:t> </a:t>
            </a:r>
            <a:r>
              <a:rPr lang="en-US" altLang="zh-CN" sz="900" dirty="0"/>
              <a:t>performed on personal laptop (</a:t>
            </a:r>
            <a:r>
              <a:rPr lang="pt-BR" altLang="zh-CN" sz="900" dirty="0"/>
              <a:t>Intel(R) Core(TM) i7-7700HQ CPU, 16GB RAM</a:t>
            </a:r>
            <a:r>
              <a:rPr lang="en-US" altLang="zh-CN" sz="900" dirty="0"/>
              <a:t>)</a:t>
            </a:r>
          </a:p>
        </p:txBody>
      </p:sp>
      <p:sp>
        <p:nvSpPr>
          <p:cNvPr id="13" name="Content Placeholder 4">
            <a:extLst>
              <a:ext uri="{FF2B5EF4-FFF2-40B4-BE49-F238E27FC236}">
                <a16:creationId xmlns:a16="http://schemas.microsoft.com/office/drawing/2014/main" id="{F38AA69C-68DD-485B-B627-FC3F0AD82507}"/>
              </a:ext>
            </a:extLst>
          </p:cNvPr>
          <p:cNvSpPr txBox="1">
            <a:spLocks/>
          </p:cNvSpPr>
          <p:nvPr/>
        </p:nvSpPr>
        <p:spPr>
          <a:xfrm>
            <a:off x="265360" y="4152040"/>
            <a:ext cx="3623570" cy="180858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ctr"/>
            <a:r>
              <a:rPr lang="en-US" altLang="zh-CN" sz="6000" dirty="0">
                <a:solidFill>
                  <a:srgbClr val="0070C0"/>
                </a:solidFill>
                <a:latin typeface="Proxima nova"/>
                <a:ea typeface="MS UI Gothic" panose="020B0600070205080204" pitchFamily="34" charset="-128"/>
              </a:rPr>
              <a:t>4</a:t>
            </a:r>
            <a:r>
              <a:rPr lang="en-US" altLang="zh-CN" sz="6000" dirty="0">
                <a:solidFill>
                  <a:srgbClr val="0070C0"/>
                </a:solidFill>
                <a:latin typeface="Proxima nova"/>
              </a:rPr>
              <a:t> Tools </a:t>
            </a:r>
            <a:endParaRPr lang="en-US" altLang="zh-CN" sz="6000" dirty="0">
              <a:solidFill>
                <a:srgbClr val="0070C0"/>
              </a:solidFill>
              <a:latin typeface="Proxima nova"/>
              <a:ea typeface="MS UI Gothic" panose="020B0600070205080204" pitchFamily="34" charset="-128"/>
            </a:endParaRPr>
          </a:p>
          <a:p>
            <a:pPr algn="ctr"/>
            <a:r>
              <a:rPr lang="en-US" altLang="zh-CN" sz="2000" dirty="0">
                <a:solidFill>
                  <a:schemeClr val="accent1">
                    <a:lumMod val="75000"/>
                  </a:schemeClr>
                </a:solidFill>
                <a:latin typeface="Proxima nova"/>
              </a:rPr>
              <a:t>Powering Non-target analysis</a:t>
            </a:r>
          </a:p>
          <a:p>
            <a:pPr algn="ctr"/>
            <a:r>
              <a:rPr lang="en-US" altLang="zh-CN" sz="1600" dirty="0">
                <a:solidFill>
                  <a:schemeClr val="accent1">
                    <a:lumMod val="75000"/>
                  </a:schemeClr>
                </a:solidFill>
                <a:latin typeface="Proxima nova"/>
              </a:rPr>
              <a:t>Based on data science approaches</a:t>
            </a:r>
            <a:endParaRPr lang="zh-CN" altLang="en-US" sz="1600" dirty="0">
              <a:solidFill>
                <a:schemeClr val="accent1">
                  <a:lumMod val="75000"/>
                </a:schemeClr>
              </a:solidFill>
              <a:latin typeface="Proxima nova"/>
            </a:endParaRPr>
          </a:p>
        </p:txBody>
      </p:sp>
      <p:sp>
        <p:nvSpPr>
          <p:cNvPr id="14" name="Rectangle 13">
            <a:extLst>
              <a:ext uri="{FF2B5EF4-FFF2-40B4-BE49-F238E27FC236}">
                <a16:creationId xmlns:a16="http://schemas.microsoft.com/office/drawing/2014/main" id="{CFFC9211-9669-44B3-8FFC-725909D0C32E}"/>
              </a:ext>
            </a:extLst>
          </p:cNvPr>
          <p:cNvSpPr/>
          <p:nvPr/>
        </p:nvSpPr>
        <p:spPr>
          <a:xfrm>
            <a:off x="447353" y="5914904"/>
            <a:ext cx="3259584" cy="45719"/>
          </a:xfrm>
          <a:prstGeom prst="rect">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ntent Placeholder 4">
            <a:extLst>
              <a:ext uri="{FF2B5EF4-FFF2-40B4-BE49-F238E27FC236}">
                <a16:creationId xmlns:a16="http://schemas.microsoft.com/office/drawing/2014/main" id="{5599486C-C37E-4EA4-A7C8-283159B5DD14}"/>
              </a:ext>
            </a:extLst>
          </p:cNvPr>
          <p:cNvSpPr txBox="1">
            <a:spLocks/>
          </p:cNvSpPr>
          <p:nvPr/>
        </p:nvSpPr>
        <p:spPr>
          <a:xfrm>
            <a:off x="3936277" y="4152039"/>
            <a:ext cx="3903216" cy="190612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ctr"/>
            <a:r>
              <a:rPr lang="en-US" altLang="zh-CN" sz="6000" dirty="0">
                <a:solidFill>
                  <a:srgbClr val="0070C0"/>
                </a:solidFill>
                <a:latin typeface="Proxima nova"/>
                <a:ea typeface="MS UI Gothic" panose="020B0600070205080204" pitchFamily="34" charset="-128"/>
              </a:rPr>
              <a:t>30 Mb</a:t>
            </a:r>
            <a:endParaRPr lang="en-US" altLang="zh-CN" sz="6000" baseline="60000" dirty="0">
              <a:solidFill>
                <a:srgbClr val="0070C0"/>
              </a:solidFill>
              <a:latin typeface="Proxima nova"/>
              <a:ea typeface="MS UI Gothic" panose="020B0600070205080204" pitchFamily="34" charset="-128"/>
            </a:endParaRPr>
          </a:p>
          <a:p>
            <a:pPr algn="ctr"/>
            <a:r>
              <a:rPr lang="en-US" altLang="zh-CN" sz="2200" dirty="0">
                <a:solidFill>
                  <a:schemeClr val="accent1">
                    <a:lumMod val="75000"/>
                  </a:schemeClr>
                </a:solidFill>
                <a:latin typeface="Proxima nova"/>
              </a:rPr>
              <a:t>Package size</a:t>
            </a:r>
          </a:p>
          <a:p>
            <a:pPr algn="ctr"/>
            <a:r>
              <a:rPr lang="en-US" altLang="zh-CN" sz="1400" dirty="0">
                <a:solidFill>
                  <a:schemeClr val="accent1">
                    <a:lumMod val="75000"/>
                  </a:schemeClr>
                </a:solidFill>
                <a:latin typeface="Proxima nova"/>
              </a:rPr>
              <a:t>Light for the installation and use</a:t>
            </a:r>
            <a:endParaRPr lang="zh-CN" altLang="en-US" sz="1400" dirty="0">
              <a:solidFill>
                <a:schemeClr val="accent1">
                  <a:lumMod val="75000"/>
                </a:schemeClr>
              </a:solidFill>
              <a:latin typeface="Proxima nova"/>
            </a:endParaRPr>
          </a:p>
        </p:txBody>
      </p:sp>
      <p:sp>
        <p:nvSpPr>
          <p:cNvPr id="16" name="Rectangle 15">
            <a:extLst>
              <a:ext uri="{FF2B5EF4-FFF2-40B4-BE49-F238E27FC236}">
                <a16:creationId xmlns:a16="http://schemas.microsoft.com/office/drawing/2014/main" id="{222524FE-DAF1-4BEF-B0D1-ABCC7DC83E3F}"/>
              </a:ext>
            </a:extLst>
          </p:cNvPr>
          <p:cNvSpPr/>
          <p:nvPr/>
        </p:nvSpPr>
        <p:spPr>
          <a:xfrm>
            <a:off x="4190029" y="5915600"/>
            <a:ext cx="3259584" cy="45719"/>
          </a:xfrm>
          <a:prstGeom prst="rect">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ntent Placeholder 4">
            <a:extLst>
              <a:ext uri="{FF2B5EF4-FFF2-40B4-BE49-F238E27FC236}">
                <a16:creationId xmlns:a16="http://schemas.microsoft.com/office/drawing/2014/main" id="{67F3E7A3-DB39-43FA-9AAD-EF0F61A18441}"/>
              </a:ext>
            </a:extLst>
          </p:cNvPr>
          <p:cNvSpPr txBox="1">
            <a:spLocks/>
          </p:cNvSpPr>
          <p:nvPr/>
        </p:nvSpPr>
        <p:spPr>
          <a:xfrm>
            <a:off x="7449613" y="4152039"/>
            <a:ext cx="4518733" cy="1906124"/>
          </a:xfrm>
          <a:prstGeom prst="rect">
            <a:avLst/>
          </a:prstGeom>
        </p:spPr>
        <p:txBody>
          <a:bodyPr vert="horz" lIns="91440" tIns="45720" rIns="91440" bIns="45720" rtlCol="0">
            <a:normAutofit fontScale="92500"/>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ctr"/>
            <a:r>
              <a:rPr lang="en-US" altLang="zh-CN" sz="6000" dirty="0">
                <a:solidFill>
                  <a:srgbClr val="0070C0"/>
                </a:solidFill>
                <a:latin typeface="Proxima nova"/>
                <a:ea typeface="MS UI Gothic" panose="020B0600070205080204" pitchFamily="34" charset="-128"/>
              </a:rPr>
              <a:t>Open Source</a:t>
            </a:r>
            <a:endParaRPr lang="en-US" altLang="zh-CN" sz="6000" baseline="60000" dirty="0">
              <a:solidFill>
                <a:srgbClr val="0070C0"/>
              </a:solidFill>
              <a:latin typeface="Proxima nova"/>
              <a:ea typeface="MS UI Gothic" panose="020B0600070205080204" pitchFamily="34" charset="-128"/>
            </a:endParaRPr>
          </a:p>
          <a:p>
            <a:pPr algn="ctr"/>
            <a:r>
              <a:rPr lang="en-US" altLang="zh-CN" sz="2200" dirty="0">
                <a:solidFill>
                  <a:schemeClr val="accent1">
                    <a:lumMod val="75000"/>
                  </a:schemeClr>
                </a:solidFill>
                <a:latin typeface="Proxima nova"/>
              </a:rPr>
              <a:t>Of the entire package</a:t>
            </a:r>
          </a:p>
          <a:p>
            <a:pPr algn="ctr"/>
            <a:r>
              <a:rPr lang="en-US" altLang="zh-CN" sz="1400" dirty="0">
                <a:solidFill>
                  <a:schemeClr val="accent1">
                    <a:lumMod val="75000"/>
                  </a:schemeClr>
                </a:solidFill>
                <a:latin typeface="Proxima nova"/>
              </a:rPr>
              <a:t>Keep updating, anyone can be involved</a:t>
            </a:r>
            <a:endParaRPr lang="zh-CN" altLang="en-US" sz="1400" dirty="0">
              <a:solidFill>
                <a:schemeClr val="accent1">
                  <a:lumMod val="75000"/>
                </a:schemeClr>
              </a:solidFill>
              <a:latin typeface="Proxima nova"/>
            </a:endParaRPr>
          </a:p>
        </p:txBody>
      </p:sp>
      <p:sp>
        <p:nvSpPr>
          <p:cNvPr id="18" name="Rectangle 17">
            <a:extLst>
              <a:ext uri="{FF2B5EF4-FFF2-40B4-BE49-F238E27FC236}">
                <a16:creationId xmlns:a16="http://schemas.microsoft.com/office/drawing/2014/main" id="{E0B4D878-D740-4DC5-9BF3-58CDDAF7D220}"/>
              </a:ext>
            </a:extLst>
          </p:cNvPr>
          <p:cNvSpPr/>
          <p:nvPr/>
        </p:nvSpPr>
        <p:spPr>
          <a:xfrm>
            <a:off x="8093245" y="5910421"/>
            <a:ext cx="3259584" cy="45719"/>
          </a:xfrm>
          <a:prstGeom prst="rect">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ctangle 19">
            <a:extLst>
              <a:ext uri="{FF2B5EF4-FFF2-40B4-BE49-F238E27FC236}">
                <a16:creationId xmlns:a16="http://schemas.microsoft.com/office/drawing/2014/main" id="{663ADF42-49EE-4DDA-AE25-C4AB8550B960}"/>
              </a:ext>
            </a:extLst>
          </p:cNvPr>
          <p:cNvSpPr/>
          <p:nvPr/>
        </p:nvSpPr>
        <p:spPr>
          <a:xfrm>
            <a:off x="0" y="1399329"/>
            <a:ext cx="5519635" cy="45719"/>
          </a:xfrm>
          <a:prstGeom prst="rect">
            <a:avLst/>
          </a:prstGeom>
          <a:solidFill>
            <a:schemeClr val="accent1">
              <a:lumMod val="20000"/>
              <a:lumOff val="8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itle 1">
            <a:extLst>
              <a:ext uri="{FF2B5EF4-FFF2-40B4-BE49-F238E27FC236}">
                <a16:creationId xmlns:a16="http://schemas.microsoft.com/office/drawing/2014/main" id="{B29A2CF5-8017-4222-89D8-5E3B450A95B6}"/>
              </a:ext>
            </a:extLst>
          </p:cNvPr>
          <p:cNvSpPr txBox="1">
            <a:spLocks/>
          </p:cNvSpPr>
          <p:nvPr/>
        </p:nvSpPr>
        <p:spPr>
          <a:xfrm>
            <a:off x="133247" y="-467293"/>
            <a:ext cx="10772775" cy="1658198"/>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altLang="zh-CN" sz="3600" dirty="0">
                <a:latin typeface="Proxima nova"/>
              </a:rPr>
              <a:t>Benchmarks</a:t>
            </a:r>
            <a:endParaRPr lang="zh-CN" altLang="en-US" sz="3600" dirty="0">
              <a:latin typeface="Proxima nova"/>
            </a:endParaRPr>
          </a:p>
        </p:txBody>
      </p:sp>
      <p:sp>
        <p:nvSpPr>
          <p:cNvPr id="8" name="Slide Number Placeholder 7">
            <a:extLst>
              <a:ext uri="{FF2B5EF4-FFF2-40B4-BE49-F238E27FC236}">
                <a16:creationId xmlns:a16="http://schemas.microsoft.com/office/drawing/2014/main" id="{DFF0A436-E325-4A29-9D6B-97A8E82AF3EB}"/>
              </a:ext>
            </a:extLst>
          </p:cNvPr>
          <p:cNvSpPr>
            <a:spLocks noGrp="1"/>
          </p:cNvSpPr>
          <p:nvPr>
            <p:ph type="sldNum" sz="quarter" idx="12"/>
          </p:nvPr>
        </p:nvSpPr>
        <p:spPr>
          <a:xfrm>
            <a:off x="-15182" y="6323215"/>
            <a:ext cx="731600" cy="524800"/>
          </a:xfrm>
        </p:spPr>
        <p:txBody>
          <a:bodyPr/>
          <a:lstStyle/>
          <a:p>
            <a:fld id="{E126DD6A-2234-4F2C-9973-1EB23FFF7494}" type="slidenum">
              <a:rPr lang="zh-CN" altLang="en-US" smtClean="0"/>
              <a:t>17</a:t>
            </a:fld>
            <a:endParaRPr lang="zh-CN" altLang="en-US" dirty="0"/>
          </a:p>
        </p:txBody>
      </p:sp>
    </p:spTree>
    <p:extLst>
      <p:ext uri="{BB962C8B-B14F-4D97-AF65-F5344CB8AC3E}">
        <p14:creationId xmlns:p14="http://schemas.microsoft.com/office/powerpoint/2010/main" val="878207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0"/>
          <p:cNvSpPr txBox="1">
            <a:spLocks noGrp="1"/>
          </p:cNvSpPr>
          <p:nvPr>
            <p:ph type="title"/>
          </p:nvPr>
        </p:nvSpPr>
        <p:spPr>
          <a:xfrm>
            <a:off x="38085" y="127000"/>
            <a:ext cx="10095600" cy="936800"/>
          </a:xfrm>
          <a:prstGeom prst="rect">
            <a:avLst/>
          </a:prstGeom>
        </p:spPr>
        <p:txBody>
          <a:bodyPr spcFirstLastPara="1" wrap="square" lIns="121900" tIns="121900" rIns="121900" bIns="121900" anchor="b" anchorCtr="0">
            <a:noAutofit/>
          </a:bodyPr>
          <a:lstStyle/>
          <a:p>
            <a:r>
              <a:rPr lang="en" sz="4000" dirty="0">
                <a:latin typeface="Proxima nova"/>
              </a:rPr>
              <a:t>Development Roadmap</a:t>
            </a:r>
            <a:endParaRPr sz="4000" dirty="0">
              <a:latin typeface="Proxima nova"/>
            </a:endParaRPr>
          </a:p>
        </p:txBody>
      </p:sp>
      <p:sp>
        <p:nvSpPr>
          <p:cNvPr id="451" name="Google Shape;451;p40"/>
          <p:cNvSpPr txBox="1">
            <a:spLocks noGrp="1"/>
          </p:cNvSpPr>
          <p:nvPr>
            <p:ph type="sldNum" idx="12"/>
          </p:nvPr>
        </p:nvSpPr>
        <p:spPr>
          <a:xfrm>
            <a:off x="11205845" y="6333135"/>
            <a:ext cx="731600" cy="524800"/>
          </a:xfrm>
          <a:prstGeom prst="rect">
            <a:avLst/>
          </a:prstGeom>
        </p:spPr>
        <p:txBody>
          <a:bodyPr spcFirstLastPara="1" wrap="square" lIns="121900" tIns="121900" rIns="121900" bIns="121900" anchor="t" anchorCtr="0">
            <a:noAutofit/>
          </a:bodyPr>
          <a:lstStyle/>
          <a:p>
            <a:fld id="{00000000-1234-1234-1234-123412341234}" type="slidenum">
              <a:rPr lang="en"/>
              <a:pPr/>
              <a:t>18</a:t>
            </a:fld>
            <a:endParaRPr/>
          </a:p>
        </p:txBody>
      </p:sp>
      <p:sp>
        <p:nvSpPr>
          <p:cNvPr id="452" name="Google Shape;452;p40"/>
          <p:cNvSpPr/>
          <p:nvPr/>
        </p:nvSpPr>
        <p:spPr>
          <a:xfrm>
            <a:off x="0" y="3161372"/>
            <a:ext cx="12192000" cy="1348057"/>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453" name="Google Shape;453;p40"/>
          <p:cNvSpPr/>
          <p:nvPr/>
        </p:nvSpPr>
        <p:spPr>
          <a:xfrm>
            <a:off x="0" y="3161372"/>
            <a:ext cx="12192000" cy="1348057"/>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121900" tIns="60933" rIns="121900" bIns="60933" anchor="ctr" anchorCtr="0">
            <a:noAutofit/>
          </a:bodyPr>
          <a:lstStyle/>
          <a:p>
            <a:endParaRPr sz="2400">
              <a:solidFill>
                <a:schemeClr val="lt1"/>
              </a:solidFill>
              <a:latin typeface="Calibri"/>
              <a:ea typeface="Calibri"/>
              <a:cs typeface="Calibri"/>
              <a:sym typeface="Calibri"/>
            </a:endParaRPr>
          </a:p>
        </p:txBody>
      </p:sp>
      <p:grpSp>
        <p:nvGrpSpPr>
          <p:cNvPr id="454" name="Google Shape;454;p40"/>
          <p:cNvGrpSpPr/>
          <p:nvPr/>
        </p:nvGrpSpPr>
        <p:grpSpPr>
          <a:xfrm>
            <a:off x="2381785" y="2271201"/>
            <a:ext cx="631200" cy="631200"/>
            <a:chOff x="1786339" y="1703401"/>
            <a:chExt cx="473400" cy="473400"/>
          </a:xfrm>
        </p:grpSpPr>
        <p:sp>
          <p:nvSpPr>
            <p:cNvPr id="455" name="Google Shape;455;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endParaRPr sz="3200" b="1"/>
            </a:p>
          </p:txBody>
        </p:sp>
        <p:sp>
          <p:nvSpPr>
            <p:cNvPr id="456" name="Google Shape;456;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1100" b="1">
                  <a:solidFill>
                    <a:schemeClr val="dk2"/>
                  </a:solidFill>
                  <a:latin typeface="Source Sans Pro"/>
                  <a:ea typeface="Source Sans Pro"/>
                  <a:cs typeface="Source Sans Pro"/>
                  <a:sym typeface="Source Sans Pro"/>
                </a:rPr>
                <a:t>1</a:t>
              </a:r>
              <a:endParaRPr sz="1100" b="1">
                <a:solidFill>
                  <a:schemeClr val="dk2"/>
                </a:solidFill>
                <a:latin typeface="Source Sans Pro"/>
                <a:ea typeface="Source Sans Pro"/>
                <a:cs typeface="Source Sans Pro"/>
                <a:sym typeface="Source Sans Pro"/>
              </a:endParaRPr>
            </a:p>
          </p:txBody>
        </p:sp>
      </p:grpSp>
      <p:grpSp>
        <p:nvGrpSpPr>
          <p:cNvPr id="457" name="Google Shape;457;p40"/>
          <p:cNvGrpSpPr/>
          <p:nvPr/>
        </p:nvGrpSpPr>
        <p:grpSpPr>
          <a:xfrm>
            <a:off x="5085885" y="2271201"/>
            <a:ext cx="631200" cy="631200"/>
            <a:chOff x="3814414" y="1703401"/>
            <a:chExt cx="473400" cy="473400"/>
          </a:xfrm>
        </p:grpSpPr>
        <p:sp>
          <p:nvSpPr>
            <p:cNvPr id="458" name="Google Shape;458;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121900" tIns="121900" rIns="121900" bIns="121900" anchor="ctr" anchorCtr="0">
              <a:noAutofit/>
            </a:bodyPr>
            <a:lstStyle/>
            <a:p>
              <a:endParaRPr sz="3200" b="1"/>
            </a:p>
          </p:txBody>
        </p:sp>
        <p:sp>
          <p:nvSpPr>
            <p:cNvPr id="459" name="Google Shape;459;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1100" b="1">
                  <a:solidFill>
                    <a:schemeClr val="dk2"/>
                  </a:solidFill>
                  <a:latin typeface="Source Sans Pro"/>
                  <a:ea typeface="Source Sans Pro"/>
                  <a:cs typeface="Source Sans Pro"/>
                  <a:sym typeface="Source Sans Pro"/>
                </a:rPr>
                <a:t>3</a:t>
              </a:r>
              <a:endParaRPr sz="1100" b="1">
                <a:solidFill>
                  <a:schemeClr val="dk2"/>
                </a:solidFill>
                <a:latin typeface="Source Sans Pro"/>
                <a:ea typeface="Source Sans Pro"/>
                <a:cs typeface="Source Sans Pro"/>
                <a:sym typeface="Source Sans Pro"/>
              </a:endParaRPr>
            </a:p>
          </p:txBody>
        </p:sp>
      </p:grpSp>
      <p:grpSp>
        <p:nvGrpSpPr>
          <p:cNvPr id="460" name="Google Shape;460;p40"/>
          <p:cNvGrpSpPr/>
          <p:nvPr/>
        </p:nvGrpSpPr>
        <p:grpSpPr>
          <a:xfrm>
            <a:off x="7789985" y="2271201"/>
            <a:ext cx="631200" cy="631200"/>
            <a:chOff x="5842489" y="1703401"/>
            <a:chExt cx="473400" cy="473400"/>
          </a:xfrm>
        </p:grpSpPr>
        <p:sp>
          <p:nvSpPr>
            <p:cNvPr id="461" name="Google Shape;461;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endParaRPr sz="3200" b="1"/>
            </a:p>
          </p:txBody>
        </p:sp>
        <p:sp>
          <p:nvSpPr>
            <p:cNvPr id="462" name="Google Shape;462;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1100" b="1">
                  <a:solidFill>
                    <a:schemeClr val="dk2"/>
                  </a:solidFill>
                  <a:latin typeface="Source Sans Pro"/>
                  <a:ea typeface="Source Sans Pro"/>
                  <a:cs typeface="Source Sans Pro"/>
                  <a:sym typeface="Source Sans Pro"/>
                </a:rPr>
                <a:t>5</a:t>
              </a:r>
              <a:endParaRPr sz="1100" b="1">
                <a:solidFill>
                  <a:schemeClr val="dk2"/>
                </a:solidFill>
                <a:latin typeface="Source Sans Pro"/>
                <a:ea typeface="Source Sans Pro"/>
                <a:cs typeface="Source Sans Pro"/>
                <a:sym typeface="Source Sans Pro"/>
              </a:endParaRPr>
            </a:p>
          </p:txBody>
        </p:sp>
      </p:grpSp>
      <p:grpSp>
        <p:nvGrpSpPr>
          <p:cNvPr id="463" name="Google Shape;463;p40"/>
          <p:cNvGrpSpPr/>
          <p:nvPr/>
        </p:nvGrpSpPr>
        <p:grpSpPr>
          <a:xfrm>
            <a:off x="9174419" y="4768400"/>
            <a:ext cx="631200" cy="631200"/>
            <a:chOff x="6880814" y="3576300"/>
            <a:chExt cx="473400" cy="473400"/>
          </a:xfrm>
        </p:grpSpPr>
        <p:sp>
          <p:nvSpPr>
            <p:cNvPr id="464" name="Google Shape;464;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121900" tIns="121900" rIns="121900" bIns="121900" anchor="ctr" anchorCtr="0">
              <a:noAutofit/>
            </a:bodyPr>
            <a:lstStyle/>
            <a:p>
              <a:endParaRPr sz="3200" b="1"/>
            </a:p>
          </p:txBody>
        </p:sp>
        <p:sp>
          <p:nvSpPr>
            <p:cNvPr id="465" name="Google Shape;465;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1100" b="1" dirty="0">
                  <a:solidFill>
                    <a:schemeClr val="dk2"/>
                  </a:solidFill>
                  <a:latin typeface="Source Sans Pro"/>
                  <a:ea typeface="Source Sans Pro"/>
                  <a:cs typeface="Source Sans Pro"/>
                  <a:sym typeface="Source Sans Pro"/>
                </a:rPr>
                <a:t>6</a:t>
              </a:r>
              <a:endParaRPr sz="1100" b="1" dirty="0">
                <a:solidFill>
                  <a:schemeClr val="dk2"/>
                </a:solidFill>
                <a:latin typeface="Source Sans Pro"/>
                <a:ea typeface="Source Sans Pro"/>
                <a:cs typeface="Source Sans Pro"/>
                <a:sym typeface="Source Sans Pro"/>
              </a:endParaRPr>
            </a:p>
          </p:txBody>
        </p:sp>
      </p:grpSp>
      <p:grpSp>
        <p:nvGrpSpPr>
          <p:cNvPr id="466" name="Google Shape;466;p40"/>
          <p:cNvGrpSpPr/>
          <p:nvPr/>
        </p:nvGrpSpPr>
        <p:grpSpPr>
          <a:xfrm>
            <a:off x="6470319" y="4768400"/>
            <a:ext cx="631200" cy="631200"/>
            <a:chOff x="4852739" y="3576300"/>
            <a:chExt cx="473400" cy="473400"/>
          </a:xfrm>
        </p:grpSpPr>
        <p:sp>
          <p:nvSpPr>
            <p:cNvPr id="467" name="Google Shape;467;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121900" tIns="121900" rIns="121900" bIns="121900" anchor="ctr" anchorCtr="0">
              <a:noAutofit/>
            </a:bodyPr>
            <a:lstStyle/>
            <a:p>
              <a:endParaRPr sz="3200" b="1"/>
            </a:p>
          </p:txBody>
        </p:sp>
        <p:sp>
          <p:nvSpPr>
            <p:cNvPr id="468" name="Google Shape;468;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1100" b="1">
                  <a:solidFill>
                    <a:schemeClr val="dk2"/>
                  </a:solidFill>
                  <a:latin typeface="Source Sans Pro"/>
                  <a:ea typeface="Source Sans Pro"/>
                  <a:cs typeface="Source Sans Pro"/>
                  <a:sym typeface="Source Sans Pro"/>
                </a:rPr>
                <a:t>4</a:t>
              </a:r>
              <a:endParaRPr sz="1100" b="1">
                <a:solidFill>
                  <a:schemeClr val="dk2"/>
                </a:solidFill>
                <a:latin typeface="Source Sans Pro"/>
                <a:ea typeface="Source Sans Pro"/>
                <a:cs typeface="Source Sans Pro"/>
                <a:sym typeface="Source Sans Pro"/>
              </a:endParaRPr>
            </a:p>
          </p:txBody>
        </p:sp>
      </p:grpSp>
      <p:grpSp>
        <p:nvGrpSpPr>
          <p:cNvPr id="469" name="Google Shape;469;p40"/>
          <p:cNvGrpSpPr/>
          <p:nvPr/>
        </p:nvGrpSpPr>
        <p:grpSpPr>
          <a:xfrm>
            <a:off x="3766219" y="4768400"/>
            <a:ext cx="631200" cy="631200"/>
            <a:chOff x="2824664" y="3576300"/>
            <a:chExt cx="473400" cy="473400"/>
          </a:xfrm>
        </p:grpSpPr>
        <p:sp>
          <p:nvSpPr>
            <p:cNvPr id="470" name="Google Shape;470;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121900" tIns="121900" rIns="121900" bIns="121900" anchor="ctr" anchorCtr="0">
              <a:noAutofit/>
            </a:bodyPr>
            <a:lstStyle/>
            <a:p>
              <a:endParaRPr sz="3200" b="1"/>
            </a:p>
          </p:txBody>
        </p:sp>
        <p:sp>
          <p:nvSpPr>
            <p:cNvPr id="471" name="Google Shape;471;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1100" b="1">
                  <a:solidFill>
                    <a:schemeClr val="dk2"/>
                  </a:solidFill>
                  <a:latin typeface="Source Sans Pro"/>
                  <a:ea typeface="Source Sans Pro"/>
                  <a:cs typeface="Source Sans Pro"/>
                  <a:sym typeface="Source Sans Pro"/>
                </a:rPr>
                <a:t>2</a:t>
              </a:r>
              <a:endParaRPr sz="1100" b="1">
                <a:solidFill>
                  <a:schemeClr val="dk2"/>
                </a:solidFill>
                <a:latin typeface="Source Sans Pro"/>
                <a:ea typeface="Source Sans Pro"/>
                <a:cs typeface="Source Sans Pro"/>
                <a:sym typeface="Source Sans Pro"/>
              </a:endParaRPr>
            </a:p>
          </p:txBody>
        </p:sp>
      </p:grpSp>
      <p:sp>
        <p:nvSpPr>
          <p:cNvPr id="472" name="Google Shape;472;p40"/>
          <p:cNvSpPr txBox="1"/>
          <p:nvPr/>
        </p:nvSpPr>
        <p:spPr>
          <a:xfrm>
            <a:off x="3118608" y="5103160"/>
            <a:ext cx="1926419" cy="890170"/>
          </a:xfrm>
          <a:prstGeom prst="rect">
            <a:avLst/>
          </a:prstGeom>
          <a:noFill/>
          <a:ln>
            <a:noFill/>
          </a:ln>
        </p:spPr>
        <p:txBody>
          <a:bodyPr spcFirstLastPara="1" wrap="square" lIns="0" tIns="0" rIns="0" bIns="0" anchor="b" anchorCtr="0">
            <a:noAutofit/>
          </a:bodyPr>
          <a:lstStyle/>
          <a:p>
            <a:pPr lvl="0" algn="ctr">
              <a:lnSpc>
                <a:spcPct val="100000"/>
              </a:lnSpc>
              <a:defRPr cap="all"/>
            </a:pPr>
            <a:r>
              <a:rPr lang="en-US" altLang="zh-CN" sz="2000" b="1" dirty="0">
                <a:solidFill>
                  <a:schemeClr val="accent1">
                    <a:lumMod val="75000"/>
                  </a:schemeClr>
                </a:solidFill>
                <a:latin typeface="Proxima nova"/>
              </a:rPr>
              <a:t>Annotation tool</a:t>
            </a:r>
          </a:p>
        </p:txBody>
      </p:sp>
      <p:sp>
        <p:nvSpPr>
          <p:cNvPr id="473" name="Google Shape;473;p40"/>
          <p:cNvSpPr txBox="1"/>
          <p:nvPr/>
        </p:nvSpPr>
        <p:spPr>
          <a:xfrm>
            <a:off x="1538926" y="1560001"/>
            <a:ext cx="2316915" cy="7112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algn="ctr">
              <a:defRPr b="1" cap="all">
                <a:solidFill>
                  <a:schemeClr val="accent1">
                    <a:lumMod val="75000"/>
                  </a:schemeClr>
                </a:solidFill>
                <a:latin typeface="Proxima nova"/>
              </a:defRPr>
            </a:lvl1pPr>
          </a:lstStyle>
          <a:p>
            <a:r>
              <a:rPr lang="en-US" altLang="zh-CN" sz="2000" dirty="0"/>
              <a:t>Testing</a:t>
            </a:r>
          </a:p>
        </p:txBody>
      </p:sp>
      <p:sp>
        <p:nvSpPr>
          <p:cNvPr id="474" name="Google Shape;474;p40"/>
          <p:cNvSpPr txBox="1"/>
          <p:nvPr/>
        </p:nvSpPr>
        <p:spPr>
          <a:xfrm>
            <a:off x="7101518" y="1510083"/>
            <a:ext cx="2152606" cy="7112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RPr/>
            </a:defPPr>
            <a:lvl1pPr algn="ctr">
              <a:defRPr b="1" cap="all">
                <a:solidFill>
                  <a:schemeClr val="accent1">
                    <a:lumMod val="75000"/>
                  </a:schemeClr>
                </a:solidFill>
                <a:latin typeface="Proxima nova"/>
              </a:defRPr>
            </a:lvl1pPr>
          </a:lstStyle>
          <a:p>
            <a:r>
              <a:rPr lang="en-US" altLang="zh-CN" sz="2000" dirty="0"/>
              <a:t>Dynamically update</a:t>
            </a:r>
          </a:p>
        </p:txBody>
      </p:sp>
      <p:sp>
        <p:nvSpPr>
          <p:cNvPr id="475" name="Google Shape;475;p40"/>
          <p:cNvSpPr txBox="1"/>
          <p:nvPr/>
        </p:nvSpPr>
        <p:spPr>
          <a:xfrm>
            <a:off x="4268158" y="1648289"/>
            <a:ext cx="2266652" cy="711200"/>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cap="all"/>
            </a:pPr>
            <a:r>
              <a:rPr kumimoji="0" lang="en-US" altLang="zh-CN" sz="2000" b="1" i="0" u="none" strike="noStrike" kern="0" cap="all" spc="0" normalizeH="0" baseline="0" noProof="0" dirty="0">
                <a:ln>
                  <a:noFill/>
                </a:ln>
                <a:solidFill>
                  <a:srgbClr val="0091EA">
                    <a:lumMod val="75000"/>
                  </a:srgbClr>
                </a:solidFill>
                <a:effectLst/>
                <a:uLnTx/>
                <a:uFillTx/>
                <a:latin typeface="Proxima nova"/>
                <a:cs typeface="Arial"/>
                <a:sym typeface="Arial"/>
              </a:rPr>
              <a:t>Source identification</a:t>
            </a:r>
          </a:p>
        </p:txBody>
      </p:sp>
      <p:sp>
        <p:nvSpPr>
          <p:cNvPr id="476" name="Google Shape;476;p40"/>
          <p:cNvSpPr txBox="1"/>
          <p:nvPr/>
        </p:nvSpPr>
        <p:spPr>
          <a:xfrm>
            <a:off x="5873896" y="5497735"/>
            <a:ext cx="1715200" cy="49559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RPr/>
            </a:defPPr>
            <a:lvl1pPr algn="ctr">
              <a:defRPr b="1" cap="all">
                <a:solidFill>
                  <a:schemeClr val="accent1">
                    <a:lumMod val="75000"/>
                  </a:schemeClr>
                </a:solidFill>
                <a:latin typeface="Proxima nova"/>
              </a:defRPr>
            </a:lvl1pPr>
          </a:lstStyle>
          <a:p>
            <a:r>
              <a:rPr lang="en-US" altLang="zh-CN" sz="2000" dirty="0"/>
              <a:t>GUI/web tool</a:t>
            </a:r>
          </a:p>
        </p:txBody>
      </p:sp>
      <p:sp>
        <p:nvSpPr>
          <p:cNvPr id="477" name="Google Shape;477;p40"/>
          <p:cNvSpPr txBox="1"/>
          <p:nvPr/>
        </p:nvSpPr>
        <p:spPr>
          <a:xfrm>
            <a:off x="8540832" y="5442965"/>
            <a:ext cx="1898371" cy="263873"/>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RPr/>
            </a:defPPr>
            <a:lvl1pPr algn="ctr">
              <a:defRPr b="1" cap="all">
                <a:solidFill>
                  <a:schemeClr val="accent1">
                    <a:lumMod val="75000"/>
                  </a:schemeClr>
                </a:solidFill>
                <a:latin typeface="Proxima nova"/>
              </a:defRPr>
            </a:lvl1pPr>
          </a:lstStyle>
          <a:p>
            <a:r>
              <a:rPr lang="en" sz="2000" dirty="0">
                <a:sym typeface="Source Sans Pro"/>
              </a:rPr>
              <a:t>Even more…</a:t>
            </a:r>
            <a:endParaRPr sz="2000" dirty="0">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91230-252D-4F7D-8713-12DAC1335C31}"/>
              </a:ext>
            </a:extLst>
          </p:cNvPr>
          <p:cNvSpPr>
            <a:spLocks noGrp="1"/>
          </p:cNvSpPr>
          <p:nvPr>
            <p:ph type="title"/>
          </p:nvPr>
        </p:nvSpPr>
        <p:spPr>
          <a:xfrm>
            <a:off x="706298" y="639763"/>
            <a:ext cx="4069887" cy="5492750"/>
          </a:xfrm>
        </p:spPr>
        <p:txBody>
          <a:bodyPr vert="horz" lIns="91440" tIns="45720" rIns="91440" bIns="45720" rtlCol="0" anchor="ctr">
            <a:normAutofit/>
          </a:bodyPr>
          <a:lstStyle/>
          <a:p>
            <a:r>
              <a:rPr lang="en-US" altLang="zh-CN" sz="6000" dirty="0">
                <a:latin typeface="Proxima nova"/>
              </a:rPr>
              <a:t>Related information</a:t>
            </a:r>
          </a:p>
        </p:txBody>
      </p:sp>
      <p:sp>
        <p:nvSpPr>
          <p:cNvPr id="4" name="TextBox 3">
            <a:extLst>
              <a:ext uri="{FF2B5EF4-FFF2-40B4-BE49-F238E27FC236}">
                <a16:creationId xmlns:a16="http://schemas.microsoft.com/office/drawing/2014/main" id="{1FC72345-C31D-4245-9B3F-A99714465861}"/>
              </a:ext>
            </a:extLst>
          </p:cNvPr>
          <p:cNvSpPr txBox="1"/>
          <p:nvPr/>
        </p:nvSpPr>
        <p:spPr>
          <a:xfrm>
            <a:off x="5288349" y="639764"/>
            <a:ext cx="6057313" cy="5492749"/>
          </a:xfrm>
          <a:prstGeom prst="rect">
            <a:avLst/>
          </a:prstGeom>
        </p:spPr>
        <p:txBody>
          <a:bodyPr vert="horz" lIns="91440" tIns="45720" rIns="91440" bIns="45720" rtlCol="0" anchor="ctr">
            <a:normAutofit/>
          </a:bodyPr>
          <a:lstStyle/>
          <a:p>
            <a:pPr marL="285750" indent="-285750" defTabSz="914400">
              <a:lnSpc>
                <a:spcPct val="85000"/>
              </a:lnSpc>
              <a:spcAft>
                <a:spcPts val="600"/>
              </a:spcAft>
              <a:buFont typeface="Arial" pitchFamily="34" charset="0"/>
              <a:buChar char=" "/>
            </a:pPr>
            <a:r>
              <a:rPr lang="en-US" altLang="zh-CN" sz="1800" dirty="0">
                <a:solidFill>
                  <a:schemeClr val="accent1">
                    <a:lumMod val="75000"/>
                  </a:schemeClr>
                </a:solidFill>
                <a:latin typeface="Proxima nova"/>
              </a:rPr>
              <a:t>Installation:</a:t>
            </a:r>
          </a:p>
          <a:p>
            <a:pPr marL="742950" lvl="1" indent="-285750" defTabSz="914400">
              <a:lnSpc>
                <a:spcPct val="85000"/>
              </a:lnSpc>
              <a:spcAft>
                <a:spcPts val="600"/>
              </a:spcAft>
              <a:buFont typeface="Arial" pitchFamily="34" charset="0"/>
              <a:buChar char=" "/>
            </a:pPr>
            <a:r>
              <a:rPr lang="en-US" altLang="zh-CN" sz="1800" dirty="0">
                <a:solidFill>
                  <a:schemeClr val="accent1">
                    <a:lumMod val="75000"/>
                  </a:schemeClr>
                </a:solidFill>
                <a:latin typeface="Proxima nova"/>
              </a:rPr>
              <a:t>https://pypi.org/project/mass-suite/</a:t>
            </a:r>
          </a:p>
          <a:p>
            <a:pPr marL="285750" indent="-285750" defTabSz="914400">
              <a:lnSpc>
                <a:spcPct val="85000"/>
              </a:lnSpc>
              <a:spcAft>
                <a:spcPts val="600"/>
              </a:spcAft>
              <a:buFont typeface="Arial" pitchFamily="34" charset="0"/>
              <a:buChar char=" "/>
            </a:pPr>
            <a:r>
              <a:rPr lang="en-US" altLang="zh-CN" sz="1800" dirty="0" err="1">
                <a:solidFill>
                  <a:schemeClr val="accent1">
                    <a:lumMod val="75000"/>
                  </a:schemeClr>
                </a:solidFill>
                <a:latin typeface="Proxima nova"/>
              </a:rPr>
              <a:t>Github</a:t>
            </a:r>
            <a:r>
              <a:rPr lang="en-US" altLang="zh-CN" sz="1800" dirty="0">
                <a:solidFill>
                  <a:schemeClr val="accent1">
                    <a:lumMod val="75000"/>
                  </a:schemeClr>
                </a:solidFill>
                <a:latin typeface="Proxima nova"/>
              </a:rPr>
              <a:t> page &amp; documentation:</a:t>
            </a:r>
          </a:p>
          <a:p>
            <a:pPr marL="742950" lvl="1" indent="-285750" defTabSz="914400">
              <a:lnSpc>
                <a:spcPct val="85000"/>
              </a:lnSpc>
              <a:spcAft>
                <a:spcPts val="600"/>
              </a:spcAft>
              <a:buFont typeface="Arial" pitchFamily="34" charset="0"/>
              <a:buChar char=" "/>
            </a:pPr>
            <a:r>
              <a:rPr lang="en-US" altLang="zh-CN" sz="1800" dirty="0">
                <a:solidFill>
                  <a:schemeClr val="accent1">
                    <a:lumMod val="75000"/>
                  </a:schemeClr>
                </a:solidFill>
                <a:latin typeface="Proxima nova"/>
              </a:rPr>
              <a:t>https://github.com/XiminHu/mass-suite</a:t>
            </a:r>
          </a:p>
          <a:p>
            <a:pPr marL="285750" indent="-285750" defTabSz="914400">
              <a:lnSpc>
                <a:spcPct val="85000"/>
              </a:lnSpc>
              <a:spcAft>
                <a:spcPts val="600"/>
              </a:spcAft>
              <a:buFont typeface="Arial" pitchFamily="34" charset="0"/>
              <a:buChar char=" "/>
            </a:pPr>
            <a:r>
              <a:rPr lang="en-US" altLang="zh-CN" sz="1800" dirty="0">
                <a:solidFill>
                  <a:schemeClr val="accent1">
                    <a:lumMod val="75000"/>
                  </a:schemeClr>
                </a:solidFill>
                <a:latin typeface="Proxima nova"/>
              </a:rPr>
              <a:t>Contact:</a:t>
            </a:r>
          </a:p>
          <a:p>
            <a:pPr marL="285750" indent="-285750" defTabSz="914400">
              <a:lnSpc>
                <a:spcPct val="85000"/>
              </a:lnSpc>
              <a:spcAft>
                <a:spcPts val="600"/>
              </a:spcAft>
              <a:buFont typeface="Arial" pitchFamily="34" charset="0"/>
              <a:buChar char=" "/>
            </a:pPr>
            <a:r>
              <a:rPr lang="en-US" altLang="zh-CN" sz="1800" dirty="0">
                <a:solidFill>
                  <a:schemeClr val="accent1">
                    <a:lumMod val="75000"/>
                  </a:schemeClr>
                </a:solidFill>
                <a:latin typeface="Proxima nova"/>
              </a:rPr>
              <a:t>	xhu66@uw.edu</a:t>
            </a:r>
          </a:p>
          <a:p>
            <a:pPr marL="285750" indent="-285750" defTabSz="914400">
              <a:lnSpc>
                <a:spcPct val="85000"/>
              </a:lnSpc>
              <a:spcAft>
                <a:spcPts val="600"/>
              </a:spcAft>
              <a:buFont typeface="Arial" pitchFamily="34" charset="0"/>
              <a:buChar char=" "/>
            </a:pPr>
            <a:endParaRPr lang="en-US" altLang="zh-CN" sz="1800" dirty="0">
              <a:solidFill>
                <a:schemeClr val="accent1">
                  <a:lumMod val="75000"/>
                </a:schemeClr>
              </a:solidFill>
              <a:latin typeface="Proxima nova"/>
            </a:endParaRPr>
          </a:p>
          <a:p>
            <a:pPr marL="285750" indent="-285750" defTabSz="914400">
              <a:lnSpc>
                <a:spcPct val="85000"/>
              </a:lnSpc>
              <a:spcAft>
                <a:spcPts val="600"/>
              </a:spcAft>
              <a:buFont typeface="Arial" pitchFamily="34" charset="0"/>
              <a:buChar char=" "/>
            </a:pPr>
            <a:r>
              <a:rPr lang="en-US" altLang="zh-CN" sz="2400" dirty="0">
                <a:solidFill>
                  <a:schemeClr val="accent1">
                    <a:lumMod val="75000"/>
                  </a:schemeClr>
                </a:solidFill>
                <a:latin typeface="Proxima nova"/>
              </a:rPr>
              <a:t>Suggestions &amp; Collaborations </a:t>
            </a:r>
          </a:p>
          <a:p>
            <a:pPr marL="285750" indent="-285750" defTabSz="914400">
              <a:lnSpc>
                <a:spcPct val="85000"/>
              </a:lnSpc>
              <a:spcAft>
                <a:spcPts val="600"/>
              </a:spcAft>
              <a:buFont typeface="Arial" pitchFamily="34" charset="0"/>
              <a:buChar char=" "/>
            </a:pPr>
            <a:r>
              <a:rPr lang="en-US" altLang="zh-CN" sz="2400" dirty="0">
                <a:solidFill>
                  <a:schemeClr val="accent1">
                    <a:lumMod val="75000"/>
                  </a:schemeClr>
                </a:solidFill>
                <a:latin typeface="Proxima nova"/>
              </a:rPr>
              <a:t>are always welcome !</a:t>
            </a:r>
          </a:p>
        </p:txBody>
      </p:sp>
      <p:pic>
        <p:nvPicPr>
          <p:cNvPr id="3" name="Picture 2">
            <a:extLst>
              <a:ext uri="{FF2B5EF4-FFF2-40B4-BE49-F238E27FC236}">
                <a16:creationId xmlns:a16="http://schemas.microsoft.com/office/drawing/2014/main" id="{27E6FD78-7636-40BE-9D1B-FA23D09401A8}"/>
              </a:ext>
            </a:extLst>
          </p:cNvPr>
          <p:cNvPicPr>
            <a:picLocks noChangeAspect="1"/>
          </p:cNvPicPr>
          <p:nvPr/>
        </p:nvPicPr>
        <p:blipFill>
          <a:blip r:embed="rId2"/>
          <a:stretch>
            <a:fillRect/>
          </a:stretch>
        </p:blipFill>
        <p:spPr>
          <a:xfrm>
            <a:off x="1761602" y="4620912"/>
            <a:ext cx="1408298" cy="390178"/>
          </a:xfrm>
          <a:prstGeom prst="rect">
            <a:avLst/>
          </a:prstGeom>
        </p:spPr>
      </p:pic>
      <p:sp>
        <p:nvSpPr>
          <p:cNvPr id="5" name="Rectangle 4">
            <a:extLst>
              <a:ext uri="{FF2B5EF4-FFF2-40B4-BE49-F238E27FC236}">
                <a16:creationId xmlns:a16="http://schemas.microsoft.com/office/drawing/2014/main" id="{14F74B71-063D-4E06-B1CB-F1AEBA0A5A81}"/>
              </a:ext>
            </a:extLst>
          </p:cNvPr>
          <p:cNvSpPr/>
          <p:nvPr/>
        </p:nvSpPr>
        <p:spPr>
          <a:xfrm>
            <a:off x="5024761" y="1582444"/>
            <a:ext cx="45719" cy="369311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Slide Number Placeholder 5">
            <a:extLst>
              <a:ext uri="{FF2B5EF4-FFF2-40B4-BE49-F238E27FC236}">
                <a16:creationId xmlns:a16="http://schemas.microsoft.com/office/drawing/2014/main" id="{9FC965E2-7105-4194-9012-6DF0350F8B3D}"/>
              </a:ext>
            </a:extLst>
          </p:cNvPr>
          <p:cNvSpPr>
            <a:spLocks noGrp="1"/>
          </p:cNvSpPr>
          <p:nvPr>
            <p:ph type="sldNum" sz="quarter" idx="12"/>
          </p:nvPr>
        </p:nvSpPr>
        <p:spPr/>
        <p:txBody>
          <a:bodyPr/>
          <a:lstStyle/>
          <a:p>
            <a:fld id="{E126DD6A-2234-4F2C-9973-1EB23FFF7494}" type="slidenum">
              <a:rPr lang="zh-CN" altLang="en-US" smtClean="0"/>
              <a:t>19</a:t>
            </a:fld>
            <a:endParaRPr lang="zh-CN" altLang="en-US"/>
          </a:p>
        </p:txBody>
      </p:sp>
    </p:spTree>
    <p:extLst>
      <p:ext uri="{BB962C8B-B14F-4D97-AF65-F5344CB8AC3E}">
        <p14:creationId xmlns:p14="http://schemas.microsoft.com/office/powerpoint/2010/main" val="384395124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7444-9C4F-4B4C-A80A-E35C17D55A84}"/>
              </a:ext>
            </a:extLst>
          </p:cNvPr>
          <p:cNvSpPr>
            <a:spLocks noGrp="1"/>
          </p:cNvSpPr>
          <p:nvPr>
            <p:ph type="title"/>
          </p:nvPr>
        </p:nvSpPr>
        <p:spPr>
          <a:xfrm>
            <a:off x="133247" y="-684530"/>
            <a:ext cx="10772775" cy="1658198"/>
          </a:xfrm>
        </p:spPr>
        <p:txBody>
          <a:bodyPr>
            <a:normAutofit/>
          </a:bodyPr>
          <a:lstStyle/>
          <a:p>
            <a:r>
              <a:rPr lang="en-US" altLang="zh-CN" sz="3600" dirty="0">
                <a:latin typeface="Proxima nova"/>
              </a:rPr>
              <a:t>Introduction</a:t>
            </a:r>
            <a:endParaRPr lang="zh-CN" altLang="en-US" sz="3600" dirty="0">
              <a:latin typeface="Proxima nova"/>
            </a:endParaRPr>
          </a:p>
        </p:txBody>
      </p:sp>
      <p:graphicFrame>
        <p:nvGraphicFramePr>
          <p:cNvPr id="4" name="Content Placeholder 2">
            <a:extLst>
              <a:ext uri="{FF2B5EF4-FFF2-40B4-BE49-F238E27FC236}">
                <a16:creationId xmlns:a16="http://schemas.microsoft.com/office/drawing/2014/main" id="{A4027849-7BEA-43CC-B358-9B60B78EC099}"/>
              </a:ext>
            </a:extLst>
          </p:cNvPr>
          <p:cNvGraphicFramePr>
            <a:graphicFrameLocks noGrp="1"/>
          </p:cNvGraphicFramePr>
          <p:nvPr>
            <p:ph idx="1"/>
            <p:extLst>
              <p:ext uri="{D42A27DB-BD31-4B8C-83A1-F6EECF244321}">
                <p14:modId xmlns:p14="http://schemas.microsoft.com/office/powerpoint/2010/main" val="2381562100"/>
              </p:ext>
            </p:extLst>
          </p:nvPr>
        </p:nvGraphicFramePr>
        <p:xfrm>
          <a:off x="133247" y="1045201"/>
          <a:ext cx="11894636" cy="43585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D0E60248-6EDE-4BBB-A4C8-DA0B342496F9}"/>
              </a:ext>
            </a:extLst>
          </p:cNvPr>
          <p:cNvSpPr/>
          <p:nvPr/>
        </p:nvSpPr>
        <p:spPr>
          <a:xfrm>
            <a:off x="0" y="1186265"/>
            <a:ext cx="5519635" cy="45719"/>
          </a:xfrm>
          <a:prstGeom prst="rect">
            <a:avLst/>
          </a:prstGeom>
          <a:solidFill>
            <a:schemeClr val="accent1">
              <a:lumMod val="20000"/>
              <a:lumOff val="8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Slide Number Placeholder 2">
            <a:extLst>
              <a:ext uri="{FF2B5EF4-FFF2-40B4-BE49-F238E27FC236}">
                <a16:creationId xmlns:a16="http://schemas.microsoft.com/office/drawing/2014/main" id="{B7D9EDE9-8CFB-4A9B-B609-A836FB218B04}"/>
              </a:ext>
            </a:extLst>
          </p:cNvPr>
          <p:cNvSpPr>
            <a:spLocks noGrp="1"/>
          </p:cNvSpPr>
          <p:nvPr>
            <p:ph type="sldNum" sz="quarter" idx="12"/>
          </p:nvPr>
        </p:nvSpPr>
        <p:spPr/>
        <p:txBody>
          <a:bodyPr/>
          <a:lstStyle/>
          <a:p>
            <a:fld id="{E126DD6A-2234-4F2C-9973-1EB23FFF7494}" type="slidenum">
              <a:rPr lang="zh-CN" altLang="en-US" smtClean="0"/>
              <a:t>2</a:t>
            </a:fld>
            <a:endParaRPr lang="zh-CN" altLang="en-US"/>
          </a:p>
        </p:txBody>
      </p:sp>
    </p:spTree>
    <p:extLst>
      <p:ext uri="{BB962C8B-B14F-4D97-AF65-F5344CB8AC3E}">
        <p14:creationId xmlns:p14="http://schemas.microsoft.com/office/powerpoint/2010/main" val="4216842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0" name="Picture 6" descr="Get to Know the Center for Urban Waters | Freshwater Initiative">
            <a:extLst>
              <a:ext uri="{FF2B5EF4-FFF2-40B4-BE49-F238E27FC236}">
                <a16:creationId xmlns:a16="http://schemas.microsoft.com/office/drawing/2014/main" id="{9A6F96CD-DAB3-4CAA-87B8-DC195CCD05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986" b="19419"/>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8014C2C-3C3C-4789-8141-910A24098A89}"/>
              </a:ext>
            </a:extLst>
          </p:cNvPr>
          <p:cNvSpPr>
            <a:spLocks noGrp="1"/>
          </p:cNvSpPr>
          <p:nvPr>
            <p:ph idx="1"/>
          </p:nvPr>
        </p:nvSpPr>
        <p:spPr>
          <a:xfrm>
            <a:off x="3746378" y="3752850"/>
            <a:ext cx="8282866" cy="2798870"/>
          </a:xfrm>
        </p:spPr>
        <p:txBody>
          <a:bodyPr anchor="ctr">
            <a:normAutofit/>
          </a:bodyPr>
          <a:lstStyle/>
          <a:p>
            <a:pPr marL="0" indent="0">
              <a:buNone/>
            </a:pPr>
            <a:r>
              <a:rPr lang="en-US" altLang="zh-CN" sz="1800" dirty="0"/>
              <a:t>Acknowledgement:</a:t>
            </a:r>
          </a:p>
          <a:p>
            <a:pPr marL="457200" lvl="1" indent="0">
              <a:buNone/>
            </a:pPr>
            <a:endParaRPr lang="en-US" altLang="zh-CN" sz="1800" dirty="0"/>
          </a:p>
          <a:p>
            <a:pPr marL="457200" lvl="1" indent="0">
              <a:buNone/>
            </a:pPr>
            <a:r>
              <a:rPr lang="en-US" altLang="zh-CN" sz="1800" dirty="0"/>
              <a:t>A big shout to Professor Edward </a:t>
            </a:r>
            <a:r>
              <a:rPr lang="en-US" altLang="zh-CN" sz="1800" dirty="0" err="1"/>
              <a:t>Kolodziej</a:t>
            </a:r>
            <a:r>
              <a:rPr lang="en-US" altLang="zh-CN" sz="1800" dirty="0"/>
              <a:t>, Professor Dave Beck, Dr. Katherine Peter, and the Center of Urban Water for all their help during the development of this package.</a:t>
            </a:r>
            <a:endParaRPr lang="zh-CN" altLang="en-US" sz="1800" dirty="0"/>
          </a:p>
        </p:txBody>
      </p:sp>
      <p:pic>
        <p:nvPicPr>
          <p:cNvPr id="1032" name="Picture 8" descr="Center for Urban Waters - Tacoma WA">
            <a:extLst>
              <a:ext uri="{FF2B5EF4-FFF2-40B4-BE49-F238E27FC236}">
                <a16:creationId xmlns:a16="http://schemas.microsoft.com/office/drawing/2014/main" id="{526FE30F-B88A-4CF6-836B-AD0D43600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860" y="4609360"/>
            <a:ext cx="2933700" cy="108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338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E006-C322-410A-9184-EA909C6BF807}"/>
              </a:ext>
            </a:extLst>
          </p:cNvPr>
          <p:cNvSpPr>
            <a:spLocks noGrp="1"/>
          </p:cNvSpPr>
          <p:nvPr>
            <p:ph type="title"/>
          </p:nvPr>
        </p:nvSpPr>
        <p:spPr>
          <a:xfrm>
            <a:off x="310995" y="474912"/>
            <a:ext cx="10772775" cy="576175"/>
          </a:xfrm>
        </p:spPr>
        <p:txBody>
          <a:bodyPr/>
          <a:lstStyle/>
          <a:p>
            <a:r>
              <a:rPr lang="en-US" altLang="zh-CN" sz="3600" dirty="0">
                <a:latin typeface="Proxima nova"/>
              </a:rPr>
              <a:t>References &amp; dependencies</a:t>
            </a:r>
            <a:endParaRPr lang="zh-CN" altLang="en-US" sz="3600" dirty="0">
              <a:latin typeface="Proxima nova"/>
            </a:endParaRPr>
          </a:p>
        </p:txBody>
      </p:sp>
      <p:sp>
        <p:nvSpPr>
          <p:cNvPr id="3" name="Content Placeholder 2">
            <a:extLst>
              <a:ext uri="{FF2B5EF4-FFF2-40B4-BE49-F238E27FC236}">
                <a16:creationId xmlns:a16="http://schemas.microsoft.com/office/drawing/2014/main" id="{7BA51F0F-8FB4-4813-9B3D-16321AFF2E47}"/>
              </a:ext>
            </a:extLst>
          </p:cNvPr>
          <p:cNvSpPr>
            <a:spLocks noGrp="1"/>
          </p:cNvSpPr>
          <p:nvPr>
            <p:ph idx="1"/>
          </p:nvPr>
        </p:nvSpPr>
        <p:spPr>
          <a:xfrm>
            <a:off x="552369" y="1604846"/>
            <a:ext cx="7055794" cy="4778242"/>
          </a:xfrm>
        </p:spPr>
        <p:txBody>
          <a:bodyPr>
            <a:normAutofit fontScale="40000" lnSpcReduction="20000"/>
          </a:bodyPr>
          <a:lstStyle/>
          <a:p>
            <a:pPr marL="38100" indent="0">
              <a:lnSpc>
                <a:spcPct val="120000"/>
              </a:lnSpc>
              <a:buNone/>
            </a:pPr>
            <a:r>
              <a:rPr lang="en-US" altLang="zh-CN" sz="3400" dirty="0">
                <a:solidFill>
                  <a:schemeClr val="tx1"/>
                </a:solidFill>
                <a:latin typeface="Segoe UI" panose="020B0502040204020203" pitchFamily="34" charset="0"/>
                <a:cs typeface="Segoe UI" panose="020B0502040204020203" pitchFamily="34" charset="0"/>
              </a:rPr>
              <a:t>M </a:t>
            </a:r>
            <a:r>
              <a:rPr lang="en-US" altLang="zh-CN" sz="3400" dirty="0" err="1">
                <a:solidFill>
                  <a:schemeClr val="tx1"/>
                </a:solidFill>
                <a:latin typeface="Segoe UI" panose="020B0502040204020203" pitchFamily="34" charset="0"/>
                <a:cs typeface="Segoe UI" panose="020B0502040204020203" pitchFamily="34" charset="0"/>
              </a:rPr>
              <a:t>Kösters</a:t>
            </a:r>
            <a:r>
              <a:rPr lang="en-US" altLang="zh-CN" sz="3400" dirty="0">
                <a:solidFill>
                  <a:schemeClr val="tx1"/>
                </a:solidFill>
                <a:latin typeface="Segoe UI" panose="020B0502040204020203" pitchFamily="34" charset="0"/>
                <a:cs typeface="Segoe UI" panose="020B0502040204020203" pitchFamily="34" charset="0"/>
              </a:rPr>
              <a:t> </a:t>
            </a:r>
            <a:r>
              <a:rPr lang="en-US" altLang="zh-CN" sz="3400" i="1" dirty="0">
                <a:solidFill>
                  <a:schemeClr val="tx1"/>
                </a:solidFill>
                <a:latin typeface="Segoe UI" panose="020B0502040204020203" pitchFamily="34" charset="0"/>
                <a:cs typeface="Segoe UI" panose="020B0502040204020203" pitchFamily="34" charset="0"/>
              </a:rPr>
              <a:t>et al</a:t>
            </a:r>
            <a:r>
              <a:rPr lang="en-US" altLang="zh-CN" sz="3400" dirty="0">
                <a:solidFill>
                  <a:schemeClr val="tx1"/>
                </a:solidFill>
                <a:latin typeface="Segoe UI" panose="020B0502040204020203" pitchFamily="34" charset="0"/>
                <a:cs typeface="Segoe UI" panose="020B0502040204020203" pitchFamily="34" charset="0"/>
              </a:rPr>
              <a:t>; </a:t>
            </a:r>
            <a:r>
              <a:rPr lang="en-US" altLang="zh-CN" sz="3400" dirty="0" err="1">
                <a:solidFill>
                  <a:schemeClr val="tx1"/>
                </a:solidFill>
                <a:latin typeface="Segoe UI" panose="020B0502040204020203" pitchFamily="34" charset="0"/>
                <a:cs typeface="Segoe UI" panose="020B0502040204020203" pitchFamily="34" charset="0"/>
              </a:rPr>
              <a:t>pymzML</a:t>
            </a:r>
            <a:r>
              <a:rPr lang="en-US" altLang="zh-CN" sz="3400" dirty="0">
                <a:solidFill>
                  <a:schemeClr val="tx1"/>
                </a:solidFill>
                <a:latin typeface="Segoe UI" panose="020B0502040204020203" pitchFamily="34" charset="0"/>
                <a:cs typeface="Segoe UI" panose="020B0502040204020203" pitchFamily="34" charset="0"/>
              </a:rPr>
              <a:t> v2.0: introducing a highly compressed and </a:t>
            </a:r>
            <a:r>
              <a:rPr lang="en-US" altLang="zh-CN" sz="3400" dirty="0" err="1">
                <a:solidFill>
                  <a:schemeClr val="tx1"/>
                </a:solidFill>
                <a:latin typeface="Segoe UI" panose="020B0502040204020203" pitchFamily="34" charset="0"/>
                <a:cs typeface="Segoe UI" panose="020B0502040204020203" pitchFamily="34" charset="0"/>
              </a:rPr>
              <a:t>seekable</a:t>
            </a:r>
            <a:r>
              <a:rPr lang="en-US" altLang="zh-CN" sz="3400" dirty="0">
                <a:solidFill>
                  <a:schemeClr val="tx1"/>
                </a:solidFill>
                <a:latin typeface="Segoe UI" panose="020B0502040204020203" pitchFamily="34" charset="0"/>
                <a:cs typeface="Segoe UI" panose="020B0502040204020203" pitchFamily="34" charset="0"/>
              </a:rPr>
              <a:t> </a:t>
            </a:r>
            <a:r>
              <a:rPr lang="en-US" altLang="zh-CN" sz="3400" dirty="0" err="1">
                <a:solidFill>
                  <a:schemeClr val="tx1"/>
                </a:solidFill>
                <a:latin typeface="Segoe UI" panose="020B0502040204020203" pitchFamily="34" charset="0"/>
                <a:cs typeface="Segoe UI" panose="020B0502040204020203" pitchFamily="34" charset="0"/>
              </a:rPr>
              <a:t>gzip</a:t>
            </a:r>
            <a:r>
              <a:rPr lang="en-US" altLang="zh-CN" sz="3400" dirty="0">
                <a:solidFill>
                  <a:schemeClr val="tx1"/>
                </a:solidFill>
                <a:latin typeface="Segoe UI" panose="020B0502040204020203" pitchFamily="34" charset="0"/>
                <a:cs typeface="Segoe UI" panose="020B0502040204020203" pitchFamily="34" charset="0"/>
              </a:rPr>
              <a:t> format, Bioinformatics, </a:t>
            </a:r>
            <a:r>
              <a:rPr lang="en-US" altLang="zh-CN" sz="3400" dirty="0" err="1">
                <a:solidFill>
                  <a:schemeClr val="tx1"/>
                </a:solidFill>
                <a:latin typeface="Segoe UI" panose="020B0502040204020203" pitchFamily="34" charset="0"/>
                <a:cs typeface="Segoe UI" panose="020B0502040204020203" pitchFamily="34" charset="0"/>
              </a:rPr>
              <a:t>doi</a:t>
            </a:r>
            <a:r>
              <a:rPr lang="en-US" altLang="zh-CN" sz="3400" dirty="0">
                <a:solidFill>
                  <a:schemeClr val="tx1"/>
                </a:solidFill>
                <a:latin typeface="Segoe UI" panose="020B0502040204020203" pitchFamily="34" charset="0"/>
                <a:cs typeface="Segoe UI" panose="020B0502040204020203" pitchFamily="34" charset="0"/>
              </a:rPr>
              <a:t>: https://doi.org/10.1093/bioinformatics/bty046</a:t>
            </a:r>
          </a:p>
          <a:p>
            <a:pPr marL="38100" indent="0">
              <a:lnSpc>
                <a:spcPct val="120000"/>
              </a:lnSpc>
              <a:buNone/>
            </a:pPr>
            <a:r>
              <a:rPr lang="en-US" altLang="zh-CN" sz="3400" b="0" i="0" dirty="0" err="1">
                <a:solidFill>
                  <a:schemeClr val="tx1"/>
                </a:solidFill>
                <a:effectLst/>
                <a:latin typeface="Segoe UI" panose="020B0502040204020203" pitchFamily="34" charset="0"/>
                <a:cs typeface="Segoe UI" panose="020B0502040204020203" pitchFamily="34" charset="0"/>
              </a:rPr>
              <a:t>Pedregosa</a:t>
            </a:r>
            <a:r>
              <a:rPr lang="en-US" altLang="zh-CN" sz="3400" b="0" i="0" dirty="0">
                <a:solidFill>
                  <a:schemeClr val="tx1"/>
                </a:solidFill>
                <a:effectLst/>
                <a:latin typeface="Segoe UI" panose="020B0502040204020203" pitchFamily="34" charset="0"/>
                <a:cs typeface="Segoe UI" panose="020B0502040204020203" pitchFamily="34" charset="0"/>
              </a:rPr>
              <a:t> </a:t>
            </a:r>
            <a:r>
              <a:rPr lang="en-US" altLang="zh-CN" sz="3400" b="0" i="1" dirty="0">
                <a:solidFill>
                  <a:schemeClr val="tx1"/>
                </a:solidFill>
                <a:effectLst/>
                <a:latin typeface="Segoe UI" panose="020B0502040204020203" pitchFamily="34" charset="0"/>
                <a:cs typeface="Segoe UI" panose="020B0502040204020203" pitchFamily="34" charset="0"/>
              </a:rPr>
              <a:t>et al., </a:t>
            </a:r>
            <a:r>
              <a:rPr lang="en-US" altLang="zh-CN" sz="3400" b="0" i="0" u="none" strike="noStrike" dirty="0">
                <a:solidFill>
                  <a:schemeClr val="tx1"/>
                </a:solidFill>
                <a:effectLst/>
                <a:latin typeface="Segoe UI" panose="020B0502040204020203" pitchFamily="34" charset="0"/>
                <a:cs typeface="Segoe UI" panose="020B0502040204020203" pitchFamily="34" charset="0"/>
              </a:rPr>
              <a:t>Scikit-learn: Machine Learning in Python</a:t>
            </a:r>
            <a:r>
              <a:rPr lang="en-US" altLang="zh-CN" sz="3400" b="0" i="0" dirty="0">
                <a:solidFill>
                  <a:schemeClr val="tx1"/>
                </a:solidFill>
                <a:effectLst/>
                <a:latin typeface="Segoe UI" panose="020B0502040204020203" pitchFamily="34" charset="0"/>
                <a:cs typeface="Segoe UI" panose="020B0502040204020203" pitchFamily="34" charset="0"/>
              </a:rPr>
              <a:t>, JMLR 12, pp. 2825-2830, 2011.</a:t>
            </a:r>
            <a:endParaRPr lang="en-US" altLang="zh-CN" sz="3400" dirty="0">
              <a:solidFill>
                <a:schemeClr val="tx1"/>
              </a:solidFill>
              <a:latin typeface="Segoe UI" panose="020B0502040204020203" pitchFamily="34" charset="0"/>
              <a:cs typeface="Segoe UI" panose="020B0502040204020203" pitchFamily="34" charset="0"/>
            </a:endParaRPr>
          </a:p>
          <a:p>
            <a:pPr marL="38100" indent="0">
              <a:lnSpc>
                <a:spcPct val="120000"/>
              </a:lnSpc>
              <a:buNone/>
            </a:pPr>
            <a:r>
              <a:rPr lang="en-US" altLang="zh-CN" sz="3400" dirty="0">
                <a:solidFill>
                  <a:schemeClr val="tx1"/>
                </a:solidFill>
                <a:latin typeface="Segoe UI" panose="020B0502040204020203" pitchFamily="34" charset="0"/>
                <a:cs typeface="Segoe UI" panose="020B0502040204020203" pitchFamily="34" charset="0"/>
              </a:rPr>
              <a:t>Martin Ester </a:t>
            </a:r>
            <a:r>
              <a:rPr lang="en-US" altLang="zh-CN" sz="3400" i="1" dirty="0">
                <a:solidFill>
                  <a:schemeClr val="tx1"/>
                </a:solidFill>
                <a:latin typeface="Segoe UI" panose="020B0502040204020203" pitchFamily="34" charset="0"/>
                <a:cs typeface="Segoe UI" panose="020B0502040204020203" pitchFamily="34" charset="0"/>
              </a:rPr>
              <a:t>et al</a:t>
            </a:r>
            <a:r>
              <a:rPr lang="en-US" altLang="zh-CN" sz="3400" dirty="0">
                <a:solidFill>
                  <a:schemeClr val="tx1"/>
                </a:solidFill>
                <a:latin typeface="Segoe UI" panose="020B0502040204020203" pitchFamily="34" charset="0"/>
                <a:cs typeface="Segoe UI" panose="020B0502040204020203" pitchFamily="34" charset="0"/>
              </a:rPr>
              <a:t>. 1996. A density-based algorithm for discovering clusters in large spatial databases with noise. In Proceedings of the Second International Conference on Knowledge Discovery and Data Mining (KDD'96). AAAI Press, 226–231.</a:t>
            </a:r>
          </a:p>
          <a:p>
            <a:pPr marL="38100" indent="0">
              <a:lnSpc>
                <a:spcPct val="120000"/>
              </a:lnSpc>
              <a:buNone/>
            </a:pPr>
            <a:r>
              <a:rPr lang="en-US" altLang="zh-CN" sz="3400" dirty="0" err="1">
                <a:solidFill>
                  <a:schemeClr val="tx1"/>
                </a:solidFill>
                <a:latin typeface="Segoe UI" panose="020B0502040204020203" pitchFamily="34" charset="0"/>
                <a:cs typeface="Segoe UI" panose="020B0502040204020203" pitchFamily="34" charset="0"/>
              </a:rPr>
              <a:t>Riquelme</a:t>
            </a:r>
            <a:r>
              <a:rPr lang="en-US" altLang="zh-CN" sz="3400" dirty="0">
                <a:solidFill>
                  <a:schemeClr val="tx1"/>
                </a:solidFill>
                <a:latin typeface="Segoe UI" panose="020B0502040204020203" pitchFamily="34" charset="0"/>
                <a:cs typeface="Segoe UI" panose="020B0502040204020203" pitchFamily="34" charset="0"/>
              </a:rPr>
              <a:t> G </a:t>
            </a:r>
            <a:r>
              <a:rPr lang="en-US" altLang="zh-CN" sz="3400" i="1" dirty="0">
                <a:solidFill>
                  <a:schemeClr val="tx1"/>
                </a:solidFill>
                <a:latin typeface="Segoe UI" panose="020B0502040204020203" pitchFamily="34" charset="0"/>
                <a:cs typeface="Segoe UI" panose="020B0502040204020203" pitchFamily="34" charset="0"/>
              </a:rPr>
              <a:t>et al</a:t>
            </a:r>
            <a:r>
              <a:rPr lang="en-US" altLang="zh-CN" sz="3400" dirty="0">
                <a:solidFill>
                  <a:schemeClr val="tx1"/>
                </a:solidFill>
                <a:latin typeface="Segoe UI" panose="020B0502040204020203" pitchFamily="34" charset="0"/>
                <a:cs typeface="Segoe UI" panose="020B0502040204020203" pitchFamily="34" charset="0"/>
              </a:rPr>
              <a:t>. A Python-Based Pipeline for Preprocessing LC-MS Data for Untargeted Metabolomics Workflows. Metabolites. 2020 Oct 16;10(10):416. </a:t>
            </a:r>
            <a:r>
              <a:rPr lang="en-US" altLang="zh-CN" sz="3400" dirty="0" err="1">
                <a:solidFill>
                  <a:schemeClr val="tx1"/>
                </a:solidFill>
                <a:latin typeface="Segoe UI" panose="020B0502040204020203" pitchFamily="34" charset="0"/>
                <a:cs typeface="Segoe UI" panose="020B0502040204020203" pitchFamily="34" charset="0"/>
              </a:rPr>
              <a:t>doi</a:t>
            </a:r>
            <a:r>
              <a:rPr lang="en-US" altLang="zh-CN" sz="3400" dirty="0">
                <a:solidFill>
                  <a:schemeClr val="tx1"/>
                </a:solidFill>
                <a:latin typeface="Segoe UI" panose="020B0502040204020203" pitchFamily="34" charset="0"/>
                <a:cs typeface="Segoe UI" panose="020B0502040204020203" pitchFamily="34" charset="0"/>
              </a:rPr>
              <a:t>: 10.3390/metabo10100416. PMID: 33081373; PMCID: PMC7602939.</a:t>
            </a:r>
          </a:p>
          <a:p>
            <a:pPr marL="38100" indent="0">
              <a:lnSpc>
                <a:spcPct val="120000"/>
              </a:lnSpc>
              <a:buNone/>
            </a:pPr>
            <a:r>
              <a:rPr lang="en-US" altLang="zh-CN" sz="3400" b="0" i="0" dirty="0" err="1">
                <a:solidFill>
                  <a:schemeClr val="tx1"/>
                </a:solidFill>
                <a:effectLst/>
                <a:latin typeface="Segoe UI" panose="020B0502040204020203" pitchFamily="34" charset="0"/>
                <a:cs typeface="Segoe UI" panose="020B0502040204020203" pitchFamily="34" charset="0"/>
              </a:rPr>
              <a:t>Tsugawa</a:t>
            </a:r>
            <a:r>
              <a:rPr lang="en-US" altLang="zh-CN" sz="3400" b="0" i="0" dirty="0">
                <a:solidFill>
                  <a:schemeClr val="tx1"/>
                </a:solidFill>
                <a:effectLst/>
                <a:latin typeface="Segoe UI" panose="020B0502040204020203" pitchFamily="34" charset="0"/>
                <a:cs typeface="Segoe UI" panose="020B0502040204020203" pitchFamily="34" charset="0"/>
              </a:rPr>
              <a:t>, Hiroshi </a:t>
            </a:r>
            <a:r>
              <a:rPr lang="en-US" altLang="zh-CN" sz="3400" b="0" i="1" dirty="0">
                <a:solidFill>
                  <a:schemeClr val="tx1"/>
                </a:solidFill>
                <a:effectLst/>
                <a:latin typeface="Segoe UI" panose="020B0502040204020203" pitchFamily="34" charset="0"/>
                <a:cs typeface="Segoe UI" panose="020B0502040204020203" pitchFamily="34" charset="0"/>
              </a:rPr>
              <a:t>et al</a:t>
            </a:r>
            <a:r>
              <a:rPr lang="en-US" altLang="zh-CN" sz="3400" b="0" i="0" dirty="0">
                <a:solidFill>
                  <a:schemeClr val="tx1"/>
                </a:solidFill>
                <a:effectLst/>
                <a:latin typeface="Segoe UI" panose="020B0502040204020203" pitchFamily="34" charset="0"/>
                <a:cs typeface="Segoe UI" panose="020B0502040204020203" pitchFamily="34" charset="0"/>
              </a:rPr>
              <a:t>. “MS-DIAL: data-independent MS/MS deconvolution for comprehensive metabolome analysis.” </a:t>
            </a:r>
            <a:r>
              <a:rPr lang="en-US" altLang="zh-CN" sz="3400" b="0" i="1" dirty="0">
                <a:solidFill>
                  <a:schemeClr val="tx1"/>
                </a:solidFill>
                <a:effectLst/>
                <a:latin typeface="Segoe UI" panose="020B0502040204020203" pitchFamily="34" charset="0"/>
                <a:cs typeface="Segoe UI" panose="020B0502040204020203" pitchFamily="34" charset="0"/>
              </a:rPr>
              <a:t>Nature methods</a:t>
            </a:r>
            <a:r>
              <a:rPr lang="en-US" altLang="zh-CN" sz="3400" b="0" i="0" dirty="0">
                <a:solidFill>
                  <a:schemeClr val="tx1"/>
                </a:solidFill>
                <a:effectLst/>
                <a:latin typeface="Segoe UI" panose="020B0502040204020203" pitchFamily="34" charset="0"/>
                <a:cs typeface="Segoe UI" panose="020B0502040204020203" pitchFamily="34" charset="0"/>
              </a:rPr>
              <a:t> vol. 12,6 (2015): 523-6. doi:10.1038/nmeth.3393</a:t>
            </a:r>
          </a:p>
          <a:p>
            <a:pPr marL="38100" indent="0">
              <a:lnSpc>
                <a:spcPct val="120000"/>
              </a:lnSpc>
              <a:buNone/>
            </a:pPr>
            <a:r>
              <a:rPr lang="en-US" altLang="zh-CN" sz="3400" b="0" i="0" dirty="0" err="1">
                <a:solidFill>
                  <a:schemeClr val="tx1"/>
                </a:solidFill>
                <a:effectLst/>
                <a:latin typeface="Segoe UI" panose="020B0502040204020203" pitchFamily="34" charset="0"/>
                <a:cs typeface="Segoe UI" panose="020B0502040204020203" pitchFamily="34" charset="0"/>
              </a:rPr>
              <a:t>Horai</a:t>
            </a:r>
            <a:r>
              <a:rPr lang="en-US" altLang="zh-CN" sz="3400" b="0" i="0" dirty="0">
                <a:solidFill>
                  <a:schemeClr val="tx1"/>
                </a:solidFill>
                <a:effectLst/>
                <a:latin typeface="Segoe UI" panose="020B0502040204020203" pitchFamily="34" charset="0"/>
                <a:cs typeface="Segoe UI" panose="020B0502040204020203" pitchFamily="34" charset="0"/>
              </a:rPr>
              <a:t>, H. </a:t>
            </a:r>
            <a:r>
              <a:rPr lang="en-US" altLang="zh-CN" sz="3400" b="0" i="1" dirty="0">
                <a:solidFill>
                  <a:schemeClr val="tx1"/>
                </a:solidFill>
                <a:effectLst/>
                <a:latin typeface="Segoe UI" panose="020B0502040204020203" pitchFamily="34" charset="0"/>
                <a:cs typeface="Segoe UI" panose="020B0502040204020203" pitchFamily="34" charset="0"/>
              </a:rPr>
              <a:t>et al</a:t>
            </a:r>
            <a:r>
              <a:rPr lang="en-US" altLang="zh-CN" sz="3400" b="0" i="0" dirty="0">
                <a:solidFill>
                  <a:schemeClr val="tx1"/>
                </a:solidFill>
                <a:effectLst/>
                <a:latin typeface="Segoe UI" panose="020B0502040204020203" pitchFamily="34" charset="0"/>
                <a:cs typeface="Segoe UI" panose="020B0502040204020203" pitchFamily="34" charset="0"/>
              </a:rPr>
              <a:t> (2010), </a:t>
            </a:r>
            <a:r>
              <a:rPr lang="en-US" altLang="zh-CN" sz="3400" b="0" i="0" dirty="0" err="1">
                <a:solidFill>
                  <a:schemeClr val="tx1"/>
                </a:solidFill>
                <a:effectLst/>
                <a:latin typeface="Segoe UI" panose="020B0502040204020203" pitchFamily="34" charset="0"/>
                <a:cs typeface="Segoe UI" panose="020B0502040204020203" pitchFamily="34" charset="0"/>
              </a:rPr>
              <a:t>MassBank</a:t>
            </a:r>
            <a:r>
              <a:rPr lang="en-US" altLang="zh-CN" sz="3400" b="0" i="0" dirty="0">
                <a:solidFill>
                  <a:schemeClr val="tx1"/>
                </a:solidFill>
                <a:effectLst/>
                <a:latin typeface="Segoe UI" panose="020B0502040204020203" pitchFamily="34" charset="0"/>
                <a:cs typeface="Segoe UI" panose="020B0502040204020203" pitchFamily="34" charset="0"/>
              </a:rPr>
              <a:t>: a public repository for sharing mass spectral data for life sciences. J. Mass </a:t>
            </a:r>
            <a:r>
              <a:rPr lang="en-US" altLang="zh-CN" sz="3400" b="0" i="0" dirty="0" err="1">
                <a:solidFill>
                  <a:schemeClr val="tx1"/>
                </a:solidFill>
                <a:effectLst/>
                <a:latin typeface="Segoe UI" panose="020B0502040204020203" pitchFamily="34" charset="0"/>
                <a:cs typeface="Segoe UI" panose="020B0502040204020203" pitchFamily="34" charset="0"/>
              </a:rPr>
              <a:t>Spectrom</a:t>
            </a:r>
            <a:r>
              <a:rPr lang="en-US" altLang="zh-CN" sz="3400" b="0" i="0" dirty="0">
                <a:solidFill>
                  <a:schemeClr val="tx1"/>
                </a:solidFill>
                <a:effectLst/>
                <a:latin typeface="Segoe UI" panose="020B0502040204020203" pitchFamily="34" charset="0"/>
                <a:cs typeface="Segoe UI" panose="020B0502040204020203" pitchFamily="34" charset="0"/>
              </a:rPr>
              <a:t>., 45: 703-714. </a:t>
            </a:r>
            <a:r>
              <a:rPr lang="en-US" altLang="zh-CN" sz="3400" b="0" i="0" u="none" strike="noStrike" dirty="0">
                <a:solidFill>
                  <a:schemeClr val="tx1"/>
                </a:solidFill>
                <a:effectLst/>
                <a:latin typeface="Segoe UI" panose="020B0502040204020203" pitchFamily="34" charset="0"/>
                <a:cs typeface="Segoe UI" panose="020B0502040204020203" pitchFamily="34" charset="0"/>
              </a:rPr>
              <a:t>https://doi.org/10.1002/jms.1777</a:t>
            </a:r>
            <a:endParaRPr lang="en-US" altLang="zh-CN" sz="3400" b="0" i="0" dirty="0">
              <a:solidFill>
                <a:schemeClr val="tx1"/>
              </a:solidFill>
              <a:effectLst/>
              <a:latin typeface="Segoe UI" panose="020B0502040204020203" pitchFamily="34" charset="0"/>
              <a:cs typeface="Segoe UI" panose="020B0502040204020203" pitchFamily="34" charset="0"/>
            </a:endParaRPr>
          </a:p>
          <a:p>
            <a:pPr marL="38100" indent="0">
              <a:lnSpc>
                <a:spcPct val="120000"/>
              </a:lnSpc>
              <a:buNone/>
            </a:pPr>
            <a:r>
              <a:rPr lang="en-US" altLang="zh-CN" sz="3400" dirty="0">
                <a:solidFill>
                  <a:schemeClr val="tx1"/>
                </a:solidFill>
                <a:latin typeface="Segoe UI" panose="020B0502040204020203" pitchFamily="34" charset="0"/>
                <a:cs typeface="Segoe UI" panose="020B0502040204020203" pitchFamily="34" charset="0"/>
              </a:rPr>
              <a:t>Katherine T. Peter et al., Application of Nontarget High Resolution Mass Spectrometry Data to Quantitative Source Apportionment, Environmental Science &amp; Technology 2019 53 (21), 12257-12268 DOI: 10.1021/acs.est.9b04481 </a:t>
            </a:r>
          </a:p>
          <a:p>
            <a:endParaRPr lang="en-US" altLang="zh-CN" sz="1600" dirty="0">
              <a:solidFill>
                <a:schemeClr val="tx1"/>
              </a:solidFill>
              <a:latin typeface="Segoe UI" panose="020B0502040204020203" pitchFamily="34" charset="0"/>
              <a:cs typeface="Segoe UI" panose="020B0502040204020203" pitchFamily="34" charset="0"/>
            </a:endParaRPr>
          </a:p>
          <a:p>
            <a:endParaRPr lang="en-US" altLang="zh-CN" sz="1600" dirty="0">
              <a:solidFill>
                <a:schemeClr val="tx1"/>
              </a:solidFill>
              <a:latin typeface="Segoe UI" panose="020B0502040204020203" pitchFamily="34" charset="0"/>
              <a:cs typeface="Segoe UI" panose="020B0502040204020203" pitchFamily="34" charset="0"/>
            </a:endParaRPr>
          </a:p>
          <a:p>
            <a:endParaRPr lang="zh-CN" altLang="en-US" sz="1600" dirty="0">
              <a:solidFill>
                <a:schemeClr val="tx1"/>
              </a:solidFill>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A021E799-C26E-4009-8113-45BA6EED4ED6}"/>
              </a:ext>
            </a:extLst>
          </p:cNvPr>
          <p:cNvSpPr/>
          <p:nvPr/>
        </p:nvSpPr>
        <p:spPr>
          <a:xfrm>
            <a:off x="0" y="1399329"/>
            <a:ext cx="5519635" cy="45719"/>
          </a:xfrm>
          <a:prstGeom prst="rect">
            <a:avLst/>
          </a:prstGeom>
          <a:solidFill>
            <a:schemeClr val="accent1">
              <a:lumMod val="20000"/>
              <a:lumOff val="8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a:extLst>
              <a:ext uri="{FF2B5EF4-FFF2-40B4-BE49-F238E27FC236}">
                <a16:creationId xmlns:a16="http://schemas.microsoft.com/office/drawing/2014/main" id="{8BCDA739-DE8D-40CB-9C30-02EA26218F6D}"/>
              </a:ext>
            </a:extLst>
          </p:cNvPr>
          <p:cNvSpPr txBox="1"/>
          <p:nvPr/>
        </p:nvSpPr>
        <p:spPr>
          <a:xfrm>
            <a:off x="8109180" y="2283941"/>
            <a:ext cx="3763223" cy="3524042"/>
          </a:xfrm>
          <a:prstGeom prst="rect">
            <a:avLst/>
          </a:prstGeom>
          <a:noFill/>
        </p:spPr>
        <p:txBody>
          <a:bodyPr wrap="square">
            <a:spAutoFit/>
          </a:bodyPr>
          <a:lstStyle/>
          <a:p>
            <a:pPr marL="38100">
              <a:spcBef>
                <a:spcPts val="600"/>
              </a:spcBef>
              <a:buClr>
                <a:schemeClr val="accent4"/>
              </a:buClr>
              <a:buSzPts val="3000"/>
            </a:pP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Mass-suite requires major dependencies:</a:t>
            </a:r>
          </a:p>
          <a:p>
            <a:pPr marL="38100">
              <a:spcBef>
                <a:spcPts val="600"/>
              </a:spcBef>
              <a:buClr>
                <a:schemeClr val="accent4"/>
              </a:buClr>
              <a:buSzPts val="3000"/>
            </a:pP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Pandas 1.0.3 or higher</a:t>
            </a:r>
          </a:p>
          <a:p>
            <a:pPr marL="38100">
              <a:spcBef>
                <a:spcPts val="600"/>
              </a:spcBef>
              <a:buClr>
                <a:schemeClr val="accent4"/>
              </a:buClr>
              <a:buSzPts val="3000"/>
            </a:pPr>
            <a:r>
              <a:rPr lang="en-US" altLang="zh-CN" dirty="0" err="1">
                <a:solidFill>
                  <a:schemeClr val="tx1"/>
                </a:solidFill>
                <a:latin typeface="Segoe UI" panose="020B0502040204020203" pitchFamily="34" charset="0"/>
                <a:ea typeface="Source Sans Pro"/>
                <a:cs typeface="Segoe UI" panose="020B0502040204020203" pitchFamily="34" charset="0"/>
                <a:sym typeface="Source Sans Pro"/>
              </a:rPr>
              <a:t>Numpy</a:t>
            </a: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 1.16.5 or higher</a:t>
            </a:r>
          </a:p>
          <a:p>
            <a:pPr marL="38100">
              <a:spcBef>
                <a:spcPts val="600"/>
              </a:spcBef>
              <a:buClr>
                <a:schemeClr val="accent4"/>
              </a:buClr>
              <a:buSzPts val="3000"/>
            </a:pP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Scikit-learn 0.23.0 or higher</a:t>
            </a:r>
          </a:p>
          <a:p>
            <a:pPr marL="38100">
              <a:spcBef>
                <a:spcPts val="600"/>
              </a:spcBef>
              <a:buClr>
                <a:schemeClr val="accent4"/>
              </a:buClr>
              <a:buSzPts val="3000"/>
            </a:pPr>
            <a:r>
              <a:rPr lang="en-US" altLang="zh-CN" dirty="0" err="1">
                <a:solidFill>
                  <a:schemeClr val="tx1"/>
                </a:solidFill>
                <a:latin typeface="Segoe UI" panose="020B0502040204020203" pitchFamily="34" charset="0"/>
                <a:ea typeface="Source Sans Pro"/>
                <a:cs typeface="Segoe UI" panose="020B0502040204020203" pitchFamily="34" charset="0"/>
                <a:sym typeface="Source Sans Pro"/>
              </a:rPr>
              <a:t>Scipy</a:t>
            </a: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 1.4.1 or higher</a:t>
            </a:r>
          </a:p>
          <a:p>
            <a:pPr marL="38100">
              <a:spcBef>
                <a:spcPts val="600"/>
              </a:spcBef>
              <a:buClr>
                <a:schemeClr val="accent4"/>
              </a:buClr>
              <a:buSzPts val="3000"/>
            </a:pP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pymzml 2.4.6 or higher</a:t>
            </a:r>
          </a:p>
          <a:p>
            <a:pPr marL="38100">
              <a:spcBef>
                <a:spcPts val="600"/>
              </a:spcBef>
              <a:buClr>
                <a:schemeClr val="accent4"/>
              </a:buClr>
              <a:buSzPts val="3000"/>
            </a:pPr>
            <a:r>
              <a:rPr lang="en-US" altLang="zh-CN" dirty="0" err="1">
                <a:solidFill>
                  <a:schemeClr val="tx1"/>
                </a:solidFill>
                <a:latin typeface="Segoe UI" panose="020B0502040204020203" pitchFamily="34" charset="0"/>
                <a:ea typeface="Source Sans Pro"/>
                <a:cs typeface="Segoe UI" panose="020B0502040204020203" pitchFamily="34" charset="0"/>
                <a:sym typeface="Source Sans Pro"/>
              </a:rPr>
              <a:t>PeakUtils</a:t>
            </a: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 1.3.3 or higher</a:t>
            </a:r>
          </a:p>
          <a:p>
            <a:pPr marL="38100">
              <a:spcBef>
                <a:spcPts val="600"/>
              </a:spcBef>
              <a:buClr>
                <a:schemeClr val="accent4"/>
              </a:buClr>
              <a:buSzPts val="3000"/>
            </a:pP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plotly 4.5.2 or higher</a:t>
            </a:r>
          </a:p>
          <a:p>
            <a:pPr marL="38100">
              <a:spcBef>
                <a:spcPts val="600"/>
              </a:spcBef>
              <a:buClr>
                <a:schemeClr val="accent4"/>
              </a:buClr>
              <a:buSzPts val="3000"/>
            </a:pP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Optional dependencies for machine-learning:</a:t>
            </a:r>
          </a:p>
          <a:p>
            <a:pPr marL="38100">
              <a:spcBef>
                <a:spcPts val="600"/>
              </a:spcBef>
              <a:buClr>
                <a:schemeClr val="accent4"/>
              </a:buClr>
              <a:buSzPts val="3000"/>
            </a:pPr>
            <a:r>
              <a:rPr lang="en-US" altLang="zh-CN" dirty="0" err="1">
                <a:solidFill>
                  <a:schemeClr val="tx1"/>
                </a:solidFill>
                <a:latin typeface="Segoe UI" panose="020B0502040204020203" pitchFamily="34" charset="0"/>
                <a:ea typeface="Source Sans Pro"/>
                <a:cs typeface="Segoe UI" panose="020B0502040204020203" pitchFamily="34" charset="0"/>
                <a:sym typeface="Source Sans Pro"/>
              </a:rPr>
              <a:t>Keras</a:t>
            </a: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 2.3.1</a:t>
            </a:r>
          </a:p>
          <a:p>
            <a:pPr marL="38100">
              <a:spcBef>
                <a:spcPts val="600"/>
              </a:spcBef>
              <a:buClr>
                <a:schemeClr val="accent4"/>
              </a:buClr>
              <a:buSzPts val="3000"/>
            </a:pPr>
            <a:r>
              <a:rPr lang="en-US" altLang="zh-CN" dirty="0" err="1">
                <a:solidFill>
                  <a:schemeClr val="tx1"/>
                </a:solidFill>
                <a:latin typeface="Segoe UI" panose="020B0502040204020203" pitchFamily="34" charset="0"/>
                <a:ea typeface="Source Sans Pro"/>
                <a:cs typeface="Segoe UI" panose="020B0502040204020203" pitchFamily="34" charset="0"/>
                <a:sym typeface="Source Sans Pro"/>
              </a:rPr>
              <a:t>Tensorflow</a:t>
            </a: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 2.0.0</a:t>
            </a:r>
          </a:p>
          <a:p>
            <a:pPr marL="38100">
              <a:spcBef>
                <a:spcPts val="600"/>
              </a:spcBef>
              <a:buClr>
                <a:schemeClr val="accent4"/>
              </a:buClr>
              <a:buSzPts val="3000"/>
            </a:pPr>
            <a:r>
              <a:rPr lang="en-US" altLang="zh-CN" dirty="0" err="1">
                <a:solidFill>
                  <a:schemeClr val="tx1"/>
                </a:solidFill>
                <a:latin typeface="Segoe UI" panose="020B0502040204020203" pitchFamily="34" charset="0"/>
                <a:ea typeface="Source Sans Pro"/>
                <a:cs typeface="Segoe UI" panose="020B0502040204020203" pitchFamily="34" charset="0"/>
                <a:sym typeface="Source Sans Pro"/>
              </a:rPr>
              <a:t>Pytorch</a:t>
            </a: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 1.4.0 or higher</a:t>
            </a:r>
          </a:p>
        </p:txBody>
      </p:sp>
      <p:sp>
        <p:nvSpPr>
          <p:cNvPr id="7" name="Rectangle 6">
            <a:extLst>
              <a:ext uri="{FF2B5EF4-FFF2-40B4-BE49-F238E27FC236}">
                <a16:creationId xmlns:a16="http://schemas.microsoft.com/office/drawing/2014/main" id="{A575F2E4-B6E0-4E8D-874D-D88EF04F7185}"/>
              </a:ext>
            </a:extLst>
          </p:cNvPr>
          <p:cNvSpPr/>
          <p:nvPr/>
        </p:nvSpPr>
        <p:spPr>
          <a:xfrm>
            <a:off x="7714695" y="2248612"/>
            <a:ext cx="106532" cy="3266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37005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596D4-FECE-4E26-9D6E-5AC47021D4FB}"/>
              </a:ext>
            </a:extLst>
          </p:cNvPr>
          <p:cNvSpPr>
            <a:spLocks noGrp="1"/>
          </p:cNvSpPr>
          <p:nvPr>
            <p:ph type="ctrTitle"/>
          </p:nvPr>
        </p:nvSpPr>
        <p:spPr>
          <a:xfrm>
            <a:off x="2266913" y="2655800"/>
            <a:ext cx="7743200" cy="1546400"/>
          </a:xfrm>
        </p:spPr>
        <p:txBody>
          <a:bodyPr vert="horz" wrap="square" lIns="91440" tIns="45720" rIns="91440" bIns="45720" rtlCol="0" anchor="ctr">
            <a:normAutofit/>
          </a:bodyPr>
          <a:lstStyle/>
          <a:p>
            <a:r>
              <a:rPr lang="en-US" altLang="zh-CN" dirty="0">
                <a:latin typeface="Proxima nova"/>
              </a:rPr>
              <a:t>Thanks!</a:t>
            </a:r>
          </a:p>
        </p:txBody>
      </p:sp>
      <p:grpSp>
        <p:nvGrpSpPr>
          <p:cNvPr id="15" name="Group 14">
            <a:extLst>
              <a:ext uri="{FF2B5EF4-FFF2-40B4-BE49-F238E27FC236}">
                <a16:creationId xmlns:a16="http://schemas.microsoft.com/office/drawing/2014/main" id="{151192BE-F5FB-4A52-860A-064216433BEC}"/>
              </a:ext>
            </a:extLst>
          </p:cNvPr>
          <p:cNvGrpSpPr/>
          <p:nvPr/>
        </p:nvGrpSpPr>
        <p:grpSpPr>
          <a:xfrm>
            <a:off x="7242059" y="2513295"/>
            <a:ext cx="1711125" cy="1688905"/>
            <a:chOff x="9372053" y="2514600"/>
            <a:chExt cx="1711125" cy="1688905"/>
          </a:xfrm>
        </p:grpSpPr>
        <p:pic>
          <p:nvPicPr>
            <p:cNvPr id="16" name="Picture 2" descr="うごく！コウペンちゃん - LINE スタンプ | LINE STORE">
              <a:extLst>
                <a:ext uri="{FF2B5EF4-FFF2-40B4-BE49-F238E27FC236}">
                  <a16:creationId xmlns:a16="http://schemas.microsoft.com/office/drawing/2014/main" id="{B7B8E480-1F76-4A1C-893B-204D2C1A98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99"/>
            <a:stretch/>
          </p:blipFill>
          <p:spPr bwMode="auto">
            <a:xfrm>
              <a:off x="9372053" y="2514600"/>
              <a:ext cx="1711125" cy="168890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CADDE363-6355-4ABB-A5CF-8E3AA02ABB0C}"/>
                </a:ext>
              </a:extLst>
            </p:cNvPr>
            <p:cNvSpPr/>
            <p:nvPr/>
          </p:nvSpPr>
          <p:spPr>
            <a:xfrm>
              <a:off x="10440140" y="2514600"/>
              <a:ext cx="497149" cy="219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17">
              <a:extLst>
                <a:ext uri="{FF2B5EF4-FFF2-40B4-BE49-F238E27FC236}">
                  <a16:creationId xmlns:a16="http://schemas.microsoft.com/office/drawing/2014/main" id="{D678DC41-1E70-4E0F-AB87-02BE9B505ECF}"/>
                </a:ext>
              </a:extLst>
            </p:cNvPr>
            <p:cNvSpPr/>
            <p:nvPr/>
          </p:nvSpPr>
          <p:spPr>
            <a:xfrm rot="1290177">
              <a:off x="10516374" y="2632968"/>
              <a:ext cx="497149" cy="219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50000"/>
                    <a:lumOff val="50000"/>
                  </a:schemeClr>
                </a:solidFill>
              </a:endParaRPr>
            </a:p>
          </p:txBody>
        </p:sp>
      </p:grpSp>
    </p:spTree>
    <p:extLst>
      <p:ext uri="{BB962C8B-B14F-4D97-AF65-F5344CB8AC3E}">
        <p14:creationId xmlns:p14="http://schemas.microsoft.com/office/powerpoint/2010/main" val="227348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
            <a:extLst>
              <a:ext uri="{FF2B5EF4-FFF2-40B4-BE49-F238E27FC236}">
                <a16:creationId xmlns:a16="http://schemas.microsoft.com/office/drawing/2014/main" id="{B26FAF43-E7EF-465F-A4F8-E46F21F04202}"/>
              </a:ext>
            </a:extLst>
          </p:cNvPr>
          <p:cNvSpPr txBox="1">
            <a:spLocks/>
          </p:cNvSpPr>
          <p:nvPr/>
        </p:nvSpPr>
        <p:spPr>
          <a:xfrm>
            <a:off x="838200" y="163481"/>
            <a:ext cx="10515600" cy="739056"/>
          </a:xfrm>
          <a:prstGeom prst="rect">
            <a:avLst/>
          </a:prstGeom>
        </p:spPr>
        <p:txBody>
          <a:bodyPr rIns="0">
            <a:normAutofit/>
          </a:bodyPr>
          <a:lstStyle>
            <a:lvl1pPr algn="l" defTabSz="914400" rtl="0" eaLnBrk="1" latinLnBrk="0" hangingPunct="1">
              <a:lnSpc>
                <a:spcPct val="90000"/>
              </a:lnSpc>
              <a:spcBef>
                <a:spcPct val="0"/>
              </a:spcBef>
              <a:buNone/>
              <a:defRPr lang="en-US" sz="3600" b="1" kern="1200">
                <a:solidFill>
                  <a:schemeClr val="bg1"/>
                </a:solidFill>
                <a:latin typeface="Helvetica" panose="020B0500000000000000" pitchFamily="34"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accent1"/>
                </a:solidFill>
                <a:effectLst/>
                <a:uLnTx/>
                <a:uFillTx/>
                <a:latin typeface="Helvetica" panose="020B0500000000000000" pitchFamily="34" charset="0"/>
                <a:ea typeface="+mj-ea"/>
                <a:cs typeface="+mj-cs"/>
              </a:rPr>
              <a:t>Overview of Mass-suite</a:t>
            </a:r>
          </a:p>
        </p:txBody>
      </p:sp>
      <p:grpSp>
        <p:nvGrpSpPr>
          <p:cNvPr id="41" name="Group 40">
            <a:extLst>
              <a:ext uri="{FF2B5EF4-FFF2-40B4-BE49-F238E27FC236}">
                <a16:creationId xmlns:a16="http://schemas.microsoft.com/office/drawing/2014/main" id="{CCBF52DD-9241-42F4-B4AE-98279A12ADA2}"/>
              </a:ext>
            </a:extLst>
          </p:cNvPr>
          <p:cNvGrpSpPr/>
          <p:nvPr/>
        </p:nvGrpSpPr>
        <p:grpSpPr>
          <a:xfrm>
            <a:off x="3313965" y="1058476"/>
            <a:ext cx="5590730" cy="3365663"/>
            <a:chOff x="3275235" y="1373049"/>
            <a:chExt cx="5590730" cy="3365663"/>
          </a:xfrm>
        </p:grpSpPr>
        <p:sp>
          <p:nvSpPr>
            <p:cNvPr id="42" name="Shape">
              <a:extLst>
                <a:ext uri="{FF2B5EF4-FFF2-40B4-BE49-F238E27FC236}">
                  <a16:creationId xmlns:a16="http://schemas.microsoft.com/office/drawing/2014/main" id="{161F0425-492C-434A-B3A5-8D7A0392AA8E}"/>
                </a:ext>
              </a:extLst>
            </p:cNvPr>
            <p:cNvSpPr/>
            <p:nvPr/>
          </p:nvSpPr>
          <p:spPr>
            <a:xfrm>
              <a:off x="6123410" y="3274226"/>
              <a:ext cx="2742555" cy="1464486"/>
            </a:xfrm>
            <a:custGeom>
              <a:avLst/>
              <a:gdLst/>
              <a:ahLst/>
              <a:cxnLst>
                <a:cxn ang="0">
                  <a:pos x="wd2" y="hd2"/>
                </a:cxn>
                <a:cxn ang="5400000">
                  <a:pos x="wd2" y="hd2"/>
                </a:cxn>
                <a:cxn ang="10800000">
                  <a:pos x="wd2" y="hd2"/>
                </a:cxn>
                <a:cxn ang="16200000">
                  <a:pos x="wd2" y="hd2"/>
                </a:cxn>
              </a:cxnLst>
              <a:rect l="0" t="0" r="r" b="b"/>
              <a:pathLst>
                <a:path w="21600" h="20392" extrusionOk="0">
                  <a:moveTo>
                    <a:pt x="12438" y="0"/>
                  </a:moveTo>
                  <a:cubicBezTo>
                    <a:pt x="12397" y="0"/>
                    <a:pt x="12353" y="3"/>
                    <a:pt x="12310" y="3"/>
                  </a:cubicBezTo>
                  <a:cubicBezTo>
                    <a:pt x="11706" y="2655"/>
                    <a:pt x="10901" y="5316"/>
                    <a:pt x="9828" y="7777"/>
                  </a:cubicBezTo>
                  <a:cubicBezTo>
                    <a:pt x="7206" y="13790"/>
                    <a:pt x="4406" y="16995"/>
                    <a:pt x="1994" y="16995"/>
                  </a:cubicBezTo>
                  <a:cubicBezTo>
                    <a:pt x="1292" y="16995"/>
                    <a:pt x="622" y="16718"/>
                    <a:pt x="0" y="16164"/>
                  </a:cubicBezTo>
                  <a:cubicBezTo>
                    <a:pt x="1317" y="20493"/>
                    <a:pt x="5057" y="21600"/>
                    <a:pt x="10054" y="19009"/>
                  </a:cubicBezTo>
                  <a:cubicBezTo>
                    <a:pt x="16494" y="15667"/>
                    <a:pt x="20702" y="5693"/>
                    <a:pt x="21600" y="3395"/>
                  </a:cubicBezTo>
                  <a:cubicBezTo>
                    <a:pt x="20572" y="2588"/>
                    <a:pt x="16937" y="0"/>
                    <a:pt x="12438" y="0"/>
                  </a:cubicBezTo>
                  <a:close/>
                </a:path>
              </a:pathLst>
            </a:custGeom>
            <a:solidFill>
              <a:srgbClr val="F7931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ndParaRPr>
            </a:p>
          </p:txBody>
        </p:sp>
        <p:sp>
          <p:nvSpPr>
            <p:cNvPr id="43" name="Shape">
              <a:extLst>
                <a:ext uri="{FF2B5EF4-FFF2-40B4-BE49-F238E27FC236}">
                  <a16:creationId xmlns:a16="http://schemas.microsoft.com/office/drawing/2014/main" id="{66270D46-E496-4188-A1D5-139CE9DA0B85}"/>
                </a:ext>
              </a:extLst>
            </p:cNvPr>
            <p:cNvSpPr/>
            <p:nvPr/>
          </p:nvSpPr>
          <p:spPr>
            <a:xfrm>
              <a:off x="6147361" y="2028809"/>
              <a:ext cx="1680440" cy="2402286"/>
            </a:xfrm>
            <a:custGeom>
              <a:avLst/>
              <a:gdLst/>
              <a:ahLst/>
              <a:cxnLst>
                <a:cxn ang="0">
                  <a:pos x="wd2" y="hd2"/>
                </a:cxn>
                <a:cxn ang="5400000">
                  <a:pos x="wd2" y="hd2"/>
                </a:cxn>
                <a:cxn ang="10800000">
                  <a:pos x="wd2" y="hd2"/>
                </a:cxn>
                <a:cxn ang="16200000">
                  <a:pos x="wd2" y="hd2"/>
                </a:cxn>
              </a:cxnLst>
              <a:rect l="0" t="0" r="r" b="b"/>
              <a:pathLst>
                <a:path w="21564" h="20697" extrusionOk="0">
                  <a:moveTo>
                    <a:pt x="8231" y="11607"/>
                  </a:moveTo>
                  <a:cubicBezTo>
                    <a:pt x="8212" y="11724"/>
                    <a:pt x="8191" y="11838"/>
                    <a:pt x="8172" y="11953"/>
                  </a:cubicBezTo>
                  <a:cubicBezTo>
                    <a:pt x="8151" y="12071"/>
                    <a:pt x="8129" y="12189"/>
                    <a:pt x="8108" y="12304"/>
                  </a:cubicBezTo>
                  <a:cubicBezTo>
                    <a:pt x="7656" y="14551"/>
                    <a:pt x="6731" y="16415"/>
                    <a:pt x="5372" y="17772"/>
                  </a:cubicBezTo>
                  <a:cubicBezTo>
                    <a:pt x="3952" y="19192"/>
                    <a:pt x="2115" y="20042"/>
                    <a:pt x="0" y="20279"/>
                  </a:cubicBezTo>
                  <a:cubicBezTo>
                    <a:pt x="4082" y="21600"/>
                    <a:pt x="9611" y="19751"/>
                    <a:pt x="14795" y="15238"/>
                  </a:cubicBezTo>
                  <a:cubicBezTo>
                    <a:pt x="16403" y="13839"/>
                    <a:pt x="17629" y="12329"/>
                    <a:pt x="18567" y="10821"/>
                  </a:cubicBezTo>
                  <a:cubicBezTo>
                    <a:pt x="18631" y="10715"/>
                    <a:pt x="18699" y="10608"/>
                    <a:pt x="18760" y="10503"/>
                  </a:cubicBezTo>
                  <a:cubicBezTo>
                    <a:pt x="18822" y="10400"/>
                    <a:pt x="18880" y="10297"/>
                    <a:pt x="18941" y="10195"/>
                  </a:cubicBezTo>
                  <a:cubicBezTo>
                    <a:pt x="21532" y="5656"/>
                    <a:pt x="21600" y="1255"/>
                    <a:pt x="21557" y="0"/>
                  </a:cubicBezTo>
                  <a:cubicBezTo>
                    <a:pt x="19744" y="258"/>
                    <a:pt x="13452" y="1321"/>
                    <a:pt x="7471" y="4275"/>
                  </a:cubicBezTo>
                  <a:cubicBezTo>
                    <a:pt x="8111" y="5990"/>
                    <a:pt x="8492" y="7839"/>
                    <a:pt x="8412" y="9762"/>
                  </a:cubicBezTo>
                  <a:cubicBezTo>
                    <a:pt x="8378" y="10400"/>
                    <a:pt x="8320" y="11015"/>
                    <a:pt x="8231" y="11607"/>
                  </a:cubicBezTo>
                  <a:close/>
                </a:path>
              </a:pathLst>
            </a:custGeom>
            <a:solidFill>
              <a:srgbClr val="A2B969"/>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ndParaRPr>
            </a:p>
          </p:txBody>
        </p:sp>
        <p:sp>
          <p:nvSpPr>
            <p:cNvPr id="44" name="Shape">
              <a:extLst>
                <a:ext uri="{FF2B5EF4-FFF2-40B4-BE49-F238E27FC236}">
                  <a16:creationId xmlns:a16="http://schemas.microsoft.com/office/drawing/2014/main" id="{4A84606A-2E98-4580-87A0-3A0AD3A3E654}"/>
                </a:ext>
              </a:extLst>
            </p:cNvPr>
            <p:cNvSpPr/>
            <p:nvPr/>
          </p:nvSpPr>
          <p:spPr>
            <a:xfrm>
              <a:off x="5502618" y="1373049"/>
              <a:ext cx="1210295" cy="2891047"/>
            </a:xfrm>
            <a:custGeom>
              <a:avLst/>
              <a:gdLst/>
              <a:ahLst/>
              <a:cxnLst>
                <a:cxn ang="0">
                  <a:pos x="wd2" y="hd2"/>
                </a:cxn>
                <a:cxn ang="5400000">
                  <a:pos x="wd2" y="hd2"/>
                </a:cxn>
                <a:cxn ang="10800000">
                  <a:pos x="wd2" y="hd2"/>
                </a:cxn>
                <a:cxn ang="16200000">
                  <a:pos x="wd2" y="hd2"/>
                </a:cxn>
              </a:cxnLst>
              <a:rect l="0" t="0" r="r" b="b"/>
              <a:pathLst>
                <a:path w="21512" h="21600" extrusionOk="0">
                  <a:moveTo>
                    <a:pt x="7701" y="11347"/>
                  </a:moveTo>
                  <a:cubicBezTo>
                    <a:pt x="8446" y="11805"/>
                    <a:pt x="9127" y="12257"/>
                    <a:pt x="9744" y="12703"/>
                  </a:cubicBezTo>
                  <a:cubicBezTo>
                    <a:pt x="9863" y="12791"/>
                    <a:pt x="9978" y="12878"/>
                    <a:pt x="10093" y="12964"/>
                  </a:cubicBezTo>
                  <a:cubicBezTo>
                    <a:pt x="10213" y="13054"/>
                    <a:pt x="10332" y="13143"/>
                    <a:pt x="10447" y="13233"/>
                  </a:cubicBezTo>
                  <a:cubicBezTo>
                    <a:pt x="11988" y="14437"/>
                    <a:pt x="13048" y="15589"/>
                    <a:pt x="13593" y="16656"/>
                  </a:cubicBezTo>
                  <a:cubicBezTo>
                    <a:pt x="13644" y="16754"/>
                    <a:pt x="13691" y="16854"/>
                    <a:pt x="13733" y="16951"/>
                  </a:cubicBezTo>
                  <a:cubicBezTo>
                    <a:pt x="13776" y="17057"/>
                    <a:pt x="13822" y="17160"/>
                    <a:pt x="13857" y="17264"/>
                  </a:cubicBezTo>
                  <a:cubicBezTo>
                    <a:pt x="13942" y="17517"/>
                    <a:pt x="13993" y="17763"/>
                    <a:pt x="14014" y="18005"/>
                  </a:cubicBezTo>
                  <a:cubicBezTo>
                    <a:pt x="14142" y="19483"/>
                    <a:pt x="13124" y="20709"/>
                    <a:pt x="11047" y="21600"/>
                  </a:cubicBezTo>
                  <a:cubicBezTo>
                    <a:pt x="13576" y="21403"/>
                    <a:pt x="15781" y="20748"/>
                    <a:pt x="17505" y="19667"/>
                  </a:cubicBezTo>
                  <a:cubicBezTo>
                    <a:pt x="19182" y="18619"/>
                    <a:pt x="20357" y="17189"/>
                    <a:pt x="20987" y="15462"/>
                  </a:cubicBezTo>
                  <a:cubicBezTo>
                    <a:pt x="21025" y="15359"/>
                    <a:pt x="21059" y="15255"/>
                    <a:pt x="21093" y="15149"/>
                  </a:cubicBezTo>
                  <a:cubicBezTo>
                    <a:pt x="21127" y="15049"/>
                    <a:pt x="21157" y="14947"/>
                    <a:pt x="21183" y="14843"/>
                  </a:cubicBezTo>
                  <a:cubicBezTo>
                    <a:pt x="21345" y="14260"/>
                    <a:pt x="21455" y="13646"/>
                    <a:pt x="21498" y="13004"/>
                  </a:cubicBezTo>
                  <a:cubicBezTo>
                    <a:pt x="21600" y="11472"/>
                    <a:pt x="21144" y="9994"/>
                    <a:pt x="20365" y="8614"/>
                  </a:cubicBezTo>
                  <a:cubicBezTo>
                    <a:pt x="20310" y="8516"/>
                    <a:pt x="20255" y="8419"/>
                    <a:pt x="20195" y="8323"/>
                  </a:cubicBezTo>
                  <a:cubicBezTo>
                    <a:pt x="20140" y="8230"/>
                    <a:pt x="20085" y="8138"/>
                    <a:pt x="20025" y="8047"/>
                  </a:cubicBezTo>
                  <a:cubicBezTo>
                    <a:pt x="17420" y="3976"/>
                    <a:pt x="12162" y="864"/>
                    <a:pt x="10596" y="0"/>
                  </a:cubicBezTo>
                  <a:cubicBezTo>
                    <a:pt x="8876" y="802"/>
                    <a:pt x="3116" y="3699"/>
                    <a:pt x="0" y="7818"/>
                  </a:cubicBezTo>
                  <a:cubicBezTo>
                    <a:pt x="2793" y="8802"/>
                    <a:pt x="5462" y="9971"/>
                    <a:pt x="7701" y="11347"/>
                  </a:cubicBezTo>
                  <a:close/>
                </a:path>
              </a:pathLst>
            </a:custGeom>
            <a:solidFill>
              <a:srgbClr val="C13018"/>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ndParaRPr>
            </a:p>
          </p:txBody>
        </p:sp>
        <p:sp>
          <p:nvSpPr>
            <p:cNvPr id="45" name="Shape">
              <a:extLst>
                <a:ext uri="{FF2B5EF4-FFF2-40B4-BE49-F238E27FC236}">
                  <a16:creationId xmlns:a16="http://schemas.microsoft.com/office/drawing/2014/main" id="{BC0643AC-6870-44C3-AFDA-F467F5829752}"/>
                </a:ext>
              </a:extLst>
            </p:cNvPr>
            <p:cNvSpPr/>
            <p:nvPr/>
          </p:nvSpPr>
          <p:spPr>
            <a:xfrm>
              <a:off x="4353000" y="1909059"/>
              <a:ext cx="1875526" cy="2332048"/>
            </a:xfrm>
            <a:custGeom>
              <a:avLst/>
              <a:gdLst/>
              <a:ahLst/>
              <a:cxnLst>
                <a:cxn ang="0">
                  <a:pos x="wd2" y="hd2"/>
                </a:cxn>
                <a:cxn ang="5400000">
                  <a:pos x="wd2" y="hd2"/>
                </a:cxn>
                <a:cxn ang="10800000">
                  <a:pos x="wd2" y="hd2"/>
                </a:cxn>
                <a:cxn ang="16200000">
                  <a:pos x="wd2" y="hd2"/>
                </a:cxn>
              </a:cxnLst>
              <a:rect l="0" t="0" r="r" b="b"/>
              <a:pathLst>
                <a:path w="21122" h="21600" extrusionOk="0">
                  <a:moveTo>
                    <a:pt x="12444" y="5408"/>
                  </a:moveTo>
                  <a:cubicBezTo>
                    <a:pt x="12333" y="5333"/>
                    <a:pt x="12220" y="5257"/>
                    <a:pt x="12109" y="5182"/>
                  </a:cubicBezTo>
                  <a:cubicBezTo>
                    <a:pt x="7168" y="1894"/>
                    <a:pt x="1714" y="386"/>
                    <a:pt x="144" y="0"/>
                  </a:cubicBezTo>
                  <a:cubicBezTo>
                    <a:pt x="-26" y="1324"/>
                    <a:pt x="-409" y="5970"/>
                    <a:pt x="1619" y="11036"/>
                  </a:cubicBezTo>
                  <a:cubicBezTo>
                    <a:pt x="3998" y="11214"/>
                    <a:pt x="6483" y="11629"/>
                    <a:pt x="8916" y="12412"/>
                  </a:cubicBezTo>
                  <a:cubicBezTo>
                    <a:pt x="9633" y="12642"/>
                    <a:pt x="10318" y="12886"/>
                    <a:pt x="10974" y="13139"/>
                  </a:cubicBezTo>
                  <a:cubicBezTo>
                    <a:pt x="11114" y="13192"/>
                    <a:pt x="11251" y="13248"/>
                    <a:pt x="11389" y="13303"/>
                  </a:cubicBezTo>
                  <a:cubicBezTo>
                    <a:pt x="11529" y="13361"/>
                    <a:pt x="11672" y="13417"/>
                    <a:pt x="11810" y="13474"/>
                  </a:cubicBezTo>
                  <a:cubicBezTo>
                    <a:pt x="13639" y="14242"/>
                    <a:pt x="15176" y="15098"/>
                    <a:pt x="16379" y="16019"/>
                  </a:cubicBezTo>
                  <a:cubicBezTo>
                    <a:pt x="16492" y="16105"/>
                    <a:pt x="16600" y="16192"/>
                    <a:pt x="16708" y="16278"/>
                  </a:cubicBezTo>
                  <a:cubicBezTo>
                    <a:pt x="16827" y="16376"/>
                    <a:pt x="16940" y="16473"/>
                    <a:pt x="17051" y="16571"/>
                  </a:cubicBezTo>
                  <a:cubicBezTo>
                    <a:pt x="17353" y="16837"/>
                    <a:pt x="17631" y="17108"/>
                    <a:pt x="17876" y="17381"/>
                  </a:cubicBezTo>
                  <a:cubicBezTo>
                    <a:pt x="18264" y="17813"/>
                    <a:pt x="18580" y="18255"/>
                    <a:pt x="18828" y="18698"/>
                  </a:cubicBezTo>
                  <a:cubicBezTo>
                    <a:pt x="18906" y="18840"/>
                    <a:pt x="18979" y="18982"/>
                    <a:pt x="19044" y="19127"/>
                  </a:cubicBezTo>
                  <a:cubicBezTo>
                    <a:pt x="19122" y="19297"/>
                    <a:pt x="19184" y="19468"/>
                    <a:pt x="19241" y="19639"/>
                  </a:cubicBezTo>
                  <a:cubicBezTo>
                    <a:pt x="19457" y="20291"/>
                    <a:pt x="19521" y="20948"/>
                    <a:pt x="19432" y="21600"/>
                  </a:cubicBezTo>
                  <a:cubicBezTo>
                    <a:pt x="20611" y="20624"/>
                    <a:pt x="21191" y="19262"/>
                    <a:pt x="21115" y="17609"/>
                  </a:cubicBezTo>
                  <a:cubicBezTo>
                    <a:pt x="21110" y="17485"/>
                    <a:pt x="21099" y="17361"/>
                    <a:pt x="21086" y="17234"/>
                  </a:cubicBezTo>
                  <a:cubicBezTo>
                    <a:pt x="21072" y="17095"/>
                    <a:pt x="21053" y="16950"/>
                    <a:pt x="21029" y="16808"/>
                  </a:cubicBezTo>
                  <a:cubicBezTo>
                    <a:pt x="21008" y="16675"/>
                    <a:pt x="20981" y="16542"/>
                    <a:pt x="20954" y="16407"/>
                  </a:cubicBezTo>
                  <a:cubicBezTo>
                    <a:pt x="20681" y="15147"/>
                    <a:pt x="20085" y="13774"/>
                    <a:pt x="19176" y="12325"/>
                  </a:cubicBezTo>
                  <a:cubicBezTo>
                    <a:pt x="19103" y="12210"/>
                    <a:pt x="19028" y="12094"/>
                    <a:pt x="18952" y="11979"/>
                  </a:cubicBezTo>
                  <a:cubicBezTo>
                    <a:pt x="18879" y="11868"/>
                    <a:pt x="18807" y="11759"/>
                    <a:pt x="18731" y="11649"/>
                  </a:cubicBezTo>
                  <a:cubicBezTo>
                    <a:pt x="18297" y="11012"/>
                    <a:pt x="17809" y="10364"/>
                    <a:pt x="17261" y="9705"/>
                  </a:cubicBezTo>
                  <a:cubicBezTo>
                    <a:pt x="15958" y="8137"/>
                    <a:pt x="14413" y="6795"/>
                    <a:pt x="12794" y="5648"/>
                  </a:cubicBezTo>
                  <a:cubicBezTo>
                    <a:pt x="12673" y="5568"/>
                    <a:pt x="12560" y="5488"/>
                    <a:pt x="12444" y="5408"/>
                  </a:cubicBezTo>
                  <a:close/>
                </a:path>
              </a:pathLst>
            </a:custGeom>
            <a:solidFill>
              <a:srgbClr val="4CC1E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ndParaRPr>
            </a:p>
          </p:txBody>
        </p:sp>
        <p:sp>
          <p:nvSpPr>
            <p:cNvPr id="46" name="Shape">
              <a:extLst>
                <a:ext uri="{FF2B5EF4-FFF2-40B4-BE49-F238E27FC236}">
                  <a16:creationId xmlns:a16="http://schemas.microsoft.com/office/drawing/2014/main" id="{7070EC77-1E6A-4420-9358-03E38752B538}"/>
                </a:ext>
              </a:extLst>
            </p:cNvPr>
            <p:cNvSpPr/>
            <p:nvPr/>
          </p:nvSpPr>
          <p:spPr>
            <a:xfrm>
              <a:off x="3275235" y="3178425"/>
              <a:ext cx="2736209" cy="1546658"/>
            </a:xfrm>
            <a:custGeom>
              <a:avLst/>
              <a:gdLst/>
              <a:ahLst/>
              <a:cxnLst>
                <a:cxn ang="0">
                  <a:pos x="wd2" y="hd2"/>
                </a:cxn>
                <a:cxn ang="5400000">
                  <a:pos x="wd2" y="hd2"/>
                </a:cxn>
                <a:cxn ang="10800000">
                  <a:pos x="wd2" y="hd2"/>
                </a:cxn>
                <a:cxn ang="16200000">
                  <a:pos x="wd2" y="hd2"/>
                </a:cxn>
              </a:cxnLst>
              <a:rect l="0" t="0" r="r" b="b"/>
              <a:pathLst>
                <a:path w="21590" h="19961" extrusionOk="0">
                  <a:moveTo>
                    <a:pt x="0" y="1880"/>
                  </a:moveTo>
                  <a:cubicBezTo>
                    <a:pt x="733" y="4115"/>
                    <a:pt x="4205" y="13734"/>
                    <a:pt x="10757" y="17925"/>
                  </a:cubicBezTo>
                  <a:cubicBezTo>
                    <a:pt x="15838" y="21174"/>
                    <a:pt x="19746" y="20491"/>
                    <a:pt x="21126" y="16188"/>
                  </a:cubicBezTo>
                  <a:cubicBezTo>
                    <a:pt x="21192" y="15981"/>
                    <a:pt x="21254" y="15768"/>
                    <a:pt x="21307" y="15545"/>
                  </a:cubicBezTo>
                  <a:cubicBezTo>
                    <a:pt x="21309" y="15536"/>
                    <a:pt x="21313" y="15527"/>
                    <a:pt x="21315" y="15517"/>
                  </a:cubicBezTo>
                  <a:cubicBezTo>
                    <a:pt x="21317" y="15511"/>
                    <a:pt x="21317" y="15508"/>
                    <a:pt x="21318" y="15502"/>
                  </a:cubicBezTo>
                  <a:cubicBezTo>
                    <a:pt x="21337" y="15425"/>
                    <a:pt x="21352" y="15351"/>
                    <a:pt x="21368" y="15273"/>
                  </a:cubicBezTo>
                  <a:cubicBezTo>
                    <a:pt x="21381" y="15215"/>
                    <a:pt x="21394" y="15156"/>
                    <a:pt x="21405" y="15097"/>
                  </a:cubicBezTo>
                  <a:cubicBezTo>
                    <a:pt x="21405" y="15094"/>
                    <a:pt x="21407" y="15091"/>
                    <a:pt x="21407" y="15091"/>
                  </a:cubicBezTo>
                  <a:cubicBezTo>
                    <a:pt x="21422" y="15011"/>
                    <a:pt x="21436" y="14927"/>
                    <a:pt x="21449" y="14847"/>
                  </a:cubicBezTo>
                  <a:cubicBezTo>
                    <a:pt x="21453" y="14828"/>
                    <a:pt x="21454" y="14810"/>
                    <a:pt x="21458" y="14791"/>
                  </a:cubicBezTo>
                  <a:cubicBezTo>
                    <a:pt x="21466" y="14742"/>
                    <a:pt x="21475" y="14692"/>
                    <a:pt x="21483" y="14643"/>
                  </a:cubicBezTo>
                  <a:cubicBezTo>
                    <a:pt x="21502" y="14519"/>
                    <a:pt x="21517" y="14392"/>
                    <a:pt x="21530" y="14269"/>
                  </a:cubicBezTo>
                  <a:cubicBezTo>
                    <a:pt x="21541" y="14164"/>
                    <a:pt x="21551" y="14058"/>
                    <a:pt x="21558" y="13950"/>
                  </a:cubicBezTo>
                  <a:cubicBezTo>
                    <a:pt x="21600" y="13422"/>
                    <a:pt x="21600" y="12893"/>
                    <a:pt x="21558" y="12362"/>
                  </a:cubicBezTo>
                  <a:cubicBezTo>
                    <a:pt x="21528" y="11978"/>
                    <a:pt x="21479" y="11595"/>
                    <a:pt x="21407" y="11212"/>
                  </a:cubicBezTo>
                  <a:cubicBezTo>
                    <a:pt x="21243" y="10337"/>
                    <a:pt x="20969" y="9468"/>
                    <a:pt x="20585" y="8615"/>
                  </a:cubicBezTo>
                  <a:cubicBezTo>
                    <a:pt x="20510" y="8448"/>
                    <a:pt x="20430" y="8281"/>
                    <a:pt x="20347" y="8118"/>
                  </a:cubicBezTo>
                  <a:cubicBezTo>
                    <a:pt x="20266" y="7957"/>
                    <a:pt x="20183" y="7799"/>
                    <a:pt x="20094" y="7642"/>
                  </a:cubicBezTo>
                  <a:cubicBezTo>
                    <a:pt x="20016" y="7502"/>
                    <a:pt x="19935" y="7363"/>
                    <a:pt x="19852" y="7227"/>
                  </a:cubicBezTo>
                  <a:cubicBezTo>
                    <a:pt x="19083" y="5966"/>
                    <a:pt x="18072" y="4785"/>
                    <a:pt x="16851" y="3719"/>
                  </a:cubicBezTo>
                  <a:cubicBezTo>
                    <a:pt x="16751" y="3632"/>
                    <a:pt x="16651" y="3543"/>
                    <a:pt x="16547" y="3456"/>
                  </a:cubicBezTo>
                  <a:cubicBezTo>
                    <a:pt x="16450" y="3376"/>
                    <a:pt x="16350" y="3296"/>
                    <a:pt x="16252" y="3218"/>
                  </a:cubicBezTo>
                  <a:cubicBezTo>
                    <a:pt x="15721" y="2792"/>
                    <a:pt x="15158" y="2387"/>
                    <a:pt x="14561" y="2004"/>
                  </a:cubicBezTo>
                  <a:cubicBezTo>
                    <a:pt x="12998" y="1002"/>
                    <a:pt x="11399" y="446"/>
                    <a:pt x="9859" y="186"/>
                  </a:cubicBezTo>
                  <a:cubicBezTo>
                    <a:pt x="9753" y="167"/>
                    <a:pt x="9647" y="155"/>
                    <a:pt x="9540" y="140"/>
                  </a:cubicBezTo>
                  <a:cubicBezTo>
                    <a:pt x="9437" y="124"/>
                    <a:pt x="9337" y="109"/>
                    <a:pt x="9235" y="96"/>
                  </a:cubicBezTo>
                  <a:cubicBezTo>
                    <a:pt x="4874" y="-426"/>
                    <a:pt x="1081" y="1320"/>
                    <a:pt x="0" y="1880"/>
                  </a:cubicBezTo>
                  <a:close/>
                </a:path>
              </a:pathLst>
            </a:custGeom>
            <a:solidFill>
              <a:srgbClr val="FFCC4C"/>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ndParaRPr>
            </a:p>
          </p:txBody>
        </p:sp>
        <p:sp>
          <p:nvSpPr>
            <p:cNvPr id="47" name="Freeform: Shape 46">
              <a:extLst>
                <a:ext uri="{FF2B5EF4-FFF2-40B4-BE49-F238E27FC236}">
                  <a16:creationId xmlns:a16="http://schemas.microsoft.com/office/drawing/2014/main" id="{0BBC7CE0-1ED3-4D22-8A33-B9C3286089F1}"/>
                </a:ext>
              </a:extLst>
            </p:cNvPr>
            <p:cNvSpPr/>
            <p:nvPr/>
          </p:nvSpPr>
          <p:spPr>
            <a:xfrm>
              <a:off x="6123410" y="3274226"/>
              <a:ext cx="1776077" cy="1270612"/>
            </a:xfrm>
            <a:custGeom>
              <a:avLst/>
              <a:gdLst>
                <a:gd name="connsiteX0" fmla="*/ 1579255 w 1776077"/>
                <a:gd name="connsiteY0" fmla="*/ 0 h 1270612"/>
                <a:gd name="connsiteX1" fmla="*/ 1776077 w 1776077"/>
                <a:gd name="connsiteY1" fmla="*/ 7641 h 1270612"/>
                <a:gd name="connsiteX2" fmla="*/ 1714095 w 1776077"/>
                <a:gd name="connsiteY2" fmla="*/ 137937 h 1270612"/>
                <a:gd name="connsiteX3" fmla="*/ 1496396 w 1776077"/>
                <a:gd name="connsiteY3" fmla="*/ 469515 h 1270612"/>
                <a:gd name="connsiteX4" fmla="*/ 292725 w 1776077"/>
                <a:gd name="connsiteY4" fmla="*/ 1270612 h 1270612"/>
                <a:gd name="connsiteX5" fmla="*/ 59373 w 1776077"/>
                <a:gd name="connsiteY5" fmla="*/ 1229989 h 1270612"/>
                <a:gd name="connsiteX6" fmla="*/ 46103 w 1776077"/>
                <a:gd name="connsiteY6" fmla="*/ 1224247 h 1270612"/>
                <a:gd name="connsiteX7" fmla="*/ 0 w 1776077"/>
                <a:gd name="connsiteY7" fmla="*/ 1160845 h 1270612"/>
                <a:gd name="connsiteX8" fmla="*/ 253179 w 1776077"/>
                <a:gd name="connsiteY8" fmla="*/ 1220525 h 1270612"/>
                <a:gd name="connsiteX9" fmla="*/ 1247863 w 1776077"/>
                <a:gd name="connsiteY9" fmla="*/ 558519 h 1270612"/>
                <a:gd name="connsiteX10" fmla="*/ 1563003 w 1776077"/>
                <a:gd name="connsiteY10" fmla="*/ 216 h 1270612"/>
                <a:gd name="connsiteX11" fmla="*/ 1579255 w 1776077"/>
                <a:gd name="connsiteY11" fmla="*/ 0 h 1270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76077" h="1270612">
                  <a:moveTo>
                    <a:pt x="1579255" y="0"/>
                  </a:moveTo>
                  <a:lnTo>
                    <a:pt x="1776077" y="7641"/>
                  </a:lnTo>
                  <a:lnTo>
                    <a:pt x="1714095" y="137937"/>
                  </a:lnTo>
                  <a:cubicBezTo>
                    <a:pt x="1650965" y="251295"/>
                    <a:pt x="1578828" y="362577"/>
                    <a:pt x="1496396" y="469515"/>
                  </a:cubicBezTo>
                  <a:cubicBezTo>
                    <a:pt x="1093533" y="992079"/>
                    <a:pt x="663321" y="1270612"/>
                    <a:pt x="292725" y="1270612"/>
                  </a:cubicBezTo>
                  <a:cubicBezTo>
                    <a:pt x="211829" y="1270612"/>
                    <a:pt x="133700" y="1257071"/>
                    <a:pt x="59373" y="1229989"/>
                  </a:cubicBezTo>
                  <a:lnTo>
                    <a:pt x="46103" y="1224247"/>
                  </a:lnTo>
                  <a:lnTo>
                    <a:pt x="0" y="1160845"/>
                  </a:lnTo>
                  <a:cubicBezTo>
                    <a:pt x="78976" y="1200632"/>
                    <a:pt x="164046" y="1220525"/>
                    <a:pt x="253179" y="1220525"/>
                  </a:cubicBezTo>
                  <a:cubicBezTo>
                    <a:pt x="559431" y="1220525"/>
                    <a:pt x="914947" y="990352"/>
                    <a:pt x="1247863" y="558519"/>
                  </a:cubicBezTo>
                  <a:cubicBezTo>
                    <a:pt x="1384102" y="381778"/>
                    <a:pt x="1486313" y="190673"/>
                    <a:pt x="1563003" y="216"/>
                  </a:cubicBezTo>
                  <a:cubicBezTo>
                    <a:pt x="1568462" y="216"/>
                    <a:pt x="1574049" y="0"/>
                    <a:pt x="1579255" y="0"/>
                  </a:cubicBezTo>
                  <a:close/>
                </a:path>
              </a:pathLst>
            </a:custGeom>
            <a:solidFill>
              <a:srgbClr val="333333">
                <a:alpha val="22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Freeform: Shape 47">
              <a:extLst>
                <a:ext uri="{FF2B5EF4-FFF2-40B4-BE49-F238E27FC236}">
                  <a16:creationId xmlns:a16="http://schemas.microsoft.com/office/drawing/2014/main" id="{368B6AE3-3FE9-4E80-BDFD-0CC4104DEB5B}"/>
                </a:ext>
              </a:extLst>
            </p:cNvPr>
            <p:cNvSpPr/>
            <p:nvPr/>
          </p:nvSpPr>
          <p:spPr>
            <a:xfrm>
              <a:off x="6147361" y="2405934"/>
              <a:ext cx="804424" cy="2013481"/>
            </a:xfrm>
            <a:custGeom>
              <a:avLst/>
              <a:gdLst>
                <a:gd name="connsiteX0" fmla="*/ 758328 w 804424"/>
                <a:gd name="connsiteY0" fmla="*/ 0 h 2013481"/>
                <a:gd name="connsiteX1" fmla="*/ 784522 w 804424"/>
                <a:gd name="connsiteY1" fmla="*/ 169327 h 2013481"/>
                <a:gd name="connsiteX2" fmla="*/ 803430 w 804424"/>
                <a:gd name="connsiteY2" fmla="*/ 565623 h 2013481"/>
                <a:gd name="connsiteX3" fmla="*/ 786361 w 804424"/>
                <a:gd name="connsiteY3" fmla="*/ 824765 h 2013481"/>
                <a:gd name="connsiteX4" fmla="*/ 780797 w 804424"/>
                <a:gd name="connsiteY4" fmla="*/ 873362 h 2013481"/>
                <a:gd name="connsiteX5" fmla="*/ 774762 w 804424"/>
                <a:gd name="connsiteY5" fmla="*/ 922662 h 2013481"/>
                <a:gd name="connsiteX6" fmla="*/ 516755 w 804424"/>
                <a:gd name="connsiteY6" fmla="*/ 1690675 h 2013481"/>
                <a:gd name="connsiteX7" fmla="*/ 154634 w 804424"/>
                <a:gd name="connsiteY7" fmla="*/ 2001783 h 2013481"/>
                <a:gd name="connsiteX8" fmla="*/ 113432 w 804424"/>
                <a:gd name="connsiteY8" fmla="*/ 2013481 h 2013481"/>
                <a:gd name="connsiteX9" fmla="*/ 0 w 804424"/>
                <a:gd name="connsiteY9" fmla="*/ 1976645 h 2013481"/>
                <a:gd name="connsiteX10" fmla="*/ 418630 w 804424"/>
                <a:gd name="connsiteY10" fmla="*/ 1685660 h 2013481"/>
                <a:gd name="connsiteX11" fmla="*/ 631841 w 804424"/>
                <a:gd name="connsiteY11" fmla="*/ 1050993 h 2013481"/>
                <a:gd name="connsiteX12" fmla="*/ 636828 w 804424"/>
                <a:gd name="connsiteY12" fmla="*/ 1010252 h 2013481"/>
                <a:gd name="connsiteX13" fmla="*/ 641426 w 804424"/>
                <a:gd name="connsiteY13" fmla="*/ 970092 h 2013481"/>
                <a:gd name="connsiteX14" fmla="*/ 655531 w 804424"/>
                <a:gd name="connsiteY14" fmla="*/ 755945 h 2013481"/>
                <a:gd name="connsiteX15" fmla="*/ 582201 w 804424"/>
                <a:gd name="connsiteY15" fmla="*/ 119072 h 2013481"/>
                <a:gd name="connsiteX16" fmla="*/ 757391 w 804424"/>
                <a:gd name="connsiteY16" fmla="*/ 539 h 2013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4424" h="2013481">
                  <a:moveTo>
                    <a:pt x="758328" y="0"/>
                  </a:moveTo>
                  <a:lnTo>
                    <a:pt x="784522" y="169327"/>
                  </a:lnTo>
                  <a:cubicBezTo>
                    <a:pt x="800106" y="298125"/>
                    <a:pt x="807202" y="430575"/>
                    <a:pt x="803430" y="565623"/>
                  </a:cubicBezTo>
                  <a:cubicBezTo>
                    <a:pt x="800223" y="655234"/>
                    <a:pt x="794754" y="741615"/>
                    <a:pt x="786361" y="824765"/>
                  </a:cubicBezTo>
                  <a:cubicBezTo>
                    <a:pt x="784570" y="841198"/>
                    <a:pt x="782589" y="857210"/>
                    <a:pt x="780797" y="873362"/>
                  </a:cubicBezTo>
                  <a:cubicBezTo>
                    <a:pt x="778817" y="889936"/>
                    <a:pt x="776743" y="906510"/>
                    <a:pt x="774762" y="922662"/>
                  </a:cubicBezTo>
                  <a:cubicBezTo>
                    <a:pt x="732138" y="1238267"/>
                    <a:pt x="644910" y="1500077"/>
                    <a:pt x="516755" y="1690675"/>
                  </a:cubicBezTo>
                  <a:cubicBezTo>
                    <a:pt x="416324" y="1840261"/>
                    <a:pt x="293774" y="1944813"/>
                    <a:pt x="154634" y="2001783"/>
                  </a:cubicBezTo>
                  <a:lnTo>
                    <a:pt x="113432" y="2013481"/>
                  </a:lnTo>
                  <a:lnTo>
                    <a:pt x="0" y="1976645"/>
                  </a:lnTo>
                  <a:cubicBezTo>
                    <a:pt x="164818" y="1949137"/>
                    <a:pt x="307972" y="1850478"/>
                    <a:pt x="418630" y="1685660"/>
                  </a:cubicBezTo>
                  <a:cubicBezTo>
                    <a:pt x="524534" y="1528154"/>
                    <a:pt x="596617" y="1311800"/>
                    <a:pt x="631841" y="1050993"/>
                  </a:cubicBezTo>
                  <a:cubicBezTo>
                    <a:pt x="633477" y="1037645"/>
                    <a:pt x="635192" y="1023949"/>
                    <a:pt x="636828" y="1010252"/>
                  </a:cubicBezTo>
                  <a:cubicBezTo>
                    <a:pt x="638309" y="996904"/>
                    <a:pt x="639945" y="983672"/>
                    <a:pt x="641426" y="970092"/>
                  </a:cubicBezTo>
                  <a:cubicBezTo>
                    <a:pt x="648361" y="901379"/>
                    <a:pt x="652881" y="829997"/>
                    <a:pt x="655531" y="755945"/>
                  </a:cubicBezTo>
                  <a:cubicBezTo>
                    <a:pt x="661765" y="532743"/>
                    <a:pt x="632074" y="318131"/>
                    <a:pt x="582201" y="119072"/>
                  </a:cubicBezTo>
                  <a:cubicBezTo>
                    <a:pt x="640462" y="76214"/>
                    <a:pt x="699101" y="36785"/>
                    <a:pt x="757391" y="539"/>
                  </a:cubicBezTo>
                  <a:close/>
                </a:path>
              </a:pathLst>
            </a:custGeom>
            <a:solidFill>
              <a:srgbClr val="333333">
                <a:alpha val="22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 name="Freeform: Shape 48">
              <a:extLst>
                <a:ext uri="{FF2B5EF4-FFF2-40B4-BE49-F238E27FC236}">
                  <a16:creationId xmlns:a16="http://schemas.microsoft.com/office/drawing/2014/main" id="{BF575A2A-3438-4A44-93D9-626AAEEF2AE3}"/>
                </a:ext>
              </a:extLst>
            </p:cNvPr>
            <p:cNvSpPr/>
            <p:nvPr/>
          </p:nvSpPr>
          <p:spPr>
            <a:xfrm>
              <a:off x="5502618" y="2168800"/>
              <a:ext cx="891325" cy="2095296"/>
            </a:xfrm>
            <a:custGeom>
              <a:avLst/>
              <a:gdLst>
                <a:gd name="connsiteX0" fmla="*/ 95165 w 891325"/>
                <a:gd name="connsiteY0" fmla="*/ 0 h 2095296"/>
                <a:gd name="connsiteX1" fmla="*/ 212786 w 891325"/>
                <a:gd name="connsiteY1" fmla="*/ 111528 h 2095296"/>
                <a:gd name="connsiteX2" fmla="*/ 460792 w 891325"/>
                <a:gd name="connsiteY2" fmla="*/ 421126 h 2095296"/>
                <a:gd name="connsiteX3" fmla="*/ 599884 w 891325"/>
                <a:gd name="connsiteY3" fmla="*/ 640752 h 2095296"/>
                <a:gd name="connsiteX4" fmla="*/ 623644 w 891325"/>
                <a:gd name="connsiteY4" fmla="*/ 683025 h 2095296"/>
                <a:gd name="connsiteX5" fmla="*/ 647745 w 891325"/>
                <a:gd name="connsiteY5" fmla="*/ 726594 h 2095296"/>
                <a:gd name="connsiteX6" fmla="*/ 861932 w 891325"/>
                <a:gd name="connsiteY6" fmla="*/ 1281004 h 2095296"/>
                <a:gd name="connsiteX7" fmla="*/ 871463 w 891325"/>
                <a:gd name="connsiteY7" fmla="*/ 1328784 h 2095296"/>
                <a:gd name="connsiteX8" fmla="*/ 879905 w 891325"/>
                <a:gd name="connsiteY8" fmla="*/ 1379480 h 2095296"/>
                <a:gd name="connsiteX9" fmla="*/ 890594 w 891325"/>
                <a:gd name="connsiteY9" fmla="*/ 1499497 h 2095296"/>
                <a:gd name="connsiteX10" fmla="*/ 781039 w 891325"/>
                <a:gd name="connsiteY10" fmla="*/ 1963568 h 2095296"/>
                <a:gd name="connsiteX11" fmla="*/ 695518 w 891325"/>
                <a:gd name="connsiteY11" fmla="*/ 2072914 h 2095296"/>
                <a:gd name="connsiteX12" fmla="*/ 621520 w 891325"/>
                <a:gd name="connsiteY12" fmla="*/ 2095296 h 2095296"/>
                <a:gd name="connsiteX13" fmla="*/ 788447 w 891325"/>
                <a:gd name="connsiteY13" fmla="*/ 1614124 h 2095296"/>
                <a:gd name="connsiteX14" fmla="*/ 779614 w 891325"/>
                <a:gd name="connsiteY14" fmla="*/ 1514945 h 2095296"/>
                <a:gd name="connsiteX15" fmla="*/ 772638 w 891325"/>
                <a:gd name="connsiteY15" fmla="*/ 1473052 h 2095296"/>
                <a:gd name="connsiteX16" fmla="*/ 764761 w 891325"/>
                <a:gd name="connsiteY16" fmla="*/ 1433568 h 2095296"/>
                <a:gd name="connsiteX17" fmla="*/ 587763 w 891325"/>
                <a:gd name="connsiteY17" fmla="*/ 975417 h 2095296"/>
                <a:gd name="connsiteX18" fmla="*/ 567846 w 891325"/>
                <a:gd name="connsiteY18" fmla="*/ 939413 h 2095296"/>
                <a:gd name="connsiteX19" fmla="*/ 548211 w 891325"/>
                <a:gd name="connsiteY19" fmla="*/ 904479 h 2095296"/>
                <a:gd name="connsiteX20" fmla="*/ 433269 w 891325"/>
                <a:gd name="connsiteY20" fmla="*/ 722986 h 2095296"/>
                <a:gd name="connsiteX21" fmla="*/ 0 w 891325"/>
                <a:gd name="connsiteY21" fmla="*/ 250648 h 2095296"/>
                <a:gd name="connsiteX22" fmla="*/ 71980 w 891325"/>
                <a:gd name="connsiteY22" fmla="*/ 51803 h 2095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91325" h="2095296">
                  <a:moveTo>
                    <a:pt x="95165" y="0"/>
                  </a:moveTo>
                  <a:lnTo>
                    <a:pt x="212786" y="111528"/>
                  </a:lnTo>
                  <a:cubicBezTo>
                    <a:pt x="301037" y="206642"/>
                    <a:pt x="384574" y="309693"/>
                    <a:pt x="460792" y="421126"/>
                  </a:cubicBezTo>
                  <a:cubicBezTo>
                    <a:pt x="511513" y="495307"/>
                    <a:pt x="557877" y="568515"/>
                    <a:pt x="599884" y="640752"/>
                  </a:cubicBezTo>
                  <a:cubicBezTo>
                    <a:pt x="607985" y="655005"/>
                    <a:pt x="615815" y="669096"/>
                    <a:pt x="623644" y="683025"/>
                  </a:cubicBezTo>
                  <a:cubicBezTo>
                    <a:pt x="631814" y="697602"/>
                    <a:pt x="639916" y="712017"/>
                    <a:pt x="647745" y="726594"/>
                  </a:cubicBezTo>
                  <a:cubicBezTo>
                    <a:pt x="752660" y="921602"/>
                    <a:pt x="824827" y="1108187"/>
                    <a:pt x="861932" y="1281004"/>
                  </a:cubicBezTo>
                  <a:cubicBezTo>
                    <a:pt x="865404" y="1296877"/>
                    <a:pt x="868604" y="1313074"/>
                    <a:pt x="871463" y="1328784"/>
                  </a:cubicBezTo>
                  <a:cubicBezTo>
                    <a:pt x="874391" y="1345953"/>
                    <a:pt x="877523" y="1362635"/>
                    <a:pt x="879905" y="1379480"/>
                  </a:cubicBezTo>
                  <a:cubicBezTo>
                    <a:pt x="885692" y="1420457"/>
                    <a:pt x="889165" y="1460301"/>
                    <a:pt x="890594" y="1499497"/>
                  </a:cubicBezTo>
                  <a:cubicBezTo>
                    <a:pt x="897130" y="1679037"/>
                    <a:pt x="859779" y="1835617"/>
                    <a:pt x="781039" y="1963568"/>
                  </a:cubicBezTo>
                  <a:lnTo>
                    <a:pt x="695518" y="2072914"/>
                  </a:lnTo>
                  <a:lnTo>
                    <a:pt x="621520" y="2095296"/>
                  </a:lnTo>
                  <a:cubicBezTo>
                    <a:pt x="738375" y="1976040"/>
                    <a:pt x="795649" y="1811947"/>
                    <a:pt x="788447" y="1614124"/>
                  </a:cubicBezTo>
                  <a:cubicBezTo>
                    <a:pt x="787266" y="1581734"/>
                    <a:pt x="784397" y="1548808"/>
                    <a:pt x="779614" y="1514945"/>
                  </a:cubicBezTo>
                  <a:cubicBezTo>
                    <a:pt x="777645" y="1501025"/>
                    <a:pt x="775057" y="1487239"/>
                    <a:pt x="772638" y="1473052"/>
                  </a:cubicBezTo>
                  <a:cubicBezTo>
                    <a:pt x="770275" y="1460069"/>
                    <a:pt x="767631" y="1446684"/>
                    <a:pt x="764761" y="1433568"/>
                  </a:cubicBezTo>
                  <a:cubicBezTo>
                    <a:pt x="734099" y="1290755"/>
                    <a:pt x="674462" y="1136566"/>
                    <a:pt x="587763" y="975417"/>
                  </a:cubicBezTo>
                  <a:cubicBezTo>
                    <a:pt x="581293" y="963371"/>
                    <a:pt x="574598" y="951459"/>
                    <a:pt x="567846" y="939413"/>
                  </a:cubicBezTo>
                  <a:cubicBezTo>
                    <a:pt x="561376" y="927902"/>
                    <a:pt x="554906" y="916258"/>
                    <a:pt x="548211" y="904479"/>
                  </a:cubicBezTo>
                  <a:cubicBezTo>
                    <a:pt x="513498" y="844785"/>
                    <a:pt x="475184" y="784287"/>
                    <a:pt x="433269" y="722986"/>
                  </a:cubicBezTo>
                  <a:cubicBezTo>
                    <a:pt x="307300" y="538815"/>
                    <a:pt x="157138" y="382351"/>
                    <a:pt x="0" y="250648"/>
                  </a:cubicBezTo>
                  <a:cubicBezTo>
                    <a:pt x="21914" y="181734"/>
                    <a:pt x="46152" y="115377"/>
                    <a:pt x="71980" y="51803"/>
                  </a:cubicBezTo>
                  <a:close/>
                </a:path>
              </a:pathLst>
            </a:custGeom>
            <a:solidFill>
              <a:srgbClr val="333333">
                <a:alpha val="22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493285A7-C2DB-4E4A-AD82-99E8B6BD9E86}"/>
                </a:ext>
              </a:extLst>
            </p:cNvPr>
            <p:cNvSpPr/>
            <p:nvPr/>
          </p:nvSpPr>
          <p:spPr>
            <a:xfrm>
              <a:off x="4433881" y="2874585"/>
              <a:ext cx="1713569" cy="1366522"/>
            </a:xfrm>
            <a:custGeom>
              <a:avLst/>
              <a:gdLst>
                <a:gd name="connsiteX0" fmla="*/ 0 w 1713569"/>
                <a:gd name="connsiteY0" fmla="*/ 0 h 1366522"/>
                <a:gd name="connsiteX1" fmla="*/ 187374 w 1713569"/>
                <a:gd name="connsiteY1" fmla="*/ 35066 h 1366522"/>
                <a:gd name="connsiteX2" fmla="*/ 581585 w 1713569"/>
                <a:gd name="connsiteY2" fmla="*/ 154594 h 1366522"/>
                <a:gd name="connsiteX3" fmla="*/ 802719 w 1713569"/>
                <a:gd name="connsiteY3" fmla="*/ 249576 h 1366522"/>
                <a:gd name="connsiteX4" fmla="*/ 847312 w 1713569"/>
                <a:gd name="connsiteY4" fmla="*/ 271002 h 1366522"/>
                <a:gd name="connsiteX5" fmla="*/ 892549 w 1713569"/>
                <a:gd name="connsiteY5" fmla="*/ 293343 h 1366522"/>
                <a:gd name="connsiteX6" fmla="*/ 1383493 w 1713569"/>
                <a:gd name="connsiteY6" fmla="*/ 625845 h 1366522"/>
                <a:gd name="connsiteX7" fmla="*/ 1418844 w 1713569"/>
                <a:gd name="connsiteY7" fmla="*/ 659683 h 1366522"/>
                <a:gd name="connsiteX8" fmla="*/ 1455700 w 1713569"/>
                <a:gd name="connsiteY8" fmla="*/ 697963 h 1366522"/>
                <a:gd name="connsiteX9" fmla="*/ 1544347 w 1713569"/>
                <a:gd name="connsiteY9" fmla="*/ 803789 h 1366522"/>
                <a:gd name="connsiteX10" fmla="*/ 1646640 w 1713569"/>
                <a:gd name="connsiteY10" fmla="*/ 975854 h 1366522"/>
                <a:gd name="connsiteX11" fmla="*/ 1669850 w 1713569"/>
                <a:gd name="connsiteY11" fmla="*/ 1031903 h 1366522"/>
                <a:gd name="connsiteX12" fmla="*/ 1691018 w 1713569"/>
                <a:gd name="connsiteY12" fmla="*/ 1098795 h 1366522"/>
                <a:gd name="connsiteX13" fmla="*/ 1713569 w 1713569"/>
                <a:gd name="connsiteY13" fmla="*/ 1226897 h 1366522"/>
                <a:gd name="connsiteX14" fmla="*/ 1712724 w 1713569"/>
                <a:gd name="connsiteY14" fmla="*/ 1280248 h 1366522"/>
                <a:gd name="connsiteX15" fmla="*/ 1644583 w 1713569"/>
                <a:gd name="connsiteY15" fmla="*/ 1366522 h 1366522"/>
                <a:gd name="connsiteX16" fmla="*/ 1627623 w 1713569"/>
                <a:gd name="connsiteY16" fmla="*/ 1154802 h 1366522"/>
                <a:gd name="connsiteX17" fmla="*/ 1610130 w 1713569"/>
                <a:gd name="connsiteY17" fmla="*/ 1099524 h 1366522"/>
                <a:gd name="connsiteX18" fmla="*/ 1590951 w 1713569"/>
                <a:gd name="connsiteY18" fmla="*/ 1053207 h 1366522"/>
                <a:gd name="connsiteX19" fmla="*/ 1506418 w 1713569"/>
                <a:gd name="connsiteY19" fmla="*/ 911017 h 1366522"/>
                <a:gd name="connsiteX20" fmla="*/ 1433162 w 1713569"/>
                <a:gd name="connsiteY20" fmla="*/ 823565 h 1366522"/>
                <a:gd name="connsiteX21" fmla="*/ 1402705 w 1713569"/>
                <a:gd name="connsiteY21" fmla="*/ 791931 h 1366522"/>
                <a:gd name="connsiteX22" fmla="*/ 1373492 w 1713569"/>
                <a:gd name="connsiteY22" fmla="*/ 763968 h 1366522"/>
                <a:gd name="connsiteX23" fmla="*/ 967788 w 1713569"/>
                <a:gd name="connsiteY23" fmla="*/ 489197 h 1366522"/>
                <a:gd name="connsiteX24" fmla="*/ 930405 w 1713569"/>
                <a:gd name="connsiteY24" fmla="*/ 470735 h 1366522"/>
                <a:gd name="connsiteX25" fmla="*/ 893556 w 1713569"/>
                <a:gd name="connsiteY25" fmla="*/ 453029 h 1366522"/>
                <a:gd name="connsiteX26" fmla="*/ 710816 w 1713569"/>
                <a:gd name="connsiteY26" fmla="*/ 374538 h 1366522"/>
                <a:gd name="connsiteX27" fmla="*/ 62879 w 1713569"/>
                <a:gd name="connsiteY27" fmla="*/ 225978 h 1366522"/>
                <a:gd name="connsiteX28" fmla="*/ 4931 w 1713569"/>
                <a:gd name="connsiteY28" fmla="*/ 23609 h 1366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13569" h="1366522">
                  <a:moveTo>
                    <a:pt x="0" y="0"/>
                  </a:moveTo>
                  <a:lnTo>
                    <a:pt x="187374" y="35066"/>
                  </a:lnTo>
                  <a:cubicBezTo>
                    <a:pt x="318760" y="64315"/>
                    <a:pt x="450871" y="103444"/>
                    <a:pt x="581585" y="154594"/>
                  </a:cubicBezTo>
                  <a:cubicBezTo>
                    <a:pt x="658628" y="184643"/>
                    <a:pt x="732232" y="216521"/>
                    <a:pt x="802719" y="249576"/>
                  </a:cubicBezTo>
                  <a:cubicBezTo>
                    <a:pt x="817763" y="256500"/>
                    <a:pt x="832483" y="263816"/>
                    <a:pt x="847312" y="271002"/>
                  </a:cubicBezTo>
                  <a:cubicBezTo>
                    <a:pt x="862355" y="278580"/>
                    <a:pt x="877720" y="285896"/>
                    <a:pt x="892549" y="293343"/>
                  </a:cubicBezTo>
                  <a:cubicBezTo>
                    <a:pt x="1089077" y="393682"/>
                    <a:pt x="1254229" y="505517"/>
                    <a:pt x="1383493" y="625845"/>
                  </a:cubicBezTo>
                  <a:cubicBezTo>
                    <a:pt x="1395635" y="637081"/>
                    <a:pt x="1407239" y="648447"/>
                    <a:pt x="1418844" y="659683"/>
                  </a:cubicBezTo>
                  <a:cubicBezTo>
                    <a:pt x="1431631" y="672487"/>
                    <a:pt x="1443773" y="685160"/>
                    <a:pt x="1455700" y="697963"/>
                  </a:cubicBezTo>
                  <a:cubicBezTo>
                    <a:pt x="1488150" y="732716"/>
                    <a:pt x="1518021" y="768122"/>
                    <a:pt x="1544347" y="803789"/>
                  </a:cubicBezTo>
                  <a:cubicBezTo>
                    <a:pt x="1586038" y="860230"/>
                    <a:pt x="1619993" y="917977"/>
                    <a:pt x="1646640" y="975854"/>
                  </a:cubicBezTo>
                  <a:cubicBezTo>
                    <a:pt x="1655022" y="994406"/>
                    <a:pt x="1662865" y="1012959"/>
                    <a:pt x="1669850" y="1031903"/>
                  </a:cubicBezTo>
                  <a:cubicBezTo>
                    <a:pt x="1678231" y="1054113"/>
                    <a:pt x="1684893" y="1076454"/>
                    <a:pt x="1691018" y="1098795"/>
                  </a:cubicBezTo>
                  <a:cubicBezTo>
                    <a:pt x="1702622" y="1141387"/>
                    <a:pt x="1710144" y="1184142"/>
                    <a:pt x="1713569" y="1226897"/>
                  </a:cubicBezTo>
                  <a:lnTo>
                    <a:pt x="1712724" y="1280248"/>
                  </a:lnTo>
                  <a:lnTo>
                    <a:pt x="1644583" y="1366522"/>
                  </a:lnTo>
                  <a:cubicBezTo>
                    <a:pt x="1652486" y="1296129"/>
                    <a:pt x="1646803" y="1225196"/>
                    <a:pt x="1627623" y="1154802"/>
                  </a:cubicBezTo>
                  <a:cubicBezTo>
                    <a:pt x="1622562" y="1136340"/>
                    <a:pt x="1617056" y="1117878"/>
                    <a:pt x="1610130" y="1099524"/>
                  </a:cubicBezTo>
                  <a:cubicBezTo>
                    <a:pt x="1604359" y="1083869"/>
                    <a:pt x="1597877" y="1068538"/>
                    <a:pt x="1590951" y="1053207"/>
                  </a:cubicBezTo>
                  <a:cubicBezTo>
                    <a:pt x="1568930" y="1005379"/>
                    <a:pt x="1540870" y="957658"/>
                    <a:pt x="1506418" y="911017"/>
                  </a:cubicBezTo>
                  <a:cubicBezTo>
                    <a:pt x="1484663" y="881543"/>
                    <a:pt x="1459978" y="852284"/>
                    <a:pt x="1433162" y="823565"/>
                  </a:cubicBezTo>
                  <a:cubicBezTo>
                    <a:pt x="1423306" y="812985"/>
                    <a:pt x="1413272" y="802512"/>
                    <a:pt x="1402705" y="791931"/>
                  </a:cubicBezTo>
                  <a:cubicBezTo>
                    <a:pt x="1393116" y="782646"/>
                    <a:pt x="1383526" y="773253"/>
                    <a:pt x="1373492" y="763968"/>
                  </a:cubicBezTo>
                  <a:cubicBezTo>
                    <a:pt x="1266672" y="664533"/>
                    <a:pt x="1130194" y="572114"/>
                    <a:pt x="967788" y="489197"/>
                  </a:cubicBezTo>
                  <a:cubicBezTo>
                    <a:pt x="955534" y="483043"/>
                    <a:pt x="942837" y="476997"/>
                    <a:pt x="930405" y="470735"/>
                  </a:cubicBezTo>
                  <a:cubicBezTo>
                    <a:pt x="918152" y="464797"/>
                    <a:pt x="905987" y="458751"/>
                    <a:pt x="893556" y="453029"/>
                  </a:cubicBezTo>
                  <a:cubicBezTo>
                    <a:pt x="835306" y="425714"/>
                    <a:pt x="774482" y="399370"/>
                    <a:pt x="710816" y="374538"/>
                  </a:cubicBezTo>
                  <a:cubicBezTo>
                    <a:pt x="494778" y="290001"/>
                    <a:pt x="274122" y="245196"/>
                    <a:pt x="62879" y="225978"/>
                  </a:cubicBezTo>
                  <a:cubicBezTo>
                    <a:pt x="40370" y="157609"/>
                    <a:pt x="21205" y="89948"/>
                    <a:pt x="4931" y="23609"/>
                  </a:cubicBezTo>
                  <a:close/>
                </a:path>
              </a:pathLst>
            </a:custGeom>
            <a:solidFill>
              <a:srgbClr val="333333">
                <a:alpha val="22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51" name="Group 50">
            <a:extLst>
              <a:ext uri="{FF2B5EF4-FFF2-40B4-BE49-F238E27FC236}">
                <a16:creationId xmlns:a16="http://schemas.microsoft.com/office/drawing/2014/main" id="{B714F4ED-19C2-4689-97A5-A21A5F2D0643}"/>
              </a:ext>
            </a:extLst>
          </p:cNvPr>
          <p:cNvGrpSpPr/>
          <p:nvPr/>
        </p:nvGrpSpPr>
        <p:grpSpPr>
          <a:xfrm>
            <a:off x="8401859" y="4093068"/>
            <a:ext cx="3647770" cy="1844150"/>
            <a:chOff x="8921977" y="4011831"/>
            <a:chExt cx="2937088" cy="1844150"/>
          </a:xfrm>
        </p:grpSpPr>
        <p:sp>
          <p:nvSpPr>
            <p:cNvPr id="52" name="TextBox 51">
              <a:extLst>
                <a:ext uri="{FF2B5EF4-FFF2-40B4-BE49-F238E27FC236}">
                  <a16:creationId xmlns:a16="http://schemas.microsoft.com/office/drawing/2014/main" id="{5709B9D5-9D67-4057-90CD-6121A610C1CD}"/>
                </a:ext>
              </a:extLst>
            </p:cNvPr>
            <p:cNvSpPr txBox="1"/>
            <p:nvPr/>
          </p:nvSpPr>
          <p:spPr>
            <a:xfrm>
              <a:off x="8921977" y="4011831"/>
              <a:ext cx="2937088" cy="523220"/>
            </a:xfrm>
            <a:prstGeom prst="rect">
              <a:avLst/>
            </a:prstGeom>
            <a:noFill/>
          </p:spPr>
          <p:txBody>
            <a:bodyPr wrap="square" lIns="0" rIns="0" rtlCol="0" anchor="b">
              <a:spAutoFit/>
            </a:bodyPr>
            <a:lstStyle/>
            <a:p>
              <a:pPr defTabSz="914400"/>
              <a:r>
                <a:rPr lang="en-US" sz="2800" b="1" cap="all" noProof="1">
                  <a:solidFill>
                    <a:srgbClr val="F7931F"/>
                  </a:solidFill>
                  <a:latin typeface="Calibri" panose="020F0502020204030204"/>
                </a:rPr>
                <a:t>Always new</a:t>
              </a:r>
            </a:p>
          </p:txBody>
        </p:sp>
        <p:sp>
          <p:nvSpPr>
            <p:cNvPr id="53" name="TextBox 52">
              <a:extLst>
                <a:ext uri="{FF2B5EF4-FFF2-40B4-BE49-F238E27FC236}">
                  <a16:creationId xmlns:a16="http://schemas.microsoft.com/office/drawing/2014/main" id="{E53AF701-77BE-40F8-8F60-82C4F8ECBE73}"/>
                </a:ext>
              </a:extLst>
            </p:cNvPr>
            <p:cNvSpPr txBox="1"/>
            <p:nvPr/>
          </p:nvSpPr>
          <p:spPr>
            <a:xfrm>
              <a:off x="8929772" y="4532542"/>
              <a:ext cx="2929293" cy="1323439"/>
            </a:xfrm>
            <a:prstGeom prst="rect">
              <a:avLst/>
            </a:prstGeom>
            <a:noFill/>
          </p:spPr>
          <p:txBody>
            <a:bodyPr wrap="square" lIns="0" rIns="0" rtlCol="0" anchor="t">
              <a:spAutoFit/>
            </a:bodyPr>
            <a:lstStyle/>
            <a:p>
              <a:pPr algn="just" defTabSz="914400"/>
              <a:r>
                <a:rPr lang="en-US" sz="1600" b="1" noProof="1">
                  <a:solidFill>
                    <a:schemeClr val="accent1"/>
                  </a:solidFill>
                  <a:latin typeface="Calibri" panose="020F0502020204030204"/>
                </a:rPr>
                <a:t>There are always something new:</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Source identification </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Source quantitative apportionment</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MS2 data mining</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Even more..</a:t>
              </a:r>
            </a:p>
          </p:txBody>
        </p:sp>
      </p:grpSp>
      <p:grpSp>
        <p:nvGrpSpPr>
          <p:cNvPr id="5" name="Group 4">
            <a:extLst>
              <a:ext uri="{FF2B5EF4-FFF2-40B4-BE49-F238E27FC236}">
                <a16:creationId xmlns:a16="http://schemas.microsoft.com/office/drawing/2014/main" id="{B160EB70-F493-4C7E-B61D-8E26FCC5B417}"/>
              </a:ext>
            </a:extLst>
          </p:cNvPr>
          <p:cNvGrpSpPr/>
          <p:nvPr/>
        </p:nvGrpSpPr>
        <p:grpSpPr>
          <a:xfrm>
            <a:off x="236692" y="4072737"/>
            <a:ext cx="3824419" cy="1906313"/>
            <a:chOff x="8568403" y="1457151"/>
            <a:chExt cx="3824419" cy="1906313"/>
          </a:xfrm>
        </p:grpSpPr>
        <p:grpSp>
          <p:nvGrpSpPr>
            <p:cNvPr id="57" name="Group 56">
              <a:extLst>
                <a:ext uri="{FF2B5EF4-FFF2-40B4-BE49-F238E27FC236}">
                  <a16:creationId xmlns:a16="http://schemas.microsoft.com/office/drawing/2014/main" id="{47726574-0CF9-42DF-97DB-0706CF1C92D0}"/>
                </a:ext>
              </a:extLst>
            </p:cNvPr>
            <p:cNvGrpSpPr/>
            <p:nvPr/>
          </p:nvGrpSpPr>
          <p:grpSpPr>
            <a:xfrm>
              <a:off x="8568403" y="1519314"/>
              <a:ext cx="3824419" cy="1844150"/>
              <a:chOff x="8921977" y="4011831"/>
              <a:chExt cx="3824419" cy="1844150"/>
            </a:xfrm>
          </p:grpSpPr>
          <p:sp>
            <p:nvSpPr>
              <p:cNvPr id="58" name="TextBox 57">
                <a:extLst>
                  <a:ext uri="{FF2B5EF4-FFF2-40B4-BE49-F238E27FC236}">
                    <a16:creationId xmlns:a16="http://schemas.microsoft.com/office/drawing/2014/main" id="{8D921685-6E8C-45D4-A6D3-BC44CFCCFCBE}"/>
                  </a:ext>
                </a:extLst>
              </p:cNvPr>
              <p:cNvSpPr txBox="1"/>
              <p:nvPr/>
            </p:nvSpPr>
            <p:spPr>
              <a:xfrm>
                <a:off x="8921977" y="4011831"/>
                <a:ext cx="2937088" cy="523220"/>
              </a:xfrm>
              <a:prstGeom prst="rect">
                <a:avLst/>
              </a:prstGeom>
              <a:noFill/>
            </p:spPr>
            <p:txBody>
              <a:bodyPr wrap="square" lIns="0" rIns="0" rtlCol="0" anchor="b">
                <a:spAutoFit/>
              </a:bodyPr>
              <a:lstStyle/>
              <a:p>
                <a:pPr defTabSz="914400"/>
                <a:r>
                  <a:rPr lang="en-US" sz="2800" b="1" cap="all" noProof="1">
                    <a:solidFill>
                      <a:srgbClr val="FFCC4C"/>
                    </a:solidFill>
                    <a:latin typeface="Calibri" panose="020F0502020204030204"/>
                  </a:rPr>
                  <a:t>visualization</a:t>
                </a:r>
              </a:p>
            </p:txBody>
          </p:sp>
          <p:sp>
            <p:nvSpPr>
              <p:cNvPr id="59" name="TextBox 58">
                <a:extLst>
                  <a:ext uri="{FF2B5EF4-FFF2-40B4-BE49-F238E27FC236}">
                    <a16:creationId xmlns:a16="http://schemas.microsoft.com/office/drawing/2014/main" id="{3F0A96A2-276F-44C7-AD5F-E5A4C928DCF5}"/>
                  </a:ext>
                </a:extLst>
              </p:cNvPr>
              <p:cNvSpPr txBox="1"/>
              <p:nvPr/>
            </p:nvSpPr>
            <p:spPr>
              <a:xfrm>
                <a:off x="8929772" y="4532542"/>
                <a:ext cx="3816624" cy="1323439"/>
              </a:xfrm>
              <a:prstGeom prst="rect">
                <a:avLst/>
              </a:prstGeom>
              <a:noFill/>
            </p:spPr>
            <p:txBody>
              <a:bodyPr wrap="square" lIns="0" rIns="0" rtlCol="0" anchor="t">
                <a:spAutoFit/>
              </a:bodyPr>
              <a:lstStyle/>
              <a:p>
                <a:pPr algn="just" defTabSz="914400"/>
                <a:r>
                  <a:rPr lang="en-US" sz="1600" b="1" noProof="1">
                    <a:solidFill>
                      <a:schemeClr val="accent1"/>
                    </a:solidFill>
                    <a:latin typeface="Calibri" panose="020F0502020204030204"/>
                  </a:rPr>
                  <a:t>Various plot tools for visualizing HRMS data:</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Chromatograms </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Spectrums</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Static/Interactive options</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More..</a:t>
                </a:r>
              </a:p>
            </p:txBody>
          </p:sp>
        </p:grpSp>
        <p:pic>
          <p:nvPicPr>
            <p:cNvPr id="63" name="Graphic 62" descr="Signal">
              <a:extLst>
                <a:ext uri="{FF2B5EF4-FFF2-40B4-BE49-F238E27FC236}">
                  <a16:creationId xmlns:a16="http://schemas.microsoft.com/office/drawing/2014/main" id="{044262C5-DEBF-4662-9BD6-208F2ABB8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80636" y="1457151"/>
              <a:ext cx="580838" cy="580838"/>
            </a:xfrm>
            <a:prstGeom prst="rect">
              <a:avLst/>
            </a:prstGeom>
          </p:spPr>
        </p:pic>
      </p:grpSp>
      <p:pic>
        <p:nvPicPr>
          <p:cNvPr id="64" name="Graphic 63" descr="Puzzle">
            <a:extLst>
              <a:ext uri="{FF2B5EF4-FFF2-40B4-BE49-F238E27FC236}">
                <a16:creationId xmlns:a16="http://schemas.microsoft.com/office/drawing/2014/main" id="{3AC13F50-5AE2-45D9-B97D-7789586A563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38281" y="4088410"/>
            <a:ext cx="580838" cy="580838"/>
          </a:xfrm>
          <a:prstGeom prst="rect">
            <a:avLst/>
          </a:prstGeom>
        </p:spPr>
      </p:pic>
      <p:grpSp>
        <p:nvGrpSpPr>
          <p:cNvPr id="3" name="Group 2">
            <a:extLst>
              <a:ext uri="{FF2B5EF4-FFF2-40B4-BE49-F238E27FC236}">
                <a16:creationId xmlns:a16="http://schemas.microsoft.com/office/drawing/2014/main" id="{EF6A16E5-D0C7-4F21-AE4E-8D0E7AC66D71}"/>
              </a:ext>
            </a:extLst>
          </p:cNvPr>
          <p:cNvGrpSpPr/>
          <p:nvPr/>
        </p:nvGrpSpPr>
        <p:grpSpPr>
          <a:xfrm>
            <a:off x="8186772" y="1161192"/>
            <a:ext cx="3862857" cy="1908480"/>
            <a:chOff x="-274370" y="4138172"/>
            <a:chExt cx="3862857" cy="1908480"/>
          </a:xfrm>
        </p:grpSpPr>
        <p:grpSp>
          <p:nvGrpSpPr>
            <p:cNvPr id="54" name="Group 53">
              <a:extLst>
                <a:ext uri="{FF2B5EF4-FFF2-40B4-BE49-F238E27FC236}">
                  <a16:creationId xmlns:a16="http://schemas.microsoft.com/office/drawing/2014/main" id="{AB781471-D043-40DB-9384-06BFE1CDA37F}"/>
                </a:ext>
              </a:extLst>
            </p:cNvPr>
            <p:cNvGrpSpPr/>
            <p:nvPr/>
          </p:nvGrpSpPr>
          <p:grpSpPr>
            <a:xfrm>
              <a:off x="-274370" y="4238839"/>
              <a:ext cx="3862857" cy="1807813"/>
              <a:chOff x="-274370" y="4627120"/>
              <a:chExt cx="3862857" cy="1807813"/>
            </a:xfrm>
          </p:grpSpPr>
          <p:sp>
            <p:nvSpPr>
              <p:cNvPr id="55" name="TextBox 54">
                <a:extLst>
                  <a:ext uri="{FF2B5EF4-FFF2-40B4-BE49-F238E27FC236}">
                    <a16:creationId xmlns:a16="http://schemas.microsoft.com/office/drawing/2014/main" id="{0819E825-1198-49C0-A460-4155EEE985BF}"/>
                  </a:ext>
                </a:extLst>
              </p:cNvPr>
              <p:cNvSpPr txBox="1"/>
              <p:nvPr/>
            </p:nvSpPr>
            <p:spPr>
              <a:xfrm>
                <a:off x="-274370" y="4627120"/>
                <a:ext cx="2937088" cy="523220"/>
              </a:xfrm>
              <a:prstGeom prst="rect">
                <a:avLst/>
              </a:prstGeom>
              <a:noFill/>
            </p:spPr>
            <p:txBody>
              <a:bodyPr wrap="square" lIns="0" rIns="0" rtlCol="0" anchor="b">
                <a:spAutoFit/>
              </a:bodyPr>
              <a:lstStyle/>
              <a:p>
                <a:pPr algn="r" defTabSz="914400"/>
                <a:r>
                  <a:rPr lang="en-US" sz="2800" b="1" cap="all" noProof="1">
                    <a:solidFill>
                      <a:srgbClr val="A2B969"/>
                    </a:solidFill>
                    <a:latin typeface="Calibri" panose="020F0502020204030204"/>
                  </a:rPr>
                  <a:t>Other tools</a:t>
                </a:r>
              </a:p>
            </p:txBody>
          </p:sp>
          <p:sp>
            <p:nvSpPr>
              <p:cNvPr id="56" name="TextBox 55">
                <a:extLst>
                  <a:ext uri="{FF2B5EF4-FFF2-40B4-BE49-F238E27FC236}">
                    <a16:creationId xmlns:a16="http://schemas.microsoft.com/office/drawing/2014/main" id="{CA1F81FD-24CC-4935-A306-382310F676BE}"/>
                  </a:ext>
                </a:extLst>
              </p:cNvPr>
              <p:cNvSpPr txBox="1"/>
              <p:nvPr/>
            </p:nvSpPr>
            <p:spPr>
              <a:xfrm>
                <a:off x="340731" y="5111494"/>
                <a:ext cx="3247756" cy="1323439"/>
              </a:xfrm>
              <a:prstGeom prst="rect">
                <a:avLst/>
              </a:prstGeom>
              <a:noFill/>
            </p:spPr>
            <p:txBody>
              <a:bodyPr wrap="square" lIns="0" rIns="0" rtlCol="0" anchor="t">
                <a:spAutoFit/>
              </a:bodyPr>
              <a:lstStyle/>
              <a:p>
                <a:pPr algn="just" defTabSz="914400"/>
                <a:r>
                  <a:rPr lang="en-US" sz="1600" b="1" noProof="1">
                    <a:solidFill>
                      <a:schemeClr val="accent1"/>
                    </a:solidFill>
                    <a:latin typeface="Calibri" panose="020F0502020204030204"/>
                  </a:rPr>
                  <a:t>HRMS data processing assisting tools:</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Formula annotation</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MS2 spectrum online search</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HRMS data quality report</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More.. </a:t>
                </a:r>
              </a:p>
            </p:txBody>
          </p:sp>
        </p:grpSp>
        <p:pic>
          <p:nvPicPr>
            <p:cNvPr id="65" name="Graphic 64" descr="Lightbulb">
              <a:extLst>
                <a:ext uri="{FF2B5EF4-FFF2-40B4-BE49-F238E27FC236}">
                  <a16:creationId xmlns:a16="http://schemas.microsoft.com/office/drawing/2014/main" id="{35344D72-FAE1-413E-BC67-E93E633D557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0312" y="4138172"/>
              <a:ext cx="580838" cy="580838"/>
            </a:xfrm>
            <a:prstGeom prst="rect">
              <a:avLst/>
            </a:prstGeom>
          </p:spPr>
        </p:pic>
      </p:grpSp>
      <p:grpSp>
        <p:nvGrpSpPr>
          <p:cNvPr id="4" name="Group 3">
            <a:extLst>
              <a:ext uri="{FF2B5EF4-FFF2-40B4-BE49-F238E27FC236}">
                <a16:creationId xmlns:a16="http://schemas.microsoft.com/office/drawing/2014/main" id="{E2026D45-D52B-4C7E-AE2C-DD4FD9F1C0B5}"/>
              </a:ext>
            </a:extLst>
          </p:cNvPr>
          <p:cNvGrpSpPr/>
          <p:nvPr/>
        </p:nvGrpSpPr>
        <p:grpSpPr>
          <a:xfrm>
            <a:off x="4282936" y="4641472"/>
            <a:ext cx="4169933" cy="2118390"/>
            <a:chOff x="349409" y="1491295"/>
            <a:chExt cx="4169933" cy="2118390"/>
          </a:xfrm>
        </p:grpSpPr>
        <p:grpSp>
          <p:nvGrpSpPr>
            <p:cNvPr id="60" name="Group 59">
              <a:extLst>
                <a:ext uri="{FF2B5EF4-FFF2-40B4-BE49-F238E27FC236}">
                  <a16:creationId xmlns:a16="http://schemas.microsoft.com/office/drawing/2014/main" id="{060A1ACA-94B8-442E-9FFA-D3173D8C3F25}"/>
                </a:ext>
              </a:extLst>
            </p:cNvPr>
            <p:cNvGrpSpPr/>
            <p:nvPr/>
          </p:nvGrpSpPr>
          <p:grpSpPr>
            <a:xfrm>
              <a:off x="349409" y="1519071"/>
              <a:ext cx="4169933" cy="2090614"/>
              <a:chOff x="340731" y="4590540"/>
              <a:chExt cx="3746015" cy="2090614"/>
            </a:xfrm>
          </p:grpSpPr>
          <p:sp>
            <p:nvSpPr>
              <p:cNvPr id="61" name="TextBox 60">
                <a:extLst>
                  <a:ext uri="{FF2B5EF4-FFF2-40B4-BE49-F238E27FC236}">
                    <a16:creationId xmlns:a16="http://schemas.microsoft.com/office/drawing/2014/main" id="{7B96D3EE-F309-4C30-AAAA-2F8A805F939A}"/>
                  </a:ext>
                </a:extLst>
              </p:cNvPr>
              <p:cNvSpPr txBox="1"/>
              <p:nvPr/>
            </p:nvSpPr>
            <p:spPr>
              <a:xfrm>
                <a:off x="622927" y="4590540"/>
                <a:ext cx="2937088" cy="523220"/>
              </a:xfrm>
              <a:prstGeom prst="rect">
                <a:avLst/>
              </a:prstGeom>
              <a:noFill/>
            </p:spPr>
            <p:txBody>
              <a:bodyPr wrap="square" lIns="0" rIns="0" rtlCol="0" anchor="b">
                <a:spAutoFit/>
              </a:bodyPr>
              <a:lstStyle/>
              <a:p>
                <a:pPr algn="ctr" defTabSz="914400"/>
                <a:r>
                  <a:rPr lang="en-US" sz="2800" b="1" cap="all" noProof="1">
                    <a:solidFill>
                      <a:srgbClr val="C13018"/>
                    </a:solidFill>
                    <a:latin typeface="Calibri" panose="020F0502020204030204"/>
                  </a:rPr>
                  <a:t>Data mining</a:t>
                </a:r>
              </a:p>
            </p:txBody>
          </p:sp>
          <p:sp>
            <p:nvSpPr>
              <p:cNvPr id="62" name="TextBox 61">
                <a:extLst>
                  <a:ext uri="{FF2B5EF4-FFF2-40B4-BE49-F238E27FC236}">
                    <a16:creationId xmlns:a16="http://schemas.microsoft.com/office/drawing/2014/main" id="{A01B1A23-BF46-4E9B-87D6-0987A2C24F29}"/>
                  </a:ext>
                </a:extLst>
              </p:cNvPr>
              <p:cNvSpPr txBox="1"/>
              <p:nvPr/>
            </p:nvSpPr>
            <p:spPr>
              <a:xfrm>
                <a:off x="340731" y="5111494"/>
                <a:ext cx="3746015" cy="1569660"/>
              </a:xfrm>
              <a:prstGeom prst="rect">
                <a:avLst/>
              </a:prstGeom>
              <a:noFill/>
            </p:spPr>
            <p:txBody>
              <a:bodyPr wrap="square" lIns="0" rIns="0" rtlCol="0" anchor="t">
                <a:spAutoFit/>
              </a:bodyPr>
              <a:lstStyle/>
              <a:p>
                <a:pPr algn="just" defTabSz="914400"/>
                <a:r>
                  <a:rPr lang="en-US" sz="1600" b="1" noProof="1">
                    <a:solidFill>
                      <a:schemeClr val="accent1"/>
                    </a:solidFill>
                    <a:latin typeface="Calibri" panose="020F0502020204030204"/>
                  </a:rPr>
                  <a:t>Explore HRMS data with data science tools:</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Principle Component Analysis</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T-SNE Dimension reduction</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Clustering analysis based on DBSCAN/OPTICS</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Various modeling options</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More..</a:t>
                </a:r>
              </a:p>
            </p:txBody>
          </p:sp>
        </p:grpSp>
        <p:pic>
          <p:nvPicPr>
            <p:cNvPr id="66" name="Graphic 65" descr="Atom">
              <a:extLst>
                <a:ext uri="{FF2B5EF4-FFF2-40B4-BE49-F238E27FC236}">
                  <a16:creationId xmlns:a16="http://schemas.microsoft.com/office/drawing/2014/main" id="{E4396593-4EFF-4D3C-98C0-4CE4EC9A952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7781" y="1491295"/>
              <a:ext cx="580838" cy="580838"/>
            </a:xfrm>
            <a:prstGeom prst="rect">
              <a:avLst/>
            </a:prstGeom>
          </p:spPr>
        </p:pic>
      </p:grpSp>
      <p:pic>
        <p:nvPicPr>
          <p:cNvPr id="67" name="Graphic 66" descr="Puzzle">
            <a:extLst>
              <a:ext uri="{FF2B5EF4-FFF2-40B4-BE49-F238E27FC236}">
                <a16:creationId xmlns:a16="http://schemas.microsoft.com/office/drawing/2014/main" id="{FA2D8F95-DF7C-4742-8CC2-7737849CBF1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59933" y="3098101"/>
            <a:ext cx="597366" cy="597366"/>
          </a:xfrm>
          <a:prstGeom prst="rect">
            <a:avLst/>
          </a:prstGeom>
        </p:spPr>
      </p:pic>
      <p:pic>
        <p:nvPicPr>
          <p:cNvPr id="68" name="Graphic 67" descr="Lightbulb">
            <a:extLst>
              <a:ext uri="{FF2B5EF4-FFF2-40B4-BE49-F238E27FC236}">
                <a16:creationId xmlns:a16="http://schemas.microsoft.com/office/drawing/2014/main" id="{91A6E35A-B9FD-48ED-AA76-B1FC47BBB3B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34734" y="1880861"/>
            <a:ext cx="597366" cy="597366"/>
          </a:xfrm>
          <a:prstGeom prst="rect">
            <a:avLst/>
          </a:prstGeom>
        </p:spPr>
      </p:pic>
      <p:pic>
        <p:nvPicPr>
          <p:cNvPr id="69" name="Graphic 68" descr="Signal">
            <a:extLst>
              <a:ext uri="{FF2B5EF4-FFF2-40B4-BE49-F238E27FC236}">
                <a16:creationId xmlns:a16="http://schemas.microsoft.com/office/drawing/2014/main" id="{9EF36BD6-2CF9-49C6-911F-FF0052825E8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694279" y="2950891"/>
            <a:ext cx="597366" cy="597366"/>
          </a:xfrm>
          <a:prstGeom prst="rect">
            <a:avLst/>
          </a:prstGeom>
        </p:spPr>
      </p:pic>
      <p:pic>
        <p:nvPicPr>
          <p:cNvPr id="70" name="Graphic 69" descr="Atom">
            <a:extLst>
              <a:ext uri="{FF2B5EF4-FFF2-40B4-BE49-F238E27FC236}">
                <a16:creationId xmlns:a16="http://schemas.microsoft.com/office/drawing/2014/main" id="{26516881-C34F-4720-895B-FBC6C8CB6F5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828328" y="1319085"/>
            <a:ext cx="597366" cy="597366"/>
          </a:xfrm>
          <a:prstGeom prst="rect">
            <a:avLst/>
          </a:prstGeom>
        </p:spPr>
      </p:pic>
      <p:pic>
        <p:nvPicPr>
          <p:cNvPr id="71" name="Graphic 70" descr="Magnifying glass">
            <a:extLst>
              <a:ext uri="{FF2B5EF4-FFF2-40B4-BE49-F238E27FC236}">
                <a16:creationId xmlns:a16="http://schemas.microsoft.com/office/drawing/2014/main" id="{B2AB8741-8987-412D-8ECD-C2AF86A9406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454467" y="1817827"/>
            <a:ext cx="594360" cy="594360"/>
          </a:xfrm>
          <a:prstGeom prst="rect">
            <a:avLst/>
          </a:prstGeom>
        </p:spPr>
      </p:pic>
      <p:pic>
        <p:nvPicPr>
          <p:cNvPr id="72" name="Graphic 71" descr="Magnifying glass">
            <a:extLst>
              <a:ext uri="{FF2B5EF4-FFF2-40B4-BE49-F238E27FC236}">
                <a16:creationId xmlns:a16="http://schemas.microsoft.com/office/drawing/2014/main" id="{E85843FB-D167-4C7D-AE20-47CAF745D521}"/>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24607" y="1193024"/>
            <a:ext cx="585216" cy="585216"/>
          </a:xfrm>
          <a:prstGeom prst="rect">
            <a:avLst/>
          </a:prstGeom>
        </p:spPr>
      </p:pic>
      <p:grpSp>
        <p:nvGrpSpPr>
          <p:cNvPr id="73" name="Group 72">
            <a:extLst>
              <a:ext uri="{FF2B5EF4-FFF2-40B4-BE49-F238E27FC236}">
                <a16:creationId xmlns:a16="http://schemas.microsoft.com/office/drawing/2014/main" id="{CACC6F0A-9342-4F8C-A150-44B7998B0190}"/>
              </a:ext>
            </a:extLst>
          </p:cNvPr>
          <p:cNvGrpSpPr/>
          <p:nvPr/>
        </p:nvGrpSpPr>
        <p:grpSpPr>
          <a:xfrm>
            <a:off x="318324" y="1212716"/>
            <a:ext cx="3936528" cy="2090371"/>
            <a:chOff x="332936" y="4590783"/>
            <a:chExt cx="3643978" cy="2090371"/>
          </a:xfrm>
        </p:grpSpPr>
        <p:sp>
          <p:nvSpPr>
            <p:cNvPr id="74" name="TextBox 73">
              <a:extLst>
                <a:ext uri="{FF2B5EF4-FFF2-40B4-BE49-F238E27FC236}">
                  <a16:creationId xmlns:a16="http://schemas.microsoft.com/office/drawing/2014/main" id="{25FD4E26-304A-497E-9EAB-2BE6B56B9BA7}"/>
                </a:ext>
              </a:extLst>
            </p:cNvPr>
            <p:cNvSpPr txBox="1"/>
            <p:nvPr/>
          </p:nvSpPr>
          <p:spPr>
            <a:xfrm>
              <a:off x="332936" y="4590783"/>
              <a:ext cx="3255470" cy="523220"/>
            </a:xfrm>
            <a:prstGeom prst="rect">
              <a:avLst/>
            </a:prstGeom>
            <a:noFill/>
          </p:spPr>
          <p:txBody>
            <a:bodyPr wrap="square" lIns="640080" rIns="0" rtlCol="0" anchor="b">
              <a:spAutoFit/>
            </a:bodyPr>
            <a:lstStyle/>
            <a:p>
              <a:pPr algn="ctr" defTabSz="914400"/>
              <a:r>
                <a:rPr lang="en-US" sz="2800" b="1" cap="all" noProof="1">
                  <a:solidFill>
                    <a:srgbClr val="4CC1EF"/>
                  </a:solidFill>
                  <a:latin typeface="Calibri" panose="020F0502020204030204"/>
                </a:rPr>
                <a:t>data processing</a:t>
              </a:r>
            </a:p>
          </p:txBody>
        </p:sp>
        <p:sp>
          <p:nvSpPr>
            <p:cNvPr id="75" name="TextBox 74">
              <a:extLst>
                <a:ext uri="{FF2B5EF4-FFF2-40B4-BE49-F238E27FC236}">
                  <a16:creationId xmlns:a16="http://schemas.microsoft.com/office/drawing/2014/main" id="{36002B38-BA52-4299-8968-12ECF60DFEE6}"/>
                </a:ext>
              </a:extLst>
            </p:cNvPr>
            <p:cNvSpPr txBox="1"/>
            <p:nvPr/>
          </p:nvSpPr>
          <p:spPr>
            <a:xfrm>
              <a:off x="340730" y="5111494"/>
              <a:ext cx="3636184" cy="1569660"/>
            </a:xfrm>
            <a:prstGeom prst="rect">
              <a:avLst/>
            </a:prstGeom>
            <a:noFill/>
          </p:spPr>
          <p:txBody>
            <a:bodyPr wrap="square" lIns="0" rIns="0" rtlCol="0" anchor="t">
              <a:spAutoFit/>
            </a:bodyPr>
            <a:lstStyle/>
            <a:p>
              <a:pPr algn="just" defTabSz="914400"/>
              <a:r>
                <a:rPr lang="en-US" sz="1600" b="1" noProof="1">
                  <a:solidFill>
                    <a:schemeClr val="accent1"/>
                  </a:solidFill>
                  <a:latin typeface="Calibri" panose="020F0502020204030204"/>
                </a:rPr>
                <a:t>Essential functions for HRMS data processing:</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Mzml import</a:t>
              </a:r>
              <a:endParaRPr lang="en-US" sz="1600" b="1" baseline="50000" noProof="1">
                <a:solidFill>
                  <a:schemeClr val="accent1"/>
                </a:solidFill>
                <a:latin typeface="Calibri" panose="020F0502020204030204"/>
              </a:endParaRP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Peak picking &amp; Alignment</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Blank subtraction</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Data curation</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More..</a:t>
              </a:r>
            </a:p>
          </p:txBody>
        </p:sp>
      </p:grpSp>
      <p:sp>
        <p:nvSpPr>
          <p:cNvPr id="2" name="Slide Number Placeholder 1">
            <a:extLst>
              <a:ext uri="{FF2B5EF4-FFF2-40B4-BE49-F238E27FC236}">
                <a16:creationId xmlns:a16="http://schemas.microsoft.com/office/drawing/2014/main" id="{98007793-260E-47B1-8C37-AAD99EB90436}"/>
              </a:ext>
            </a:extLst>
          </p:cNvPr>
          <p:cNvSpPr>
            <a:spLocks noGrp="1"/>
          </p:cNvSpPr>
          <p:nvPr>
            <p:ph type="sldNum" sz="quarter" idx="12"/>
          </p:nvPr>
        </p:nvSpPr>
        <p:spPr/>
        <p:txBody>
          <a:bodyPr/>
          <a:lstStyle/>
          <a:p>
            <a:fld id="{E126DD6A-2234-4F2C-9973-1EB23FFF7494}" type="slidenum">
              <a:rPr lang="zh-CN" altLang="en-US" smtClean="0"/>
              <a:t>3</a:t>
            </a:fld>
            <a:endParaRPr lang="zh-CN" altLang="en-US"/>
          </a:p>
        </p:txBody>
      </p:sp>
    </p:spTree>
    <p:extLst>
      <p:ext uri="{BB962C8B-B14F-4D97-AF65-F5344CB8AC3E}">
        <p14:creationId xmlns:p14="http://schemas.microsoft.com/office/powerpoint/2010/main" val="415345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F2100AB-890A-4576-A57A-81A907AA0B7B}"/>
              </a:ext>
            </a:extLst>
          </p:cNvPr>
          <p:cNvSpPr txBox="1"/>
          <p:nvPr/>
        </p:nvSpPr>
        <p:spPr>
          <a:xfrm>
            <a:off x="222577" y="1103428"/>
            <a:ext cx="2425959" cy="369332"/>
          </a:xfrm>
          <a:prstGeom prst="rect">
            <a:avLst/>
          </a:prstGeom>
          <a:noFill/>
        </p:spPr>
        <p:txBody>
          <a:bodyPr wrap="square" rtlCol="0">
            <a:spAutoFit/>
          </a:bodyPr>
          <a:lstStyle/>
          <a:p>
            <a:r>
              <a:rPr lang="en-US" altLang="zh-CN" b="1" dirty="0">
                <a:solidFill>
                  <a:schemeClr val="accent1"/>
                </a:solidFill>
              </a:rPr>
              <a:t>One-line option</a:t>
            </a:r>
            <a:endParaRPr lang="zh-CN" altLang="en-US" b="1" dirty="0">
              <a:solidFill>
                <a:schemeClr val="accent1"/>
              </a:solidFill>
            </a:endParaRPr>
          </a:p>
        </p:txBody>
      </p:sp>
      <p:sp>
        <p:nvSpPr>
          <p:cNvPr id="12" name="TextBox 11">
            <a:extLst>
              <a:ext uri="{FF2B5EF4-FFF2-40B4-BE49-F238E27FC236}">
                <a16:creationId xmlns:a16="http://schemas.microsoft.com/office/drawing/2014/main" id="{0CD3C0D8-2B13-45E2-9EDD-6093E2DE5640}"/>
              </a:ext>
            </a:extLst>
          </p:cNvPr>
          <p:cNvSpPr txBox="1"/>
          <p:nvPr/>
        </p:nvSpPr>
        <p:spPr>
          <a:xfrm>
            <a:off x="222577" y="3922208"/>
            <a:ext cx="2425959" cy="369332"/>
          </a:xfrm>
          <a:prstGeom prst="rect">
            <a:avLst/>
          </a:prstGeom>
          <a:noFill/>
        </p:spPr>
        <p:txBody>
          <a:bodyPr wrap="square" rtlCol="0">
            <a:spAutoFit/>
          </a:bodyPr>
          <a:lstStyle/>
          <a:p>
            <a:r>
              <a:rPr lang="en-US" altLang="zh-CN" b="1" dirty="0">
                <a:solidFill>
                  <a:schemeClr val="accent1"/>
                </a:solidFill>
              </a:rPr>
              <a:t>Step-by-step option</a:t>
            </a:r>
            <a:endParaRPr lang="zh-CN" altLang="en-US" b="1" dirty="0">
              <a:solidFill>
                <a:schemeClr val="accent1"/>
              </a:solidFill>
            </a:endParaRPr>
          </a:p>
        </p:txBody>
      </p:sp>
      <p:pic>
        <p:nvPicPr>
          <p:cNvPr id="8" name="Picture 7">
            <a:extLst>
              <a:ext uri="{FF2B5EF4-FFF2-40B4-BE49-F238E27FC236}">
                <a16:creationId xmlns:a16="http://schemas.microsoft.com/office/drawing/2014/main" id="{B8AAC4AD-95AF-4AB0-B676-1B6A6C3CB92C}"/>
              </a:ext>
            </a:extLst>
          </p:cNvPr>
          <p:cNvPicPr>
            <a:picLocks noChangeAspect="1"/>
          </p:cNvPicPr>
          <p:nvPr/>
        </p:nvPicPr>
        <p:blipFill rotWithShape="1">
          <a:blip r:embed="rId3"/>
          <a:srcRect b="34519"/>
          <a:stretch/>
        </p:blipFill>
        <p:spPr>
          <a:xfrm>
            <a:off x="5345167" y="9427"/>
            <a:ext cx="6846833" cy="2663301"/>
          </a:xfrm>
          <a:prstGeom prst="rect">
            <a:avLst/>
          </a:prstGeom>
        </p:spPr>
      </p:pic>
      <p:pic>
        <p:nvPicPr>
          <p:cNvPr id="15" name="Picture 14">
            <a:extLst>
              <a:ext uri="{FF2B5EF4-FFF2-40B4-BE49-F238E27FC236}">
                <a16:creationId xmlns:a16="http://schemas.microsoft.com/office/drawing/2014/main" id="{EDF0E79D-631B-40E3-9BDB-F86420745520}"/>
              </a:ext>
            </a:extLst>
          </p:cNvPr>
          <p:cNvPicPr>
            <a:picLocks noChangeAspect="1"/>
          </p:cNvPicPr>
          <p:nvPr/>
        </p:nvPicPr>
        <p:blipFill>
          <a:blip r:embed="rId4"/>
          <a:stretch>
            <a:fillRect/>
          </a:stretch>
        </p:blipFill>
        <p:spPr>
          <a:xfrm>
            <a:off x="6921941" y="3260389"/>
            <a:ext cx="3693284" cy="3214525"/>
          </a:xfrm>
          <a:prstGeom prst="rect">
            <a:avLst/>
          </a:prstGeom>
        </p:spPr>
      </p:pic>
      <p:sp>
        <p:nvSpPr>
          <p:cNvPr id="16" name="TextBox 15">
            <a:extLst>
              <a:ext uri="{FF2B5EF4-FFF2-40B4-BE49-F238E27FC236}">
                <a16:creationId xmlns:a16="http://schemas.microsoft.com/office/drawing/2014/main" id="{2D1841F8-E4D2-421C-A2E8-29E2483A429C}"/>
              </a:ext>
            </a:extLst>
          </p:cNvPr>
          <p:cNvSpPr txBox="1"/>
          <p:nvPr/>
        </p:nvSpPr>
        <p:spPr>
          <a:xfrm>
            <a:off x="12946" y="66197"/>
            <a:ext cx="4776186" cy="892552"/>
          </a:xfrm>
          <a:prstGeom prst="rect">
            <a:avLst/>
          </a:prstGeom>
          <a:noFill/>
        </p:spPr>
        <p:txBody>
          <a:bodyPr wrap="square" rtlCol="0">
            <a:spAutoFit/>
          </a:bodyPr>
          <a:lstStyle/>
          <a:p>
            <a:r>
              <a:rPr lang="en-US" altLang="zh-CN" sz="3200" b="1" dirty="0">
                <a:solidFill>
                  <a:schemeClr val="accent1"/>
                </a:solidFill>
              </a:rPr>
              <a:t>Example showcase</a:t>
            </a:r>
          </a:p>
          <a:p>
            <a:r>
              <a:rPr lang="en-US" altLang="zh-CN" sz="1800" b="1" dirty="0">
                <a:solidFill>
                  <a:schemeClr val="accent1"/>
                </a:solidFill>
              </a:rPr>
              <a:t>Feature extraction &amp; alignment</a:t>
            </a:r>
            <a:endParaRPr lang="zh-CN" altLang="en-US" sz="1800" b="1" dirty="0">
              <a:solidFill>
                <a:schemeClr val="accent1"/>
              </a:solidFill>
            </a:endParaRPr>
          </a:p>
        </p:txBody>
      </p:sp>
      <p:sp>
        <p:nvSpPr>
          <p:cNvPr id="24" name="Rectangle 23">
            <a:extLst>
              <a:ext uri="{FF2B5EF4-FFF2-40B4-BE49-F238E27FC236}">
                <a16:creationId xmlns:a16="http://schemas.microsoft.com/office/drawing/2014/main" id="{ECF4B49C-CF82-43AC-832E-B6A397825944}"/>
              </a:ext>
            </a:extLst>
          </p:cNvPr>
          <p:cNvSpPr/>
          <p:nvPr/>
        </p:nvSpPr>
        <p:spPr>
          <a:xfrm>
            <a:off x="9071976" y="3402367"/>
            <a:ext cx="531845" cy="3072547"/>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a:extLst>
              <a:ext uri="{FF2B5EF4-FFF2-40B4-BE49-F238E27FC236}">
                <a16:creationId xmlns:a16="http://schemas.microsoft.com/office/drawing/2014/main" id="{6C65AF4B-EAD7-49B5-804A-2E27F3787CFD}"/>
              </a:ext>
            </a:extLst>
          </p:cNvPr>
          <p:cNvSpPr txBox="1"/>
          <p:nvPr/>
        </p:nvSpPr>
        <p:spPr>
          <a:xfrm>
            <a:off x="6921941" y="6493781"/>
            <a:ext cx="5391214" cy="246221"/>
          </a:xfrm>
          <a:prstGeom prst="rect">
            <a:avLst/>
          </a:prstGeom>
          <a:noFill/>
        </p:spPr>
        <p:txBody>
          <a:bodyPr wrap="square" rtlCol="0">
            <a:spAutoFit/>
          </a:bodyPr>
          <a:lstStyle/>
          <a:p>
            <a:r>
              <a:rPr lang="en-US" altLang="zh-CN" sz="1000" dirty="0"/>
              <a:t>* Score calculated from </a:t>
            </a:r>
            <a:r>
              <a:rPr lang="en-US" altLang="zh-CN" sz="1000" dirty="0" err="1"/>
              <a:t>randomforest</a:t>
            </a:r>
            <a:r>
              <a:rPr lang="en-US" altLang="zh-CN" sz="1000" dirty="0"/>
              <a:t> model, built on 5000 training dataset</a:t>
            </a:r>
            <a:endParaRPr lang="zh-CN" altLang="en-US" sz="1000" dirty="0"/>
          </a:p>
        </p:txBody>
      </p:sp>
      <p:sp>
        <p:nvSpPr>
          <p:cNvPr id="26" name="Rectangle 1">
            <a:extLst>
              <a:ext uri="{FF2B5EF4-FFF2-40B4-BE49-F238E27FC236}">
                <a16:creationId xmlns:a16="http://schemas.microsoft.com/office/drawing/2014/main" id="{2BA09C37-2C15-4B42-A94D-C114E5609365}"/>
              </a:ext>
            </a:extLst>
          </p:cNvPr>
          <p:cNvSpPr>
            <a:spLocks noChangeArrowheads="1"/>
          </p:cNvSpPr>
          <p:nvPr/>
        </p:nvSpPr>
        <p:spPr bwMode="auto">
          <a:xfrm>
            <a:off x="1643828" y="1622071"/>
            <a:ext cx="3327667" cy="202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FF0000"/>
                </a:solidFill>
                <a:effectLst/>
                <a:latin typeface="Proxima nova"/>
                <a:ea typeface="Monaco"/>
              </a:rPr>
              <a:t>mss_process</a:t>
            </a:r>
            <a:r>
              <a:rPr kumimoji="0" lang="zh-CN" altLang="zh-CN" sz="1400" b="0" i="0" u="none" strike="noStrike" cap="none" normalizeH="0" baseline="0" dirty="0">
                <a:ln>
                  <a:noFill/>
                </a:ln>
                <a:solidFill>
                  <a:schemeClr val="tx1"/>
                </a:solidFill>
                <a:effectLst/>
                <a:latin typeface="Proxima nova"/>
                <a:ea typeface="Monaco"/>
              </a:rPr>
              <a:t>(mzml folder,</a:t>
            </a:r>
            <a:endParaRPr lang="en-US" altLang="zh-CN" dirty="0">
              <a:solidFill>
                <a:schemeClr val="tx1"/>
              </a:solidFill>
              <a:latin typeface="Proxima nova"/>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chemeClr val="tx1"/>
                </a:solidFill>
                <a:effectLst/>
                <a:latin typeface="Proxima nova"/>
                <a:ea typeface="Monaco"/>
              </a:rPr>
              <a:t> </a:t>
            </a:r>
            <a:r>
              <a:rPr kumimoji="0" lang="en-US" altLang="zh-CN" sz="1400" b="0" i="0" u="none" strike="noStrike" cap="none" normalizeH="0" baseline="0" dirty="0">
                <a:ln>
                  <a:noFill/>
                </a:ln>
                <a:solidFill>
                  <a:schemeClr val="tx1"/>
                </a:solidFill>
                <a:effectLst/>
                <a:latin typeface="Proxima nova"/>
                <a:ea typeface="Monaco"/>
              </a:rPr>
              <a:t>                  </a:t>
            </a:r>
            <a:r>
              <a:rPr kumimoji="0" lang="zh-CN" altLang="zh-CN" sz="1400" b="0" i="0" u="none" strike="noStrike" cap="none" normalizeH="0" baseline="0" dirty="0">
                <a:ln>
                  <a:noFill/>
                </a:ln>
                <a:solidFill>
                  <a:schemeClr val="tx1"/>
                </a:solidFill>
                <a:effectLst/>
                <a:latin typeface="Proxima nova"/>
                <a:ea typeface="Monaco"/>
              </a:rPr>
              <a:t>output filename</a:t>
            </a:r>
            <a:r>
              <a:rPr kumimoji="0" lang="en-US" altLang="zh-CN" sz="1400" b="0" i="0" u="none" strike="noStrike" cap="none" normalizeH="0" baseline="0" dirty="0">
                <a:ln>
                  <a:noFill/>
                </a:ln>
                <a:solidFill>
                  <a:schemeClr val="accent1">
                    <a:lumMod val="60000"/>
                    <a:lumOff val="40000"/>
                  </a:schemeClr>
                </a:solidFill>
                <a:effectLst/>
                <a:latin typeface="Proxima nova"/>
                <a:ea typeface="Monaco"/>
              </a:rPr>
              <a:t>=‘align.csv’</a:t>
            </a:r>
            <a:r>
              <a:rPr kumimoji="0" lang="zh-CN" altLang="zh-CN" sz="1400" b="0" i="0" u="none" strike="noStrike" cap="none" normalizeH="0" baseline="0" dirty="0">
                <a:ln>
                  <a:noFill/>
                </a:ln>
                <a:solidFill>
                  <a:schemeClr val="tx1"/>
                </a:solidFill>
                <a:effectLst/>
                <a:latin typeface="Proxima nova"/>
                <a:ea typeface="Monaco"/>
              </a:rPr>
              <a:t>,</a:t>
            </a:r>
            <a:endParaRPr kumimoji="0" lang="en-US" altLang="zh-CN" sz="1400" b="0" i="0" u="none" strike="noStrike" cap="none" normalizeH="0" baseline="0" dirty="0">
              <a:ln>
                <a:noFill/>
              </a:ln>
              <a:solidFill>
                <a:schemeClr val="tx1"/>
              </a:solidFill>
              <a:effectLst/>
              <a:latin typeface="Proxima nova"/>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chemeClr val="tx1"/>
                </a:solidFill>
                <a:effectLst/>
                <a:latin typeface="Proxima nova"/>
                <a:ea typeface="Monaco"/>
              </a:rPr>
              <a:t> </a:t>
            </a:r>
            <a:r>
              <a:rPr kumimoji="0" lang="en-US" altLang="zh-CN" sz="1400" b="0" i="0" u="none" strike="noStrike" cap="none" normalizeH="0" baseline="0" dirty="0">
                <a:ln>
                  <a:noFill/>
                </a:ln>
                <a:solidFill>
                  <a:schemeClr val="tx1"/>
                </a:solidFill>
                <a:effectLst/>
                <a:latin typeface="Proxima nova"/>
                <a:ea typeface="Monaco"/>
              </a:rPr>
              <a:t>                  </a:t>
            </a:r>
            <a:r>
              <a:rPr kumimoji="0" lang="zh-CN" altLang="zh-CN" sz="1400" b="0" i="0" u="none" strike="noStrike" cap="none" normalizeH="0" baseline="0" dirty="0">
                <a:ln>
                  <a:noFill/>
                </a:ln>
                <a:solidFill>
                  <a:schemeClr val="tx1"/>
                </a:solidFill>
                <a:effectLst/>
                <a:latin typeface="Proxima nova"/>
                <a:ea typeface="Monaco"/>
              </a:rPr>
              <a:t>*param)</a:t>
            </a:r>
            <a:endParaRPr kumimoji="0" lang="en-US" altLang="zh-CN" sz="1400" b="0" i="0" u="none" strike="noStrike" cap="none" normalizeH="0" baseline="0" dirty="0">
              <a:ln>
                <a:noFill/>
              </a:ln>
              <a:solidFill>
                <a:schemeClr val="tx1"/>
              </a:solidFill>
              <a:effectLst/>
              <a:latin typeface="Proxima nova"/>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400" dirty="0">
              <a:solidFill>
                <a:schemeClr val="tx1"/>
              </a:solidFill>
              <a:latin typeface="Proxima nov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Proxima nova"/>
              </a:rPr>
              <a:t> </a:t>
            </a:r>
            <a:r>
              <a:rPr lang="en-US" altLang="zh-CN" sz="1200" dirty="0">
                <a:solidFill>
                  <a:schemeClr val="tx1"/>
                </a:solidFill>
                <a:latin typeface="Proxima nova"/>
              </a:rPr>
              <a:t>*param defines:</a:t>
            </a:r>
            <a:endParaRPr kumimoji="0" lang="en-US" altLang="zh-CN" sz="1200" b="0" i="0" u="none" strike="noStrike" cap="none" normalizeH="0" baseline="0" dirty="0">
              <a:ln>
                <a:noFill/>
              </a:ln>
              <a:solidFill>
                <a:schemeClr val="tx1"/>
              </a:solidFill>
              <a:effectLst/>
              <a:latin typeface="Proxima nova"/>
            </a:endParaRPr>
          </a:p>
          <a:p>
            <a:pPr marL="571500" marR="0" lvl="0" indent="-5715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zh-CN" sz="1200" b="0" i="0" u="none" strike="noStrike" cap="none" normalizeH="0" baseline="0" dirty="0">
                <a:ln>
                  <a:noFill/>
                </a:ln>
                <a:solidFill>
                  <a:schemeClr val="tx1"/>
                </a:solidFill>
                <a:effectLst/>
                <a:latin typeface="Proxima nova"/>
              </a:rPr>
              <a:t>Minimal scan</a:t>
            </a:r>
          </a:p>
          <a:p>
            <a:pPr marL="571500" marR="0" lvl="0" indent="-5715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zh-CN" sz="1200" b="0" i="0" u="none" strike="noStrike" cap="none" normalizeH="0" baseline="0" dirty="0">
                <a:ln>
                  <a:noFill/>
                </a:ln>
                <a:solidFill>
                  <a:schemeClr val="tx1"/>
                </a:solidFill>
                <a:effectLst/>
                <a:latin typeface="Proxima nova"/>
              </a:rPr>
              <a:t>Intensity filter</a:t>
            </a:r>
          </a:p>
          <a:p>
            <a:pPr marL="571500" marR="0" lvl="0" indent="-5715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zh-CN" sz="1200" dirty="0">
                <a:solidFill>
                  <a:schemeClr val="tx1"/>
                </a:solidFill>
                <a:latin typeface="Proxima nova"/>
              </a:rPr>
              <a:t>Mass error tolerance</a:t>
            </a:r>
          </a:p>
          <a:p>
            <a:pPr marL="571500" marR="0" lvl="0" indent="-5715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zh-CN" sz="1200" b="0" i="0" u="none" strike="noStrike" cap="none" normalizeH="0" baseline="0" dirty="0">
                <a:ln>
                  <a:noFill/>
                </a:ln>
                <a:solidFill>
                  <a:schemeClr val="tx1"/>
                </a:solidFill>
                <a:effectLst/>
                <a:latin typeface="Proxima nova"/>
              </a:rPr>
              <a:t>Retention time tolerance</a:t>
            </a:r>
          </a:p>
          <a:p>
            <a:pPr marL="571500" marR="0" lvl="0" indent="-5715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zh-CN" sz="1200" dirty="0">
                <a:solidFill>
                  <a:schemeClr val="tx1"/>
                </a:solidFill>
                <a:latin typeface="Proxima nova"/>
              </a:rPr>
              <a:t>Etc.</a:t>
            </a:r>
            <a:endParaRPr kumimoji="0" lang="zh-CN" altLang="zh-CN" sz="3600" b="0" i="0" u="none" strike="noStrike" cap="none" normalizeH="0" baseline="0" dirty="0">
              <a:ln>
                <a:noFill/>
              </a:ln>
              <a:solidFill>
                <a:schemeClr val="tx1"/>
              </a:solidFill>
              <a:effectLst/>
              <a:latin typeface="Proxima nova"/>
            </a:endParaRPr>
          </a:p>
        </p:txBody>
      </p:sp>
      <p:sp>
        <p:nvSpPr>
          <p:cNvPr id="27" name="Rectangle 2">
            <a:extLst>
              <a:ext uri="{FF2B5EF4-FFF2-40B4-BE49-F238E27FC236}">
                <a16:creationId xmlns:a16="http://schemas.microsoft.com/office/drawing/2014/main" id="{81B3D15E-2BE0-46AE-8E09-422658A00C5E}"/>
              </a:ext>
            </a:extLst>
          </p:cNvPr>
          <p:cNvSpPr>
            <a:spLocks noChangeArrowheads="1"/>
          </p:cNvSpPr>
          <p:nvPr/>
        </p:nvSpPr>
        <p:spPr bwMode="auto">
          <a:xfrm>
            <a:off x="1216240" y="4443593"/>
            <a:ext cx="3462291" cy="1128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chemeClr val="tx1"/>
                </a:solidFill>
                <a:effectLst/>
                <a:latin typeface="Proxima nova"/>
                <a:ea typeface="Monaco"/>
              </a:rPr>
              <a:t>scans = </a:t>
            </a:r>
            <a:r>
              <a:rPr kumimoji="0" lang="zh-CN" altLang="zh-CN" sz="1400" b="1" i="0" u="none" strike="noStrike" cap="none" normalizeH="0" baseline="0" dirty="0">
                <a:ln>
                  <a:noFill/>
                </a:ln>
                <a:solidFill>
                  <a:srgbClr val="FF0000"/>
                </a:solidFill>
                <a:effectLst/>
                <a:latin typeface="Proxima nova"/>
                <a:ea typeface="Monaco"/>
              </a:rPr>
              <a:t>get_scans</a:t>
            </a:r>
            <a:r>
              <a:rPr kumimoji="0" lang="zh-CN" altLang="zh-CN" sz="1400" b="0" i="0" u="none" strike="noStrike" cap="none" normalizeH="0" baseline="0" dirty="0">
                <a:ln>
                  <a:noFill/>
                </a:ln>
                <a:solidFill>
                  <a:schemeClr val="tx1"/>
                </a:solidFill>
                <a:effectLst/>
                <a:latin typeface="Proxima nova"/>
                <a:ea typeface="Monaco"/>
              </a:rPr>
              <a:t>(filepath, *param)</a:t>
            </a:r>
            <a:br>
              <a:rPr kumimoji="0" lang="zh-CN" altLang="zh-CN" sz="1400" b="0" i="0" u="none" strike="noStrike" cap="none" normalizeH="0" baseline="0" dirty="0">
                <a:ln>
                  <a:noFill/>
                </a:ln>
                <a:solidFill>
                  <a:schemeClr val="tx1"/>
                </a:solidFill>
                <a:effectLst/>
                <a:latin typeface="Proxima nova"/>
                <a:ea typeface="Monaco"/>
              </a:rPr>
            </a:br>
            <a:r>
              <a:rPr kumimoji="0" lang="zh-CN" altLang="zh-CN" sz="1400" b="0" i="0" u="none" strike="noStrike" cap="none" normalizeH="0" baseline="0" dirty="0">
                <a:ln>
                  <a:noFill/>
                </a:ln>
                <a:solidFill>
                  <a:schemeClr val="bg1">
                    <a:lumMod val="50000"/>
                  </a:schemeClr>
                </a:solidFill>
                <a:effectLst/>
                <a:latin typeface="Proxima nova"/>
                <a:ea typeface="Monaco"/>
              </a:rPr>
              <a:t>#noise removal</a:t>
            </a:r>
            <a:br>
              <a:rPr kumimoji="0" lang="zh-CN" altLang="zh-CN" sz="1400" b="0" i="0" u="none" strike="noStrike" cap="none" normalizeH="0" baseline="0" dirty="0">
                <a:ln>
                  <a:noFill/>
                </a:ln>
                <a:solidFill>
                  <a:srgbClr val="C13018"/>
                </a:solidFill>
                <a:effectLst/>
                <a:latin typeface="Proxima nova"/>
                <a:ea typeface="Monaco"/>
              </a:rPr>
            </a:br>
            <a:r>
              <a:rPr kumimoji="0" lang="zh-CN" altLang="zh-CN" sz="1400" b="1" i="0" u="none" strike="noStrike" cap="none" normalizeH="0" baseline="0" dirty="0">
                <a:ln>
                  <a:noFill/>
                </a:ln>
                <a:solidFill>
                  <a:srgbClr val="FF0000"/>
                </a:solidFill>
                <a:effectLst/>
                <a:latin typeface="Proxima nova"/>
                <a:ea typeface="Monaco"/>
              </a:rPr>
              <a:t>noise_removal</a:t>
            </a:r>
            <a:r>
              <a:rPr kumimoji="0" lang="zh-CN" altLang="zh-CN" sz="1400" b="0" i="0" u="none" strike="noStrike" cap="none" normalizeH="0" baseline="0" dirty="0">
                <a:ln>
                  <a:noFill/>
                </a:ln>
                <a:solidFill>
                  <a:schemeClr val="tx1"/>
                </a:solidFill>
                <a:effectLst/>
                <a:latin typeface="Proxima nova"/>
                <a:ea typeface="Monaco"/>
              </a:rPr>
              <a:t>(scans, threshold</a:t>
            </a:r>
            <a:r>
              <a:rPr kumimoji="0" lang="en-US" altLang="zh-CN" sz="1400" b="0" i="0" u="none" strike="noStrike" cap="none" normalizeH="0" baseline="0" dirty="0">
                <a:ln>
                  <a:noFill/>
                </a:ln>
                <a:solidFill>
                  <a:schemeClr val="accent1">
                    <a:lumMod val="60000"/>
                    <a:lumOff val="40000"/>
                  </a:schemeClr>
                </a:solidFill>
                <a:effectLst/>
                <a:latin typeface="Proxima nova"/>
                <a:ea typeface="Monaco"/>
              </a:rPr>
              <a:t>=3000</a:t>
            </a:r>
            <a:r>
              <a:rPr kumimoji="0" lang="zh-CN" altLang="zh-CN" sz="1400" b="0" i="0" u="none" strike="noStrike" cap="none" normalizeH="0" baseline="0" dirty="0">
                <a:ln>
                  <a:noFill/>
                </a:ln>
                <a:solidFill>
                  <a:schemeClr val="tx1"/>
                </a:solidFill>
                <a:effectLst/>
                <a:latin typeface="Proxima nova"/>
                <a:ea typeface="Monaco"/>
              </a:rPr>
              <a:t>)</a:t>
            </a:r>
            <a:br>
              <a:rPr kumimoji="0" lang="zh-CN" altLang="zh-CN" sz="1400" b="0" i="0" u="none" strike="noStrike" cap="none" normalizeH="0" baseline="0" dirty="0">
                <a:ln>
                  <a:noFill/>
                </a:ln>
                <a:solidFill>
                  <a:srgbClr val="C13018"/>
                </a:solidFill>
                <a:effectLst/>
                <a:latin typeface="Proxima nova"/>
                <a:ea typeface="Monaco"/>
              </a:rPr>
            </a:br>
            <a:r>
              <a:rPr kumimoji="0" lang="zh-CN" altLang="zh-CN" sz="1400" b="0" i="0" u="none" strike="noStrike" cap="none" normalizeH="0" baseline="0" dirty="0">
                <a:ln>
                  <a:noFill/>
                </a:ln>
                <a:solidFill>
                  <a:schemeClr val="bg1">
                    <a:lumMod val="50000"/>
                  </a:schemeClr>
                </a:solidFill>
                <a:effectLst/>
                <a:latin typeface="Proxima nova"/>
                <a:ea typeface="Monaco"/>
              </a:rPr>
              <a:t>#Generate peak list</a:t>
            </a:r>
            <a:br>
              <a:rPr kumimoji="0" lang="zh-CN" altLang="zh-CN" sz="1400" b="0" i="0" u="none" strike="noStrike" cap="none" normalizeH="0" baseline="0" dirty="0">
                <a:ln>
                  <a:noFill/>
                </a:ln>
                <a:solidFill>
                  <a:srgbClr val="C13018"/>
                </a:solidFill>
                <a:effectLst/>
                <a:latin typeface="Proxima nova"/>
                <a:ea typeface="Monaco"/>
              </a:rPr>
            </a:br>
            <a:r>
              <a:rPr kumimoji="0" lang="zh-CN" altLang="zh-CN" sz="1400" b="1" i="0" u="none" strike="noStrike" cap="none" normalizeH="0" baseline="0" dirty="0">
                <a:ln>
                  <a:noFill/>
                </a:ln>
                <a:solidFill>
                  <a:srgbClr val="FF0000"/>
                </a:solidFill>
                <a:effectLst/>
                <a:latin typeface="Proxima nova"/>
                <a:ea typeface="Monaco"/>
              </a:rPr>
              <a:t>peak_list</a:t>
            </a:r>
            <a:r>
              <a:rPr kumimoji="0" lang="zh-CN" altLang="zh-CN" sz="1400" b="0" i="0" u="none" strike="noStrike" cap="none" normalizeH="0" baseline="0" dirty="0">
                <a:ln>
                  <a:noFill/>
                </a:ln>
                <a:solidFill>
                  <a:schemeClr val="tx1"/>
                </a:solidFill>
                <a:effectLst/>
                <a:latin typeface="Proxima nova"/>
                <a:ea typeface="Monaco"/>
              </a:rPr>
              <a:t>(scans, *param)</a:t>
            </a:r>
            <a:r>
              <a:rPr kumimoji="0" lang="zh-CN" altLang="zh-CN" sz="1200" b="0" i="0" u="none" strike="noStrike" cap="none" normalizeH="0" baseline="0" dirty="0">
                <a:ln>
                  <a:noFill/>
                </a:ln>
                <a:solidFill>
                  <a:schemeClr val="tx1"/>
                </a:solidFill>
                <a:effectLst/>
                <a:latin typeface="Proxima nova"/>
              </a:rPr>
              <a:t> </a:t>
            </a:r>
            <a:endParaRPr kumimoji="0" lang="zh-CN" altLang="zh-CN" sz="3600" b="0" i="0" u="none" strike="noStrike" cap="none" normalizeH="0" baseline="0" dirty="0">
              <a:ln>
                <a:noFill/>
              </a:ln>
              <a:solidFill>
                <a:schemeClr val="tx1"/>
              </a:solidFill>
              <a:effectLst/>
              <a:latin typeface="Proxima nova"/>
            </a:endParaRPr>
          </a:p>
        </p:txBody>
      </p:sp>
      <p:sp>
        <p:nvSpPr>
          <p:cNvPr id="28" name="Rectangle 27">
            <a:extLst>
              <a:ext uri="{FF2B5EF4-FFF2-40B4-BE49-F238E27FC236}">
                <a16:creationId xmlns:a16="http://schemas.microsoft.com/office/drawing/2014/main" id="{1899A4BF-7970-4172-86B4-186F4360F097}"/>
              </a:ext>
            </a:extLst>
          </p:cNvPr>
          <p:cNvSpPr/>
          <p:nvPr/>
        </p:nvSpPr>
        <p:spPr>
          <a:xfrm>
            <a:off x="12946" y="866669"/>
            <a:ext cx="5519635" cy="45719"/>
          </a:xfrm>
          <a:prstGeom prst="rect">
            <a:avLst/>
          </a:prstGeom>
          <a:solidFill>
            <a:schemeClr val="accent1">
              <a:lumMod val="20000"/>
              <a:lumOff val="8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Slide Number Placeholder 1">
            <a:extLst>
              <a:ext uri="{FF2B5EF4-FFF2-40B4-BE49-F238E27FC236}">
                <a16:creationId xmlns:a16="http://schemas.microsoft.com/office/drawing/2014/main" id="{3344D4AB-03A9-48B2-ACB9-FC24D800D69B}"/>
              </a:ext>
            </a:extLst>
          </p:cNvPr>
          <p:cNvSpPr>
            <a:spLocks noGrp="1"/>
          </p:cNvSpPr>
          <p:nvPr>
            <p:ph type="sldNum" sz="quarter" idx="12"/>
          </p:nvPr>
        </p:nvSpPr>
        <p:spPr/>
        <p:txBody>
          <a:bodyPr/>
          <a:lstStyle/>
          <a:p>
            <a:fld id="{E126DD6A-2234-4F2C-9973-1EB23FFF7494}" type="slidenum">
              <a:rPr lang="zh-CN" altLang="en-US" smtClean="0"/>
              <a:t>4</a:t>
            </a:fld>
            <a:endParaRPr lang="zh-CN" altLang="en-US"/>
          </a:p>
        </p:txBody>
      </p:sp>
    </p:spTree>
    <p:extLst>
      <p:ext uri="{BB962C8B-B14F-4D97-AF65-F5344CB8AC3E}">
        <p14:creationId xmlns:p14="http://schemas.microsoft.com/office/powerpoint/2010/main" val="3873807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088249A-AFBB-4027-954A-75735CA26F04}"/>
              </a:ext>
            </a:extLst>
          </p:cNvPr>
          <p:cNvSpPr txBox="1"/>
          <p:nvPr/>
        </p:nvSpPr>
        <p:spPr>
          <a:xfrm>
            <a:off x="0" y="15618"/>
            <a:ext cx="4776186" cy="892552"/>
          </a:xfrm>
          <a:prstGeom prst="rect">
            <a:avLst/>
          </a:prstGeom>
          <a:noFill/>
        </p:spPr>
        <p:txBody>
          <a:bodyPr wrap="square" rtlCol="0">
            <a:spAutoFit/>
          </a:bodyPr>
          <a:lstStyle/>
          <a:p>
            <a:r>
              <a:rPr lang="en-US" altLang="zh-CN" sz="3200" b="1" dirty="0">
                <a:solidFill>
                  <a:schemeClr val="accent1"/>
                </a:solidFill>
              </a:rPr>
              <a:t>Example showcase</a:t>
            </a:r>
          </a:p>
          <a:p>
            <a:r>
              <a:rPr lang="en-US" altLang="zh-CN" sz="1800" b="1" dirty="0">
                <a:solidFill>
                  <a:schemeClr val="accent1"/>
                </a:solidFill>
              </a:rPr>
              <a:t>Data interactive interface</a:t>
            </a:r>
            <a:endParaRPr lang="zh-CN" altLang="en-US" sz="1800" b="1" dirty="0">
              <a:solidFill>
                <a:schemeClr val="accent1"/>
              </a:solidFill>
            </a:endParaRPr>
          </a:p>
        </p:txBody>
      </p:sp>
      <p:grpSp>
        <p:nvGrpSpPr>
          <p:cNvPr id="15" name="Group 14">
            <a:extLst>
              <a:ext uri="{FF2B5EF4-FFF2-40B4-BE49-F238E27FC236}">
                <a16:creationId xmlns:a16="http://schemas.microsoft.com/office/drawing/2014/main" id="{B3CD0248-A1C1-47C9-A91A-BBD5C6D9B042}"/>
              </a:ext>
            </a:extLst>
          </p:cNvPr>
          <p:cNvGrpSpPr/>
          <p:nvPr/>
        </p:nvGrpSpPr>
        <p:grpSpPr>
          <a:xfrm>
            <a:off x="1633422" y="1994868"/>
            <a:ext cx="8925156" cy="4678568"/>
            <a:chOff x="291238" y="2059619"/>
            <a:chExt cx="8925156" cy="4678568"/>
          </a:xfrm>
        </p:grpSpPr>
        <p:pic>
          <p:nvPicPr>
            <p:cNvPr id="13" name="Picture 12">
              <a:extLst>
                <a:ext uri="{FF2B5EF4-FFF2-40B4-BE49-F238E27FC236}">
                  <a16:creationId xmlns:a16="http://schemas.microsoft.com/office/drawing/2014/main" id="{B24EDD71-BDD9-4DCD-867F-F71508107514}"/>
                </a:ext>
              </a:extLst>
            </p:cNvPr>
            <p:cNvPicPr>
              <a:picLocks noChangeAspect="1"/>
            </p:cNvPicPr>
            <p:nvPr/>
          </p:nvPicPr>
          <p:blipFill>
            <a:blip r:embed="rId3"/>
            <a:stretch>
              <a:fillRect/>
            </a:stretch>
          </p:blipFill>
          <p:spPr>
            <a:xfrm>
              <a:off x="291238" y="2059619"/>
              <a:ext cx="8925156" cy="4678568"/>
            </a:xfrm>
            <a:prstGeom prst="rect">
              <a:avLst/>
            </a:prstGeom>
          </p:spPr>
        </p:pic>
        <p:sp>
          <p:nvSpPr>
            <p:cNvPr id="14" name="Rectangle 13">
              <a:extLst>
                <a:ext uri="{FF2B5EF4-FFF2-40B4-BE49-F238E27FC236}">
                  <a16:creationId xmlns:a16="http://schemas.microsoft.com/office/drawing/2014/main" id="{F4C3210C-8C4E-4E45-83D5-BDBA835B05CF}"/>
                </a:ext>
              </a:extLst>
            </p:cNvPr>
            <p:cNvSpPr/>
            <p:nvPr/>
          </p:nvSpPr>
          <p:spPr>
            <a:xfrm>
              <a:off x="4287915" y="2352583"/>
              <a:ext cx="488271" cy="2840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5">
            <a:extLst>
              <a:ext uri="{FF2B5EF4-FFF2-40B4-BE49-F238E27FC236}">
                <a16:creationId xmlns:a16="http://schemas.microsoft.com/office/drawing/2014/main" id="{83402342-24D3-434F-8FCA-AC564BC5BF72}"/>
              </a:ext>
            </a:extLst>
          </p:cNvPr>
          <p:cNvSpPr txBox="1"/>
          <p:nvPr/>
        </p:nvSpPr>
        <p:spPr>
          <a:xfrm>
            <a:off x="7298436" y="3104578"/>
            <a:ext cx="3907409" cy="1631216"/>
          </a:xfrm>
          <a:prstGeom prst="rect">
            <a:avLst/>
          </a:prstGeom>
          <a:noFill/>
        </p:spPr>
        <p:txBody>
          <a:bodyPr wrap="square" rtlCol="0">
            <a:spAutoFit/>
          </a:bodyPr>
          <a:lstStyle/>
          <a:p>
            <a:r>
              <a:rPr lang="en-US" altLang="zh-CN" sz="2000" dirty="0">
                <a:solidFill>
                  <a:schemeClr val="accent1">
                    <a:lumMod val="75000"/>
                  </a:schemeClr>
                </a:solidFill>
                <a:latin typeface="Segoe UI" panose="020B0502040204020203" pitchFamily="34" charset="0"/>
                <a:cs typeface="Segoe UI" panose="020B0502040204020203" pitchFamily="34" charset="0"/>
              </a:rPr>
              <a:t>Other options: </a:t>
            </a:r>
          </a:p>
          <a:p>
            <a:pPr marL="285750" indent="-285750">
              <a:buFont typeface="Arial" panose="020B0604020202020204" pitchFamily="34" charset="0"/>
              <a:buChar char="•"/>
            </a:pPr>
            <a:r>
              <a:rPr lang="en-US" altLang="zh-CN" sz="2000" dirty="0">
                <a:solidFill>
                  <a:schemeClr val="accent1">
                    <a:lumMod val="75000"/>
                  </a:schemeClr>
                </a:solidFill>
                <a:latin typeface="Segoe UI" panose="020B0502040204020203" pitchFamily="34" charset="0"/>
                <a:cs typeface="Segoe UI" panose="020B0502040204020203" pitchFamily="34" charset="0"/>
              </a:rPr>
              <a:t>TIC plot</a:t>
            </a:r>
          </a:p>
          <a:p>
            <a:pPr marL="285750" indent="-285750">
              <a:buFont typeface="Arial" panose="020B0604020202020204" pitchFamily="34" charset="0"/>
              <a:buChar char="•"/>
            </a:pPr>
            <a:r>
              <a:rPr lang="en-US" altLang="zh-CN" sz="2000" dirty="0">
                <a:solidFill>
                  <a:schemeClr val="accent1">
                    <a:lumMod val="75000"/>
                  </a:schemeClr>
                </a:solidFill>
                <a:latin typeface="Segoe UI" panose="020B0502040204020203" pitchFamily="34" charset="0"/>
                <a:cs typeface="Segoe UI" panose="020B0502040204020203" pitchFamily="34" charset="0"/>
              </a:rPr>
              <a:t>MS spectrum (MS1 and MS2)</a:t>
            </a:r>
          </a:p>
          <a:p>
            <a:pPr marL="285750" indent="-285750">
              <a:buFont typeface="Arial" panose="020B0604020202020204" pitchFamily="34" charset="0"/>
              <a:buChar char="•"/>
            </a:pPr>
            <a:r>
              <a:rPr lang="en-US" altLang="zh-CN" sz="2000" dirty="0">
                <a:solidFill>
                  <a:schemeClr val="accent1">
                    <a:lumMod val="75000"/>
                  </a:schemeClr>
                </a:solidFill>
                <a:latin typeface="Segoe UI" panose="020B0502040204020203" pitchFamily="34" charset="0"/>
                <a:cs typeface="Segoe UI" panose="020B0502040204020203" pitchFamily="34" charset="0"/>
              </a:rPr>
              <a:t>Isotopic plot</a:t>
            </a:r>
          </a:p>
          <a:p>
            <a:pPr marL="285750" indent="-285750">
              <a:buFont typeface="Arial" panose="020B0604020202020204" pitchFamily="34" charset="0"/>
              <a:buChar char="•"/>
            </a:pPr>
            <a:r>
              <a:rPr lang="en-US" altLang="zh-CN" sz="2000" dirty="0">
                <a:solidFill>
                  <a:schemeClr val="accent1">
                    <a:lumMod val="75000"/>
                  </a:schemeClr>
                </a:solidFill>
                <a:latin typeface="Segoe UI" panose="020B0502040204020203" pitchFamily="34" charset="0"/>
                <a:cs typeface="Segoe UI" panose="020B0502040204020203" pitchFamily="34" charset="0"/>
              </a:rPr>
              <a:t>Peak Integration</a:t>
            </a:r>
          </a:p>
        </p:txBody>
      </p:sp>
      <p:sp>
        <p:nvSpPr>
          <p:cNvPr id="17" name="Rectangle 1">
            <a:extLst>
              <a:ext uri="{FF2B5EF4-FFF2-40B4-BE49-F238E27FC236}">
                <a16:creationId xmlns:a16="http://schemas.microsoft.com/office/drawing/2014/main" id="{64EF6967-4C12-4C05-92BE-60D3809323E4}"/>
              </a:ext>
            </a:extLst>
          </p:cNvPr>
          <p:cNvSpPr>
            <a:spLocks noChangeArrowheads="1"/>
          </p:cNvSpPr>
          <p:nvPr/>
        </p:nvSpPr>
        <p:spPr bwMode="auto">
          <a:xfrm>
            <a:off x="293033" y="990951"/>
            <a:ext cx="5153655" cy="1159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FF0000"/>
                </a:solidFill>
                <a:effectLst/>
                <a:latin typeface="Proxima nova"/>
                <a:ea typeface="Monaco"/>
              </a:rPr>
              <a:t>visreader.ms_chromatogram</a:t>
            </a:r>
            <a:r>
              <a:rPr kumimoji="0" lang="zh-CN" altLang="zh-CN" sz="1800" b="0" i="0" u="none" strike="noStrike" cap="none" normalizeH="0" baseline="0" dirty="0">
                <a:ln>
                  <a:noFill/>
                </a:ln>
                <a:solidFill>
                  <a:schemeClr val="tx1"/>
                </a:solidFill>
                <a:effectLst/>
                <a:latin typeface="Proxima nova"/>
                <a:ea typeface="Monaco"/>
              </a:rPr>
              <a:t>(</a:t>
            </a:r>
            <a:r>
              <a:rPr kumimoji="0" lang="en-US" altLang="zh-CN" sz="1800" b="0" i="0" u="none" strike="noStrike" cap="none" normalizeH="0" baseline="0" dirty="0" err="1">
                <a:ln>
                  <a:noFill/>
                </a:ln>
                <a:solidFill>
                  <a:schemeClr val="tx1"/>
                </a:solidFill>
                <a:effectLst/>
                <a:latin typeface="Proxima nova"/>
                <a:ea typeface="Monaco"/>
              </a:rPr>
              <a:t>mzml</a:t>
            </a:r>
            <a:r>
              <a:rPr kumimoji="0" lang="zh-CN" altLang="zh-CN" sz="1800" b="0" i="0" u="none" strike="noStrike" cap="none" normalizeH="0" baseline="0" dirty="0">
                <a:ln>
                  <a:noFill/>
                </a:ln>
                <a:solidFill>
                  <a:schemeClr val="tx1"/>
                </a:solidFill>
                <a:effectLst/>
                <a:latin typeface="Proxima nova"/>
                <a:ea typeface="Monaco"/>
              </a:rPr>
              <a:t>file,</a:t>
            </a:r>
            <a:endParaRPr kumimoji="0" lang="en-US" altLang="zh-CN" sz="1800" b="0" i="0" u="none" strike="noStrike" cap="none" normalizeH="0" baseline="0" dirty="0">
              <a:ln>
                <a:noFill/>
              </a:ln>
              <a:solidFill>
                <a:schemeClr val="tx1"/>
              </a:solidFill>
              <a:effectLst/>
              <a:latin typeface="Proxima nova"/>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Proxima nova"/>
                <a:ea typeface="Monaco"/>
              </a:rPr>
              <a:t> </a:t>
            </a:r>
            <a:r>
              <a:rPr kumimoji="0" lang="en-US" altLang="zh-CN" sz="1800" b="0" i="0" u="none" strike="noStrike" cap="none" normalizeH="0" baseline="0" dirty="0">
                <a:ln>
                  <a:noFill/>
                </a:ln>
                <a:solidFill>
                  <a:schemeClr val="tx1"/>
                </a:solidFill>
                <a:effectLst/>
                <a:latin typeface="Proxima nova"/>
                <a:ea typeface="Monaco"/>
              </a:rPr>
              <a:t>                                        </a:t>
            </a:r>
            <a:r>
              <a:rPr lang="en-US" altLang="zh-CN" sz="1800" dirty="0">
                <a:solidFill>
                  <a:schemeClr val="tx1"/>
                </a:solidFill>
                <a:latin typeface="Proxima nova"/>
                <a:ea typeface="Monaco"/>
              </a:rPr>
              <a:t>f</a:t>
            </a:r>
            <a:r>
              <a:rPr kumimoji="0" lang="zh-CN" altLang="zh-CN" sz="1800" b="0" i="0" u="none" strike="noStrike" cap="none" normalizeH="0" baseline="0" dirty="0">
                <a:ln>
                  <a:noFill/>
                </a:ln>
                <a:solidFill>
                  <a:schemeClr val="tx1"/>
                </a:solidFill>
                <a:effectLst/>
                <a:latin typeface="Proxima nova"/>
                <a:ea typeface="Monaco"/>
              </a:rPr>
              <a:t>ormula/mass,</a:t>
            </a:r>
            <a:endParaRPr kumimoji="0" lang="en-US" altLang="zh-CN" sz="1800" b="0" i="0" u="none" strike="noStrike" cap="none" normalizeH="0" baseline="0" dirty="0">
              <a:ln>
                <a:noFill/>
              </a:ln>
              <a:solidFill>
                <a:schemeClr val="tx1"/>
              </a:solidFill>
              <a:effectLst/>
              <a:latin typeface="Proxima nova"/>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Proxima nova"/>
                <a:ea typeface="Monaco"/>
              </a:rPr>
              <a:t> </a:t>
            </a:r>
            <a:r>
              <a:rPr kumimoji="0" lang="en-US" altLang="zh-CN" sz="1800" b="0" i="0" u="none" strike="noStrike" cap="none" normalizeH="0" baseline="0" dirty="0">
                <a:ln>
                  <a:noFill/>
                </a:ln>
                <a:solidFill>
                  <a:schemeClr val="tx1"/>
                </a:solidFill>
                <a:effectLst/>
                <a:latin typeface="Proxima nova"/>
                <a:ea typeface="Monaco"/>
              </a:rPr>
              <a:t>                                        </a:t>
            </a:r>
            <a:r>
              <a:rPr kumimoji="0" lang="zh-CN" altLang="zh-CN" sz="1800" b="0" i="0" u="none" strike="noStrike" cap="none" normalizeH="0" baseline="0" dirty="0">
                <a:ln>
                  <a:noFill/>
                </a:ln>
                <a:solidFill>
                  <a:schemeClr val="tx1"/>
                </a:solidFill>
                <a:effectLst/>
                <a:latin typeface="Proxima nova"/>
                <a:ea typeface="Monaco"/>
              </a:rPr>
              <a:t>error</a:t>
            </a:r>
            <a:r>
              <a:rPr kumimoji="0" lang="en-US" altLang="zh-CN" sz="1800" b="0" i="0" u="none" strike="noStrike" cap="none" normalizeH="0" baseline="0" dirty="0">
                <a:ln>
                  <a:noFill/>
                </a:ln>
                <a:solidFill>
                  <a:schemeClr val="tx1"/>
                </a:solidFill>
                <a:effectLst/>
                <a:latin typeface="Proxima nova"/>
                <a:ea typeface="Monaco"/>
              </a:rPr>
              <a:t> tolerance</a:t>
            </a:r>
            <a:r>
              <a:rPr kumimoji="0" lang="en-US" altLang="zh-CN" sz="1800" b="0" i="0" u="none" strike="noStrike" cap="none" normalizeH="0" baseline="0" dirty="0">
                <a:ln>
                  <a:noFill/>
                </a:ln>
                <a:solidFill>
                  <a:schemeClr val="accent1">
                    <a:lumMod val="60000"/>
                    <a:lumOff val="40000"/>
                  </a:schemeClr>
                </a:solidFill>
                <a:effectLst/>
                <a:latin typeface="Proxima nova"/>
                <a:ea typeface="Monaco"/>
              </a:rPr>
              <a:t>=10</a:t>
            </a:r>
            <a:r>
              <a:rPr kumimoji="0" lang="zh-CN" altLang="zh-CN" sz="1800" b="0" i="0" u="none" strike="noStrike" cap="none" normalizeH="0" baseline="0" dirty="0">
                <a:ln>
                  <a:noFill/>
                </a:ln>
                <a:solidFill>
                  <a:schemeClr val="tx1"/>
                </a:solidFill>
                <a:effectLst/>
                <a:latin typeface="Proxima nova"/>
                <a:ea typeface="Monaco"/>
              </a:rPr>
              <a:t>,</a:t>
            </a:r>
            <a:endParaRPr kumimoji="0" lang="en-US" altLang="zh-CN" sz="1800" b="0" i="0" u="none" strike="noStrike" cap="none" normalizeH="0" baseline="0" dirty="0">
              <a:ln>
                <a:noFill/>
              </a:ln>
              <a:solidFill>
                <a:schemeClr val="tx1"/>
              </a:solidFill>
              <a:effectLst/>
              <a:latin typeface="Proxima nova"/>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Proxima nova"/>
                <a:ea typeface="Monaco"/>
              </a:rPr>
              <a:t> </a:t>
            </a:r>
            <a:r>
              <a:rPr kumimoji="0" lang="en-US" altLang="zh-CN" sz="1800" b="0" i="0" u="none" strike="noStrike" cap="none" normalizeH="0" baseline="0" dirty="0">
                <a:ln>
                  <a:noFill/>
                </a:ln>
                <a:solidFill>
                  <a:schemeClr val="tx1"/>
                </a:solidFill>
                <a:effectLst/>
                <a:latin typeface="Proxima nova"/>
                <a:ea typeface="Monaco"/>
              </a:rPr>
              <a:t>                                        </a:t>
            </a:r>
            <a:r>
              <a:rPr kumimoji="0" lang="zh-CN" altLang="zh-CN" sz="1800" b="0" i="0" u="none" strike="noStrike" cap="none" normalizeH="0" baseline="0" dirty="0">
                <a:ln>
                  <a:noFill/>
                </a:ln>
                <a:solidFill>
                  <a:schemeClr val="tx1"/>
                </a:solidFill>
                <a:effectLst/>
                <a:latin typeface="Proxima nova"/>
                <a:ea typeface="Monaco"/>
              </a:rPr>
              <a:t>search_</a:t>
            </a:r>
            <a:r>
              <a:rPr lang="en-US" altLang="zh-CN" sz="1800" dirty="0">
                <a:solidFill>
                  <a:schemeClr val="tx1"/>
                </a:solidFill>
                <a:latin typeface="Proxima nova"/>
                <a:ea typeface="Monaco"/>
              </a:rPr>
              <a:t>online</a:t>
            </a:r>
            <a:r>
              <a:rPr kumimoji="0" lang="zh-CN" altLang="zh-CN" sz="1800" b="0" i="0" u="none" strike="noStrike" cap="none" normalizeH="0" baseline="0" dirty="0">
                <a:ln>
                  <a:noFill/>
                </a:ln>
                <a:solidFill>
                  <a:schemeClr val="accent1">
                    <a:lumMod val="60000"/>
                    <a:lumOff val="40000"/>
                  </a:schemeClr>
                </a:solidFill>
                <a:effectLst/>
                <a:latin typeface="Proxima nova"/>
                <a:ea typeface="Monaco"/>
              </a:rPr>
              <a:t>=True</a:t>
            </a:r>
            <a:r>
              <a:rPr kumimoji="0" lang="zh-CN" altLang="zh-CN" sz="1800" b="0" i="0" u="none" strike="noStrike" cap="none" normalizeH="0" baseline="0" dirty="0">
                <a:ln>
                  <a:noFill/>
                </a:ln>
                <a:solidFill>
                  <a:schemeClr val="tx1"/>
                </a:solidFill>
                <a:effectLst/>
                <a:latin typeface="Proxima nova"/>
                <a:ea typeface="Monaco"/>
              </a:rPr>
              <a:t>) </a:t>
            </a:r>
            <a:endParaRPr kumimoji="0" lang="zh-CN" altLang="zh-CN" sz="4400" b="0" i="0" u="none" strike="noStrike" cap="none" normalizeH="0" baseline="0" dirty="0">
              <a:ln>
                <a:noFill/>
              </a:ln>
              <a:solidFill>
                <a:schemeClr val="tx1"/>
              </a:solidFill>
              <a:effectLst/>
              <a:latin typeface="Proxima nova"/>
            </a:endParaRPr>
          </a:p>
        </p:txBody>
      </p:sp>
      <p:sp>
        <p:nvSpPr>
          <p:cNvPr id="18" name="Rectangle 17">
            <a:extLst>
              <a:ext uri="{FF2B5EF4-FFF2-40B4-BE49-F238E27FC236}">
                <a16:creationId xmlns:a16="http://schemas.microsoft.com/office/drawing/2014/main" id="{53D828FB-2D93-49CC-A64C-6724569302EE}"/>
              </a:ext>
            </a:extLst>
          </p:cNvPr>
          <p:cNvSpPr/>
          <p:nvPr/>
        </p:nvSpPr>
        <p:spPr>
          <a:xfrm>
            <a:off x="12946" y="866669"/>
            <a:ext cx="5519635" cy="45719"/>
          </a:xfrm>
          <a:prstGeom prst="rect">
            <a:avLst/>
          </a:prstGeom>
          <a:solidFill>
            <a:schemeClr val="accent1">
              <a:lumMod val="20000"/>
              <a:lumOff val="8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Slide Number Placeholder 1">
            <a:extLst>
              <a:ext uri="{FF2B5EF4-FFF2-40B4-BE49-F238E27FC236}">
                <a16:creationId xmlns:a16="http://schemas.microsoft.com/office/drawing/2014/main" id="{DD51B68E-099B-42D4-9A82-22C39D1EE56F}"/>
              </a:ext>
            </a:extLst>
          </p:cNvPr>
          <p:cNvSpPr>
            <a:spLocks noGrp="1"/>
          </p:cNvSpPr>
          <p:nvPr>
            <p:ph type="sldNum" sz="quarter" idx="12"/>
          </p:nvPr>
        </p:nvSpPr>
        <p:spPr/>
        <p:txBody>
          <a:bodyPr/>
          <a:lstStyle/>
          <a:p>
            <a:fld id="{E126DD6A-2234-4F2C-9973-1EB23FFF7494}" type="slidenum">
              <a:rPr lang="zh-CN" altLang="en-US" smtClean="0"/>
              <a:t>5</a:t>
            </a:fld>
            <a:endParaRPr lang="zh-CN" altLang="en-US"/>
          </a:p>
        </p:txBody>
      </p:sp>
    </p:spTree>
    <p:extLst>
      <p:ext uri="{BB962C8B-B14F-4D97-AF65-F5344CB8AC3E}">
        <p14:creationId xmlns:p14="http://schemas.microsoft.com/office/powerpoint/2010/main" val="4273473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60688E-6337-4AB9-B758-4372A533D172}"/>
              </a:ext>
            </a:extLst>
          </p:cNvPr>
          <p:cNvPicPr>
            <a:picLocks noChangeAspect="1"/>
          </p:cNvPicPr>
          <p:nvPr/>
        </p:nvPicPr>
        <p:blipFill rotWithShape="1">
          <a:blip r:embed="rId3"/>
          <a:srcRect t="18580"/>
          <a:stretch/>
        </p:blipFill>
        <p:spPr>
          <a:xfrm>
            <a:off x="6775085" y="2461561"/>
            <a:ext cx="3945912" cy="2682656"/>
          </a:xfrm>
          <a:prstGeom prst="rect">
            <a:avLst/>
          </a:prstGeom>
        </p:spPr>
      </p:pic>
      <p:pic>
        <p:nvPicPr>
          <p:cNvPr id="9" name="Picture 8">
            <a:extLst>
              <a:ext uri="{FF2B5EF4-FFF2-40B4-BE49-F238E27FC236}">
                <a16:creationId xmlns:a16="http://schemas.microsoft.com/office/drawing/2014/main" id="{DBF40E76-BB59-4D70-911E-E423F31EAD18}"/>
              </a:ext>
            </a:extLst>
          </p:cNvPr>
          <p:cNvPicPr>
            <a:picLocks noChangeAspect="1"/>
          </p:cNvPicPr>
          <p:nvPr/>
        </p:nvPicPr>
        <p:blipFill>
          <a:blip r:embed="rId4"/>
          <a:stretch>
            <a:fillRect/>
          </a:stretch>
        </p:blipFill>
        <p:spPr>
          <a:xfrm>
            <a:off x="6378020" y="5154610"/>
            <a:ext cx="5215812" cy="1703325"/>
          </a:xfrm>
          <a:prstGeom prst="rect">
            <a:avLst/>
          </a:prstGeom>
        </p:spPr>
      </p:pic>
      <p:sp>
        <p:nvSpPr>
          <p:cNvPr id="2" name="Slide Number Placeholder 1">
            <a:extLst>
              <a:ext uri="{FF2B5EF4-FFF2-40B4-BE49-F238E27FC236}">
                <a16:creationId xmlns:a16="http://schemas.microsoft.com/office/drawing/2014/main" id="{F0206E5B-5AAA-49B9-8824-487D26412B61}"/>
              </a:ext>
            </a:extLst>
          </p:cNvPr>
          <p:cNvSpPr>
            <a:spLocks noGrp="1"/>
          </p:cNvSpPr>
          <p:nvPr>
            <p:ph type="sldNum" sz="quarter" idx="12"/>
          </p:nvPr>
        </p:nvSpPr>
        <p:spPr/>
        <p:txBody>
          <a:bodyPr/>
          <a:lstStyle/>
          <a:p>
            <a:fld id="{E126DD6A-2234-4F2C-9973-1EB23FFF7494}" type="slidenum">
              <a:rPr lang="zh-CN" altLang="en-US" smtClean="0"/>
              <a:t>6</a:t>
            </a:fld>
            <a:endParaRPr lang="zh-CN" altLang="en-US"/>
          </a:p>
        </p:txBody>
      </p:sp>
      <p:graphicFrame>
        <p:nvGraphicFramePr>
          <p:cNvPr id="11" name="Content Placeholder 2">
            <a:extLst>
              <a:ext uri="{FF2B5EF4-FFF2-40B4-BE49-F238E27FC236}">
                <a16:creationId xmlns:a16="http://schemas.microsoft.com/office/drawing/2014/main" id="{F0534694-5B4C-40FD-AF94-72C7FE2318DF}"/>
              </a:ext>
            </a:extLst>
          </p:cNvPr>
          <p:cNvGraphicFramePr>
            <a:graphicFrameLocks noGrp="1"/>
          </p:cNvGraphicFramePr>
          <p:nvPr>
            <p:ph idx="1"/>
            <p:extLst>
              <p:ext uri="{D42A27DB-BD31-4B8C-83A1-F6EECF244321}">
                <p14:modId xmlns:p14="http://schemas.microsoft.com/office/powerpoint/2010/main" val="469486276"/>
              </p:ext>
            </p:extLst>
          </p:nvPr>
        </p:nvGraphicFramePr>
        <p:xfrm>
          <a:off x="579816" y="86456"/>
          <a:ext cx="10988472" cy="208834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 name="Rectangle 2">
            <a:extLst>
              <a:ext uri="{FF2B5EF4-FFF2-40B4-BE49-F238E27FC236}">
                <a16:creationId xmlns:a16="http://schemas.microsoft.com/office/drawing/2014/main" id="{D8BE24B3-187C-4736-9970-7785F001A292}"/>
              </a:ext>
            </a:extLst>
          </p:cNvPr>
          <p:cNvSpPr/>
          <p:nvPr/>
        </p:nvSpPr>
        <p:spPr>
          <a:xfrm>
            <a:off x="6074052" y="1108364"/>
            <a:ext cx="45719" cy="43226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6">
            <a:extLst>
              <a:ext uri="{FF2B5EF4-FFF2-40B4-BE49-F238E27FC236}">
                <a16:creationId xmlns:a16="http://schemas.microsoft.com/office/drawing/2014/main" id="{EDA3AE99-453C-498A-B1E7-73AEC5F70C7A}"/>
              </a:ext>
            </a:extLst>
          </p:cNvPr>
          <p:cNvPicPr>
            <a:picLocks noChangeAspect="1"/>
          </p:cNvPicPr>
          <p:nvPr/>
        </p:nvPicPr>
        <p:blipFill>
          <a:blip r:embed="rId10"/>
          <a:stretch>
            <a:fillRect/>
          </a:stretch>
        </p:blipFill>
        <p:spPr>
          <a:xfrm>
            <a:off x="458698" y="2947094"/>
            <a:ext cx="5486230" cy="2668139"/>
          </a:xfrm>
          <a:prstGeom prst="rect">
            <a:avLst/>
          </a:prstGeom>
        </p:spPr>
      </p:pic>
    </p:spTree>
    <p:extLst>
      <p:ext uri="{BB962C8B-B14F-4D97-AF65-F5344CB8AC3E}">
        <p14:creationId xmlns:p14="http://schemas.microsoft.com/office/powerpoint/2010/main" val="1447204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1F189-B9BE-487D-A4C9-4CCF1956BCAF}"/>
              </a:ext>
            </a:extLst>
          </p:cNvPr>
          <p:cNvSpPr>
            <a:spLocks noGrp="1"/>
          </p:cNvSpPr>
          <p:nvPr>
            <p:ph type="title"/>
          </p:nvPr>
        </p:nvSpPr>
        <p:spPr>
          <a:xfrm>
            <a:off x="732056" y="2361117"/>
            <a:ext cx="3997693" cy="1477386"/>
          </a:xfrm>
        </p:spPr>
        <p:txBody>
          <a:bodyPr>
            <a:normAutofit/>
          </a:bodyPr>
          <a:lstStyle/>
          <a:p>
            <a:pPr algn="ctr"/>
            <a:r>
              <a:rPr lang="en-US" altLang="zh-CN" sz="6000" dirty="0">
                <a:latin typeface="Proxima nova"/>
              </a:rPr>
              <a:t>Reliability</a:t>
            </a:r>
            <a:endParaRPr lang="zh-CN" altLang="en-US" sz="6000" dirty="0">
              <a:latin typeface="Proxima nova"/>
            </a:endParaRPr>
          </a:p>
        </p:txBody>
      </p:sp>
      <p:graphicFrame>
        <p:nvGraphicFramePr>
          <p:cNvPr id="6" name="Content Placeholder 2">
            <a:extLst>
              <a:ext uri="{FF2B5EF4-FFF2-40B4-BE49-F238E27FC236}">
                <a16:creationId xmlns:a16="http://schemas.microsoft.com/office/drawing/2014/main" id="{5F607011-18E5-46D3-AA15-A1579CD86F33}"/>
              </a:ext>
            </a:extLst>
          </p:cNvPr>
          <p:cNvGraphicFramePr>
            <a:graphicFrameLocks noGrp="1"/>
          </p:cNvGraphicFramePr>
          <p:nvPr>
            <p:ph idx="1"/>
            <p:extLst>
              <p:ext uri="{D42A27DB-BD31-4B8C-83A1-F6EECF244321}">
                <p14:modId xmlns:p14="http://schemas.microsoft.com/office/powerpoint/2010/main" val="500429107"/>
              </p:ext>
            </p:extLst>
          </p:nvPr>
        </p:nvGraphicFramePr>
        <p:xfrm>
          <a:off x="5288347" y="639763"/>
          <a:ext cx="6254724" cy="5492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624D11DE-FB82-4230-A463-95806355F7D5}"/>
              </a:ext>
            </a:extLst>
          </p:cNvPr>
          <p:cNvSpPr>
            <a:spLocks noGrp="1"/>
          </p:cNvSpPr>
          <p:nvPr>
            <p:ph type="sldNum" sz="quarter" idx="12"/>
          </p:nvPr>
        </p:nvSpPr>
        <p:spPr/>
        <p:txBody>
          <a:bodyPr/>
          <a:lstStyle/>
          <a:p>
            <a:fld id="{E126DD6A-2234-4F2C-9973-1EB23FFF7494}" type="slidenum">
              <a:rPr lang="zh-CN" altLang="en-US" smtClean="0"/>
              <a:t>7</a:t>
            </a:fld>
            <a:endParaRPr lang="zh-CN" altLang="en-US"/>
          </a:p>
        </p:txBody>
      </p:sp>
    </p:spTree>
    <p:extLst>
      <p:ext uri="{BB962C8B-B14F-4D97-AF65-F5344CB8AC3E}">
        <p14:creationId xmlns:p14="http://schemas.microsoft.com/office/powerpoint/2010/main" val="2070661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2750D880-11B4-497A-AEC8-903F4EA97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2887" y="243250"/>
            <a:ext cx="360045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E99F046F-3DAB-44A5-ADCD-A9401E7A91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3085" y="196474"/>
            <a:ext cx="3638318" cy="25613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0">
            <a:extLst>
              <a:ext uri="{FF2B5EF4-FFF2-40B4-BE49-F238E27FC236}">
                <a16:creationId xmlns:a16="http://schemas.microsoft.com/office/drawing/2014/main" id="{0A3EE054-335B-4662-890A-6F5900F2E4C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2777"/>
          <a:stretch/>
        </p:blipFill>
        <p:spPr bwMode="auto">
          <a:xfrm>
            <a:off x="0" y="0"/>
            <a:ext cx="3632631" cy="30011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a:extLst>
              <a:ext uri="{FF2B5EF4-FFF2-40B4-BE49-F238E27FC236}">
                <a16:creationId xmlns:a16="http://schemas.microsoft.com/office/drawing/2014/main" id="{FDAD02A0-54D6-44D5-903C-60AD40A94EE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2777"/>
          <a:stretch/>
        </p:blipFill>
        <p:spPr bwMode="auto">
          <a:xfrm>
            <a:off x="0" y="3270580"/>
            <a:ext cx="3852887" cy="297011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28507161-ED2B-44A7-8E0C-D90BEEE9E7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2887" y="3630596"/>
            <a:ext cx="3638318" cy="261009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626E521D-EFAF-4291-92C9-AE1DC26BE53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13085" y="3630596"/>
            <a:ext cx="3638318" cy="261009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1F17A74B-4EC3-4A27-A408-D8001F8BC5A3}"/>
              </a:ext>
            </a:extLst>
          </p:cNvPr>
          <p:cNvSpPr txBox="1"/>
          <p:nvPr/>
        </p:nvSpPr>
        <p:spPr>
          <a:xfrm>
            <a:off x="0" y="6543681"/>
            <a:ext cx="6767637" cy="261610"/>
          </a:xfrm>
          <a:prstGeom prst="rect">
            <a:avLst/>
          </a:prstGeom>
          <a:noFill/>
        </p:spPr>
        <p:txBody>
          <a:bodyPr wrap="square" rtlCol="0">
            <a:spAutoFit/>
          </a:bodyPr>
          <a:lstStyle/>
          <a:p>
            <a:r>
              <a:rPr lang="en-US" altLang="zh-CN" sz="1100" dirty="0"/>
              <a:t>*Test done on the same sample (set of 3) with same parameter, XCMS processed on the web interface</a:t>
            </a:r>
            <a:endParaRPr lang="zh-CN" altLang="en-US" sz="1100" dirty="0"/>
          </a:p>
        </p:txBody>
      </p:sp>
      <p:sp>
        <p:nvSpPr>
          <p:cNvPr id="2" name="Slide Number Placeholder 1">
            <a:extLst>
              <a:ext uri="{FF2B5EF4-FFF2-40B4-BE49-F238E27FC236}">
                <a16:creationId xmlns:a16="http://schemas.microsoft.com/office/drawing/2014/main" id="{B6744429-C199-4183-9EEE-FD5E638E06A0}"/>
              </a:ext>
            </a:extLst>
          </p:cNvPr>
          <p:cNvSpPr>
            <a:spLocks noGrp="1"/>
          </p:cNvSpPr>
          <p:nvPr>
            <p:ph type="sldNum" sz="quarter" idx="12"/>
          </p:nvPr>
        </p:nvSpPr>
        <p:spPr/>
        <p:txBody>
          <a:bodyPr/>
          <a:lstStyle/>
          <a:p>
            <a:fld id="{E126DD6A-2234-4F2C-9973-1EB23FFF7494}" type="slidenum">
              <a:rPr lang="zh-CN" altLang="en-US" smtClean="0"/>
              <a:t>8</a:t>
            </a:fld>
            <a:endParaRPr lang="zh-CN" altLang="en-US"/>
          </a:p>
        </p:txBody>
      </p:sp>
      <p:sp>
        <p:nvSpPr>
          <p:cNvPr id="3" name="Rectangle 2">
            <a:extLst>
              <a:ext uri="{FF2B5EF4-FFF2-40B4-BE49-F238E27FC236}">
                <a16:creationId xmlns:a16="http://schemas.microsoft.com/office/drawing/2014/main" id="{4679E24F-857C-4A4E-BCC3-9C5B89CF6D47}"/>
              </a:ext>
            </a:extLst>
          </p:cNvPr>
          <p:cNvSpPr/>
          <p:nvPr/>
        </p:nvSpPr>
        <p:spPr>
          <a:xfrm>
            <a:off x="2577011" y="3146843"/>
            <a:ext cx="8994634" cy="6259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47890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D68E2-0548-4DA6-B097-06A2885F5014}"/>
              </a:ext>
            </a:extLst>
          </p:cNvPr>
          <p:cNvSpPr>
            <a:spLocks noGrp="1"/>
          </p:cNvSpPr>
          <p:nvPr>
            <p:ph type="title"/>
          </p:nvPr>
        </p:nvSpPr>
        <p:spPr>
          <a:xfrm>
            <a:off x="-1" y="92535"/>
            <a:ext cx="10923638" cy="1125190"/>
          </a:xfrm>
        </p:spPr>
        <p:txBody>
          <a:bodyPr vert="horz" lIns="91440" tIns="45720" rIns="91440" bIns="45720" rtlCol="0" anchor="b">
            <a:normAutofit/>
          </a:bodyPr>
          <a:lstStyle/>
          <a:p>
            <a:pPr>
              <a:lnSpc>
                <a:spcPct val="80000"/>
              </a:lnSpc>
            </a:pPr>
            <a:r>
              <a:rPr lang="en-US" altLang="zh-CN" sz="6600" dirty="0">
                <a:latin typeface="Proxima nova"/>
              </a:rPr>
              <a:t>In house sample annotation</a:t>
            </a:r>
          </a:p>
        </p:txBody>
      </p:sp>
      <p:graphicFrame>
        <p:nvGraphicFramePr>
          <p:cNvPr id="4" name="Chart 3">
            <a:extLst>
              <a:ext uri="{FF2B5EF4-FFF2-40B4-BE49-F238E27FC236}">
                <a16:creationId xmlns:a16="http://schemas.microsoft.com/office/drawing/2014/main" id="{E8091908-4252-4B11-AA7C-0C2D662FD8EF}"/>
              </a:ext>
            </a:extLst>
          </p:cNvPr>
          <p:cNvGraphicFramePr/>
          <p:nvPr>
            <p:extLst>
              <p:ext uri="{D42A27DB-BD31-4B8C-83A1-F6EECF244321}">
                <p14:modId xmlns:p14="http://schemas.microsoft.com/office/powerpoint/2010/main" val="345378019"/>
              </p:ext>
            </p:extLst>
          </p:nvPr>
        </p:nvGraphicFramePr>
        <p:xfrm>
          <a:off x="7590390" y="2405554"/>
          <a:ext cx="3701988" cy="3590205"/>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B181C46E-C318-45A3-B602-84F47CD92AF1}"/>
              </a:ext>
            </a:extLst>
          </p:cNvPr>
          <p:cNvSpPr txBox="1"/>
          <p:nvPr/>
        </p:nvSpPr>
        <p:spPr>
          <a:xfrm>
            <a:off x="-1" y="6560165"/>
            <a:ext cx="8191893" cy="276999"/>
          </a:xfrm>
          <a:prstGeom prst="rect">
            <a:avLst/>
          </a:prstGeom>
          <a:noFill/>
        </p:spPr>
        <p:txBody>
          <a:bodyPr wrap="square" rtlCol="0">
            <a:spAutoFit/>
          </a:bodyPr>
          <a:lstStyle/>
          <a:p>
            <a:r>
              <a:rPr lang="en-US" altLang="zh-CN" sz="1200" dirty="0">
                <a:solidFill>
                  <a:schemeClr val="tx1"/>
                </a:solidFill>
              </a:rPr>
              <a:t>* Mismatch derives from bad peak shape and function parameter settings, only matched through MS1 chromatograms</a:t>
            </a:r>
            <a:endParaRPr lang="zh-CN" altLang="en-US" sz="1200" dirty="0">
              <a:solidFill>
                <a:schemeClr val="tx1"/>
              </a:solidFill>
            </a:endParaRPr>
          </a:p>
        </p:txBody>
      </p:sp>
      <p:sp>
        <p:nvSpPr>
          <p:cNvPr id="8" name="TextBox 7">
            <a:extLst>
              <a:ext uri="{FF2B5EF4-FFF2-40B4-BE49-F238E27FC236}">
                <a16:creationId xmlns:a16="http://schemas.microsoft.com/office/drawing/2014/main" id="{EB9A6599-4B8D-4E7F-B460-042D82CD95AF}"/>
              </a:ext>
            </a:extLst>
          </p:cNvPr>
          <p:cNvSpPr txBox="1"/>
          <p:nvPr/>
        </p:nvSpPr>
        <p:spPr>
          <a:xfrm>
            <a:off x="159155" y="1065915"/>
            <a:ext cx="11046690" cy="461665"/>
          </a:xfrm>
          <a:prstGeom prst="rect">
            <a:avLst/>
          </a:prstGeom>
          <a:noFill/>
        </p:spPr>
        <p:txBody>
          <a:bodyPr wrap="square" rtlCol="0">
            <a:spAutoFit/>
          </a:bodyPr>
          <a:lstStyle/>
          <a:p>
            <a:r>
              <a:rPr lang="en-US" altLang="zh-CN" sz="2400" dirty="0">
                <a:solidFill>
                  <a:schemeClr val="tx1"/>
                </a:solidFill>
              </a:rPr>
              <a:t>Samples with 413 known compound spiked were processed by Mass-suite</a:t>
            </a:r>
            <a:endParaRPr lang="zh-CN" altLang="en-US" sz="2400" dirty="0">
              <a:solidFill>
                <a:schemeClr val="tx1"/>
              </a:solidFill>
            </a:endParaRPr>
          </a:p>
        </p:txBody>
      </p:sp>
      <p:pic>
        <p:nvPicPr>
          <p:cNvPr id="2050" name="Picture 2" descr="Pipette and test tube Royalty Free Vector Image">
            <a:extLst>
              <a:ext uri="{FF2B5EF4-FFF2-40B4-BE49-F238E27FC236}">
                <a16:creationId xmlns:a16="http://schemas.microsoft.com/office/drawing/2014/main" id="{334B4E76-3295-4335-8B63-6D71DB36F8D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0753"/>
          <a:stretch/>
        </p:blipFill>
        <p:spPr bwMode="auto">
          <a:xfrm>
            <a:off x="397165" y="4307533"/>
            <a:ext cx="2057400" cy="198953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52" name="Picture 4" descr="Quadrupole Time of Flight LC/MS | Agilent">
            <a:extLst>
              <a:ext uri="{FF2B5EF4-FFF2-40B4-BE49-F238E27FC236}">
                <a16:creationId xmlns:a16="http://schemas.microsoft.com/office/drawing/2014/main" id="{05C933C7-F61A-4AD2-B9A6-1796215160F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532" r="17529"/>
          <a:stretch/>
        </p:blipFill>
        <p:spPr bwMode="auto">
          <a:xfrm>
            <a:off x="2750616" y="2725145"/>
            <a:ext cx="2057401" cy="214514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6C3DEB33-B43A-415D-BE37-97E993DDD293}"/>
              </a:ext>
            </a:extLst>
          </p:cNvPr>
          <p:cNvPicPr>
            <a:picLocks noChangeAspect="1"/>
          </p:cNvPicPr>
          <p:nvPr/>
        </p:nvPicPr>
        <p:blipFill rotWithShape="1">
          <a:blip r:embed="rId6">
            <a:extLst>
              <a:ext uri="{28A0092B-C50C-407E-A947-70E740481C1C}">
                <a14:useLocalDpi xmlns:a14="http://schemas.microsoft.com/office/drawing/2010/main" val="0"/>
              </a:ext>
            </a:extLst>
          </a:blip>
          <a:srcRect l="2462" t="6303" r="2252" b="4173"/>
          <a:stretch/>
        </p:blipFill>
        <p:spPr>
          <a:xfrm>
            <a:off x="5340255" y="2402392"/>
            <a:ext cx="1916087" cy="53295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0" name="Arrow: Right 9">
            <a:extLst>
              <a:ext uri="{FF2B5EF4-FFF2-40B4-BE49-F238E27FC236}">
                <a16:creationId xmlns:a16="http://schemas.microsoft.com/office/drawing/2014/main" id="{812A5C4D-8373-4CE4-8A94-49E29B0900ED}"/>
              </a:ext>
            </a:extLst>
          </p:cNvPr>
          <p:cNvSpPr/>
          <p:nvPr/>
        </p:nvSpPr>
        <p:spPr>
          <a:xfrm rot="19617009">
            <a:off x="2590753" y="5081555"/>
            <a:ext cx="727969" cy="39188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7" name="Arrow: Right 16">
            <a:extLst>
              <a:ext uri="{FF2B5EF4-FFF2-40B4-BE49-F238E27FC236}">
                <a16:creationId xmlns:a16="http://schemas.microsoft.com/office/drawing/2014/main" id="{5D82D822-1605-4B5E-A857-71D67383D2E6}"/>
              </a:ext>
            </a:extLst>
          </p:cNvPr>
          <p:cNvSpPr/>
          <p:nvPr/>
        </p:nvSpPr>
        <p:spPr>
          <a:xfrm rot="19391341">
            <a:off x="4852850" y="3211719"/>
            <a:ext cx="727969" cy="39188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3" name="Slide Number Placeholder 2">
            <a:extLst>
              <a:ext uri="{FF2B5EF4-FFF2-40B4-BE49-F238E27FC236}">
                <a16:creationId xmlns:a16="http://schemas.microsoft.com/office/drawing/2014/main" id="{246D1506-C7B2-4E18-8BBA-11EE3D34BC47}"/>
              </a:ext>
            </a:extLst>
          </p:cNvPr>
          <p:cNvSpPr>
            <a:spLocks noGrp="1"/>
          </p:cNvSpPr>
          <p:nvPr>
            <p:ph type="sldNum" sz="quarter" idx="12"/>
          </p:nvPr>
        </p:nvSpPr>
        <p:spPr/>
        <p:txBody>
          <a:bodyPr/>
          <a:lstStyle/>
          <a:p>
            <a:fld id="{E126DD6A-2234-4F2C-9973-1EB23FFF7494}" type="slidenum">
              <a:rPr lang="zh-CN" altLang="en-US" smtClean="0"/>
              <a:t>9</a:t>
            </a:fld>
            <a:endParaRPr lang="zh-CN" altLang="en-US"/>
          </a:p>
        </p:txBody>
      </p:sp>
      <p:sp>
        <p:nvSpPr>
          <p:cNvPr id="5" name="Rectangle 4">
            <a:extLst>
              <a:ext uri="{FF2B5EF4-FFF2-40B4-BE49-F238E27FC236}">
                <a16:creationId xmlns:a16="http://schemas.microsoft.com/office/drawing/2014/main" id="{F0331EA8-F2F6-41BA-A484-FF84BD3C39BA}"/>
              </a:ext>
            </a:extLst>
          </p:cNvPr>
          <p:cNvSpPr/>
          <p:nvPr/>
        </p:nvSpPr>
        <p:spPr>
          <a:xfrm>
            <a:off x="-1" y="1608145"/>
            <a:ext cx="11205845" cy="101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Tree>
    <p:extLst>
      <p:ext uri="{BB962C8B-B14F-4D97-AF65-F5344CB8AC3E}">
        <p14:creationId xmlns:p14="http://schemas.microsoft.com/office/powerpoint/2010/main" val="3627295661"/>
      </p:ext>
    </p:extLst>
  </p:cSld>
  <p:clrMapOvr>
    <a:masterClrMapping/>
  </p:clrMapOvr>
</p:sld>
</file>

<file path=ppt/theme/theme1.xml><?xml version="1.0" encoding="utf-8"?>
<a:theme xmlns:a="http://schemas.openxmlformats.org/drawingml/2006/main" name="Theme2">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EE8A3321-EF9E-4471-AF77-C3BDDE7D2C1B}" vid="{DEF7A991-5CA4-413D-98FD-391EE8EE63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1161</TotalTime>
  <Words>2161</Words>
  <Application>Microsoft Office PowerPoint</Application>
  <PresentationFormat>Widescreen</PresentationFormat>
  <Paragraphs>375</Paragraphs>
  <Slides>22</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Proxima nova</vt:lpstr>
      <vt:lpstr>Roboto Slab</vt:lpstr>
      <vt:lpstr>等线</vt:lpstr>
      <vt:lpstr>Arial</vt:lpstr>
      <vt:lpstr>Calibri</vt:lpstr>
      <vt:lpstr>Helvetica</vt:lpstr>
      <vt:lpstr>Segoe UI</vt:lpstr>
      <vt:lpstr>Source Sans Pro</vt:lpstr>
      <vt:lpstr>Wingdings</vt:lpstr>
      <vt:lpstr>Theme2</vt:lpstr>
      <vt:lpstr>Mass-suite:  A novel Python package designed for mass spectrometry data analysis</vt:lpstr>
      <vt:lpstr>Introduction</vt:lpstr>
      <vt:lpstr>PowerPoint Presentation</vt:lpstr>
      <vt:lpstr>PowerPoint Presentation</vt:lpstr>
      <vt:lpstr>PowerPoint Presentation</vt:lpstr>
      <vt:lpstr>PowerPoint Presentation</vt:lpstr>
      <vt:lpstr>Reliability</vt:lpstr>
      <vt:lpstr>PowerPoint Presentation</vt:lpstr>
      <vt:lpstr>In house sample annotation</vt:lpstr>
      <vt:lpstr>Data mining </vt:lpstr>
      <vt:lpstr>Statistical analysis</vt:lpstr>
      <vt:lpstr>PowerPoint Presentation</vt:lpstr>
      <vt:lpstr>PowerPoint Presentation</vt:lpstr>
      <vt:lpstr>PowerPoint Presentation</vt:lpstr>
      <vt:lpstr>PowerPoint Presentation</vt:lpstr>
      <vt:lpstr>Functionality Comparison</vt:lpstr>
      <vt:lpstr>PowerPoint Presentation</vt:lpstr>
      <vt:lpstr>Development Roadmap</vt:lpstr>
      <vt:lpstr>Related information</vt:lpstr>
      <vt:lpstr>PowerPoint Presentation</vt:lpstr>
      <vt:lpstr>References &amp; dependencies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Mass-suite</dc:title>
  <dc:creator>Ximin Hu</dc:creator>
  <cp:lastModifiedBy>xhu66</cp:lastModifiedBy>
  <cp:revision>114</cp:revision>
  <dcterms:created xsi:type="dcterms:W3CDTF">2020-06-23T22:33:56Z</dcterms:created>
  <dcterms:modified xsi:type="dcterms:W3CDTF">2021-03-31T23:31:08Z</dcterms:modified>
</cp:coreProperties>
</file>