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представить график в компьютере.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обычных вида представления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перечисление ребер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список узлов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2 массива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массив пар.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Представление: Список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Хранить для каждой вершины все ее соседние вершины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примера список смежности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использовать массив массивов.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Карту можно использовать.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между вершинами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ребро, то (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)-я матрица устанавливается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противном случае -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матрица смежности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массив массивов.</a:t>
            </a: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048"/>
              </p:ext>
            </p:extLst>
          </p:nvPr>
        </p:nvGraphicFramePr>
        <p:xfrm>
          <a:off x="3120329" y="2961163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Ориентированный граф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ориентированного графа представление остается прежним, но ребра добавляются только в одном направлении.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матрица соединений для ориентированного графа будет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для неориентированного графа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направленного такого правила нет.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0450"/>
              </p:ext>
            </p:extLst>
          </p:nvPr>
        </p:nvGraphicFramePr>
        <p:xfrm>
          <a:off x="3558081" y="293614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82B72E-F611-4EFB-81B2-C4AE4C56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8EE851-469D-45D9-8F4A-10905EC4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ширину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</a:t>
            </a:r>
            <a:r>
              <a:rPr lang="ru-RU" sz="2800" dirty="0"/>
              <a:t>также является методом обхода графа</a:t>
            </a:r>
            <a:r>
              <a:rPr lang="en-US" sz="2800" dirty="0"/>
              <a:t>. </a:t>
            </a:r>
          </a:p>
          <a:p>
            <a:pPr lvl="1"/>
            <a:r>
              <a:rPr lang="ru-RU" sz="2800" dirty="0"/>
              <a:t>Алгоритм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09972" y="3125132"/>
            <a:ext cx="6438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ru-RU" sz="2000" dirty="0"/>
              <a:t>добавить</a:t>
            </a:r>
            <a:r>
              <a:rPr lang="en-US" sz="2000" dirty="0"/>
              <a:t>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очередь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</a:t>
            </a:r>
            <a:r>
              <a:rPr lang="ru-RU" sz="2000" dirty="0"/>
              <a:t>пока </a:t>
            </a:r>
            <a:r>
              <a:rPr lang="en-US" sz="2000" b="1" i="1" dirty="0"/>
              <a:t>q </a:t>
            </a:r>
            <a:r>
              <a:rPr lang="ru-RU" sz="2000" dirty="0"/>
              <a:t>не пусто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ru-RU" sz="2000" dirty="0"/>
              <a:t>взять первую вершину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</a:t>
            </a:r>
            <a:r>
              <a:rPr lang="ru-RU" sz="2000" b="1" i="1" dirty="0"/>
              <a:t>               </a:t>
            </a:r>
            <a:r>
              <a:rPr lang="ru-RU" sz="2000" dirty="0"/>
              <a:t>удалить первую вершину из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ru-RU" sz="2000" dirty="0"/>
              <a:t>пометить</a:t>
            </a:r>
            <a:r>
              <a:rPr lang="en-US" sz="2000" dirty="0"/>
              <a:t>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как посетившую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ru-RU" sz="2000" i="1" dirty="0"/>
              <a:t>              для всех </a:t>
            </a:r>
            <a:r>
              <a:rPr lang="ru-RU" sz="2000" i="1" dirty="0" err="1"/>
              <a:t>непосещенных</a:t>
            </a:r>
            <a:r>
              <a:rPr lang="ru-RU" sz="2000" i="1" dirty="0"/>
              <a:t> смежных вершин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</a:t>
            </a:r>
            <a:r>
              <a:rPr lang="ru-RU" sz="2000" dirty="0"/>
              <a:t>добавить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структура, представляющая собой набор объектов, в котором некоторые пары объектов в некотором смысле «связаны».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(также называемыми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связанных пар вершин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22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желтые кружки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 = {1,2,3,4,5}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черные линии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пары вершин, которые связаны. В этом случае 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определяем граф как пару V и E. Если коротко, 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это обозначение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70" y="1265115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745EB-46D7-477E-BA1A-DBFE9FBA0A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326A-FB2C-42F7-A7FE-70CADD7436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5B633C-5C28-48AD-912E-862C629C8DC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02B31-935D-4AC7-A6A8-CD957B7FD5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235-8CE5-42DA-8520-C0F7EC6433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2A5E2-F670-4C18-9131-855A4D3B74C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19C817-06BE-4933-9075-04D8AA9DAEE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C6E2F-67B4-4D23-83A7-03F326435B8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937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Параллельные вершины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или более ребра, соединяющие одну и ту же пару вершин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вершины 1 и 2 соединены с 2 ребрами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которое начинается и заканчивается в одной вершине.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5ABFAD-9675-4B48-81ED-DB5EBF5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12" y="5255608"/>
            <a:ext cx="1971675" cy="139065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34B32EE-4DBC-43B8-B560-7D9F9964C3A1}"/>
              </a:ext>
            </a:extLst>
          </p:cNvPr>
          <p:cNvGrpSpPr/>
          <p:nvPr/>
        </p:nvGrpSpPr>
        <p:grpSpPr>
          <a:xfrm>
            <a:off x="4028646" y="5255608"/>
            <a:ext cx="1971675" cy="1390650"/>
            <a:chOff x="5110162" y="5102225"/>
            <a:chExt cx="1971675" cy="139065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BA17917-A1EA-4215-BA24-C6752C24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162" y="5102225"/>
              <a:ext cx="1971675" cy="1390650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79BA215D-6832-4E32-A204-039DCBE1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963" y="5505138"/>
              <a:ext cx="386594" cy="160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471ABA-E943-4E4A-8F13-F979FD592ABF}"/>
              </a:ext>
            </a:extLst>
          </p:cNvPr>
          <p:cNvGrpSpPr/>
          <p:nvPr/>
        </p:nvGrpSpPr>
        <p:grpSpPr>
          <a:xfrm>
            <a:off x="5867494" y="5255608"/>
            <a:ext cx="1971675" cy="1390650"/>
            <a:chOff x="5943965" y="5102225"/>
            <a:chExt cx="1971675" cy="1390650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7844287C-79D4-4D34-B58E-F0F9D1E2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5" y="5102225"/>
              <a:ext cx="1971675" cy="1390650"/>
            </a:xfrm>
            <a:prstGeom prst="rect">
              <a:avLst/>
            </a:prstGeom>
          </p:spPr>
        </p:pic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CF5C403-130A-4783-9076-F8BD84EB0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1787" y="5939852"/>
              <a:ext cx="412230" cy="1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8BF817-059D-42C4-A2AE-337A888A539E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7D3F3-2125-44BC-8064-01524C61474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00337-7E9F-4C64-A1AA-9FEA662D8B2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E1F8D-7582-4DA0-9B71-340A9607F36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F99CCF-A3BD-4C96-8B86-5603E3A88BE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7AC32-FE51-488E-92EE-8DCD7D516F1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756774-A032-4A86-B0C4-C623A5C2150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9F0D89-6576-4788-90B5-45CB7B49CF8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ориентированы, т. е. указывают только в одном направлении, граф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ориентированным графом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не имеют направления, граф называется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неориентированным графом.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FD4B9-68E3-4A8E-B9B4-452E9E1E179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57CCB-D76E-422A-B2B6-98BDEF17406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D3D32-9D71-454C-B916-8D4C30934EA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56B5AD-931C-41BE-ABF8-80A4FDDDB0E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508369-F346-4843-A217-1D8A5311513F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00D4A-4AB7-4B3D-BC23-17B869BB384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Граф, в котором каждое ребро имеет числовой «вес»,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взвешенным 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F752B4-C135-4C09-9B3B-08C6CECA3003}"/>
              </a:ext>
            </a:extLst>
          </p:cNvPr>
          <p:cNvSpPr txBox="1">
            <a:spLocks/>
          </p:cNvSpPr>
          <p:nvPr/>
        </p:nvSpPr>
        <p:spPr>
          <a:xfrm>
            <a:off x="912042" y="41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081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соединены некоторым ребром.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ребер, инцидентных вершине,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вершины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Вершина инцидентна ребру, если эта вершина является одной из двух вершин, которые соединяет ребро. Например, град(3) =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1, например, 5 — листовая вершина.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 , например, 6 — изолированная вершина.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рукопожатии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Лемма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|E|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ребер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сумма степени всех вершин равна количеству ребер, умноженному на 2.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называется </a:t>
                </a: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связным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в нем </a:t>
                </a: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с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Каждый связный подграф называется компонентом.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графе — это последовательность ребер, соединяющая последовательность вершин.</a:t>
                </a: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начинается и заканчивается в одной и той же вершине.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3966</Words>
  <Application>Microsoft Office PowerPoint</Application>
  <PresentationFormat>Широкоэкранный</PresentationFormat>
  <Paragraphs>936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Times New Roman</vt:lpstr>
      <vt:lpstr>Тема Office</vt:lpstr>
      <vt:lpstr>Графы</vt:lpstr>
      <vt:lpstr>Что такое граф?</vt:lpstr>
      <vt:lpstr>Что такое граф?</vt:lpstr>
      <vt:lpstr>Что такое граф?</vt:lpstr>
      <vt:lpstr>Что такое граф? Типы графов</vt:lpstr>
      <vt:lpstr>Презентация PowerPoint</vt:lpstr>
      <vt:lpstr>Что такое граф? Терминология</vt:lpstr>
      <vt:lpstr>Что такое граф? Лемма о рукопожатии</vt:lpstr>
      <vt:lpstr>Что такое граф? Терминология</vt:lpstr>
      <vt:lpstr>Графическое представление</vt:lpstr>
      <vt:lpstr>Что такое граф? Представление</vt:lpstr>
      <vt:lpstr>Что такое граф? Представление. Список ребер</vt:lpstr>
      <vt:lpstr>Что такое граф? Представление: Список смежности</vt:lpstr>
      <vt:lpstr>Что такое граф? Представление։ Матрица смежности</vt:lpstr>
      <vt:lpstr>Что такое граф? Представление. Ориентированный граф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Kapetto</cp:lastModifiedBy>
  <cp:revision>23</cp:revision>
  <dcterms:created xsi:type="dcterms:W3CDTF">2021-07-10T19:33:53Z</dcterms:created>
  <dcterms:modified xsi:type="dcterms:W3CDTF">2024-10-17T15:58:29Z</dcterms:modified>
</cp:coreProperties>
</file>