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7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02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5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6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8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8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4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3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4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3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92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5400" dirty="0" err="1"/>
              <a:t>Wearable</a:t>
            </a:r>
            <a:r>
              <a:rPr lang="uk-UA" dirty="0"/>
              <a:t> </a:t>
            </a:r>
            <a:r>
              <a:rPr lang="uk-UA" dirty="0" err="1"/>
              <a:t>Health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підготувала студентка групи ДА-11мп</a:t>
            </a:r>
            <a:br>
              <a:rPr lang="uk-UA" dirty="0" smtClean="0"/>
            </a:br>
            <a:r>
              <a:rPr lang="uk-UA" dirty="0" smtClean="0"/>
              <a:t>Молчанова Варвара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50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1761920"/>
            <a:ext cx="9905999" cy="3334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800" dirty="0"/>
              <a:t>Носимі медичні пристрої –  це нова технологія, яка дозволяє безперервно амбулаторно контролювати </a:t>
            </a:r>
            <a:r>
              <a:rPr lang="uk-UA" sz="2800" dirty="0" err="1"/>
              <a:t>життєво</a:t>
            </a:r>
            <a:r>
              <a:rPr lang="uk-UA" sz="2800" dirty="0"/>
              <a:t> важливі показники людини в повсякденному житті (під час роботи, вдома, під час спортивних занять тощо) або в клінічному середовищі, з перевагою мінімізації дискомфорту та перешкод при повсякденній діяльності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608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вимоги до </a:t>
            </a:r>
            <a:r>
              <a:rPr lang="en-US" dirty="0" smtClean="0"/>
              <a:t>WHD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Низьке енергоспоживання</a:t>
            </a:r>
          </a:p>
          <a:p>
            <a:r>
              <a:rPr lang="uk-UA" dirty="0" smtClean="0"/>
              <a:t>Безпека</a:t>
            </a:r>
          </a:p>
          <a:p>
            <a:r>
              <a:rPr lang="uk-UA" dirty="0" smtClean="0"/>
              <a:t>Надійність</a:t>
            </a:r>
          </a:p>
          <a:p>
            <a:r>
              <a:rPr lang="uk-UA" dirty="0" smtClean="0"/>
              <a:t>Комфорт</a:t>
            </a:r>
          </a:p>
          <a:p>
            <a:r>
              <a:rPr lang="uk-UA" dirty="0" smtClean="0"/>
              <a:t>Ергономічність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0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Показники, що потрібно вимірювати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частота серцевих </a:t>
            </a:r>
            <a:r>
              <a:rPr lang="uk-UA" dirty="0" smtClean="0"/>
              <a:t>скорочень</a:t>
            </a:r>
          </a:p>
          <a:p>
            <a:r>
              <a:rPr lang="uk-UA" dirty="0" smtClean="0"/>
              <a:t>кров’яний тиск</a:t>
            </a:r>
          </a:p>
          <a:p>
            <a:r>
              <a:rPr lang="uk-UA" dirty="0" smtClean="0"/>
              <a:t>частота дихання</a:t>
            </a:r>
          </a:p>
          <a:p>
            <a:r>
              <a:rPr lang="uk-UA" dirty="0" smtClean="0"/>
              <a:t>насичення </a:t>
            </a:r>
            <a:r>
              <a:rPr lang="uk-UA" dirty="0"/>
              <a:t>крові </a:t>
            </a:r>
            <a:r>
              <a:rPr lang="uk-UA" dirty="0" smtClean="0"/>
              <a:t>киснем</a:t>
            </a:r>
          </a:p>
          <a:p>
            <a:r>
              <a:rPr lang="uk-UA" dirty="0" smtClean="0"/>
              <a:t>температура </a:t>
            </a:r>
            <a:r>
              <a:rPr lang="uk-UA" dirty="0"/>
              <a:t>тіла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31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Загальна архітектура систем </a:t>
            </a:r>
            <a:r>
              <a:rPr lang="uk-UA" dirty="0" err="1"/>
              <a:t>носимих</a:t>
            </a:r>
            <a:r>
              <a:rPr lang="uk-UA" dirty="0"/>
              <a:t> медичних пристроїв</a:t>
            </a:r>
            <a:endParaRPr lang="ru-RU" dirty="0"/>
          </a:p>
        </p:txBody>
      </p:sp>
      <p:pic>
        <p:nvPicPr>
          <p:cNvPr id="4" name="Picture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54" y="2097088"/>
            <a:ext cx="7357116" cy="415131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623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бездротових протоколів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632220"/>
              </p:ext>
            </p:extLst>
          </p:nvPr>
        </p:nvGraphicFramePr>
        <p:xfrm>
          <a:off x="1183905" y="2338938"/>
          <a:ext cx="9863508" cy="30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877">
                  <a:extLst>
                    <a:ext uri="{9D8B030D-6E8A-4147-A177-3AD203B41FA5}">
                      <a16:colId xmlns:a16="http://schemas.microsoft.com/office/drawing/2014/main" val="3569603334"/>
                    </a:ext>
                  </a:extLst>
                </a:gridCol>
                <a:gridCol w="2465877">
                  <a:extLst>
                    <a:ext uri="{9D8B030D-6E8A-4147-A177-3AD203B41FA5}">
                      <a16:colId xmlns:a16="http://schemas.microsoft.com/office/drawing/2014/main" val="3106695588"/>
                    </a:ext>
                  </a:extLst>
                </a:gridCol>
                <a:gridCol w="2465877">
                  <a:extLst>
                    <a:ext uri="{9D8B030D-6E8A-4147-A177-3AD203B41FA5}">
                      <a16:colId xmlns:a16="http://schemas.microsoft.com/office/drawing/2014/main" val="2092583689"/>
                    </a:ext>
                  </a:extLst>
                </a:gridCol>
                <a:gridCol w="2465877">
                  <a:extLst>
                    <a:ext uri="{9D8B030D-6E8A-4147-A177-3AD203B41FA5}">
                      <a16:colId xmlns:a16="http://schemas.microsoft.com/office/drawing/2014/main" val="13179271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114935" marR="113665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Wireless</a:t>
                      </a:r>
                      <a:r>
                        <a:rPr lang="en-US" sz="1200" b="1" spc="10" dirty="0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Protocol</a:t>
                      </a:r>
                      <a:endParaRPr lang="ru-RU" sz="12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760" marR="90805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Max</a:t>
                      </a:r>
                      <a:r>
                        <a:rPr lang="en-US" sz="1200" b="1" spc="15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Range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170" marR="83185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Max</a:t>
                      </a:r>
                      <a:r>
                        <a:rPr lang="en-US" sz="1200" b="1" spc="15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Data</a:t>
                      </a:r>
                      <a:r>
                        <a:rPr lang="en-US" sz="1200" b="1" spc="15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Rate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marR="9652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Power</a:t>
                      </a:r>
                      <a:r>
                        <a:rPr lang="en-US" sz="1200" b="1" spc="25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Consumption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1124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111125" marR="113665" algn="ctr">
                        <a:lnSpc>
                          <a:spcPts val="101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Bluetooth</a:t>
                      </a:r>
                      <a:r>
                        <a:rPr lang="en-US" sz="1200" b="1" spc="-55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(before</a:t>
                      </a:r>
                      <a:r>
                        <a:rPr lang="en-US" sz="1200" b="1" spc="-35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version</a:t>
                      </a:r>
                      <a:r>
                        <a:rPr lang="en-US" sz="1200" b="1" spc="-35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4.0)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760" marR="90805"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100</a:t>
                      </a:r>
                      <a:r>
                        <a:rPr lang="en-US" sz="1200" spc="-1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170" marR="83185"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1–3</a:t>
                      </a:r>
                      <a:r>
                        <a:rPr lang="en-US" sz="1200" spc="-2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Mbps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marR="96520"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2.5–100</a:t>
                      </a:r>
                      <a:r>
                        <a:rPr lang="en-US" sz="1200" spc="5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mW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19001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114935" marR="113665" algn="ctr">
                        <a:lnSpc>
                          <a:spcPts val="8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Bluetooth</a:t>
                      </a:r>
                      <a:r>
                        <a:rPr lang="en-US" sz="1200" b="1" spc="30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Low-Energy</a:t>
                      </a:r>
                      <a:r>
                        <a:rPr lang="en-US" sz="1200" b="1" spc="35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(BLE)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760" marR="90805" algn="ctr">
                        <a:lnSpc>
                          <a:spcPts val="83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100</a:t>
                      </a:r>
                      <a:r>
                        <a:rPr lang="en-US" sz="1200" spc="-1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170" marR="83185" algn="ctr">
                        <a:lnSpc>
                          <a:spcPts val="83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1</a:t>
                      </a:r>
                      <a:r>
                        <a:rPr lang="en-US" sz="1200" spc="15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Mbps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marR="96520" algn="ctr">
                        <a:lnSpc>
                          <a:spcPts val="83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10</a:t>
                      </a:r>
                      <a:r>
                        <a:rPr lang="en-US" sz="1200" spc="4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mW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2932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114935" marR="113665"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Wi-Fi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760" marR="90805"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150–200</a:t>
                      </a:r>
                      <a:r>
                        <a:rPr lang="en-US" sz="1200" spc="3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170" marR="83185"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54</a:t>
                      </a:r>
                      <a:r>
                        <a:rPr lang="en-US" sz="1200" spc="-15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Mbps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marR="96520"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1</a:t>
                      </a:r>
                      <a:r>
                        <a:rPr lang="en-US" sz="1200" spc="35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W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19878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114935" marR="113665"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ZigBee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760" marR="90805"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100</a:t>
                      </a:r>
                      <a:r>
                        <a:rPr lang="en-US" sz="1200" spc="-1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170" marR="83185"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250</a:t>
                      </a:r>
                      <a:r>
                        <a:rPr lang="en-US" sz="1200" spc="5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kbps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marR="96520"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35</a:t>
                      </a:r>
                      <a:r>
                        <a:rPr lang="en-US" sz="1200" spc="4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mW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455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114935" marR="113665" algn="ctr">
                        <a:lnSpc>
                          <a:spcPts val="99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Palatino Linotype" panose="020405020505050303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LoRa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760" marR="9080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50</a:t>
                      </a:r>
                      <a:r>
                        <a:rPr lang="en-US" sz="1200" spc="2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km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170" marR="8318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700</a:t>
                      </a:r>
                      <a:r>
                        <a:rPr lang="en-US" sz="1200" spc="-1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bps</a:t>
                      </a:r>
                      <a:endParaRPr lang="ru-RU" sz="120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marR="96520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(customizable)</a:t>
                      </a:r>
                      <a:endParaRPr lang="ru-RU" sz="1200" dirty="0">
                        <a:effectLst/>
                        <a:latin typeface="Palatino Linotype" panose="02040502050505030304" pitchFamily="18" charset="0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00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Існуючі</a:t>
            </a:r>
            <a:r>
              <a:rPr lang="en-US" dirty="0" smtClean="0"/>
              <a:t> </a:t>
            </a:r>
            <a:r>
              <a:rPr lang="en-US" dirty="0" err="1" smtClean="0"/>
              <a:t>whd</a:t>
            </a:r>
            <a:endParaRPr lang="ru-RU" dirty="0"/>
          </a:p>
        </p:txBody>
      </p:sp>
      <p:pic>
        <p:nvPicPr>
          <p:cNvPr id="4" name="image1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35814" y="2249487"/>
            <a:ext cx="3702006" cy="42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2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Розробка таких пристроїв та їх інтеграція в архітектуру інтелектуальних домашніх сервісів можуть мати деякі основні проблеми, які потребують певної уваги: ​​ефективність пристрою, надійність та ненав’язливість; питання конфіденційності та етики; </a:t>
            </a:r>
            <a:r>
              <a:rPr lang="uk-UA" dirty="0" smtClean="0"/>
              <a:t>сумісність</a:t>
            </a:r>
          </a:p>
          <a:p>
            <a:r>
              <a:rPr lang="uk-UA" dirty="0"/>
              <a:t>Завдяки новим досягненням у сфері нових матеріалів, електроніки та телекомунікаційних інформаційних технологій, а також приходу великих транснаціональних компаній, </a:t>
            </a:r>
            <a:r>
              <a:rPr lang="uk-UA" dirty="0" smtClean="0"/>
              <a:t>та невеликих </a:t>
            </a:r>
            <a:r>
              <a:rPr lang="uk-UA" dirty="0" err="1"/>
              <a:t>стартапів</a:t>
            </a:r>
            <a:r>
              <a:rPr lang="uk-UA" dirty="0"/>
              <a:t>, WHD, як очікується, подолають свої проблеми та вийдуть на споживчий ринок з більшим впливом у наступні 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5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r>
              <a:rPr lang="uk-UA" dirty="0" smtClean="0"/>
              <a:t>Дякую за  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168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26</TotalTime>
  <Words>231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</vt:lpstr>
      <vt:lpstr>Palatino Linotype</vt:lpstr>
      <vt:lpstr>Trebuchet MS</vt:lpstr>
      <vt:lpstr>Tw Cen MT</vt:lpstr>
      <vt:lpstr>Контур</vt:lpstr>
      <vt:lpstr>Wearable Health Devices </vt:lpstr>
      <vt:lpstr>Презентация PowerPoint</vt:lpstr>
      <vt:lpstr>Основні вимоги до WHD</vt:lpstr>
      <vt:lpstr>Показники, що потрібно вимірювати</vt:lpstr>
      <vt:lpstr>Загальна архітектура систем носимих медичних пристроїв</vt:lpstr>
      <vt:lpstr>Властивості бездротових протоколів</vt:lpstr>
      <vt:lpstr>Існуючі whd</vt:lpstr>
      <vt:lpstr>Висновки</vt:lpstr>
      <vt:lpstr>Дякую за  увагу!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Health Devices </dc:title>
  <dc:creator>Варвара Молчанова</dc:creator>
  <cp:lastModifiedBy>Варвара Молчанова</cp:lastModifiedBy>
  <cp:revision>4</cp:revision>
  <dcterms:created xsi:type="dcterms:W3CDTF">2021-11-14T14:08:26Z</dcterms:created>
  <dcterms:modified xsi:type="dcterms:W3CDTF">2021-11-14T14:35:55Z</dcterms:modified>
</cp:coreProperties>
</file>