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312" r:id="rId4"/>
    <p:sldId id="308" r:id="rId5"/>
    <p:sldId id="310" r:id="rId6"/>
    <p:sldId id="304" r:id="rId7"/>
    <p:sldId id="305" r:id="rId8"/>
    <p:sldId id="314" r:id="rId9"/>
    <p:sldId id="258" r:id="rId10"/>
    <p:sldId id="259" r:id="rId11"/>
    <p:sldId id="261" r:id="rId12"/>
    <p:sldId id="360" r:id="rId13"/>
    <p:sldId id="265" r:id="rId14"/>
    <p:sldId id="266" r:id="rId15"/>
    <p:sldId id="267" r:id="rId16"/>
    <p:sldId id="348" r:id="rId17"/>
    <p:sldId id="349" r:id="rId18"/>
    <p:sldId id="350" r:id="rId19"/>
    <p:sldId id="268" r:id="rId20"/>
    <p:sldId id="365" r:id="rId21"/>
    <p:sldId id="351" r:id="rId22"/>
    <p:sldId id="352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353" r:id="rId31"/>
    <p:sldId id="276" r:id="rId32"/>
    <p:sldId id="355" r:id="rId33"/>
    <p:sldId id="278" r:id="rId34"/>
    <p:sldId id="277" r:id="rId35"/>
    <p:sldId id="279" r:id="rId36"/>
    <p:sldId id="282" r:id="rId37"/>
    <p:sldId id="283" r:id="rId38"/>
    <p:sldId id="284" r:id="rId39"/>
    <p:sldId id="362" r:id="rId40"/>
    <p:sldId id="317" r:id="rId41"/>
    <p:sldId id="318" r:id="rId42"/>
    <p:sldId id="321" r:id="rId43"/>
    <p:sldId id="363" r:id="rId44"/>
    <p:sldId id="319" r:id="rId45"/>
    <p:sldId id="320" r:id="rId46"/>
    <p:sldId id="280" r:id="rId47"/>
    <p:sldId id="281" r:id="rId48"/>
    <p:sldId id="356" r:id="rId49"/>
    <p:sldId id="357" r:id="rId50"/>
    <p:sldId id="335" r:id="rId51"/>
    <p:sldId id="336" r:id="rId52"/>
    <p:sldId id="323" r:id="rId53"/>
    <p:sldId id="358" r:id="rId54"/>
    <p:sldId id="338" r:id="rId55"/>
    <p:sldId id="339" r:id="rId56"/>
    <p:sldId id="340" r:id="rId57"/>
    <p:sldId id="341" r:id="rId58"/>
    <p:sldId id="332" r:id="rId59"/>
    <p:sldId id="346" r:id="rId60"/>
    <p:sldId id="347" r:id="rId61"/>
    <p:sldId id="291" r:id="rId62"/>
    <p:sldId id="359" r:id="rId63"/>
    <p:sldId id="293" r:id="rId64"/>
    <p:sldId id="294" r:id="rId65"/>
    <p:sldId id="364" r:id="rId66"/>
    <p:sldId id="333" r:id="rId67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Styl s motivem 1 – zvýraznění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 varScale="1">
        <p:scale>
          <a:sx n="68" d="100"/>
          <a:sy n="68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675086994685806E-2"/>
          <c:y val="2.3127108042627988E-2"/>
          <c:w val="0.88256684963135246"/>
          <c:h val="0.81159728270336151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strRef>
              <c:f>Sheet1!$B$5:$P$5</c:f>
              <c:strCache>
                <c:ptCount val="15"/>
                <c:pt idx="0">
                  <c:v>0</c:v>
                </c:pt>
                <c:pt idx="1">
                  <c:v>1/14</c:v>
                </c:pt>
                <c:pt idx="2">
                  <c:v>2/14</c:v>
                </c:pt>
                <c:pt idx="3">
                  <c:v>3/14</c:v>
                </c:pt>
                <c:pt idx="4">
                  <c:v>4/14</c:v>
                </c:pt>
                <c:pt idx="5">
                  <c:v>5/14</c:v>
                </c:pt>
                <c:pt idx="6">
                  <c:v>6/14</c:v>
                </c:pt>
                <c:pt idx="7">
                  <c:v>7/14</c:v>
                </c:pt>
                <c:pt idx="8">
                  <c:v>8/14</c:v>
                </c:pt>
                <c:pt idx="9">
                  <c:v>9/14</c:v>
                </c:pt>
                <c:pt idx="10">
                  <c:v>10/14</c:v>
                </c:pt>
                <c:pt idx="11">
                  <c:v>11/14</c:v>
                </c:pt>
                <c:pt idx="12">
                  <c:v>13/14</c:v>
                </c:pt>
                <c:pt idx="13">
                  <c:v>13/14</c:v>
                </c:pt>
                <c:pt idx="14">
                  <c:v>1</c:v>
                </c:pt>
              </c:strCache>
            </c:strRef>
          </c:cat>
          <c:val>
            <c:numRef>
              <c:f>Sheet1!$B$6:$P$6</c:f>
              <c:numCache>
                <c:formatCode>General</c:formatCode>
                <c:ptCount val="15"/>
                <c:pt idx="0">
                  <c:v>0</c:v>
                </c:pt>
                <c:pt idx="1">
                  <c:v>0.37123232664087552</c:v>
                </c:pt>
                <c:pt idx="2">
                  <c:v>0.59167277858232759</c:v>
                </c:pt>
                <c:pt idx="3">
                  <c:v>0.74959525725948206</c:v>
                </c:pt>
                <c:pt idx="4">
                  <c:v>0.863120568566631</c:v>
                </c:pt>
                <c:pt idx="5">
                  <c:v>0.94028595867063114</c:v>
                </c:pt>
                <c:pt idx="6">
                  <c:v>0.98522813603425152</c:v>
                </c:pt>
                <c:pt idx="7">
                  <c:v>1</c:v>
                </c:pt>
                <c:pt idx="8">
                  <c:v>0.98522813603425152</c:v>
                </c:pt>
                <c:pt idx="9">
                  <c:v>0.94028595867063103</c:v>
                </c:pt>
                <c:pt idx="10">
                  <c:v>0.863120568566631</c:v>
                </c:pt>
                <c:pt idx="11">
                  <c:v>0.74959525725948195</c:v>
                </c:pt>
                <c:pt idx="12">
                  <c:v>0.59167277858232759</c:v>
                </c:pt>
                <c:pt idx="13">
                  <c:v>0.3712323266408758</c:v>
                </c:pt>
                <c:pt idx="14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3C0-4D46-943B-58CE4F45F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928472"/>
        <c:axId val="233577168"/>
      </c:lineChart>
      <c:catAx>
        <c:axId val="232928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3577168"/>
        <c:crosses val="autoZero"/>
        <c:auto val="1"/>
        <c:lblAlgn val="ctr"/>
        <c:lblOffset val="100"/>
        <c:noMultiLvlLbl val="0"/>
      </c:catAx>
      <c:valAx>
        <c:axId val="23357716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2928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675086994685792E-2"/>
          <c:y val="2.3127108042627992E-2"/>
          <c:w val="0.88256684963135268"/>
          <c:h val="0.81159728270336151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strRef>
              <c:f>Sheet1!$B$5:$P$5</c:f>
              <c:strCache>
                <c:ptCount val="15"/>
                <c:pt idx="0">
                  <c:v>0</c:v>
                </c:pt>
                <c:pt idx="1">
                  <c:v>1/14</c:v>
                </c:pt>
                <c:pt idx="2">
                  <c:v>2/14</c:v>
                </c:pt>
                <c:pt idx="3">
                  <c:v>3/14</c:v>
                </c:pt>
                <c:pt idx="4">
                  <c:v>4/14</c:v>
                </c:pt>
                <c:pt idx="5">
                  <c:v>5/14</c:v>
                </c:pt>
                <c:pt idx="6">
                  <c:v>6/14</c:v>
                </c:pt>
                <c:pt idx="7">
                  <c:v>7/14</c:v>
                </c:pt>
                <c:pt idx="8">
                  <c:v>8/14</c:v>
                </c:pt>
                <c:pt idx="9">
                  <c:v>9/14</c:v>
                </c:pt>
                <c:pt idx="10">
                  <c:v>10/14</c:v>
                </c:pt>
                <c:pt idx="11">
                  <c:v>11/14</c:v>
                </c:pt>
                <c:pt idx="12">
                  <c:v>13/14</c:v>
                </c:pt>
                <c:pt idx="13">
                  <c:v>13/14</c:v>
                </c:pt>
                <c:pt idx="14">
                  <c:v>1</c:v>
                </c:pt>
              </c:strCache>
            </c:strRef>
          </c:cat>
          <c:val>
            <c:numRef>
              <c:f>Sheet1!$B$6:$P$6</c:f>
              <c:numCache>
                <c:formatCode>General</c:formatCode>
                <c:ptCount val="15"/>
                <c:pt idx="0">
                  <c:v>0</c:v>
                </c:pt>
                <c:pt idx="1">
                  <c:v>0.37123232664087552</c:v>
                </c:pt>
                <c:pt idx="2">
                  <c:v>0.5916727785823277</c:v>
                </c:pt>
                <c:pt idx="3">
                  <c:v>0.74959525725948184</c:v>
                </c:pt>
                <c:pt idx="4">
                  <c:v>0.863120568566631</c:v>
                </c:pt>
                <c:pt idx="5">
                  <c:v>0.94028595867063114</c:v>
                </c:pt>
                <c:pt idx="6">
                  <c:v>0.98522813603425152</c:v>
                </c:pt>
                <c:pt idx="7">
                  <c:v>1</c:v>
                </c:pt>
                <c:pt idx="8">
                  <c:v>0.98522813603425152</c:v>
                </c:pt>
                <c:pt idx="9">
                  <c:v>0.94028595867063103</c:v>
                </c:pt>
                <c:pt idx="10">
                  <c:v>0.863120568566631</c:v>
                </c:pt>
                <c:pt idx="11">
                  <c:v>0.74959525725948173</c:v>
                </c:pt>
                <c:pt idx="12">
                  <c:v>0.5916727785823277</c:v>
                </c:pt>
                <c:pt idx="13">
                  <c:v>0.3712323266408758</c:v>
                </c:pt>
                <c:pt idx="14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AD5-4087-9999-882AA15F5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146984"/>
        <c:axId val="234147368"/>
      </c:lineChart>
      <c:catAx>
        <c:axId val="234146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4147368"/>
        <c:crosses val="autoZero"/>
        <c:auto val="1"/>
        <c:lblAlgn val="ctr"/>
        <c:lblOffset val="100"/>
        <c:noMultiLvlLbl val="0"/>
      </c:catAx>
      <c:valAx>
        <c:axId val="23414736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4146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394947569928134E-2"/>
          <c:y val="2.5268203817809417E-2"/>
          <c:w val="0.88256684963135268"/>
          <c:h val="0.81159728270336151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strRef>
              <c:f>Sheet1!$B$5:$P$5</c:f>
              <c:strCache>
                <c:ptCount val="15"/>
                <c:pt idx="0">
                  <c:v>0</c:v>
                </c:pt>
                <c:pt idx="1">
                  <c:v>1/14</c:v>
                </c:pt>
                <c:pt idx="2">
                  <c:v>2/14</c:v>
                </c:pt>
                <c:pt idx="3">
                  <c:v>3/14</c:v>
                </c:pt>
                <c:pt idx="4">
                  <c:v>4/14</c:v>
                </c:pt>
                <c:pt idx="5">
                  <c:v>5/14</c:v>
                </c:pt>
                <c:pt idx="6">
                  <c:v>6/14</c:v>
                </c:pt>
                <c:pt idx="7">
                  <c:v>7/14</c:v>
                </c:pt>
                <c:pt idx="8">
                  <c:v>8/14</c:v>
                </c:pt>
                <c:pt idx="9">
                  <c:v>9/14</c:v>
                </c:pt>
                <c:pt idx="10">
                  <c:v>10/14</c:v>
                </c:pt>
                <c:pt idx="11">
                  <c:v>11/14</c:v>
                </c:pt>
                <c:pt idx="12">
                  <c:v>13/14</c:v>
                </c:pt>
                <c:pt idx="13">
                  <c:v>13/14</c:v>
                </c:pt>
                <c:pt idx="14">
                  <c:v>1</c:v>
                </c:pt>
              </c:strCache>
            </c:strRef>
          </c:cat>
          <c:val>
            <c:numRef>
              <c:f>Sheet1!$B$6:$P$6</c:f>
              <c:numCache>
                <c:formatCode>General</c:formatCode>
                <c:ptCount val="15"/>
                <c:pt idx="0">
                  <c:v>0</c:v>
                </c:pt>
                <c:pt idx="1">
                  <c:v>0.37123232664087552</c:v>
                </c:pt>
                <c:pt idx="2">
                  <c:v>0.5916727785823277</c:v>
                </c:pt>
                <c:pt idx="3">
                  <c:v>0.74959525725948184</c:v>
                </c:pt>
                <c:pt idx="4">
                  <c:v>0.863120568566631</c:v>
                </c:pt>
                <c:pt idx="5">
                  <c:v>0.94028595867063114</c:v>
                </c:pt>
                <c:pt idx="6">
                  <c:v>0.98522813603425152</c:v>
                </c:pt>
                <c:pt idx="7">
                  <c:v>1</c:v>
                </c:pt>
                <c:pt idx="8">
                  <c:v>0.98522813603425152</c:v>
                </c:pt>
                <c:pt idx="9">
                  <c:v>0.94028595867063103</c:v>
                </c:pt>
                <c:pt idx="10">
                  <c:v>0.863120568566631</c:v>
                </c:pt>
                <c:pt idx="11">
                  <c:v>0.74959525725948173</c:v>
                </c:pt>
                <c:pt idx="12">
                  <c:v>0.5916727785823277</c:v>
                </c:pt>
                <c:pt idx="13">
                  <c:v>0.3712323266408758</c:v>
                </c:pt>
                <c:pt idx="14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04D-4365-8405-85C31653C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633952"/>
        <c:axId val="233731960"/>
      </c:lineChart>
      <c:catAx>
        <c:axId val="233633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3731960"/>
        <c:crosses val="autoZero"/>
        <c:auto val="1"/>
        <c:lblAlgn val="ctr"/>
        <c:lblOffset val="100"/>
        <c:noMultiLvlLbl val="0"/>
      </c:catAx>
      <c:valAx>
        <c:axId val="23373196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633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36B7B-1905-4CD1-858B-D4FEC67CF9FD}" type="datetimeFigureOut">
              <a:rPr lang="cs-CZ" smtClean="0"/>
              <a:pPr/>
              <a:t>29.09.2016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0297E-F4DB-4415-9089-078A058D706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756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79494-739F-4FD7-A1C8-9410FFE7748C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9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69565-40F5-4DEA-8BFB-6D14A4B1BBBF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8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475E0-CA77-4878-AAEA-D9827BE156C4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2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297E-F4DB-4415-9089-078A058D7062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0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2A0D4-EFB2-4240-9FA2-A0D0AAA9D9D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4BA6F-94C0-4189-9292-05E01B22A8C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87053-525C-4AB8-80BB-B9C29A95EB7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7BC1-D73F-4201-B35C-BF5158D040C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F076E-CB2F-4B3B-87E8-6F283C2395D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A7E5F-8736-4C63-AF76-61BBCD1AE10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55C54-85C2-4A56-844A-33104010752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7540E-E4BB-4CFA-AF46-D8B92568FFF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328F-ED24-44F3-AFC8-89919862CA2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9D37D-D23B-4DC3-B35F-3A2FA51BE7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EC5E-4F0F-4B44-AE6E-738BCE90C60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9D87E8E-E393-4247-BE76-E4FDA028B6E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7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040" y="2060848"/>
            <a:ext cx="7772400" cy="1470025"/>
          </a:xfrm>
        </p:spPr>
        <p:txBody>
          <a:bodyPr/>
          <a:lstStyle/>
          <a:p>
            <a:pPr eaLnBrk="1" hangingPunct="1"/>
            <a:r>
              <a:rPr lang="cs-CZ" dirty="0"/>
              <a:t>Rozhodovací stromy  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29396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29.9.2016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051720" y="3717032"/>
            <a:ext cx="534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/>
              <a:t>Ing. Tomáš Kliegr,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/>
              <a:t>Indukce rozhodovacích stromů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z="2800" dirty="0"/>
              <a:t>Cílová proměnná*</a:t>
            </a:r>
          </a:p>
          <a:p>
            <a:pPr lvl="1" eaLnBrk="1" hangingPunct="1"/>
            <a:r>
              <a:rPr lang="cs-CZ" sz="2400" dirty="0"/>
              <a:t>Kategoriální</a:t>
            </a:r>
          </a:p>
          <a:p>
            <a:pPr lvl="1" eaLnBrk="1" hangingPunct="1"/>
            <a:r>
              <a:rPr lang="cs-CZ" sz="2400" dirty="0"/>
              <a:t>Spojitá</a:t>
            </a:r>
          </a:p>
          <a:p>
            <a:pPr eaLnBrk="1" hangingPunct="1"/>
            <a:r>
              <a:rPr lang="cs-CZ" sz="2800" dirty="0"/>
              <a:t>Vstupní proměnné (atributy)  - </a:t>
            </a:r>
            <a:r>
              <a:rPr lang="cs-CZ" sz="2800" dirty="0" err="1"/>
              <a:t>prediktory</a:t>
            </a:r>
            <a:endParaRPr lang="cs-CZ" sz="2800" dirty="0"/>
          </a:p>
          <a:p>
            <a:pPr eaLnBrk="1" hangingPunct="1"/>
            <a:r>
              <a:rPr lang="cs-CZ" sz="2800" dirty="0"/>
              <a:t>První fáze - Učení se z historických dat</a:t>
            </a:r>
          </a:p>
          <a:p>
            <a:pPr lvl="1" eaLnBrk="1" hangingPunct="1"/>
            <a:r>
              <a:rPr lang="cs-CZ" sz="2400" dirty="0"/>
              <a:t>Výstupem je rozhodovací strom</a:t>
            </a:r>
          </a:p>
          <a:p>
            <a:pPr eaLnBrk="1" hangingPunct="1"/>
            <a:r>
              <a:rPr lang="cs-CZ" sz="2800" dirty="0"/>
              <a:t>Rozhodovací strom je použit na data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23850" y="6237288"/>
            <a:ext cx="390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* (v závislosti na použitém algoritmu)</a:t>
            </a:r>
          </a:p>
        </p:txBody>
      </p:sp>
      <p:sp>
        <p:nvSpPr>
          <p:cNvPr id="2" name="Obdélník 1"/>
          <p:cNvSpPr/>
          <p:nvPr/>
        </p:nvSpPr>
        <p:spPr>
          <a:xfrm>
            <a:off x="2699792" y="5589240"/>
            <a:ext cx="3888432" cy="576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eaLnBrk="1" hangingPunct="1"/>
            <a:r>
              <a:rPr lang="cs-CZ" dirty="0"/>
              <a:t>Příklad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420809"/>
              </p:ext>
            </p:extLst>
          </p:nvPr>
        </p:nvGraphicFramePr>
        <p:xfrm>
          <a:off x="428596" y="1071546"/>
          <a:ext cx="8429683" cy="5552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r>
                        <a:rPr lang="cs-CZ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délník 4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>
          <a:xfrm>
            <a:off x="6974904" y="6381750"/>
            <a:ext cx="2133600" cy="476250"/>
          </a:xfrm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11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</a:t>
            </a:r>
            <a:r>
              <a:rPr lang="cs-CZ" dirty="0" err="1"/>
              <a:t>ízy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7800"/>
          </a:xfrm>
        </p:spPr>
        <p:txBody>
          <a:bodyPr>
            <a:noAutofit/>
          </a:bodyPr>
          <a:lstStyle/>
          <a:p>
            <a:r>
              <a:rPr lang="cs-CZ" sz="2000" dirty="0"/>
              <a:t>V průběhu přednášky bude několik kvízových otázek</a:t>
            </a:r>
          </a:p>
          <a:p>
            <a:r>
              <a:rPr lang="cs-CZ" sz="2000" dirty="0"/>
              <a:t>V rámci jedné přednášky můžete získat až dvě bonusové klasifikační jednotky</a:t>
            </a:r>
          </a:p>
          <a:p>
            <a:r>
              <a:rPr lang="en-US" sz="2000" dirty="0"/>
              <a:t>Body z </a:t>
            </a:r>
            <a:r>
              <a:rPr lang="en-US" sz="2000" dirty="0" err="1"/>
              <a:t>isisu</a:t>
            </a:r>
            <a:r>
              <a:rPr lang="en-US" sz="2000" dirty="0"/>
              <a:t> se pro </a:t>
            </a:r>
            <a:r>
              <a:rPr lang="en-US" sz="2000" dirty="0" err="1"/>
              <a:t>závěrečné</a:t>
            </a:r>
            <a:r>
              <a:rPr lang="en-US" sz="2000" dirty="0"/>
              <a:t> </a:t>
            </a:r>
            <a:r>
              <a:rPr lang="en-US" sz="2000" dirty="0" err="1"/>
              <a:t>hodnocení</a:t>
            </a:r>
            <a:r>
              <a:rPr lang="en-US" sz="2000" dirty="0"/>
              <a:t> </a:t>
            </a:r>
            <a:r>
              <a:rPr lang="en-US" sz="2000" dirty="0" err="1"/>
              <a:t>vynásobí</a:t>
            </a:r>
            <a:r>
              <a:rPr lang="en-US" sz="2000" dirty="0"/>
              <a:t> </a:t>
            </a:r>
            <a:r>
              <a:rPr lang="en-US" sz="2000" dirty="0" err="1"/>
              <a:t>koeficientem</a:t>
            </a:r>
            <a:r>
              <a:rPr lang="en-US" sz="2000" dirty="0"/>
              <a:t> 0.4</a:t>
            </a:r>
            <a:endParaRPr lang="cs-CZ" sz="2000" dirty="0"/>
          </a:p>
          <a:p>
            <a:r>
              <a:rPr lang="en-US" sz="2000" dirty="0" err="1"/>
              <a:t>Pokud</a:t>
            </a:r>
            <a:r>
              <a:rPr lang="en-US" sz="2000" dirty="0"/>
              <a:t> </a:t>
            </a:r>
            <a:r>
              <a:rPr lang="en-US" sz="2000" dirty="0" err="1"/>
              <a:t>bude</a:t>
            </a:r>
            <a:r>
              <a:rPr lang="en-US" sz="2000" dirty="0"/>
              <a:t> </a:t>
            </a:r>
            <a:r>
              <a:rPr lang="en-US" sz="2000" dirty="0" err="1"/>
              <a:t>vysoký</a:t>
            </a:r>
            <a:r>
              <a:rPr lang="en-US" sz="2000" dirty="0"/>
              <a:t> </a:t>
            </a:r>
            <a:r>
              <a:rPr lang="en-US" sz="2000" dirty="0" err="1"/>
              <a:t>počet</a:t>
            </a:r>
            <a:r>
              <a:rPr lang="en-US" sz="2000" dirty="0"/>
              <a:t> </a:t>
            </a:r>
            <a:r>
              <a:rPr lang="en-US" sz="2000" dirty="0" err="1"/>
              <a:t>správných</a:t>
            </a:r>
            <a:r>
              <a:rPr lang="en-US" sz="2000" dirty="0"/>
              <a:t> </a:t>
            </a:r>
            <a:r>
              <a:rPr lang="en-US" sz="2000" dirty="0" err="1"/>
              <a:t>odpovědí</a:t>
            </a:r>
            <a:r>
              <a:rPr lang="en-US" sz="2000" dirty="0"/>
              <a:t>, p</a:t>
            </a:r>
            <a:r>
              <a:rPr lang="cs-CZ" sz="2000" dirty="0" err="1"/>
              <a:t>očet</a:t>
            </a:r>
            <a:r>
              <a:rPr lang="cs-CZ" sz="2000" dirty="0"/>
              <a:t> rozdělovaných klasifikačních jednotek za každou otázku může být</a:t>
            </a:r>
            <a:r>
              <a:rPr lang="en-US" sz="2000" dirty="0"/>
              <a:t> </a:t>
            </a:r>
            <a:r>
              <a:rPr lang="en-US" sz="2000" dirty="0" err="1"/>
              <a:t>upraven</a:t>
            </a:r>
            <a:r>
              <a:rPr lang="en-US" sz="2000" dirty="0"/>
              <a:t> </a:t>
            </a:r>
            <a:r>
              <a:rPr lang="cs-CZ" sz="2000" dirty="0"/>
              <a:t>takto: </a:t>
            </a:r>
            <a:r>
              <a:rPr lang="cs-CZ" sz="1600" dirty="0"/>
              <a:t> </a:t>
            </a:r>
          </a:p>
          <a:p>
            <a:pPr>
              <a:buNone/>
            </a:pPr>
            <a:r>
              <a:rPr lang="cs-CZ" sz="1600" dirty="0"/>
              <a:t>              </a:t>
            </a:r>
          </a:p>
          <a:p>
            <a:pPr>
              <a:buNone/>
            </a:pPr>
            <a:endParaRPr lang="cs-CZ" sz="1600" dirty="0"/>
          </a:p>
          <a:p>
            <a:pPr>
              <a:buNone/>
            </a:pPr>
            <a:endParaRPr lang="cs-CZ" sz="1600" dirty="0"/>
          </a:p>
          <a:p>
            <a:pPr>
              <a:buNone/>
            </a:pPr>
            <a:endParaRPr lang="cs-CZ" sz="1600" dirty="0"/>
          </a:p>
          <a:p>
            <a:pPr>
              <a:buNone/>
            </a:pPr>
            <a:endParaRPr lang="en-US" sz="2000" dirty="0"/>
          </a:p>
          <a:p>
            <a:endParaRPr lang="cs-CZ" sz="2000" dirty="0"/>
          </a:p>
          <a:p>
            <a:r>
              <a:rPr lang="cs-CZ" sz="2000" dirty="0"/>
              <a:t>Pro odpověď na kvíz nepoužívejte žádný software</a:t>
            </a:r>
          </a:p>
          <a:p>
            <a:r>
              <a:rPr lang="cs-CZ" sz="2000" dirty="0"/>
              <a:t>Klasifikační jednotky se objeví v </a:t>
            </a:r>
            <a:r>
              <a:rPr lang="cs-CZ" sz="2000" dirty="0" err="1"/>
              <a:t>ISISu</a:t>
            </a:r>
            <a:r>
              <a:rPr lang="cs-CZ" sz="2000" dirty="0"/>
              <a:t> do následující přednášky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3933056"/>
            <a:ext cx="6000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(a-b)/(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 je 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počet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správných odpovědí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čet správných odpovědí </a:t>
            </a:r>
          </a:p>
        </p:txBody>
      </p:sp>
    </p:spTree>
    <p:extLst>
      <p:ext uri="{BB962C8B-B14F-4D97-AF65-F5344CB8AC3E}">
        <p14:creationId xmlns:p14="http://schemas.microsoft.com/office/powerpoint/2010/main" val="376015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Jak dobře atribut rozděluje </a:t>
            </a:r>
            <a:r>
              <a:rPr lang="cs-CZ" sz="2400" dirty="0" err="1"/>
              <a:t>trénovací</a:t>
            </a:r>
            <a:r>
              <a:rPr lang="cs-CZ" sz="2400" dirty="0"/>
              <a:t> instance podle hodnot cílového atributu</a:t>
            </a:r>
          </a:p>
          <a:p>
            <a:r>
              <a:rPr lang="cs-CZ" sz="2400" dirty="0"/>
              <a:t>Vychází z </a:t>
            </a:r>
            <a:r>
              <a:rPr lang="cs-CZ" sz="2400" i="1" dirty="0"/>
              <a:t>entropie</a:t>
            </a:r>
            <a:r>
              <a:rPr lang="cs-CZ" sz="2400" dirty="0"/>
              <a:t> (Informační teorie)</a:t>
            </a:r>
          </a:p>
          <a:p>
            <a:r>
              <a:rPr lang="cs-CZ" sz="2400" dirty="0"/>
              <a:t>Odpovídá na otázku, který atribut zvolit pro větvení</a:t>
            </a:r>
          </a:p>
          <a:p>
            <a:endParaRPr lang="cs-CZ" sz="2400" dirty="0"/>
          </a:p>
        </p:txBody>
      </p:sp>
      <p:sp>
        <p:nvSpPr>
          <p:cNvPr id="4" name="Rectangle 3"/>
          <p:cNvSpPr/>
          <p:nvPr/>
        </p:nvSpPr>
        <p:spPr>
          <a:xfrm>
            <a:off x="3071802" y="3286148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4786322"/>
            <a:ext cx="1857388" cy="428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sp>
        <p:nvSpPr>
          <p:cNvPr id="6" name="Diamond 5"/>
          <p:cNvSpPr/>
          <p:nvPr/>
        </p:nvSpPr>
        <p:spPr>
          <a:xfrm>
            <a:off x="3857620" y="5286412"/>
            <a:ext cx="1571636" cy="7143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3636" y="4714884"/>
            <a:ext cx="1857388" cy="428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2518170" y="3196839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rot="16200000" flipH="1">
            <a:off x="3732603" y="4375577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rot="16200000" flipH="1">
            <a:off x="5232813" y="2875367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2071670" y="4143380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7620" y="4500570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4143380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cxnSp>
        <p:nvCxnSpPr>
          <p:cNvPr id="14" name="Straight Arrow Connector 13"/>
          <p:cNvCxnSpPr>
            <a:stCxn id="5" idx="2"/>
            <a:endCxn id="19" idx="0"/>
          </p:cNvCxnSpPr>
          <p:nvPr/>
        </p:nvCxnSpPr>
        <p:spPr>
          <a:xfrm rot="5400000">
            <a:off x="1017940" y="5375666"/>
            <a:ext cx="857280" cy="535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2"/>
            <a:endCxn id="18" idx="0"/>
          </p:cNvCxnSpPr>
          <p:nvPr/>
        </p:nvCxnSpPr>
        <p:spPr>
          <a:xfrm rot="16200000" flipH="1">
            <a:off x="1821625" y="5107781"/>
            <a:ext cx="85728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928662" y="5572140"/>
            <a:ext cx="9326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984" y="5643578"/>
            <a:ext cx="11208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sp>
        <p:nvSpPr>
          <p:cNvPr id="18" name="Diamond 17"/>
          <p:cNvSpPr/>
          <p:nvPr/>
        </p:nvSpPr>
        <p:spPr>
          <a:xfrm>
            <a:off x="2143108" y="6072206"/>
            <a:ext cx="128588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19" name="Diamond 18"/>
          <p:cNvSpPr/>
          <p:nvPr/>
        </p:nvSpPr>
        <p:spPr>
          <a:xfrm>
            <a:off x="571472" y="6072206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cxnSp>
        <p:nvCxnSpPr>
          <p:cNvPr id="20" name="Straight Arrow Connector 19"/>
          <p:cNvCxnSpPr>
            <a:stCxn id="7" idx="2"/>
            <a:endCxn id="25" idx="0"/>
          </p:cNvCxnSpPr>
          <p:nvPr/>
        </p:nvCxnSpPr>
        <p:spPr>
          <a:xfrm rot="5400000">
            <a:off x="5965029" y="5036343"/>
            <a:ext cx="100015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7" idx="2"/>
            <a:endCxn id="23" idx="0"/>
          </p:cNvCxnSpPr>
          <p:nvPr/>
        </p:nvCxnSpPr>
        <p:spPr>
          <a:xfrm rot="16200000" flipH="1">
            <a:off x="7143756" y="5072062"/>
            <a:ext cx="85728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7572396" y="5429264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23" name="Diamond 22"/>
          <p:cNvSpPr/>
          <p:nvPr/>
        </p:nvSpPr>
        <p:spPr>
          <a:xfrm>
            <a:off x="7429520" y="6000768"/>
            <a:ext cx="1285884" cy="7858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86512" y="5572140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25" name="Diamond 24"/>
          <p:cNvSpPr/>
          <p:nvPr/>
        </p:nvSpPr>
        <p:spPr>
          <a:xfrm>
            <a:off x="5214942" y="6143644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26" name="Obdélník 25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>
          <a:xfrm>
            <a:off x="6830888" y="6553150"/>
            <a:ext cx="2133600" cy="476250"/>
          </a:xfrm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13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Entropie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5984" y="2071678"/>
          <a:ext cx="3228679" cy="73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9" name="Rovnice" r:id="rId3" imgW="1905000" imgH="431800" progId="Equation.3">
                  <p:embed/>
                </p:oleObj>
              </mc:Choice>
              <mc:Fallback>
                <p:oleObj name="Rovnice" r:id="rId3" imgW="1905000" imgH="4318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071678"/>
                        <a:ext cx="3228679" cy="73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1571612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 teorii informace je entropie definovaná jako funkce</a:t>
            </a:r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3857628"/>
            <a:ext cx="9358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  pravděpodobnost výskytu třídy t</a:t>
            </a:r>
          </a:p>
          <a:p>
            <a:endParaRPr lang="cs-CZ" dirty="0"/>
          </a:p>
          <a:p>
            <a:r>
              <a:rPr lang="cs-CZ" dirty="0"/>
              <a:t>  </a:t>
            </a:r>
          </a:p>
          <a:p>
            <a:endParaRPr lang="cs-CZ" dirty="0"/>
          </a:p>
          <a:p>
            <a:r>
              <a:rPr lang="cs-CZ" dirty="0"/>
              <a:t>  je počet tříd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7158" y="3854239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" name="Rovnice" r:id="rId5" imgW="317225" imgH="393359" progId="Equation.3">
                  <p:embed/>
                </p:oleObj>
              </mc:Choice>
              <mc:Fallback>
                <p:oleObj name="Rovnice" r:id="rId5" imgW="317225" imgH="393359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854239"/>
                        <a:ext cx="31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57158" y="4786322"/>
          <a:ext cx="214314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Rovnice" r:id="rId7" imgW="114201" imgH="139579" progId="Equation.3">
                  <p:embed/>
                </p:oleObj>
              </mc:Choice>
              <mc:Fallback>
                <p:oleObj name="Rovnice" r:id="rId7" imgW="114201" imgH="139579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786322"/>
                        <a:ext cx="214314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628" y="3854239"/>
            <a:ext cx="38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Poměr počtu instancí s hodnotou t  cílového atributu na počtu všech instancí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5000628" y="4854371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Počet různých hodnot cílového atributu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1538" y="321468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v teorii informace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7752" y="321468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v kontextu rozhodovacích stromů</a:t>
            </a:r>
          </a:p>
        </p:txBody>
      </p:sp>
      <p:sp>
        <p:nvSpPr>
          <p:cNvPr id="14" name="Oval 13"/>
          <p:cNvSpPr/>
          <p:nvPr/>
        </p:nvSpPr>
        <p:spPr>
          <a:xfrm>
            <a:off x="228544" y="5393557"/>
            <a:ext cx="4071966" cy="14287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Minimální počet bitů, který je potřeba pro zakódování klasifikace libovolného prvku S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-392941" y="4393413"/>
            <a:ext cx="2357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785786" y="3643314"/>
            <a:ext cx="7929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500430" y="4500570"/>
            <a:ext cx="2428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786" y="4786322"/>
            <a:ext cx="7929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bdélník 18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6789812" y="1899555"/>
            <a:ext cx="23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 .. </a:t>
            </a:r>
            <a:r>
              <a:rPr lang="cs-CZ" i="1" dirty="0"/>
              <a:t>Množina </a:t>
            </a:r>
            <a:r>
              <a:rPr lang="en-US" i="1" dirty="0"/>
              <a:t>trénovacích </a:t>
            </a:r>
            <a:r>
              <a:rPr lang="en-US" i="1" dirty="0" err="1"/>
              <a:t>instancí</a:t>
            </a:r>
            <a:r>
              <a:rPr lang="en-US" i="1" dirty="0"/>
              <a:t> </a:t>
            </a:r>
            <a:endParaRPr lang="cs-CZ" i="1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>
          <a:xfrm>
            <a:off x="6553200" y="6553150"/>
            <a:ext cx="2133600" cy="476250"/>
          </a:xfrm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14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41784"/>
            <a:ext cx="6861448" cy="1143000"/>
          </a:xfrm>
        </p:spPr>
        <p:txBody>
          <a:bodyPr/>
          <a:lstStyle/>
          <a:p>
            <a:r>
              <a:rPr lang="cs-CZ" dirty="0"/>
              <a:t>	Entropie – příklad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823064"/>
              </p:ext>
            </p:extLst>
          </p:nvPr>
        </p:nvGraphicFramePr>
        <p:xfrm>
          <a:off x="5737373" y="1484784"/>
          <a:ext cx="1571636" cy="50968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92">
                <a:tc>
                  <a:txBody>
                    <a:bodyPr/>
                    <a:lstStyle/>
                    <a:p>
                      <a:r>
                        <a:rPr lang="cs-CZ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cs-CZ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03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79075"/>
              </p:ext>
            </p:extLst>
          </p:nvPr>
        </p:nvGraphicFramePr>
        <p:xfrm>
          <a:off x="7452320" y="3068959"/>
          <a:ext cx="1494872" cy="89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Rovnice" r:id="rId3" imgW="762000" imgH="457200" progId="Equation.3">
                  <p:embed/>
                </p:oleObj>
              </mc:Choice>
              <mc:Fallback>
                <p:oleObj name="Rovnice" r:id="rId3" imgW="762000" imgH="4572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3068959"/>
                        <a:ext cx="1494872" cy="8969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46535"/>
              </p:ext>
            </p:extLst>
          </p:nvPr>
        </p:nvGraphicFramePr>
        <p:xfrm>
          <a:off x="539552" y="2303504"/>
          <a:ext cx="4429156" cy="306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" name="Equation" r:id="rId5" imgW="2565360" imgH="1777680" progId="Equation.3">
                  <p:embed/>
                </p:oleObj>
              </mc:Choice>
              <mc:Fallback>
                <p:oleObj name="Equation" r:id="rId5" imgW="2565360" imgH="1777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03504"/>
                        <a:ext cx="4429156" cy="306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147549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Klasifikace do dvou tříd množiny se 14 instancemi</a:t>
            </a:r>
          </a:p>
        </p:txBody>
      </p:sp>
      <p:sp>
        <p:nvSpPr>
          <p:cNvPr id="10" name="Obdélník 9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15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125760"/>
            <a:ext cx="8229600" cy="1143000"/>
          </a:xfrm>
        </p:spPr>
        <p:txBody>
          <a:bodyPr/>
          <a:lstStyle/>
          <a:p>
            <a:r>
              <a:rPr lang="cs-CZ" dirty="0"/>
              <a:t>	Entropie - příklad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06309"/>
              </p:ext>
            </p:extLst>
          </p:nvPr>
        </p:nvGraphicFramePr>
        <p:xfrm>
          <a:off x="5508104" y="1541821"/>
          <a:ext cx="1571636" cy="50371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7">
                <a:tc>
                  <a:txBody>
                    <a:bodyPr/>
                    <a:lstStyle/>
                    <a:p>
                      <a:r>
                        <a:rPr lang="cs-CZ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40274"/>
              </p:ext>
            </p:extLst>
          </p:nvPr>
        </p:nvGraphicFramePr>
        <p:xfrm>
          <a:off x="7179121" y="3573016"/>
          <a:ext cx="1857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Rovnice" r:id="rId3" imgW="825480" imgH="457200" progId="Equation.3">
                  <p:embed/>
                </p:oleObj>
              </mc:Choice>
              <mc:Fallback>
                <p:oleObj name="Rovnice" r:id="rId3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121" y="3573016"/>
                        <a:ext cx="1857375" cy="9429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F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05053"/>
              </p:ext>
            </p:extLst>
          </p:nvPr>
        </p:nvGraphicFramePr>
        <p:xfrm>
          <a:off x="417513" y="1916832"/>
          <a:ext cx="4887912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9" name="Rovnice" r:id="rId5" imgW="2831760" imgH="1803240" progId="Equation.3">
                  <p:embed/>
                </p:oleObj>
              </mc:Choice>
              <mc:Fallback>
                <p:oleObj name="Rovnice" r:id="rId5" imgW="283176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916832"/>
                        <a:ext cx="4887912" cy="311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114298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Klasifikace do dvou tříd množiny se 14 instancemi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2826" y="306896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Množina S</a:t>
            </a:r>
          </a:p>
        </p:txBody>
      </p:sp>
      <p:sp>
        <p:nvSpPr>
          <p:cNvPr id="10" name="Obdélník 9"/>
          <p:cNvSpPr/>
          <p:nvPr/>
        </p:nvSpPr>
        <p:spPr>
          <a:xfrm>
            <a:off x="107504" y="113887"/>
            <a:ext cx="2304256" cy="6508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Další příklad</a:t>
            </a:r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2317062" y="4591853"/>
            <a:ext cx="327309" cy="5853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al 3"/>
          <p:cNvSpPr/>
          <p:nvPr/>
        </p:nvSpPr>
        <p:spPr>
          <a:xfrm>
            <a:off x="394074" y="5517232"/>
            <a:ext cx="4393950" cy="9983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Pro výpočet se předpokládá, že log</a:t>
            </a:r>
            <a:r>
              <a:rPr lang="cs-CZ" sz="1600" baseline="-25000" dirty="0"/>
              <a:t>2</a:t>
            </a:r>
            <a:r>
              <a:rPr lang="cs-CZ" sz="1600" dirty="0"/>
              <a:t>(0) = </a:t>
            </a:r>
            <a:r>
              <a:rPr lang="cs-CZ" sz="1600" dirty="0" err="1"/>
              <a:t>0</a:t>
            </a:r>
            <a:endParaRPr lang="cs-CZ" sz="160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79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125760"/>
            <a:ext cx="8229600" cy="1143000"/>
          </a:xfrm>
        </p:spPr>
        <p:txBody>
          <a:bodyPr/>
          <a:lstStyle/>
          <a:p>
            <a:r>
              <a:rPr lang="cs-CZ" dirty="0"/>
              <a:t>	Entropie - příklad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9331"/>
              </p:ext>
            </p:extLst>
          </p:nvPr>
        </p:nvGraphicFramePr>
        <p:xfrm>
          <a:off x="5531097" y="1560300"/>
          <a:ext cx="1571636" cy="50371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7">
                <a:tc>
                  <a:txBody>
                    <a:bodyPr/>
                    <a:lstStyle/>
                    <a:p>
                      <a:r>
                        <a:rPr lang="cs-CZ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74196"/>
              </p:ext>
            </p:extLst>
          </p:nvPr>
        </p:nvGraphicFramePr>
        <p:xfrm>
          <a:off x="7314481" y="3645372"/>
          <a:ext cx="17430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name="Rovnice" r:id="rId3" imgW="774360" imgH="457200" progId="Equation.3">
                  <p:embed/>
                </p:oleObj>
              </mc:Choice>
              <mc:Fallback>
                <p:oleObj name="Rovnice" r:id="rId3" imgW="774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481" y="3645372"/>
                        <a:ext cx="1743075" cy="9429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F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132572"/>
              </p:ext>
            </p:extLst>
          </p:nvPr>
        </p:nvGraphicFramePr>
        <p:xfrm>
          <a:off x="488950" y="2328863"/>
          <a:ext cx="488950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Rovnice" r:id="rId5" imgW="2831760" imgH="1803240" progId="Equation.3">
                  <p:embed/>
                </p:oleObj>
              </mc:Choice>
              <mc:Fallback>
                <p:oleObj name="Rovnice" r:id="rId5" imgW="283176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328863"/>
                        <a:ext cx="4889500" cy="311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114298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Klasifikace do dvou tříd množiny se 14 instancemi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2826" y="3212976"/>
            <a:ext cx="142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Množina S</a:t>
            </a:r>
          </a:p>
        </p:txBody>
      </p:sp>
      <p:sp>
        <p:nvSpPr>
          <p:cNvPr id="10" name="Obdélník 9"/>
          <p:cNvSpPr/>
          <p:nvPr/>
        </p:nvSpPr>
        <p:spPr>
          <a:xfrm>
            <a:off x="107504" y="113887"/>
            <a:ext cx="2304256" cy="6508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Další příklad</a:t>
            </a:r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2411760" y="4941168"/>
            <a:ext cx="327309" cy="5853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314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125760"/>
            <a:ext cx="8229600" cy="1143000"/>
          </a:xfrm>
        </p:spPr>
        <p:txBody>
          <a:bodyPr/>
          <a:lstStyle/>
          <a:p>
            <a:r>
              <a:rPr lang="cs-CZ" dirty="0"/>
              <a:t>	Entropie - příklad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180302"/>
              </p:ext>
            </p:extLst>
          </p:nvPr>
        </p:nvGraphicFramePr>
        <p:xfrm>
          <a:off x="5292080" y="1560300"/>
          <a:ext cx="1571636" cy="50371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7">
                <a:tc>
                  <a:txBody>
                    <a:bodyPr/>
                    <a:lstStyle/>
                    <a:p>
                      <a:r>
                        <a:rPr lang="cs-CZ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cs-CZ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54022"/>
              </p:ext>
            </p:extLst>
          </p:nvPr>
        </p:nvGraphicFramePr>
        <p:xfrm>
          <a:off x="7178675" y="3645024"/>
          <a:ext cx="1714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Rovnice" r:id="rId3" imgW="761760" imgH="457200" progId="Equation.3">
                  <p:embed/>
                </p:oleObj>
              </mc:Choice>
              <mc:Fallback>
                <p:oleObj name="Rovnice" r:id="rId3" imgW="761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3645024"/>
                        <a:ext cx="1714500" cy="9429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F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43226"/>
              </p:ext>
            </p:extLst>
          </p:nvPr>
        </p:nvGraphicFramePr>
        <p:xfrm>
          <a:off x="467544" y="1825625"/>
          <a:ext cx="4756150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Rovnice" r:id="rId5" imgW="2755800" imgH="2387520" progId="Equation.3">
                  <p:embed/>
                </p:oleObj>
              </mc:Choice>
              <mc:Fallback>
                <p:oleObj name="Rovnice" r:id="rId5" imgW="275580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25625"/>
                        <a:ext cx="4756150" cy="412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114298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Klasifikace do dvou tříd množiny se 14 instancemi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2733" y="313167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Množina S</a:t>
            </a:r>
          </a:p>
        </p:txBody>
      </p:sp>
      <p:sp>
        <p:nvSpPr>
          <p:cNvPr id="10" name="Obdélník 9"/>
          <p:cNvSpPr/>
          <p:nvPr/>
        </p:nvSpPr>
        <p:spPr>
          <a:xfrm>
            <a:off x="107504" y="113887"/>
            <a:ext cx="2304256" cy="6508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Další příklad</a:t>
            </a:r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3189610" y="5291916"/>
            <a:ext cx="360040" cy="5853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324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Entropie  - příklad</a:t>
            </a:r>
            <a:br>
              <a:rPr lang="cs-CZ" dirty="0"/>
            </a:br>
            <a:r>
              <a:rPr lang="cs-CZ" sz="2800" i="1" dirty="0"/>
              <a:t>klasifikace do dvou tříd</a:t>
            </a:r>
            <a:endParaRPr lang="cs-CZ" i="1" dirty="0"/>
          </a:p>
        </p:txBody>
      </p:sp>
      <p:sp>
        <p:nvSpPr>
          <p:cNvPr id="4" name="Oval 3"/>
          <p:cNvSpPr/>
          <p:nvPr/>
        </p:nvSpPr>
        <p:spPr>
          <a:xfrm>
            <a:off x="1214414" y="5643578"/>
            <a:ext cx="4500594" cy="12144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Pro výpočet se předpokládá, že log</a:t>
            </a:r>
            <a:r>
              <a:rPr lang="cs-CZ" baseline="-25000" dirty="0"/>
              <a:t>2</a:t>
            </a:r>
            <a:r>
              <a:rPr lang="cs-CZ" dirty="0"/>
              <a:t>(0) = </a:t>
            </a:r>
            <a:r>
              <a:rPr lang="cs-CZ" dirty="0" err="1"/>
              <a:t>0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14324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Entropie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1670" y="5072074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Poměr pozitivních instancí vůči všem instancím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2000232" y="2057400"/>
          <a:ext cx="4857768" cy="31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délník 8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19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/>
              <a:t>Osnova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dirty="0"/>
              <a:t>Představení a kontext</a:t>
            </a:r>
          </a:p>
          <a:p>
            <a:pPr eaLnBrk="1" hangingPunct="1"/>
            <a:r>
              <a:rPr lang="cs-CZ" dirty="0"/>
              <a:t>Algoritmus </a:t>
            </a:r>
            <a:r>
              <a:rPr lang="en-US" dirty="0"/>
              <a:t>ID3</a:t>
            </a:r>
            <a:endParaRPr lang="cs-CZ" dirty="0"/>
          </a:p>
          <a:p>
            <a:pPr eaLnBrk="1" hangingPunct="1"/>
            <a:r>
              <a:rPr lang="cs-CZ" dirty="0"/>
              <a:t>Entropie, Informační zisk</a:t>
            </a:r>
          </a:p>
          <a:p>
            <a:pPr eaLnBrk="1" hangingPunct="1"/>
            <a:r>
              <a:rPr lang="cs-CZ" dirty="0"/>
              <a:t>Použití stromu</a:t>
            </a:r>
          </a:p>
          <a:p>
            <a:pPr eaLnBrk="1" hangingPunct="1"/>
            <a:r>
              <a:rPr lang="cs-CZ" dirty="0"/>
              <a:t>Převod na rozhodovací pravidla</a:t>
            </a:r>
          </a:p>
          <a:p>
            <a:pPr eaLnBrk="1" hangingPunct="1"/>
            <a:r>
              <a:rPr lang="cs-CZ" dirty="0"/>
              <a:t>Převod na rozhodovací tabulku</a:t>
            </a:r>
          </a:p>
          <a:p>
            <a:pPr eaLnBrk="1" hangingPunct="1"/>
            <a:r>
              <a:rPr lang="cs-CZ" dirty="0"/>
              <a:t>Přeučení</a:t>
            </a:r>
          </a:p>
          <a:p>
            <a:pPr eaLnBrk="1" hangingPunct="1"/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Kvíz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Jaká je maximální hodnota entropie v obecném případě (třídy nejsou dvě, ale je jich c)?</a:t>
            </a:r>
            <a:endParaRPr lang="en-US" dirty="0"/>
          </a:p>
          <a:p>
            <a:r>
              <a:rPr lang="en-US" dirty="0" err="1"/>
              <a:t>Definice</a:t>
            </a:r>
            <a:r>
              <a:rPr lang="en-US" dirty="0"/>
              <a:t> </a:t>
            </a:r>
            <a:r>
              <a:rPr lang="en-US" dirty="0" err="1"/>
              <a:t>entropie</a:t>
            </a:r>
            <a:endParaRPr lang="en-US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4139952" y="3068960"/>
          <a:ext cx="32289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Rovnice" r:id="rId3" imgW="1905000" imgH="431800" progId="Equation.3">
                  <p:embed/>
                </p:oleObj>
              </mc:Choice>
              <mc:Fallback>
                <p:oleObj name="Rovnice" r:id="rId3" imgW="1905000" imgH="4318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068960"/>
                        <a:ext cx="32289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93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Entropie  = míra neurčitosti</a:t>
            </a:r>
            <a:endParaRPr lang="cs-CZ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486520" y="1481147"/>
            <a:ext cx="16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Entropie = 0 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389390732"/>
              </p:ext>
            </p:extLst>
          </p:nvPr>
        </p:nvGraphicFramePr>
        <p:xfrm>
          <a:off x="2339752" y="2420888"/>
          <a:ext cx="468052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/>
          <p:cNvSpPr/>
          <p:nvPr/>
        </p:nvSpPr>
        <p:spPr>
          <a:xfrm>
            <a:off x="179512" y="188641"/>
            <a:ext cx="2160240" cy="3254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Poznámka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281" y="1850479"/>
            <a:ext cx="1102114" cy="359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7533354" y="5645596"/>
            <a:ext cx="157515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určitě hrát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395536" y="1481147"/>
            <a:ext cx="16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Entropie = 0 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42370" y="5645596"/>
            <a:ext cx="157515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určitě nehrát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79277"/>
            <a:ext cx="1080120" cy="356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Přímá spojnice se šipkou 13"/>
          <p:cNvCxnSpPr/>
          <p:nvPr/>
        </p:nvCxnSpPr>
        <p:spPr>
          <a:xfrm flipH="1">
            <a:off x="1691680" y="4797152"/>
            <a:ext cx="1152128" cy="7200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/>
          <p:nvPr/>
        </p:nvCxnSpPr>
        <p:spPr>
          <a:xfrm>
            <a:off x="6812632" y="4797152"/>
            <a:ext cx="999728" cy="7200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/>
          <p:nvPr/>
        </p:nvSpPr>
        <p:spPr>
          <a:xfrm>
            <a:off x="2288981" y="5219908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Poměr pozitivních instancí vůči všem instancím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094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Entropie  = míra neurčitosti</a:t>
            </a:r>
            <a:endParaRPr lang="cs-CZ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531024" y="1481147"/>
            <a:ext cx="16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Entropie = 1 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887243952"/>
              </p:ext>
            </p:extLst>
          </p:nvPr>
        </p:nvGraphicFramePr>
        <p:xfrm>
          <a:off x="615752" y="2780928"/>
          <a:ext cx="5468416" cy="32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/>
          <p:cNvSpPr/>
          <p:nvPr/>
        </p:nvSpPr>
        <p:spPr>
          <a:xfrm>
            <a:off x="179512" y="188641"/>
            <a:ext cx="2160240" cy="3254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Poznámka</a:t>
            </a:r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6300192" y="5877272"/>
            <a:ext cx="2160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 hrát : nehrát = 1:1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 flipV="1">
            <a:off x="3421968" y="1922488"/>
            <a:ext cx="3094248" cy="93044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593" y="1850479"/>
            <a:ext cx="1177783" cy="395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"/>
          <p:cNvSpPr txBox="1"/>
          <p:nvPr/>
        </p:nvSpPr>
        <p:spPr>
          <a:xfrm>
            <a:off x="848821" y="5877272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Poměr pozitivních instancí vůči všem instancím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366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400" dirty="0"/>
              <a:t>Informační zisk (</a:t>
            </a:r>
            <a:r>
              <a:rPr lang="cs-CZ" sz="2400" i="1" dirty="0" err="1"/>
              <a:t>information</a:t>
            </a:r>
            <a:r>
              <a:rPr lang="cs-CZ" sz="2400" i="1" dirty="0"/>
              <a:t> </a:t>
            </a:r>
            <a:r>
              <a:rPr lang="cs-CZ" sz="2400" i="1" dirty="0" err="1"/>
              <a:t>gain</a:t>
            </a:r>
            <a:r>
              <a:rPr lang="cs-CZ" sz="2400" dirty="0"/>
              <a:t>) atributu je očekávané snížení entropie na základě rozdělení příkladů do skupin dle hodnot tohoto atributu.</a:t>
            </a:r>
          </a:p>
          <a:p>
            <a:endParaRPr lang="cs-CZ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146471"/>
              </p:ext>
            </p:extLst>
          </p:nvPr>
        </p:nvGraphicFramePr>
        <p:xfrm>
          <a:off x="755576" y="3212976"/>
          <a:ext cx="716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2" name="Rovnice" r:id="rId3" imgW="7162800" imgH="889000" progId="Equation.3">
                  <p:embed/>
                </p:oleObj>
              </mc:Choice>
              <mc:Fallback>
                <p:oleObj name="Rovnice" r:id="rId3" imgW="7162800" imgH="8890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212976"/>
                        <a:ext cx="7162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1020" y="4581128"/>
            <a:ext cx="67014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    Množina všech hodnot atributu </a:t>
            </a:r>
            <a:r>
              <a:rPr lang="cs-CZ" sz="1600" i="1" dirty="0"/>
              <a:t>A</a:t>
            </a:r>
          </a:p>
          <a:p>
            <a:endParaRPr lang="cs-CZ" sz="1600" dirty="0"/>
          </a:p>
          <a:p>
            <a:r>
              <a:rPr lang="cs-CZ" sz="1600" dirty="0"/>
              <a:t>    Podmnožina </a:t>
            </a:r>
            <a:r>
              <a:rPr lang="cs-CZ" sz="1600" i="1" dirty="0"/>
              <a:t>S</a:t>
            </a:r>
            <a:r>
              <a:rPr lang="cs-CZ" sz="1600" dirty="0"/>
              <a:t> pro kterou má atribut </a:t>
            </a:r>
            <a:r>
              <a:rPr lang="cs-CZ" sz="1600" i="1" dirty="0"/>
              <a:t>A</a:t>
            </a:r>
            <a:r>
              <a:rPr lang="cs-CZ" sz="1600" dirty="0"/>
              <a:t> hodnotu </a:t>
            </a:r>
            <a:r>
              <a:rPr lang="cs-CZ" sz="1600" i="1" dirty="0"/>
              <a:t>v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200045"/>
              </p:ext>
            </p:extLst>
          </p:nvPr>
        </p:nvGraphicFramePr>
        <p:xfrm>
          <a:off x="500034" y="5085184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3" name="Rovnice" r:id="rId5" imgW="330057" imgH="393529" progId="Equation.3">
                  <p:embed/>
                </p:oleObj>
              </mc:Choice>
              <mc:Fallback>
                <p:oleObj name="Rovnice" r:id="rId5" imgW="330057" imgH="393529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085184"/>
                        <a:ext cx="330200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26277"/>
              </p:ext>
            </p:extLst>
          </p:nvPr>
        </p:nvGraphicFramePr>
        <p:xfrm>
          <a:off x="500034" y="4581128"/>
          <a:ext cx="165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4" name="Rovnice" r:id="rId7" imgW="1651000" imgH="368300" progId="Equation.3">
                  <p:embed/>
                </p:oleObj>
              </mc:Choice>
              <mc:Fallback>
                <p:oleObj name="Rovnice" r:id="rId7" imgW="1651000" imgH="3683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581128"/>
                        <a:ext cx="165100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14227"/>
              </p:ext>
            </p:extLst>
          </p:nvPr>
        </p:nvGraphicFramePr>
        <p:xfrm>
          <a:off x="539552" y="5733256"/>
          <a:ext cx="150751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" name="Rovnice" r:id="rId9" imgW="1397000" imgH="368300" progId="Equation.3">
                  <p:embed/>
                </p:oleObj>
              </mc:Choice>
              <mc:Fallback>
                <p:oleObj name="Rovnice" r:id="rId9" imgW="1397000" imgH="3683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733256"/>
                        <a:ext cx="1507511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7150" y="5733256"/>
            <a:ext cx="632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Očekávané snížení entropie na základě znalosti hodnot atributu </a:t>
            </a:r>
            <a:r>
              <a:rPr lang="cs-CZ" sz="1600" i="1" dirty="0"/>
              <a:t>A</a:t>
            </a:r>
          </a:p>
        </p:txBody>
      </p:sp>
      <p:sp>
        <p:nvSpPr>
          <p:cNvPr id="10" name="Obdélník 9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zisk - příklad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28596" y="1643050"/>
          <a:ext cx="763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3" name="Rovnice" r:id="rId3" imgW="7632700" imgH="889000" progId="Equation.3">
                  <p:embed/>
                </p:oleObj>
              </mc:Choice>
              <mc:Fallback>
                <p:oleObj name="Rovnice" r:id="rId3" imgW="7632700" imgH="889000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643050"/>
                        <a:ext cx="7632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32591" y="2857496"/>
          <a:ext cx="3310781" cy="45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" name="Rovnice" r:id="rId5" imgW="2705100" imgH="368300" progId="Equation.3">
                  <p:embed/>
                </p:oleObj>
              </mc:Choice>
              <mc:Fallback>
                <p:oleObj name="Rovnice" r:id="rId5" imgW="2705100" imgH="368300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591" y="2857496"/>
                        <a:ext cx="3310781" cy="450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85786" y="3500438"/>
          <a:ext cx="4714963" cy="42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5" name="Rovnice" r:id="rId7" imgW="2933700" imgH="266700" progId="Equation.3">
                  <p:embed/>
                </p:oleObj>
              </mc:Choice>
              <mc:Fallback>
                <p:oleObj name="Rovnice" r:id="rId7" imgW="2933700" imgH="26670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500438"/>
                        <a:ext cx="4714963" cy="428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15044"/>
              </p:ext>
            </p:extLst>
          </p:nvPr>
        </p:nvGraphicFramePr>
        <p:xfrm>
          <a:off x="571472" y="4604232"/>
          <a:ext cx="3643338" cy="1618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6" name="Rovnice" r:id="rId9" imgW="2628900" imgH="1168400" progId="Equation.3">
                  <p:embed/>
                </p:oleObj>
              </mc:Choice>
              <mc:Fallback>
                <p:oleObj name="Rovnice" r:id="rId9" imgW="2628900" imgH="116840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604232"/>
                        <a:ext cx="3643338" cy="1618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555009"/>
              </p:ext>
            </p:extLst>
          </p:nvPr>
        </p:nvGraphicFramePr>
        <p:xfrm>
          <a:off x="5343525" y="4565675"/>
          <a:ext cx="1671638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7" name="Rovnice" r:id="rId11" imgW="1295400" imgH="1295400" progId="Equation.3">
                  <p:embed/>
                </p:oleObj>
              </mc:Choice>
              <mc:Fallback>
                <p:oleObj name="Rovnice" r:id="rId11" imgW="1295400" imgH="1295400" progId="Equation.3">
                  <p:embed/>
                  <p:pic>
                    <p:nvPicPr>
                      <p:cNvPr id="0" name="Picture 2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4565675"/>
                        <a:ext cx="1671638" cy="167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5857884" y="2857496"/>
          <a:ext cx="13033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8" name="Rovnice" r:id="rId13" imgW="927100" imgH="419100" progId="Equation.3">
                  <p:embed/>
                </p:oleObj>
              </mc:Choice>
              <mc:Fallback>
                <p:oleObj name="Rovnice" r:id="rId13" imgW="927100" imgH="41910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857496"/>
                        <a:ext cx="130333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élník 8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13184"/>
              </p:ext>
            </p:extLst>
          </p:nvPr>
        </p:nvGraphicFramePr>
        <p:xfrm>
          <a:off x="179512" y="319095"/>
          <a:ext cx="3214710" cy="5058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309">
                <a:tc>
                  <a:txBody>
                    <a:bodyPr/>
                    <a:lstStyle/>
                    <a:p>
                      <a:r>
                        <a:rPr lang="cs-CZ" sz="16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baseline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baseline="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aseline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aseline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857620" y="285728"/>
          <a:ext cx="15906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9" name="Rovnice" r:id="rId3" imgW="609600" imgH="279400" progId="Equation.3">
                  <p:embed/>
                </p:oleObj>
              </mc:Choice>
              <mc:Fallback>
                <p:oleObj name="Rovnice" r:id="rId3" imgW="609600" imgH="2794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285728"/>
                        <a:ext cx="15906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14743" y="1500174"/>
          <a:ext cx="4445031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" name="Equation" r:id="rId5" imgW="2032000" imgH="457200" progId="Equation.3">
                  <p:embed/>
                </p:oleObj>
              </mc:Choice>
              <mc:Fallback>
                <p:oleObj name="Equation" r:id="rId5" imgW="2032000" imgH="45720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3" y="1500174"/>
                        <a:ext cx="4445031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75569"/>
              </p:ext>
            </p:extLst>
          </p:nvPr>
        </p:nvGraphicFramePr>
        <p:xfrm>
          <a:off x="3786182" y="3616548"/>
          <a:ext cx="4914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1" name="Rovnice" r:id="rId7" imgW="4914900" imgH="2044700" progId="Equation.3">
                  <p:embed/>
                </p:oleObj>
              </mc:Choice>
              <mc:Fallback>
                <p:oleObj name="Rovnice" r:id="rId7" imgW="4914900" imgH="20447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616548"/>
                        <a:ext cx="4914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délník 6"/>
          <p:cNvSpPr/>
          <p:nvPr/>
        </p:nvSpPr>
        <p:spPr>
          <a:xfrm>
            <a:off x="7070722" y="11723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25</a:t>
            </a:fld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689513"/>
              </p:ext>
            </p:extLst>
          </p:nvPr>
        </p:nvGraphicFramePr>
        <p:xfrm>
          <a:off x="439738" y="5589588"/>
          <a:ext cx="1914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2" name="Rovnice" r:id="rId9" imgW="850680" imgH="457200" progId="Equation.3">
                  <p:embed/>
                </p:oleObj>
              </mc:Choice>
              <mc:Fallback>
                <p:oleObj name="Rovnice" r:id="rId9" imgW="850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5589588"/>
                        <a:ext cx="19145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66415"/>
              </p:ext>
            </p:extLst>
          </p:nvPr>
        </p:nvGraphicFramePr>
        <p:xfrm>
          <a:off x="214283" y="214290"/>
          <a:ext cx="3214710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153">
                <a:tc>
                  <a:txBody>
                    <a:bodyPr/>
                    <a:lstStyle/>
                    <a:p>
                      <a:r>
                        <a:rPr lang="cs-CZ" sz="16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baseline="0" dirty="0"/>
                        <a:t>D2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aseline="0" dirty="0"/>
                        <a:t>Silný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aseline="0" dirty="0"/>
                        <a:t>Ne</a:t>
                      </a:r>
                      <a:endParaRPr lang="cs-CZ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/>
                        <a:t>D6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Silný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/>
                        <a:t>D7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Silný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41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/>
                        <a:t>D11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Silný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/>
                        <a:t>D12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Silný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153">
                <a:tc>
                  <a:txBody>
                    <a:bodyPr/>
                    <a:lstStyle/>
                    <a:p>
                      <a:r>
                        <a:rPr lang="cs-CZ" sz="1600" dirty="0"/>
                        <a:t>D14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Silný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929190" y="214290"/>
          <a:ext cx="1739405" cy="82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2" name="Rovnice" r:id="rId3" imgW="609600" imgH="279400" progId="Equation.3">
                  <p:embed/>
                </p:oleObj>
              </mc:Choice>
              <mc:Fallback>
                <p:oleObj name="Rovnice" r:id="rId3" imgW="609600" imgH="2794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214290"/>
                        <a:ext cx="1739405" cy="827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57620" y="2928934"/>
          <a:ext cx="43434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3" name="Rovnice" r:id="rId5" imgW="2298700" imgH="889000" progId="Equation.3">
                  <p:embed/>
                </p:oleObj>
              </mc:Choice>
              <mc:Fallback>
                <p:oleObj name="Rovnice" r:id="rId5" imgW="2298700" imgH="8890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2928934"/>
                        <a:ext cx="4343400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714744" y="1643050"/>
          <a:ext cx="20875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4" name="Equation" r:id="rId7" imgW="1104900" imgH="241300" progId="Equation.3">
                  <p:embed/>
                </p:oleObj>
              </mc:Choice>
              <mc:Fallback>
                <p:oleObj name="Equation" r:id="rId7" imgW="1104900" imgH="2413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1643050"/>
                        <a:ext cx="208756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délník 6"/>
          <p:cNvSpPr/>
          <p:nvPr/>
        </p:nvSpPr>
        <p:spPr>
          <a:xfrm>
            <a:off x="709398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26</a:t>
            </a:fld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29064"/>
              </p:ext>
            </p:extLst>
          </p:nvPr>
        </p:nvGraphicFramePr>
        <p:xfrm>
          <a:off x="684213" y="5589588"/>
          <a:ext cx="1828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5" name="Rovnice" r:id="rId9" imgW="812520" imgH="457200" progId="Equation.3">
                  <p:embed/>
                </p:oleObj>
              </mc:Choice>
              <mc:Fallback>
                <p:oleObj name="Rovnice" r:id="rId9" imgW="812520" imgH="4572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89588"/>
                        <a:ext cx="18288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Dosazení entropie </a:t>
            </a:r>
            <a:br>
              <a:rPr lang="cs-CZ" dirty="0"/>
            </a:br>
            <a:r>
              <a:rPr lang="cs-CZ" dirty="0"/>
              <a:t>do vzorce pro informační zisk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57760"/>
            <a:ext cx="8229600" cy="1268403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/>
              <a:t>Získali jsme informační zisk pro atribut Vítr. Jaký bude informační zisk pro další atributy?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379509"/>
              </p:ext>
            </p:extLst>
          </p:nvPr>
        </p:nvGraphicFramePr>
        <p:xfrm>
          <a:off x="755576" y="1875780"/>
          <a:ext cx="76327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Rovnice" r:id="rId3" imgW="7632700" imgH="2273300" progId="Equation.3">
                  <p:embed/>
                </p:oleObj>
              </mc:Choice>
              <mc:Fallback>
                <p:oleObj name="Rovnice" r:id="rId3" imgW="7632700" imgH="22733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75780"/>
                        <a:ext cx="7632700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élník 4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27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atributu pro větvení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57158" y="1571612"/>
          <a:ext cx="3055930" cy="252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9" name="Rovnice" r:id="rId3" imgW="3657600" imgH="3022600" progId="Equation.3">
                  <p:embed/>
                </p:oleObj>
              </mc:Choice>
              <mc:Fallback>
                <p:oleObj name="Rovnice" r:id="rId3" imgW="3657600" imgH="3022600" progId="Equation.3">
                  <p:embed/>
                  <p:pic>
                    <p:nvPicPr>
                      <p:cNvPr id="0" name="Picture 1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571612"/>
                        <a:ext cx="3055930" cy="2526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43372" y="157161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Vybíráme Předpověď.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1934" y="300037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472" y="5143512"/>
            <a:ext cx="2857520" cy="7858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sp>
        <p:nvSpPr>
          <p:cNvPr id="8" name="Diamond 7"/>
          <p:cNvSpPr/>
          <p:nvPr/>
        </p:nvSpPr>
        <p:spPr>
          <a:xfrm>
            <a:off x="3857620" y="5000636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2198" y="5143512"/>
            <a:ext cx="2857520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2839629" y="2875356"/>
            <a:ext cx="1428760" cy="3107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5400000">
            <a:off x="4304108" y="4196959"/>
            <a:ext cx="1285884" cy="321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 rot="16200000" flipH="1">
            <a:off x="5589991" y="3232545"/>
            <a:ext cx="1428760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2357422" y="4071942"/>
            <a:ext cx="8002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7686" y="4143380"/>
            <a:ext cx="1146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19295" y="4214818"/>
            <a:ext cx="6815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43205"/>
              </p:ext>
            </p:extLst>
          </p:nvPr>
        </p:nvGraphicFramePr>
        <p:xfrm>
          <a:off x="899593" y="3980753"/>
          <a:ext cx="1081608" cy="63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0" name="Rovnice" r:id="rId5" imgW="774364" imgH="457002" progId="Equation.3">
                  <p:embed/>
                </p:oleObj>
              </mc:Choice>
              <mc:Fallback>
                <p:oleObj name="Rovnice" r:id="rId5" imgW="774364" imgH="457002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3980753"/>
                        <a:ext cx="1081608" cy="637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56815"/>
              </p:ext>
            </p:extLst>
          </p:nvPr>
        </p:nvGraphicFramePr>
        <p:xfrm>
          <a:off x="3505210" y="4512712"/>
          <a:ext cx="994782" cy="588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1" name="Rovnice" r:id="rId7" imgW="774364" imgH="457002" progId="Equation.3">
                  <p:embed/>
                </p:oleObj>
              </mc:Choice>
              <mc:Fallback>
                <p:oleObj name="Rovnice" r:id="rId7" imgW="774364" imgH="457002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10" y="4512712"/>
                        <a:ext cx="994782" cy="588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7887"/>
              </p:ext>
            </p:extLst>
          </p:nvPr>
        </p:nvGraphicFramePr>
        <p:xfrm>
          <a:off x="7500958" y="4256608"/>
          <a:ext cx="954607" cy="57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2" name="Rovnice" r:id="rId9" imgW="762000" imgH="457200" progId="Equation.3">
                  <p:embed/>
                </p:oleObj>
              </mc:Choice>
              <mc:Fallback>
                <p:oleObj name="Rovnice" r:id="rId9" imgW="762000" imgH="4572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4256608"/>
                        <a:ext cx="954607" cy="572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bdélník 17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20" grpId="0" animBg="1"/>
      <p:bldP spid="23" grpId="0" animBg="1"/>
      <p:bldP spid="24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28596" y="1571612"/>
          <a:ext cx="8429683" cy="221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r>
                        <a:rPr lang="cs-CZ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725" name="Content Placeholder 3"/>
          <p:cNvGraphicFramePr>
            <a:graphicFrameLocks noChangeAspect="1"/>
          </p:cNvGraphicFramePr>
          <p:nvPr/>
        </p:nvGraphicFramePr>
        <p:xfrm>
          <a:off x="357158" y="4071942"/>
          <a:ext cx="314325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Rovnice" r:id="rId3" imgW="1498600" imgH="1143000" progId="Equation.3">
                  <p:embed/>
                </p:oleObj>
              </mc:Choice>
              <mc:Fallback>
                <p:oleObj name="Rovnice" r:id="rId3" imgW="1498600" imgH="11430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071942"/>
                        <a:ext cx="3143250" cy="239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214810" y="4214818"/>
          <a:ext cx="4419747" cy="21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" name="Rovnice" r:id="rId5" imgW="2298700" imgH="1092200" progId="Equation.3">
                  <p:embed/>
                </p:oleObj>
              </mc:Choice>
              <mc:Fallback>
                <p:oleObj name="Rovnice" r:id="rId5" imgW="2298700" imgH="10922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214818"/>
                        <a:ext cx="4419747" cy="210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délník 5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29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pro číslo snímku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03A619-4730-438E-89B5-8173DB24C30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57200" y="1600200"/>
            <a:ext cx="8218488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rozpoznání problémových nebo vysoce bonitních klientů banky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analýza klientů pojišťovny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analýza nákupních košíků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predikce spotřeby elektřiny (vody, plynu)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analýza poruchovosti automobilů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analýza dat o pacientech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analýza příčin změny mobilních operátorů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analýza chování zákazníků internetových obchodů (</a:t>
            </a:r>
            <a:r>
              <a:rPr lang="cs-CZ" sz="2000" dirty="0" err="1"/>
              <a:t>clickstreamy</a:t>
            </a:r>
            <a:r>
              <a:rPr lang="cs-CZ" sz="2000" dirty="0"/>
              <a:t>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text </a:t>
            </a:r>
            <a:r>
              <a:rPr lang="cs-CZ" sz="2000" dirty="0" err="1"/>
              <a:t>mining</a:t>
            </a:r>
            <a:endParaRPr lang="cs-CZ" sz="2000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dirty="0"/>
              <a:t>…</a:t>
            </a:r>
          </a:p>
        </p:txBody>
      </p:sp>
      <p:pic>
        <p:nvPicPr>
          <p:cNvPr id="2355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38" y="2232025"/>
            <a:ext cx="2643187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Dobývání</a:t>
            </a:r>
            <a:r>
              <a:rPr kumimoji="0" lang="cs-CZ" sz="4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znalostí z databází – příklady úloh</a:t>
            </a:r>
            <a:endParaRPr kumimoji="0" lang="cs-CZ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247249"/>
              </p:ext>
            </p:extLst>
          </p:nvPr>
        </p:nvGraphicFramePr>
        <p:xfrm>
          <a:off x="251520" y="1340768"/>
          <a:ext cx="3744415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r>
                        <a:rPr lang="cs-CZ" sz="16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cs-CZ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cs-CZ" sz="16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délník 5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  <a:noFill/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30</a:t>
            </a:fld>
            <a:endParaRPr lang="cs-CZ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8948"/>
              </p:ext>
            </p:extLst>
          </p:nvPr>
        </p:nvGraphicFramePr>
        <p:xfrm>
          <a:off x="2771800" y="476672"/>
          <a:ext cx="3542771" cy="65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9" name="Rovnice" r:id="rId3" imgW="1244520" imgH="228600" progId="Equation.3">
                  <p:embed/>
                </p:oleObj>
              </mc:Choice>
              <mc:Fallback>
                <p:oleObj name="Rovnice" r:id="rId3" imgW="1244520" imgH="2286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76672"/>
                        <a:ext cx="3542771" cy="650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33722"/>
              </p:ext>
            </p:extLst>
          </p:nvPr>
        </p:nvGraphicFramePr>
        <p:xfrm>
          <a:off x="323528" y="4217291"/>
          <a:ext cx="5832648" cy="228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0" name="Rovnice" r:id="rId5" imgW="4508280" imgH="1765080" progId="Equation.3">
                  <p:embed/>
                </p:oleObj>
              </mc:Choice>
              <mc:Fallback>
                <p:oleObj name="Rovnice" r:id="rId5" imgW="4508280" imgH="1765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17291"/>
                        <a:ext cx="5832648" cy="2283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95669"/>
              </p:ext>
            </p:extLst>
          </p:nvPr>
        </p:nvGraphicFramePr>
        <p:xfrm>
          <a:off x="251520" y="3501008"/>
          <a:ext cx="4057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name="Rovnice" r:id="rId7" imgW="2501640" imgH="228600" progId="Equation.3">
                  <p:embed/>
                </p:oleObj>
              </mc:Choice>
              <mc:Fallback>
                <p:oleObj name="Rovnice" r:id="rId7" imgW="2501640" imgH="2286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01008"/>
                        <a:ext cx="40576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61771"/>
              </p:ext>
            </p:extLst>
          </p:nvPr>
        </p:nvGraphicFramePr>
        <p:xfrm>
          <a:off x="4716014" y="1340768"/>
          <a:ext cx="3888434" cy="2013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801">
                <a:tc>
                  <a:txBody>
                    <a:bodyPr/>
                    <a:lstStyle/>
                    <a:p>
                      <a:r>
                        <a:rPr lang="cs-CZ" sz="16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01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52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01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01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01"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60939"/>
              </p:ext>
            </p:extLst>
          </p:nvPr>
        </p:nvGraphicFramePr>
        <p:xfrm>
          <a:off x="4599309" y="3501008"/>
          <a:ext cx="42211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2" name="Rovnice" r:id="rId9" imgW="2603160" imgH="228600" progId="Equation.3">
                  <p:embed/>
                </p:oleObj>
              </mc:Choice>
              <mc:Fallback>
                <p:oleObj name="Rovnice" r:id="rId9" imgW="2603160" imgH="22860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309" y="3501008"/>
                        <a:ext cx="422116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0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28560"/>
              </p:ext>
            </p:extLst>
          </p:nvPr>
        </p:nvGraphicFramePr>
        <p:xfrm>
          <a:off x="1403648" y="6021288"/>
          <a:ext cx="632578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5" name="Rovnice" r:id="rId3" imgW="3848040" imgH="393480" progId="Equation.3">
                  <p:embed/>
                </p:oleObj>
              </mc:Choice>
              <mc:Fallback>
                <p:oleObj name="Rovnice" r:id="rId3" imgW="3848040" imgH="393480" progId="Equation.3">
                  <p:embed/>
                  <p:pic>
                    <p:nvPicPr>
                      <p:cNvPr id="0" name="Picture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021288"/>
                        <a:ext cx="6325782" cy="6480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297253"/>
              </p:ext>
            </p:extLst>
          </p:nvPr>
        </p:nvGraphicFramePr>
        <p:xfrm>
          <a:off x="179512" y="1340768"/>
          <a:ext cx="4114581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cs-CZ" sz="14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…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…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cs-CZ" sz="1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délník 4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  <a:noFill/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31</a:t>
            </a:fld>
            <a:endParaRPr 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281578"/>
              </p:ext>
            </p:extLst>
          </p:nvPr>
        </p:nvGraphicFramePr>
        <p:xfrm>
          <a:off x="2446338" y="476250"/>
          <a:ext cx="41941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6" name="Rovnice" r:id="rId5" imgW="1473120" imgH="228600" progId="Equation.3">
                  <p:embed/>
                </p:oleObj>
              </mc:Choice>
              <mc:Fallback>
                <p:oleObj name="Rovnice" r:id="rId5" imgW="1473120" imgH="22860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76250"/>
                        <a:ext cx="41941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83042"/>
              </p:ext>
            </p:extLst>
          </p:nvPr>
        </p:nvGraphicFramePr>
        <p:xfrm>
          <a:off x="4644008" y="1340768"/>
          <a:ext cx="4114581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cs-CZ" sz="14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cs-CZ" sz="1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…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58951"/>
              </p:ext>
            </p:extLst>
          </p:nvPr>
        </p:nvGraphicFramePr>
        <p:xfrm>
          <a:off x="179512" y="5589240"/>
          <a:ext cx="4165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" name="Rovnice" r:id="rId7" imgW="2946240" imgH="228600" progId="Equation.3">
                  <p:embed/>
                </p:oleObj>
              </mc:Choice>
              <mc:Fallback>
                <p:oleObj name="Rovnice" r:id="rId7" imgW="2946240" imgH="22860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589240"/>
                        <a:ext cx="41656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326071"/>
              </p:ext>
            </p:extLst>
          </p:nvPr>
        </p:nvGraphicFramePr>
        <p:xfrm>
          <a:off x="4608513" y="3284984"/>
          <a:ext cx="436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" name="Rovnice" r:id="rId9" imgW="3009600" imgH="228600" progId="Equation.3">
                  <p:embed/>
                </p:oleObj>
              </mc:Choice>
              <mc:Fallback>
                <p:oleObj name="Rovnice" r:id="rId9" imgW="3009600" imgH="22860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3284984"/>
                        <a:ext cx="436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0846"/>
              </p:ext>
            </p:extLst>
          </p:nvPr>
        </p:nvGraphicFramePr>
        <p:xfrm>
          <a:off x="179512" y="3645024"/>
          <a:ext cx="4114581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cs-CZ" sz="14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Hrát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cs-CZ" sz="1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cs-CZ" sz="1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63159"/>
              </p:ext>
            </p:extLst>
          </p:nvPr>
        </p:nvGraphicFramePr>
        <p:xfrm>
          <a:off x="269875" y="3276154"/>
          <a:ext cx="38417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" name="Rovnice" r:id="rId11" imgW="2717640" imgH="228600" progId="Equation.3">
                  <p:embed/>
                </p:oleObj>
              </mc:Choice>
              <mc:Fallback>
                <p:oleObj name="Rovnice" r:id="rId11" imgW="2717640" imgH="22860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3276154"/>
                        <a:ext cx="38417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graphicFrame>
        <p:nvGraphicFramePr>
          <p:cNvPr id="31746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763287"/>
              </p:ext>
            </p:extLst>
          </p:nvPr>
        </p:nvGraphicFramePr>
        <p:xfrm>
          <a:off x="963613" y="4144963"/>
          <a:ext cx="53149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Rovnice" r:id="rId3" imgW="3848040" imgH="1663560" progId="Equation.3">
                  <p:embed/>
                </p:oleObj>
              </mc:Choice>
              <mc:Fallback>
                <p:oleObj name="Rovnice" r:id="rId3" imgW="3848040" imgH="16635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144963"/>
                        <a:ext cx="5314950" cy="229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28596" y="1571612"/>
          <a:ext cx="8429683" cy="221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r>
                        <a:rPr lang="cs-CZ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délník 4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atributu pro větvení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6216" y="1357298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754" y="3500438"/>
            <a:ext cx="2857520" cy="7858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sp>
        <p:nvSpPr>
          <p:cNvPr id="8" name="Diamond 7"/>
          <p:cNvSpPr/>
          <p:nvPr/>
        </p:nvSpPr>
        <p:spPr>
          <a:xfrm>
            <a:off x="4071902" y="3357562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480" y="3500438"/>
            <a:ext cx="2857520" cy="7858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3053911" y="1232282"/>
            <a:ext cx="1428760" cy="3107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5400000">
            <a:off x="4518390" y="2553885"/>
            <a:ext cx="1285884" cy="321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 rot="16200000" flipH="1">
            <a:off x="5804273" y="1589471"/>
            <a:ext cx="1428760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2571704" y="2428868"/>
            <a:ext cx="8002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1968" y="2500306"/>
            <a:ext cx="1146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33577" y="2571744"/>
            <a:ext cx="6815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53606"/>
              </p:ext>
            </p:extLst>
          </p:nvPr>
        </p:nvGraphicFramePr>
        <p:xfrm>
          <a:off x="1432725" y="2633021"/>
          <a:ext cx="1041519" cy="61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6" name="Rovnice" r:id="rId3" imgW="774364" imgH="457002" progId="Equation.3">
                  <p:embed/>
                </p:oleObj>
              </mc:Choice>
              <mc:Fallback>
                <p:oleObj name="Rovnice" r:id="rId3" imgW="774364" imgH="457002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725" y="2633021"/>
                        <a:ext cx="1041519" cy="616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30216"/>
              </p:ext>
            </p:extLst>
          </p:nvPr>
        </p:nvGraphicFramePr>
        <p:xfrm>
          <a:off x="3673172" y="2907738"/>
          <a:ext cx="1042843" cy="61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7" name="Rovnice" r:id="rId5" imgW="774364" imgH="457002" progId="Equation.3">
                  <p:embed/>
                </p:oleObj>
              </mc:Choice>
              <mc:Fallback>
                <p:oleObj name="Rovnice" r:id="rId5" imgW="774364" imgH="457002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172" y="2907738"/>
                        <a:ext cx="1042843" cy="616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82956"/>
              </p:ext>
            </p:extLst>
          </p:nvPr>
        </p:nvGraphicFramePr>
        <p:xfrm>
          <a:off x="7504113" y="2428444"/>
          <a:ext cx="1172343" cy="70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8" name="Rovnice" r:id="rId7" imgW="762000" imgH="457200" progId="Equation.3">
                  <p:embed/>
                </p:oleObj>
              </mc:Choice>
              <mc:Fallback>
                <p:oleObj name="Rovnice" r:id="rId7" imgW="762000" imgH="4572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113" y="2428444"/>
                        <a:ext cx="1172343" cy="703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>
            <a:stCxn id="7" idx="2"/>
            <a:endCxn id="32" idx="0"/>
          </p:cNvCxnSpPr>
          <p:nvPr/>
        </p:nvCxnSpPr>
        <p:spPr>
          <a:xfrm rot="5400000">
            <a:off x="1035815" y="4464855"/>
            <a:ext cx="1357298" cy="10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7" idx="2"/>
            <a:endCxn id="30" idx="0"/>
          </p:cNvCxnSpPr>
          <p:nvPr/>
        </p:nvCxnSpPr>
        <p:spPr>
          <a:xfrm rot="16200000" flipH="1">
            <a:off x="2357418" y="4143352"/>
            <a:ext cx="1357298" cy="16431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00034" y="4572008"/>
            <a:ext cx="9326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86050" y="4643446"/>
            <a:ext cx="11208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24879"/>
              </p:ext>
            </p:extLst>
          </p:nvPr>
        </p:nvGraphicFramePr>
        <p:xfrm>
          <a:off x="182563" y="5126038"/>
          <a:ext cx="11557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9" name="Rovnice" r:id="rId9" imgW="774364" imgH="457002" progId="Equation.3">
                  <p:embed/>
                </p:oleObj>
              </mc:Choice>
              <mc:Fallback>
                <p:oleObj name="Rovnice" r:id="rId9" imgW="774364" imgH="457002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5126038"/>
                        <a:ext cx="11557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Diamond 29"/>
          <p:cNvSpPr/>
          <p:nvPr/>
        </p:nvSpPr>
        <p:spPr>
          <a:xfrm>
            <a:off x="2928926" y="5643554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32" name="Diamond 31"/>
          <p:cNvSpPr/>
          <p:nvPr/>
        </p:nvSpPr>
        <p:spPr>
          <a:xfrm>
            <a:off x="285720" y="5643554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48548"/>
              </p:ext>
            </p:extLst>
          </p:nvPr>
        </p:nvGraphicFramePr>
        <p:xfrm>
          <a:off x="2235200" y="5143500"/>
          <a:ext cx="11557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0" name="Rovnice" r:id="rId11" imgW="774364" imgH="457002" progId="Equation.3">
                  <p:embed/>
                </p:oleObj>
              </mc:Choice>
              <mc:Fallback>
                <p:oleObj name="Rovnice" r:id="rId11" imgW="774364" imgH="457002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143500"/>
                        <a:ext cx="11557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bdélník 24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7" grpId="0" animBg="1"/>
      <p:bldP spid="28" grpId="0" animBg="1"/>
      <p:bldP spid="30" grpId="0" animBg="1"/>
      <p:bldP spid="32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598433"/>
              </p:ext>
            </p:extLst>
          </p:nvPr>
        </p:nvGraphicFramePr>
        <p:xfrm>
          <a:off x="428596" y="1071546"/>
          <a:ext cx="8429683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794" name="Content Placeholder 3"/>
          <p:cNvGraphicFramePr>
            <a:graphicFrameLocks noChangeAspect="1"/>
          </p:cNvGraphicFramePr>
          <p:nvPr/>
        </p:nvGraphicFramePr>
        <p:xfrm>
          <a:off x="779463" y="3857625"/>
          <a:ext cx="5472112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Rovnice" r:id="rId3" imgW="3543300" imgH="1676400" progId="Equation.3">
                  <p:embed/>
                </p:oleObj>
              </mc:Choice>
              <mc:Fallback>
                <p:oleObj name="Rovnice" r:id="rId3" imgW="3543300" imgH="16764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857625"/>
                        <a:ext cx="5472112" cy="258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élník 4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12" y="0"/>
            <a:ext cx="8229600" cy="1143000"/>
          </a:xfrm>
        </p:spPr>
        <p:txBody>
          <a:bodyPr/>
          <a:lstStyle/>
          <a:p>
            <a:r>
              <a:rPr lang="cs-CZ" dirty="0"/>
              <a:t>Výsledný strom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3808" y="1124744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346" y="3267884"/>
            <a:ext cx="2857520" cy="7858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sp>
        <p:nvSpPr>
          <p:cNvPr id="8" name="Diamond 7"/>
          <p:cNvSpPr/>
          <p:nvPr/>
        </p:nvSpPr>
        <p:spPr>
          <a:xfrm>
            <a:off x="3899494" y="3125008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4072" y="3267884"/>
            <a:ext cx="2857520" cy="7858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2881503" y="999728"/>
            <a:ext cx="1428760" cy="3107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5400000">
            <a:off x="4345982" y="2321331"/>
            <a:ext cx="1285884" cy="321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 rot="16200000" flipH="1">
            <a:off x="5631865" y="1356917"/>
            <a:ext cx="1428760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2399296" y="2196314"/>
            <a:ext cx="8002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99560" y="2267752"/>
            <a:ext cx="1146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1169" y="2339190"/>
            <a:ext cx="6815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06723"/>
              </p:ext>
            </p:extLst>
          </p:nvPr>
        </p:nvGraphicFramePr>
        <p:xfrm>
          <a:off x="1365869" y="2365620"/>
          <a:ext cx="1042197" cy="61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3" name="Rovnice" r:id="rId3" imgW="774364" imgH="457002" progId="Equation.3">
                  <p:embed/>
                </p:oleObj>
              </mc:Choice>
              <mc:Fallback>
                <p:oleObj name="Rovnice" r:id="rId3" imgW="774364" imgH="457002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869" y="2365620"/>
                        <a:ext cx="1042197" cy="616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55586"/>
              </p:ext>
            </p:extLst>
          </p:nvPr>
        </p:nvGraphicFramePr>
        <p:xfrm>
          <a:off x="3470866" y="2722808"/>
          <a:ext cx="1022345" cy="60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4" name="Rovnice" r:id="rId5" imgW="774364" imgH="457002" progId="Equation.3">
                  <p:embed/>
                </p:oleObj>
              </mc:Choice>
              <mc:Fallback>
                <p:oleObj name="Rovnice" r:id="rId5" imgW="774364" imgH="457002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866" y="2722808"/>
                        <a:ext cx="1022345" cy="604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93899"/>
              </p:ext>
            </p:extLst>
          </p:nvPr>
        </p:nvGraphicFramePr>
        <p:xfrm>
          <a:off x="7331706" y="2372698"/>
          <a:ext cx="877784" cy="52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5" name="Rovnice" r:id="rId7" imgW="762000" imgH="457200" progId="Equation.3">
                  <p:embed/>
                </p:oleObj>
              </mc:Choice>
              <mc:Fallback>
                <p:oleObj name="Rovnice" r:id="rId7" imgW="762000" imgH="457200" progId="Equation.3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706" y="2372698"/>
                        <a:ext cx="877784" cy="526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>
            <a:endCxn id="32" idx="0"/>
          </p:cNvCxnSpPr>
          <p:nvPr/>
        </p:nvCxnSpPr>
        <p:spPr>
          <a:xfrm rot="5400000">
            <a:off x="899146" y="4268002"/>
            <a:ext cx="1285859" cy="1000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7" idx="2"/>
            <a:endCxn id="30" idx="0"/>
          </p:cNvCxnSpPr>
          <p:nvPr/>
        </p:nvCxnSpPr>
        <p:spPr>
          <a:xfrm rot="16200000" flipH="1">
            <a:off x="2185010" y="3910798"/>
            <a:ext cx="1357298" cy="16431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613346" y="4226226"/>
            <a:ext cx="9326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43521" y="4262036"/>
            <a:ext cx="11208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59612"/>
              </p:ext>
            </p:extLst>
          </p:nvPr>
        </p:nvGraphicFramePr>
        <p:xfrm>
          <a:off x="35496" y="4684042"/>
          <a:ext cx="11557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6" name="Rovnice" r:id="rId9" imgW="774364" imgH="457002" progId="Equation.3">
                  <p:embed/>
                </p:oleObj>
              </mc:Choice>
              <mc:Fallback>
                <p:oleObj name="Rovnice" r:id="rId9" imgW="774364" imgH="457002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684042"/>
                        <a:ext cx="11557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Diamond 29"/>
          <p:cNvSpPr/>
          <p:nvPr/>
        </p:nvSpPr>
        <p:spPr>
          <a:xfrm>
            <a:off x="2756518" y="5411000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32" name="Diamond 31"/>
          <p:cNvSpPr/>
          <p:nvPr/>
        </p:nvSpPr>
        <p:spPr>
          <a:xfrm>
            <a:off x="113312" y="5411000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57120"/>
              </p:ext>
            </p:extLst>
          </p:nvPr>
        </p:nvGraphicFramePr>
        <p:xfrm>
          <a:off x="1788965" y="4933979"/>
          <a:ext cx="11557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7" name="Rovnice" r:id="rId11" imgW="774364" imgH="457002" progId="Equation.3">
                  <p:embed/>
                </p:oleObj>
              </mc:Choice>
              <mc:Fallback>
                <p:oleObj name="Rovnice" r:id="rId11" imgW="774364" imgH="457002" progId="Equation.3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965" y="4933979"/>
                        <a:ext cx="11557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>
            <a:endCxn id="35" idx="0"/>
          </p:cNvCxnSpPr>
          <p:nvPr/>
        </p:nvCxnSpPr>
        <p:spPr>
          <a:xfrm flipH="1">
            <a:off x="5899790" y="4125140"/>
            <a:ext cx="1143014" cy="12858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7078549" y="4375141"/>
            <a:ext cx="1357322" cy="857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7828616" y="4339454"/>
            <a:ext cx="7617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33" name="Diamond 32"/>
          <p:cNvSpPr/>
          <p:nvPr/>
        </p:nvSpPr>
        <p:spPr>
          <a:xfrm>
            <a:off x="7114204" y="5411000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1228" y="4268016"/>
            <a:ext cx="6848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35" name="Diamond 34"/>
          <p:cNvSpPr/>
          <p:nvPr/>
        </p:nvSpPr>
        <p:spPr>
          <a:xfrm>
            <a:off x="4971096" y="5411000"/>
            <a:ext cx="1857388" cy="12144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97800"/>
              </p:ext>
            </p:extLst>
          </p:nvPr>
        </p:nvGraphicFramePr>
        <p:xfrm>
          <a:off x="4294533" y="4768069"/>
          <a:ext cx="11557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" name="Rovnice" r:id="rId13" imgW="774364" imgH="457002" progId="Equation.3">
                  <p:embed/>
                </p:oleObj>
              </mc:Choice>
              <mc:Fallback>
                <p:oleObj name="Rovnice" r:id="rId13" imgW="774364" imgH="457002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533" y="4768069"/>
                        <a:ext cx="11557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003521"/>
              </p:ext>
            </p:extLst>
          </p:nvPr>
        </p:nvGraphicFramePr>
        <p:xfrm>
          <a:off x="6507234" y="4803800"/>
          <a:ext cx="1213939" cy="71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" name="Rovnice" r:id="rId15" imgW="762000" imgH="457200" progId="Equation.3">
                  <p:embed/>
                </p:oleObj>
              </mc:Choice>
              <mc:Fallback>
                <p:oleObj name="Rovnice" r:id="rId15" imgW="762000" imgH="457200" progId="Equation.3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234" y="4803800"/>
                        <a:ext cx="1213939" cy="711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319050" y="6223062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Entropie 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85344" y="2839256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Entropie 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42701" y="6194673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Entropie 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71491" y="6251505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Entropie 0</a:t>
            </a:r>
          </a:p>
        </p:txBody>
      </p:sp>
      <p:sp>
        <p:nvSpPr>
          <p:cNvPr id="40" name="Rectangle 35"/>
          <p:cNvSpPr/>
          <p:nvPr/>
        </p:nvSpPr>
        <p:spPr>
          <a:xfrm>
            <a:off x="3003931" y="6200843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Entropie 0</a:t>
            </a:r>
          </a:p>
        </p:txBody>
      </p:sp>
      <p:sp>
        <p:nvSpPr>
          <p:cNvPr id="41" name="Obdélník 40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7075756" y="6299132"/>
            <a:ext cx="2133600" cy="476250"/>
          </a:xfrm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35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stromu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cs-CZ" sz="2400" dirty="0"/>
              <a:t>Proběhla indukce stromu z </a:t>
            </a:r>
            <a:r>
              <a:rPr lang="cs-CZ" sz="2400" dirty="0" err="1"/>
              <a:t>trénovacích</a:t>
            </a:r>
            <a:r>
              <a:rPr lang="cs-CZ" sz="2400" dirty="0"/>
              <a:t> dat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Strom je možné použít na klasifikaci nových případů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U nové (tzv. testovací) instance postupně zjišťujeme hodnoty atributů ve stromě, počínaje kořenem stromu 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Postupujeme po větvi, která odpovídá hodnotě atributu u nové instance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Jakmile se dostaneme k listovému uzlu klasifikace končí, výsledkem je třída tam uvedená</a:t>
            </a:r>
          </a:p>
        </p:txBody>
      </p:sp>
      <p:sp>
        <p:nvSpPr>
          <p:cNvPr id="4" name="Obdélník 3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36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989034"/>
          </a:xfrm>
        </p:spPr>
        <p:txBody>
          <a:bodyPr/>
          <a:lstStyle/>
          <a:p>
            <a:r>
              <a:rPr lang="cs-CZ" dirty="0"/>
              <a:t>Příklad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342012"/>
              </p:ext>
            </p:extLst>
          </p:nvPr>
        </p:nvGraphicFramePr>
        <p:xfrm>
          <a:off x="428596" y="857232"/>
          <a:ext cx="8429683" cy="4456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r>
                        <a:rPr lang="cs-CZ" sz="12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93">
                <a:tc>
                  <a:txBody>
                    <a:bodyPr/>
                    <a:lstStyle/>
                    <a:p>
                      <a:r>
                        <a:rPr lang="cs-CZ" sz="12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271">
                <a:tc>
                  <a:txBody>
                    <a:bodyPr/>
                    <a:lstStyle/>
                    <a:p>
                      <a:r>
                        <a:rPr lang="cs-CZ" sz="12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113878"/>
              </p:ext>
            </p:extLst>
          </p:nvPr>
        </p:nvGraphicFramePr>
        <p:xfrm>
          <a:off x="395536" y="5567640"/>
          <a:ext cx="8429683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r>
                        <a:rPr lang="cs-CZ" sz="14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r>
                        <a:rPr lang="cs-CZ" sz="1400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?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37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00034" y="357166"/>
          <a:ext cx="842968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?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14678" y="1500174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6" name="Rectangle 5"/>
          <p:cNvSpPr/>
          <p:nvPr/>
        </p:nvSpPr>
        <p:spPr>
          <a:xfrm>
            <a:off x="928662" y="3000348"/>
            <a:ext cx="1857388" cy="428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sp>
        <p:nvSpPr>
          <p:cNvPr id="7" name="Diamond 6"/>
          <p:cNvSpPr/>
          <p:nvPr/>
        </p:nvSpPr>
        <p:spPr>
          <a:xfrm>
            <a:off x="4000496" y="3500438"/>
            <a:ext cx="1571636" cy="7143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12" y="2928910"/>
            <a:ext cx="1857388" cy="428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rot="5400000">
            <a:off x="2661046" y="1410865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rot="16200000" flipH="1">
            <a:off x="3875479" y="2589603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rot="16200000" flipH="1">
            <a:off x="5375689" y="1089393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2214546" y="2357406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496" y="2714596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8" y="2357406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 rot="5400000">
            <a:off x="1160816" y="3589692"/>
            <a:ext cx="857280" cy="535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6" idx="2"/>
            <a:endCxn id="19" idx="0"/>
          </p:cNvCxnSpPr>
          <p:nvPr/>
        </p:nvCxnSpPr>
        <p:spPr>
          <a:xfrm rot="16200000" flipH="1">
            <a:off x="1964501" y="3321807"/>
            <a:ext cx="85728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1071538" y="3786166"/>
            <a:ext cx="9326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8860" y="3857604"/>
            <a:ext cx="11208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sp>
        <p:nvSpPr>
          <p:cNvPr id="19" name="Diamond 18"/>
          <p:cNvSpPr/>
          <p:nvPr/>
        </p:nvSpPr>
        <p:spPr>
          <a:xfrm>
            <a:off x="2285984" y="4286232"/>
            <a:ext cx="128588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20" name="Diamond 19"/>
          <p:cNvSpPr/>
          <p:nvPr/>
        </p:nvSpPr>
        <p:spPr>
          <a:xfrm>
            <a:off x="714348" y="4286232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cxnSp>
        <p:nvCxnSpPr>
          <p:cNvPr id="21" name="Straight Arrow Connector 20"/>
          <p:cNvCxnSpPr>
            <a:stCxn id="8" idx="2"/>
            <a:endCxn id="26" idx="0"/>
          </p:cNvCxnSpPr>
          <p:nvPr/>
        </p:nvCxnSpPr>
        <p:spPr>
          <a:xfrm rot="5400000">
            <a:off x="6107905" y="3250369"/>
            <a:ext cx="100015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8" idx="2"/>
            <a:endCxn id="24" idx="0"/>
          </p:cNvCxnSpPr>
          <p:nvPr/>
        </p:nvCxnSpPr>
        <p:spPr>
          <a:xfrm rot="16200000" flipH="1">
            <a:off x="7286632" y="3286088"/>
            <a:ext cx="85728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7715272" y="3643290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24" name="Diamond 23"/>
          <p:cNvSpPr/>
          <p:nvPr/>
        </p:nvSpPr>
        <p:spPr>
          <a:xfrm>
            <a:off x="7572396" y="4214794"/>
            <a:ext cx="1285884" cy="7858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29388" y="3786166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26" name="Diamond 25"/>
          <p:cNvSpPr/>
          <p:nvPr/>
        </p:nvSpPr>
        <p:spPr>
          <a:xfrm>
            <a:off x="5357818" y="4357670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042914"/>
              </p:ext>
            </p:extLst>
          </p:nvPr>
        </p:nvGraphicFramePr>
        <p:xfrm>
          <a:off x="358888" y="5373216"/>
          <a:ext cx="842968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délník 27"/>
          <p:cNvSpPr/>
          <p:nvPr/>
        </p:nvSpPr>
        <p:spPr>
          <a:xfrm>
            <a:off x="1706" y="0"/>
            <a:ext cx="2050014" cy="576040"/>
          </a:xfrm>
          <a:prstGeom prst="rect">
            <a:avLst/>
          </a:prstGeom>
          <a:solidFill>
            <a:srgbClr val="66CCFF">
              <a:alpha val="2549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Algoritmus</a:t>
            </a:r>
            <a:r>
              <a:rPr lang="en-US" dirty="0"/>
              <a:t> ID3 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8" grpId="0" animBg="1"/>
      <p:bldP spid="19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Kvíz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400" dirty="0"/>
              <a:t>Ve kterých případech se může stát</a:t>
            </a:r>
            <a:r>
              <a:rPr lang="en-US" sz="2400" dirty="0"/>
              <a:t> </a:t>
            </a:r>
            <a:r>
              <a:rPr lang="en-US" sz="2400" dirty="0" err="1"/>
              <a:t>dle</a:t>
            </a:r>
            <a:r>
              <a:rPr lang="en-US" sz="2400" dirty="0"/>
              <a:t> </a:t>
            </a:r>
            <a:r>
              <a:rPr lang="en-US" sz="2400" dirty="0" err="1"/>
              <a:t>právě</a:t>
            </a:r>
            <a:r>
              <a:rPr lang="en-US" sz="2400" dirty="0"/>
              <a:t> </a:t>
            </a:r>
            <a:r>
              <a:rPr lang="en-US" sz="2400" dirty="0" err="1"/>
              <a:t>demonstrovaného</a:t>
            </a:r>
            <a:r>
              <a:rPr lang="en-US" sz="2400" dirty="0"/>
              <a:t> </a:t>
            </a:r>
            <a:r>
              <a:rPr lang="en-US" sz="2400" dirty="0" err="1"/>
              <a:t>algoritmu</a:t>
            </a:r>
            <a:r>
              <a:rPr lang="cs-CZ" sz="2400" dirty="0"/>
              <a:t>, aby testovací instanci nebylo možné pomocí naučeného stromu klasifikovat: </a:t>
            </a:r>
          </a:p>
          <a:p>
            <a:pPr marL="457200" indent="-457200">
              <a:buFontTx/>
              <a:buAutoNum type="alphaUcParenR"/>
            </a:pPr>
            <a:r>
              <a:rPr lang="en-US" sz="2000" dirty="0" err="1"/>
              <a:t>Když</a:t>
            </a:r>
            <a:r>
              <a:rPr lang="en-US" sz="2000" dirty="0"/>
              <a:t> </a:t>
            </a:r>
            <a:r>
              <a:rPr lang="en-US" sz="2000" dirty="0" err="1"/>
              <a:t>má</a:t>
            </a:r>
            <a:r>
              <a:rPr lang="en-US" sz="2000" dirty="0"/>
              <a:t> instance </a:t>
            </a:r>
            <a:r>
              <a:rPr lang="en-US" sz="2000" dirty="0" err="1"/>
              <a:t>jiné</a:t>
            </a:r>
            <a:r>
              <a:rPr lang="en-US" sz="2000" dirty="0"/>
              <a:t>  </a:t>
            </a:r>
            <a:r>
              <a:rPr lang="en-US" sz="2000" dirty="0" err="1"/>
              <a:t>hodnoty</a:t>
            </a:r>
            <a:r>
              <a:rPr lang="en-US" sz="2000" dirty="0"/>
              <a:t> v </a:t>
            </a:r>
            <a:r>
              <a:rPr lang="en-US" sz="2000" dirty="0" err="1"/>
              <a:t>některých</a:t>
            </a:r>
            <a:r>
              <a:rPr lang="en-US" sz="2000" dirty="0"/>
              <a:t> </a:t>
            </a:r>
            <a:r>
              <a:rPr lang="en-US" sz="2000" dirty="0" err="1"/>
              <a:t>atributech</a:t>
            </a:r>
            <a:r>
              <a:rPr lang="en-US" sz="2000" dirty="0"/>
              <a:t> </a:t>
            </a:r>
            <a:r>
              <a:rPr lang="en-US" sz="2000" dirty="0" err="1"/>
              <a:t>než</a:t>
            </a:r>
            <a:r>
              <a:rPr lang="en-US" sz="2000" dirty="0"/>
              <a:t> </a:t>
            </a:r>
            <a:r>
              <a:rPr lang="en-US" sz="2000" dirty="0" err="1"/>
              <a:t>byly</a:t>
            </a:r>
            <a:r>
              <a:rPr lang="en-US" sz="2000" dirty="0"/>
              <a:t> v trénovacích </a:t>
            </a:r>
            <a:r>
              <a:rPr lang="en-US" sz="2000" dirty="0" err="1"/>
              <a:t>datech</a:t>
            </a:r>
            <a:r>
              <a:rPr lang="en-US" sz="2000" dirty="0"/>
              <a:t> (</a:t>
            </a:r>
            <a:r>
              <a:rPr lang="en-US" sz="2000" dirty="0" err="1"/>
              <a:t>např</a:t>
            </a:r>
            <a:r>
              <a:rPr lang="en-US" sz="2000" dirty="0"/>
              <a:t>. </a:t>
            </a:r>
            <a:r>
              <a:rPr lang="en-US" sz="2000" dirty="0" err="1"/>
              <a:t>hodnota</a:t>
            </a:r>
            <a:r>
              <a:rPr lang="en-US" sz="2000" dirty="0"/>
              <a:t> "</a:t>
            </a:r>
            <a:r>
              <a:rPr lang="en-US" sz="2000" dirty="0" err="1"/>
              <a:t>střední</a:t>
            </a:r>
            <a:r>
              <a:rPr lang="en-US" sz="2000" dirty="0"/>
              <a:t>" pro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Déšť</a:t>
            </a:r>
            <a:r>
              <a:rPr lang="en-US" sz="2000" dirty="0"/>
              <a:t>) </a:t>
            </a:r>
            <a:r>
              <a:rPr lang="en-US" sz="2000" dirty="0" err="1"/>
              <a:t>nebo</a:t>
            </a:r>
            <a:r>
              <a:rPr lang="en-US" sz="2000" dirty="0"/>
              <a:t> </a:t>
            </a:r>
            <a:r>
              <a:rPr lang="en-US" sz="2000" dirty="0" err="1"/>
              <a:t>když</a:t>
            </a:r>
            <a:r>
              <a:rPr lang="en-US" sz="2000" dirty="0"/>
              <a:t> </a:t>
            </a:r>
            <a:r>
              <a:rPr lang="en-US" sz="2000" dirty="0" err="1"/>
              <a:t>má</a:t>
            </a:r>
            <a:r>
              <a:rPr lang="en-US" sz="2000" dirty="0"/>
              <a:t> instance </a:t>
            </a:r>
            <a:r>
              <a:rPr lang="en-US" sz="2000" dirty="0" err="1"/>
              <a:t>chybějící</a:t>
            </a:r>
            <a:r>
              <a:rPr lang="en-US" sz="2000" dirty="0"/>
              <a:t> </a:t>
            </a:r>
            <a:r>
              <a:rPr lang="en-US" sz="2000" dirty="0" err="1"/>
              <a:t>hodnoty</a:t>
            </a:r>
            <a:r>
              <a:rPr lang="en-US" sz="2000" dirty="0"/>
              <a:t> pro </a:t>
            </a:r>
            <a:r>
              <a:rPr lang="en-US" sz="2000" dirty="0" err="1"/>
              <a:t>některé</a:t>
            </a:r>
            <a:r>
              <a:rPr lang="en-US" sz="2000" dirty="0"/>
              <a:t> </a:t>
            </a:r>
            <a:r>
              <a:rPr lang="en-US" sz="2000" dirty="0" err="1"/>
              <a:t>atributy</a:t>
            </a:r>
            <a:r>
              <a:rPr lang="en-US" sz="2000" dirty="0"/>
              <a:t> (</a:t>
            </a:r>
            <a:r>
              <a:rPr lang="en-US" sz="2000" dirty="0" err="1"/>
              <a:t>např</a:t>
            </a:r>
            <a:r>
              <a:rPr lang="en-US" sz="2000" dirty="0"/>
              <a:t>. </a:t>
            </a:r>
            <a:r>
              <a:rPr lang="en-US" sz="2000" dirty="0" err="1"/>
              <a:t>chybí</a:t>
            </a:r>
            <a:r>
              <a:rPr lang="en-US" sz="2000" dirty="0"/>
              <a:t> </a:t>
            </a:r>
            <a:r>
              <a:rPr lang="en-US" sz="2000" dirty="0" err="1"/>
              <a:t>hodnota</a:t>
            </a:r>
            <a:r>
              <a:rPr lang="en-US" sz="2000" dirty="0"/>
              <a:t> pro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Vlhkost</a:t>
            </a:r>
            <a:r>
              <a:rPr lang="en-US" sz="2000" dirty="0"/>
              <a:t>)</a:t>
            </a:r>
          </a:p>
          <a:p>
            <a:pPr marL="457200" indent="-457200">
              <a:buFontTx/>
              <a:buAutoNum type="alphaUcParenR"/>
            </a:pPr>
            <a:r>
              <a:rPr lang="cs-CZ" sz="2000" dirty="0"/>
              <a:t>Instanci lze klasifikovat vždy</a:t>
            </a:r>
            <a:endParaRPr lang="en-US" sz="2000" dirty="0"/>
          </a:p>
          <a:p>
            <a:pPr marL="457200" indent="-457200">
              <a:buAutoNum type="alphaUcParenR"/>
            </a:pPr>
            <a:r>
              <a:rPr lang="cs-CZ" sz="2000" dirty="0"/>
              <a:t>Pouze tehdy, když má instance chybějící hodnoty pro některé atributy (např. chybí hodnota pro atribut Vlhkost)</a:t>
            </a:r>
            <a:endParaRPr lang="en-US" sz="2000" dirty="0"/>
          </a:p>
          <a:p>
            <a:pPr marL="457200" indent="-457200">
              <a:buAutoNum type="alphaUcParenR"/>
            </a:pPr>
            <a:r>
              <a:rPr lang="cs-CZ" sz="2000" dirty="0"/>
              <a:t>Pouze tehdy, když má instance jiné  hodnoty v některých atributech než byly v trénovacích datech (např. hodnota "střední" pro atribut Déšť).</a:t>
            </a:r>
            <a:endParaRPr lang="en-US" sz="2000" dirty="0"/>
          </a:p>
          <a:p>
            <a:pPr marL="457200" indent="-457200">
              <a:buAutoNum type="alphaUcParenR"/>
            </a:pPr>
            <a:r>
              <a:rPr lang="cs-CZ" sz="2000" dirty="0"/>
              <a:t>Pouze tehdy, když má instance další atributy oproti </a:t>
            </a:r>
            <a:r>
              <a:rPr lang="cs-CZ" sz="2000" dirty="0" err="1"/>
              <a:t>trénovacím</a:t>
            </a:r>
            <a:r>
              <a:rPr lang="cs-CZ" sz="2000" dirty="0"/>
              <a:t> datům (např. atribut Rosný bod)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76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Zástupný symbol pro číslo snímk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762118-DE54-4E4E-8F11-53D48E437AF4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43050" y="1628775"/>
          <a:ext cx="547687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Rastrový obrázek" r:id="rId4" imgW="6058425" imgH="5638095" progId="PBrush">
                  <p:embed/>
                </p:oleObj>
              </mc:Choice>
              <mc:Fallback>
                <p:oleObj name="Rastrový obrázek" r:id="rId4" imgW="6058425" imgH="5638095" progId="PBrush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628775"/>
                        <a:ext cx="5476875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 CRISP DM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dirty="0"/>
              <a:t>Top Down </a:t>
            </a:r>
            <a:r>
              <a:rPr lang="cs-CZ" sz="4000" dirty="0" err="1"/>
              <a:t>Induction</a:t>
            </a:r>
            <a:r>
              <a:rPr lang="cs-CZ" sz="4000" dirty="0"/>
              <a:t> </a:t>
            </a:r>
            <a:r>
              <a:rPr lang="cs-CZ" sz="4000" dirty="0" err="1"/>
              <a:t>Of</a:t>
            </a:r>
            <a:r>
              <a:rPr lang="cs-CZ" sz="4000" dirty="0"/>
              <a:t> </a:t>
            </a:r>
            <a:r>
              <a:rPr lang="cs-CZ" sz="4000" dirty="0" err="1"/>
              <a:t>Decision</a:t>
            </a:r>
            <a:r>
              <a:rPr lang="cs-CZ" sz="4000" dirty="0"/>
              <a:t> </a:t>
            </a:r>
            <a:r>
              <a:rPr lang="cs-CZ" sz="4000" dirty="0" err="1"/>
              <a:t>Trees</a:t>
            </a:r>
            <a:r>
              <a:rPr lang="cs-CZ" sz="4000" dirty="0"/>
              <a:t> (TDIDT)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sz="2400" dirty="0"/>
              <a:t>Princip „rozděl a panuj“</a:t>
            </a:r>
          </a:p>
          <a:p>
            <a:pPr eaLnBrk="1" hangingPunct="1">
              <a:spcBef>
                <a:spcPts val="1200"/>
              </a:spcBef>
            </a:pPr>
            <a:r>
              <a:rPr lang="cs-CZ" sz="2400" dirty="0"/>
              <a:t>Pro každou proměnnou </a:t>
            </a:r>
          </a:p>
          <a:p>
            <a:pPr lvl="1" eaLnBrk="1" hangingPunct="1">
              <a:spcBef>
                <a:spcPts val="1200"/>
              </a:spcBef>
            </a:pPr>
            <a:r>
              <a:rPr lang="cs-CZ" sz="2000" dirty="0"/>
              <a:t>Rozděl všechny vstupní záznamy na dvě nebo více skupin dle hodnot </a:t>
            </a:r>
          </a:p>
          <a:p>
            <a:pPr lvl="1" eaLnBrk="1" hangingPunct="1">
              <a:spcBef>
                <a:spcPts val="1200"/>
              </a:spcBef>
            </a:pPr>
            <a:r>
              <a:rPr lang="cs-CZ" sz="2000" dirty="0"/>
              <a:t>Spočítej dobrotu (</a:t>
            </a:r>
            <a:r>
              <a:rPr lang="cs-CZ" sz="2000" i="1" dirty="0" err="1"/>
              <a:t>goodness</a:t>
            </a:r>
            <a:r>
              <a:rPr lang="cs-CZ" sz="2000" i="1" dirty="0"/>
              <a:t>) </a:t>
            </a:r>
            <a:r>
              <a:rPr lang="cs-CZ" sz="2000" dirty="0"/>
              <a:t>pro    - kvalitu tohoto rozdělení do skupin – jak dobře vylepšuje odhad cílové proměnné</a:t>
            </a:r>
          </a:p>
          <a:p>
            <a:pPr eaLnBrk="1" hangingPunct="1">
              <a:spcBef>
                <a:spcPts val="1200"/>
              </a:spcBef>
            </a:pPr>
            <a:r>
              <a:rPr lang="cs-CZ" sz="2400" dirty="0"/>
              <a:t>Vyber proměnnou s nejlepší dobrotou a rozděl podle ní záznamy do skupin</a:t>
            </a:r>
          </a:p>
          <a:p>
            <a:pPr eaLnBrk="1" hangingPunct="1">
              <a:spcBef>
                <a:spcPts val="1200"/>
              </a:spcBef>
            </a:pPr>
            <a:r>
              <a:rPr lang="cs-CZ" sz="2400" dirty="0"/>
              <a:t>Opakuj pro každou vzniklou skupinu až do doby, než bude dosaženou zastavující podmínky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13018"/>
              </p:ext>
            </p:extLst>
          </p:nvPr>
        </p:nvGraphicFramePr>
        <p:xfrm>
          <a:off x="4211960" y="2170187"/>
          <a:ext cx="3603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8" name="Rovnice" r:id="rId3" imgW="215806" imgH="279279" progId="Equation.3">
                  <p:embed/>
                </p:oleObj>
              </mc:Choice>
              <mc:Fallback>
                <p:oleObj name="Rovnice" r:id="rId3" imgW="215806" imgH="279279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170187"/>
                        <a:ext cx="3603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715008" y="3500438"/>
          <a:ext cx="2746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9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3500438"/>
                        <a:ext cx="27463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745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/>
              <a:t>Zastavovací podmínky</a:t>
            </a:r>
          </a:p>
        </p:txBody>
      </p:sp>
      <p:sp>
        <p:nvSpPr>
          <p:cNvPr id="819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cs-CZ" sz="2400" dirty="0"/>
              <a:t>Základní</a:t>
            </a:r>
          </a:p>
          <a:p>
            <a:pPr eaLnBrk="1" hangingPunct="1"/>
            <a:r>
              <a:rPr lang="cs-CZ" sz="2400" dirty="0"/>
              <a:t>Skupina je „čistá“  -všechny  záznamy mají jen jednu hodnotu cílové proměnné</a:t>
            </a:r>
          </a:p>
          <a:p>
            <a:pPr eaLnBrk="1" hangingPunct="1"/>
            <a:r>
              <a:rPr lang="cs-CZ" sz="2400" dirty="0"/>
              <a:t>Žádná vhodná proměnná pro rozdělení nebyla nalezena</a:t>
            </a:r>
          </a:p>
          <a:p>
            <a:pPr eaLnBrk="1" hangingPunct="1"/>
            <a:endParaRPr lang="cs-CZ" sz="2400" dirty="0"/>
          </a:p>
          <a:p>
            <a:pPr eaLnBrk="1" hangingPunct="1">
              <a:buFontTx/>
              <a:buNone/>
            </a:pPr>
            <a:r>
              <a:rPr lang="cs-CZ" sz="2400" dirty="0"/>
              <a:t>Další:</a:t>
            </a:r>
          </a:p>
          <a:p>
            <a:pPr eaLnBrk="1" hangingPunct="1"/>
            <a:r>
              <a:rPr lang="cs-CZ" sz="2400" dirty="0"/>
              <a:t>Skupina je příliš malá – obsahuje jen malý počet záznamů</a:t>
            </a:r>
          </a:p>
          <a:p>
            <a:pPr eaLnBrk="1" hangingPunct="1"/>
            <a:r>
              <a:rPr lang="cs-CZ" sz="2400" dirty="0"/>
              <a:t>…</a:t>
            </a:r>
          </a:p>
          <a:p>
            <a:pPr eaLnBrk="1" hangingPunct="1"/>
            <a:endParaRPr lang="cs-CZ" sz="2400" dirty="0"/>
          </a:p>
          <a:p>
            <a:pPr eaLnBrk="1" hangingPunct="1">
              <a:buFontTx/>
              <a:buNone/>
            </a:pPr>
            <a:endParaRPr lang="cs-CZ" sz="2400" dirty="0"/>
          </a:p>
          <a:p>
            <a:pPr eaLnBrk="1" hangingPunct="1">
              <a:buFontTx/>
              <a:buNone/>
            </a:pPr>
            <a:endParaRPr lang="cs-CZ" sz="2400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864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Algoritmus</a:t>
            </a:r>
            <a:r>
              <a:rPr lang="en-US" dirty="0"/>
              <a:t> ID3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sz="2800" dirty="0"/>
              <a:t>Je </a:t>
            </a:r>
            <a:r>
              <a:rPr lang="en-US" sz="2800" dirty="0" err="1"/>
              <a:t>jedním</a:t>
            </a:r>
            <a:r>
              <a:rPr lang="en-US" sz="2800" dirty="0"/>
              <a:t> z </a:t>
            </a:r>
            <a:r>
              <a:rPr lang="en-US" sz="2800" dirty="0" err="1"/>
              <a:t>algoritmů</a:t>
            </a:r>
            <a:r>
              <a:rPr lang="en-US" sz="2800" dirty="0"/>
              <a:t> pro </a:t>
            </a:r>
            <a:r>
              <a:rPr lang="en-US" sz="2800" dirty="0" err="1"/>
              <a:t>indukci</a:t>
            </a:r>
            <a:r>
              <a:rPr lang="en-US" sz="2800" dirty="0"/>
              <a:t> </a:t>
            </a:r>
            <a:r>
              <a:rPr lang="en-US" sz="2800" dirty="0" err="1"/>
              <a:t>rozhodovacích</a:t>
            </a:r>
            <a:r>
              <a:rPr lang="en-US" sz="2800" dirty="0"/>
              <a:t> </a:t>
            </a:r>
            <a:r>
              <a:rPr lang="en-US" sz="2800" dirty="0" err="1"/>
              <a:t>stromů</a:t>
            </a:r>
            <a:endParaRPr lang="en-US" sz="2800" dirty="0"/>
          </a:p>
          <a:p>
            <a:pPr>
              <a:spcBef>
                <a:spcPts val="2400"/>
              </a:spcBef>
            </a:pPr>
            <a:r>
              <a:rPr lang="en-US" sz="2800" dirty="0" err="1"/>
              <a:t>Patří</a:t>
            </a:r>
            <a:r>
              <a:rPr lang="en-US" sz="2800" dirty="0"/>
              <a:t> do </a:t>
            </a:r>
            <a:r>
              <a:rPr lang="en-US" sz="2800" dirty="0" err="1"/>
              <a:t>třídy</a:t>
            </a:r>
            <a:r>
              <a:rPr lang="en-US" sz="2800" dirty="0"/>
              <a:t> </a:t>
            </a:r>
            <a:r>
              <a:rPr lang="en-US" sz="2800" dirty="0" err="1"/>
              <a:t>algoritmů</a:t>
            </a:r>
            <a:r>
              <a:rPr lang="en-US" sz="2800" dirty="0"/>
              <a:t> TDIDT</a:t>
            </a:r>
          </a:p>
          <a:p>
            <a:pPr>
              <a:spcBef>
                <a:spcPts val="2400"/>
              </a:spcBef>
            </a:pPr>
            <a:r>
              <a:rPr lang="en-US" sz="2800" dirty="0" err="1"/>
              <a:t>Negarantuje</a:t>
            </a:r>
            <a:r>
              <a:rPr lang="en-US" sz="2800" dirty="0"/>
              <a:t> </a:t>
            </a:r>
            <a:r>
              <a:rPr lang="en-US" sz="2800" dirty="0" err="1"/>
              <a:t>nalezení</a:t>
            </a:r>
            <a:r>
              <a:rPr lang="en-US" sz="2800" dirty="0"/>
              <a:t> </a:t>
            </a:r>
            <a:r>
              <a:rPr lang="en-US" sz="2800" dirty="0" err="1"/>
              <a:t>optimálního</a:t>
            </a:r>
            <a:r>
              <a:rPr lang="en-US" sz="2800" dirty="0"/>
              <a:t> </a:t>
            </a:r>
            <a:r>
              <a:rPr lang="en-US" sz="2800" dirty="0" err="1"/>
              <a:t>řešen</a:t>
            </a:r>
            <a:r>
              <a:rPr lang="en-US" dirty="0" err="1"/>
              <a:t>í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4619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Kvíz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Jaký atribut si vybere rozhodovací strom vytvářený pomocí algoritmu ID3 jako kořenový? 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pPr>
              <a:buNone/>
            </a:pPr>
            <a:r>
              <a:rPr lang="en-US" sz="2400" i="1" dirty="0"/>
              <a:t>Z </a:t>
            </a:r>
            <a:r>
              <a:rPr lang="en-US" sz="2400" i="1" dirty="0" err="1"/>
              <a:t>uvedených</a:t>
            </a:r>
            <a:r>
              <a:rPr lang="en-US" sz="2400" i="1" dirty="0"/>
              <a:t> </a:t>
            </a:r>
            <a:r>
              <a:rPr lang="en-US" sz="2400" i="1" dirty="0" err="1"/>
              <a:t>atributů</a:t>
            </a:r>
            <a:r>
              <a:rPr lang="en-US" sz="2400" i="1" dirty="0"/>
              <a:t> n</a:t>
            </a:r>
            <a:r>
              <a:rPr lang="cs-CZ" sz="2400" i="1" dirty="0" err="1"/>
              <a:t>euvažujte</a:t>
            </a:r>
            <a:r>
              <a:rPr lang="cs-CZ" sz="2400" i="1" dirty="0"/>
              <a:t> </a:t>
            </a:r>
            <a:r>
              <a:rPr lang="en-US" sz="2400" i="1" dirty="0" err="1"/>
              <a:t>pouze</a:t>
            </a:r>
            <a:r>
              <a:rPr lang="en-US" sz="2400" i="1" dirty="0"/>
              <a:t> </a:t>
            </a:r>
            <a:r>
              <a:rPr lang="cs-CZ" sz="2400" i="1" dirty="0"/>
              <a:t>cílový atribut jako možný prediktor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331640" y="2708920"/>
          <a:ext cx="6330048" cy="1965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686">
                <a:tc>
                  <a:txBody>
                    <a:bodyPr/>
                    <a:lstStyle/>
                    <a:p>
                      <a:r>
                        <a:rPr lang="cs-CZ" sz="1200" dirty="0"/>
                        <a:t>Den v</a:t>
                      </a:r>
                      <a:r>
                        <a:rPr lang="cs-CZ" sz="1200" baseline="0" dirty="0"/>
                        <a:t> týdnu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06">
                <a:tc>
                  <a:txBody>
                    <a:bodyPr/>
                    <a:lstStyle/>
                    <a:p>
                      <a:r>
                        <a:rPr lang="cs-CZ" sz="1200" dirty="0"/>
                        <a:t>pondělí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r>
                        <a:rPr lang="cs-CZ" sz="1200" dirty="0"/>
                        <a:t>pondělí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r>
                        <a:rPr lang="cs-CZ" sz="1200" dirty="0"/>
                        <a:t>úterý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199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/>
              <a:t>Optimalita TDIDT</a:t>
            </a:r>
          </a:p>
        </p:txBody>
      </p:sp>
      <p:sp>
        <p:nvSpPr>
          <p:cNvPr id="921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cs-CZ" sz="2400" dirty="0"/>
              <a:t>TDIDT je postavena na žravém principu</a:t>
            </a:r>
          </a:p>
          <a:p>
            <a:pPr eaLnBrk="1" hangingPunct="1"/>
            <a:r>
              <a:rPr lang="cs-CZ" sz="2400" dirty="0"/>
              <a:t>Proměnná pro větvení je vybrána podle hodnoty dobroty a není nikdy později měněna</a:t>
            </a:r>
          </a:p>
          <a:p>
            <a:pPr eaLnBrk="1" hangingPunct="1"/>
            <a:endParaRPr lang="cs-CZ" sz="2400" dirty="0"/>
          </a:p>
          <a:p>
            <a:pPr eaLnBrk="1" hangingPunct="1"/>
            <a:r>
              <a:rPr lang="cs-CZ" sz="2400" dirty="0"/>
              <a:t>Algoritmus tak hledá lokální optimum, přičemž se doufá v nalezení globálně nejlepšího řešení</a:t>
            </a:r>
          </a:p>
          <a:p>
            <a:pPr eaLnBrk="1" hangingPunct="1"/>
            <a:endParaRPr lang="cs-CZ" sz="2400" dirty="0"/>
          </a:p>
          <a:p>
            <a:pPr eaLnBrk="1" hangingPunct="1"/>
            <a:r>
              <a:rPr lang="cs-CZ" sz="2400" dirty="0"/>
              <a:t>Za optimální řešení bývá považován nejmenší strom, který reprezentuje data</a:t>
            </a:r>
          </a:p>
          <a:p>
            <a:pPr eaLnBrk="1" hangingPunct="1"/>
            <a:endParaRPr lang="cs-CZ" sz="2400" dirty="0"/>
          </a:p>
          <a:p>
            <a:pPr eaLnBrk="1" hangingPunct="1"/>
            <a:r>
              <a:rPr lang="cs-CZ" sz="2400" dirty="0"/>
              <a:t>Může se stát, že optimální řešení nebude nalezeno nebo že růst stromu bude předčasně ukončen</a:t>
            </a:r>
          </a:p>
        </p:txBody>
      </p:sp>
      <p:sp>
        <p:nvSpPr>
          <p:cNvPr id="4" name="Oval 3"/>
          <p:cNvSpPr/>
          <p:nvPr/>
        </p:nvSpPr>
        <p:spPr>
          <a:xfrm>
            <a:off x="5214942" y="2428868"/>
            <a:ext cx="3429024" cy="7858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žádný „</a:t>
            </a:r>
            <a:r>
              <a:rPr lang="cs-CZ" dirty="0" err="1">
                <a:solidFill>
                  <a:schemeClr val="bg1"/>
                </a:solidFill>
              </a:rPr>
              <a:t>backtracking</a:t>
            </a:r>
            <a:r>
              <a:rPr lang="cs-CZ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12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/>
              <a:t>Algoritmy</a:t>
            </a:r>
          </a:p>
        </p:txBody>
      </p:sp>
      <p:sp>
        <p:nvSpPr>
          <p:cNvPr id="1024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dirty="0"/>
              <a:t>ID3 (</a:t>
            </a:r>
            <a:r>
              <a:rPr lang="cs-CZ" dirty="0" err="1"/>
              <a:t>Quinlan</a:t>
            </a:r>
            <a:r>
              <a:rPr lang="cs-CZ" dirty="0"/>
              <a:t> 1986)</a:t>
            </a:r>
          </a:p>
          <a:p>
            <a:pPr eaLnBrk="1" hangingPunct="1"/>
            <a:r>
              <a:rPr lang="cs-CZ" dirty="0"/>
              <a:t>C4.5 (</a:t>
            </a:r>
            <a:r>
              <a:rPr lang="cs-CZ" dirty="0" err="1"/>
              <a:t>Quinlan</a:t>
            </a:r>
            <a:r>
              <a:rPr lang="cs-CZ" dirty="0"/>
              <a:t> 1993)</a:t>
            </a:r>
          </a:p>
          <a:p>
            <a:pPr eaLnBrk="1" hangingPunct="1"/>
            <a:r>
              <a:rPr lang="cs-CZ" dirty="0"/>
              <a:t>CART (</a:t>
            </a:r>
            <a:r>
              <a:rPr lang="cs-CZ" dirty="0" err="1"/>
              <a:t>Breiman</a:t>
            </a:r>
            <a:r>
              <a:rPr lang="cs-CZ" dirty="0"/>
              <a:t> </a:t>
            </a:r>
            <a:r>
              <a:rPr lang="cs-CZ" dirty="0" err="1"/>
              <a:t>et</a:t>
            </a:r>
            <a:r>
              <a:rPr lang="cs-CZ" dirty="0"/>
              <a:t> </a:t>
            </a:r>
            <a:r>
              <a:rPr lang="cs-CZ" dirty="0" err="1"/>
              <a:t>al</a:t>
            </a:r>
            <a:r>
              <a:rPr lang="cs-CZ" dirty="0"/>
              <a:t> 1984)</a:t>
            </a:r>
          </a:p>
          <a:p>
            <a:pPr eaLnBrk="1" hangingPunct="1"/>
            <a:r>
              <a:rPr lang="cs-CZ" dirty="0"/>
              <a:t>CHAID</a:t>
            </a:r>
          </a:p>
        </p:txBody>
      </p:sp>
      <p:sp>
        <p:nvSpPr>
          <p:cNvPr id="4" name="Oval 3"/>
          <p:cNvSpPr/>
          <p:nvPr/>
        </p:nvSpPr>
        <p:spPr>
          <a:xfrm>
            <a:off x="1785918" y="4214818"/>
            <a:ext cx="5286412" cy="15001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Klíčovým rozdílem je definice </a:t>
            </a:r>
            <a:r>
              <a:rPr lang="cs-CZ" b="1" dirty="0" err="1"/>
              <a:t>goodness</a:t>
            </a:r>
            <a:r>
              <a:rPr lang="cs-CZ" b="1" dirty="0"/>
              <a:t> – způsob výběru algoritmu pro větvení</a:t>
            </a:r>
          </a:p>
        </p:txBody>
      </p:sp>
      <p:sp>
        <p:nvSpPr>
          <p:cNvPr id="5" name="Oval 4"/>
          <p:cNvSpPr/>
          <p:nvPr/>
        </p:nvSpPr>
        <p:spPr>
          <a:xfrm>
            <a:off x="4429124" y="1500174"/>
            <a:ext cx="2000264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entropie</a:t>
            </a:r>
          </a:p>
        </p:txBody>
      </p:sp>
      <p:sp>
        <p:nvSpPr>
          <p:cNvPr id="6" name="Oval 5"/>
          <p:cNvSpPr/>
          <p:nvPr/>
        </p:nvSpPr>
        <p:spPr>
          <a:xfrm>
            <a:off x="6643670" y="1428736"/>
            <a:ext cx="2500330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Informační zisk</a:t>
            </a:r>
          </a:p>
        </p:txBody>
      </p:sp>
      <p:sp>
        <p:nvSpPr>
          <p:cNvPr id="7" name="Oval 6"/>
          <p:cNvSpPr/>
          <p:nvPr/>
        </p:nvSpPr>
        <p:spPr>
          <a:xfrm>
            <a:off x="6858016" y="1928802"/>
            <a:ext cx="2285984" cy="9286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Poměrný informační zisk</a:t>
            </a:r>
          </a:p>
        </p:txBody>
      </p:sp>
      <p:sp>
        <p:nvSpPr>
          <p:cNvPr id="8" name="Oval 7"/>
          <p:cNvSpPr/>
          <p:nvPr/>
        </p:nvSpPr>
        <p:spPr>
          <a:xfrm>
            <a:off x="3857620" y="3429000"/>
            <a:ext cx="2500330" cy="6429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Chi</a:t>
            </a:r>
            <a:r>
              <a:rPr lang="cs-CZ" dirty="0"/>
              <a:t> kvadrát test</a:t>
            </a:r>
          </a:p>
        </p:txBody>
      </p:sp>
      <p:sp>
        <p:nvSpPr>
          <p:cNvPr id="9" name="Oval 8"/>
          <p:cNvSpPr/>
          <p:nvPr/>
        </p:nvSpPr>
        <p:spPr>
          <a:xfrm>
            <a:off x="6072198" y="2857496"/>
            <a:ext cx="2000264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GINI Index</a:t>
            </a:r>
          </a:p>
        </p:txBody>
      </p:sp>
      <p:sp>
        <p:nvSpPr>
          <p:cNvPr id="10" name="Oval 9"/>
          <p:cNvSpPr/>
          <p:nvPr/>
        </p:nvSpPr>
        <p:spPr>
          <a:xfrm>
            <a:off x="4643438" y="2214554"/>
            <a:ext cx="2000264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entropie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6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Převod stromu na pravidla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Každé cestě stromem od kořenu k listu (každý uzel stromu se navštíví maximálně jednou) odpovídá jedno pravidlo</a:t>
            </a:r>
          </a:p>
          <a:p>
            <a:r>
              <a:rPr lang="cs-CZ" sz="2400" dirty="0"/>
              <a:t>Nelistové uzly tvoří předpoklad pravidla</a:t>
            </a:r>
          </a:p>
          <a:p>
            <a:r>
              <a:rPr lang="cs-CZ" sz="2400" dirty="0"/>
              <a:t>Listové uzly – hodnoty cílového atributu – závěr pravidla</a:t>
            </a:r>
          </a:p>
          <a:p>
            <a:endParaRPr lang="cs-CZ" sz="2400" dirty="0"/>
          </a:p>
          <a:p>
            <a:r>
              <a:rPr lang="cs-CZ" sz="2400" dirty="0"/>
              <a:t>Převedení stromu na pravidla zvyšuje srozumitelnost nalezených znalostí</a:t>
            </a:r>
          </a:p>
          <a:p>
            <a:r>
              <a:rPr lang="cs-CZ" sz="2400" dirty="0"/>
              <a:t>Seznam pravidel je možné automaticky použít ve znalostním systému</a:t>
            </a:r>
          </a:p>
        </p:txBody>
      </p:sp>
      <p:sp>
        <p:nvSpPr>
          <p:cNvPr id="4" name="Oval 3"/>
          <p:cNvSpPr/>
          <p:nvPr/>
        </p:nvSpPr>
        <p:spPr>
          <a:xfrm>
            <a:off x="5143504" y="5429264"/>
            <a:ext cx="3286148" cy="928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Např. pomocí systému</a:t>
            </a:r>
          </a:p>
          <a:p>
            <a:pPr algn="ctr"/>
            <a:r>
              <a:rPr lang="cs-CZ" dirty="0"/>
              <a:t>JBOSS  </a:t>
            </a:r>
            <a:r>
              <a:rPr lang="cs-CZ" dirty="0" err="1"/>
              <a:t>Drools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46</a:t>
            </a:fld>
            <a:endParaRPr lang="cs-CZ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928926" y="28575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2910" y="1785926"/>
            <a:ext cx="1857388" cy="428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sp>
        <p:nvSpPr>
          <p:cNvPr id="41" name="Diamond 40"/>
          <p:cNvSpPr/>
          <p:nvPr/>
        </p:nvSpPr>
        <p:spPr>
          <a:xfrm>
            <a:off x="3714744" y="2286016"/>
            <a:ext cx="1571636" cy="7143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00760" y="1714488"/>
            <a:ext cx="1857388" cy="428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43" name="Straight Arrow Connector 42"/>
          <p:cNvCxnSpPr>
            <a:stCxn id="39" idx="2"/>
            <a:endCxn id="40" idx="0"/>
          </p:cNvCxnSpPr>
          <p:nvPr/>
        </p:nvCxnSpPr>
        <p:spPr>
          <a:xfrm rot="5400000">
            <a:off x="2375294" y="196443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stCxn id="39" idx="2"/>
            <a:endCxn id="41" idx="0"/>
          </p:cNvCxnSpPr>
          <p:nvPr/>
        </p:nvCxnSpPr>
        <p:spPr>
          <a:xfrm rot="16200000" flipH="1">
            <a:off x="3589727" y="1375181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39" idx="2"/>
            <a:endCxn id="42" idx="0"/>
          </p:cNvCxnSpPr>
          <p:nvPr/>
        </p:nvCxnSpPr>
        <p:spPr>
          <a:xfrm rot="16200000" flipH="1">
            <a:off x="5089937" y="-125029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1928794" y="1142984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14744" y="1500174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29256" y="1142984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cxnSp>
        <p:nvCxnSpPr>
          <p:cNvPr id="52" name="Straight Arrow Connector 51"/>
          <p:cNvCxnSpPr>
            <a:stCxn id="40" idx="2"/>
            <a:endCxn id="58" idx="0"/>
          </p:cNvCxnSpPr>
          <p:nvPr/>
        </p:nvCxnSpPr>
        <p:spPr>
          <a:xfrm rot="5400000">
            <a:off x="875064" y="2375270"/>
            <a:ext cx="857280" cy="535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0" idx="2"/>
            <a:endCxn id="57" idx="0"/>
          </p:cNvCxnSpPr>
          <p:nvPr/>
        </p:nvCxnSpPr>
        <p:spPr>
          <a:xfrm rot="16200000" flipH="1">
            <a:off x="1678749" y="2107385"/>
            <a:ext cx="85728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785786" y="2571744"/>
            <a:ext cx="9326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3108" y="2643182"/>
            <a:ext cx="11208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sp>
        <p:nvSpPr>
          <p:cNvPr id="57" name="Diamond 56"/>
          <p:cNvSpPr/>
          <p:nvPr/>
        </p:nvSpPr>
        <p:spPr>
          <a:xfrm>
            <a:off x="2000232" y="3071810"/>
            <a:ext cx="128588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58" name="Diamond 57"/>
          <p:cNvSpPr/>
          <p:nvPr/>
        </p:nvSpPr>
        <p:spPr>
          <a:xfrm>
            <a:off x="428596" y="3071810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cxnSp>
        <p:nvCxnSpPr>
          <p:cNvPr id="60" name="Straight Arrow Connector 59"/>
          <p:cNvCxnSpPr>
            <a:stCxn id="42" idx="2"/>
            <a:endCxn id="65" idx="0"/>
          </p:cNvCxnSpPr>
          <p:nvPr/>
        </p:nvCxnSpPr>
        <p:spPr>
          <a:xfrm rot="5400000">
            <a:off x="5822153" y="2035947"/>
            <a:ext cx="100015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2" idx="2"/>
            <a:endCxn id="63" idx="0"/>
          </p:cNvCxnSpPr>
          <p:nvPr/>
        </p:nvCxnSpPr>
        <p:spPr>
          <a:xfrm rot="16200000" flipH="1">
            <a:off x="7000880" y="2071666"/>
            <a:ext cx="85728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7429520" y="2428868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63" name="Diamond 62"/>
          <p:cNvSpPr/>
          <p:nvPr/>
        </p:nvSpPr>
        <p:spPr>
          <a:xfrm>
            <a:off x="7286644" y="3000372"/>
            <a:ext cx="1285884" cy="7858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43636" y="2571744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65" name="Diamond 64"/>
          <p:cNvSpPr/>
          <p:nvPr/>
        </p:nvSpPr>
        <p:spPr>
          <a:xfrm>
            <a:off x="5072066" y="3143248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5285"/>
              </p:ext>
            </p:extLst>
          </p:nvPr>
        </p:nvGraphicFramePr>
        <p:xfrm>
          <a:off x="214282" y="4286256"/>
          <a:ext cx="8643998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Strom převedený na pravidla</a:t>
                      </a:r>
                      <a:endParaRPr lang="cs-CZ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IF Předpověď(Jasno)</a:t>
                      </a:r>
                      <a:r>
                        <a:rPr lang="cs-CZ" baseline="0" dirty="0"/>
                        <a:t> AND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Vlhkost</a:t>
                      </a:r>
                      <a:r>
                        <a:rPr lang="en-US" baseline="0" dirty="0"/>
                        <a:t>(V</a:t>
                      </a:r>
                      <a:r>
                        <a:rPr lang="cs-CZ" baseline="0" dirty="0" err="1"/>
                        <a:t>ysoká</a:t>
                      </a:r>
                      <a:r>
                        <a:rPr lang="cs-CZ" baseline="0" dirty="0"/>
                        <a:t>)  </a:t>
                      </a:r>
                      <a:r>
                        <a:rPr lang="en-US" baseline="0" dirty="0"/>
                        <a:t>  </a:t>
                      </a:r>
                      <a:r>
                        <a:rPr lang="cs-CZ" baseline="0" dirty="0"/>
                        <a:t>THEN Hrát_Tenis(Ne)</a:t>
                      </a:r>
                      <a:endParaRPr lang="cs-CZ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IF Předpověď(Jasno)</a:t>
                      </a:r>
                      <a:r>
                        <a:rPr lang="cs-CZ" baseline="0" dirty="0"/>
                        <a:t> AND </a:t>
                      </a:r>
                      <a:r>
                        <a:rPr lang="en-US" baseline="0" dirty="0" err="1"/>
                        <a:t>Vlhkost</a:t>
                      </a:r>
                      <a:r>
                        <a:rPr lang="en-US" baseline="0" dirty="0"/>
                        <a:t>(</a:t>
                      </a:r>
                      <a:r>
                        <a:rPr lang="cs-CZ" baseline="0" dirty="0"/>
                        <a:t>Normální)</a:t>
                      </a:r>
                      <a:r>
                        <a:rPr lang="en-US" baseline="0" dirty="0"/>
                        <a:t>  </a:t>
                      </a:r>
                      <a:r>
                        <a:rPr lang="cs-CZ" baseline="0" dirty="0"/>
                        <a:t>THEN Hrát_Tenis(Ano)</a:t>
                      </a:r>
                      <a:endParaRPr lang="cs-CZ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IF Předpověď(Zataženo)</a:t>
                      </a:r>
                      <a:r>
                        <a:rPr lang="cs-CZ" baseline="0" dirty="0"/>
                        <a:t>              </a:t>
                      </a:r>
                      <a:r>
                        <a:rPr lang="en-US" baseline="0" dirty="0"/>
                        <a:t>               </a:t>
                      </a:r>
                      <a:r>
                        <a:rPr lang="cs-CZ" baseline="0" dirty="0"/>
                        <a:t>     THEN Hrát_Tenis(Ano)</a:t>
                      </a:r>
                      <a:endParaRPr lang="cs-CZ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IF Předpověď(Déšť)</a:t>
                      </a:r>
                      <a:r>
                        <a:rPr lang="cs-CZ" baseline="0" dirty="0"/>
                        <a:t> AND Vítr(Silný)  </a:t>
                      </a:r>
                      <a:r>
                        <a:rPr lang="en-US" baseline="0" dirty="0"/>
                        <a:t>         </a:t>
                      </a:r>
                      <a:r>
                        <a:rPr lang="cs-CZ" baseline="0" dirty="0"/>
                        <a:t>     THEN Hrát_Tenis(Ne)</a:t>
                      </a:r>
                      <a:endParaRPr lang="cs-CZ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IF Předpověď(Déšť)</a:t>
                      </a:r>
                      <a:r>
                        <a:rPr lang="cs-CZ" baseline="0" dirty="0"/>
                        <a:t> AND Vítr(Slabý)   </a:t>
                      </a:r>
                      <a:r>
                        <a:rPr lang="en-US" baseline="0" dirty="0"/>
                        <a:t>        </a:t>
                      </a:r>
                      <a:r>
                        <a:rPr lang="cs-CZ" baseline="0" dirty="0"/>
                        <a:t>    THEN Hrát_Tenis(Ano)</a:t>
                      </a:r>
                      <a:endParaRPr lang="cs-CZ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>
          <a:xfrm>
            <a:off x="6553200" y="6481142"/>
            <a:ext cx="2133600" cy="476250"/>
          </a:xfrm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47</a:t>
            </a:fld>
            <a:endParaRPr lang="cs-CZ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cs-CZ" sz="1600" dirty="0"/>
              <a:t>Rozhodovací strom je možné vyjádřit též jako rozhodovací tabulku</a:t>
            </a:r>
          </a:p>
          <a:p>
            <a:r>
              <a:rPr lang="cs-CZ" sz="1600" dirty="0"/>
              <a:t>Rozhodovací tabulka je tabulková reprezentace skládající se ze čtyř kvadrantů oddělených horizontálními a vertikálními zdvojenými čarami</a:t>
            </a:r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pPr marL="0" lvl="1">
              <a:buFont typeface="Arial" pitchFamily="34" charset="0"/>
              <a:buChar char="•"/>
            </a:pPr>
            <a:r>
              <a:rPr lang="cs-CZ" sz="1600" dirty="0"/>
              <a:t>Horizontální čára rozděluje tabulku na podmínkovou část (nahoře) a akční část (dole)</a:t>
            </a:r>
          </a:p>
          <a:p>
            <a:pPr marL="0" lvl="1">
              <a:buFont typeface="Arial" pitchFamily="34" charset="0"/>
              <a:buChar char="•"/>
            </a:pPr>
            <a:r>
              <a:rPr lang="cs-CZ" sz="1600" dirty="0"/>
              <a:t>Vertikální čára rozděluje atributy od jejich hodnot</a:t>
            </a:r>
          </a:p>
          <a:p>
            <a:pPr marL="0" lvl="1">
              <a:buFont typeface="Arial" pitchFamily="34" charset="0"/>
              <a:buChar char="•"/>
            </a:pPr>
            <a:r>
              <a:rPr lang="cs-CZ" sz="1600" dirty="0"/>
              <a:t>Pomlčka značí, že hodnota sloupce je irelevantní</a:t>
            </a:r>
          </a:p>
          <a:p>
            <a:pPr marL="0" lvl="1">
              <a:buFont typeface="Arial" pitchFamily="34" charset="0"/>
              <a:buChar char="•"/>
            </a:pPr>
            <a:r>
              <a:rPr lang="cs-CZ" sz="1600" dirty="0"/>
              <a:t>X v akční části značí závěr při splnění podmínek</a:t>
            </a:r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cs-CZ" dirty="0"/>
              <a:t>Rozhodovací tabulky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53137"/>
              </p:ext>
            </p:extLst>
          </p:nvPr>
        </p:nvGraphicFramePr>
        <p:xfrm>
          <a:off x="2000215" y="2813125"/>
          <a:ext cx="5072099" cy="1785948"/>
        </p:xfrm>
        <a:graphic>
          <a:graphicData uri="http://schemas.openxmlformats.org/drawingml/2006/table">
            <a:tbl>
              <a:tblPr/>
              <a:tblGrid>
                <a:gridCol w="101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Předpověď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Jasno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Zataženo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Déšť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Déšť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Vlhkost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Vysoká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Normální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Vítr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Silný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Slabý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Hrát 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Hrát 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655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tabulky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37057"/>
              </p:ext>
            </p:extLst>
          </p:nvPr>
        </p:nvGraphicFramePr>
        <p:xfrm>
          <a:off x="1475656" y="1628800"/>
          <a:ext cx="5786478" cy="17859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8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58">
                <a:tc>
                  <a:txBody>
                    <a:bodyPr/>
                    <a:lstStyle/>
                    <a:p>
                      <a:r>
                        <a:rPr lang="cs-CZ" sz="1100" dirty="0"/>
                        <a:t>Strom převedený na pravidla</a:t>
                      </a:r>
                      <a:endParaRPr lang="cs-CZ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cs-CZ" sz="1100" dirty="0"/>
                        <a:t>IF Předpověď(Jasno)</a:t>
                      </a:r>
                      <a:r>
                        <a:rPr lang="cs-CZ" sz="1100" baseline="0" dirty="0"/>
                        <a:t> AND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Vlhkost</a:t>
                      </a:r>
                      <a:r>
                        <a:rPr lang="en-US" sz="1100" baseline="0" dirty="0"/>
                        <a:t>(V</a:t>
                      </a:r>
                      <a:r>
                        <a:rPr lang="cs-CZ" sz="1100" baseline="0" dirty="0" err="1"/>
                        <a:t>ysoká</a:t>
                      </a:r>
                      <a:r>
                        <a:rPr lang="cs-CZ" sz="1100" baseline="0" dirty="0"/>
                        <a:t>)  THEN Hrát_Tenis(Ne)</a:t>
                      </a:r>
                      <a:endParaRPr lang="cs-CZ" sz="11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IF Předpověď(Jasno)</a:t>
                      </a:r>
                      <a:r>
                        <a:rPr lang="cs-CZ" sz="1100" baseline="0" dirty="0"/>
                        <a:t> AND </a:t>
                      </a:r>
                      <a:r>
                        <a:rPr lang="en-US" sz="1100" baseline="0" dirty="0" err="1"/>
                        <a:t>Vlhkost</a:t>
                      </a:r>
                      <a:r>
                        <a:rPr lang="en-US" sz="1100" baseline="0" dirty="0"/>
                        <a:t>(</a:t>
                      </a:r>
                      <a:r>
                        <a:rPr lang="cs-CZ" sz="1100" baseline="0" dirty="0"/>
                        <a:t>Normální)THEN Hrát_Tenis(Ano)</a:t>
                      </a:r>
                      <a:endParaRPr lang="cs-CZ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IF Předpověď(Zataženo)</a:t>
                      </a:r>
                      <a:r>
                        <a:rPr lang="cs-CZ" sz="1100" baseline="0" dirty="0"/>
                        <a:t>                   THEN Hrát_Tenis(Ano)</a:t>
                      </a:r>
                      <a:endParaRPr lang="cs-CZ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IF Předpověď(Déšť)</a:t>
                      </a:r>
                      <a:r>
                        <a:rPr lang="cs-CZ" sz="1100" baseline="0" dirty="0"/>
                        <a:t> AND Vítr(Silný)       THEN Hrát_Tenis(Ne)</a:t>
                      </a:r>
                      <a:endParaRPr lang="cs-CZ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IF Předpověď(Déšť)</a:t>
                      </a:r>
                      <a:r>
                        <a:rPr lang="cs-CZ" sz="1100" baseline="0" dirty="0"/>
                        <a:t> AND Vítr(Slabý)       THEN Hrát_Tenis(Ano)</a:t>
                      </a:r>
                      <a:endParaRPr lang="cs-CZ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051720" y="3635732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Každý sloupec odpovídá jednomu pravidlu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49</a:t>
            </a:fld>
            <a:endParaRPr lang="cs-CZ"/>
          </a:p>
        </p:txBody>
      </p:sp>
      <p:graphicFrame>
        <p:nvGraphicFramePr>
          <p:cNvPr id="1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95436"/>
              </p:ext>
            </p:extLst>
          </p:nvPr>
        </p:nvGraphicFramePr>
        <p:xfrm>
          <a:off x="1691680" y="4365104"/>
          <a:ext cx="5072099" cy="1785948"/>
        </p:xfrm>
        <a:graphic>
          <a:graphicData uri="http://schemas.openxmlformats.org/drawingml/2006/table">
            <a:tbl>
              <a:tblPr/>
              <a:tblGrid>
                <a:gridCol w="101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Předpověď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Jasno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Zataženo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Déšť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Déšť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Vlhkost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Vysoká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Normální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Vítr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Silný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Slabý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Hrát 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Hrát 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pro číslo snímk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E8EAFC-49FB-44BD-8895-DC785E19C05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3886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cs-CZ"/>
          </a:p>
          <a:p>
            <a:pPr eaLnBrk="1" hangingPunct="1">
              <a:lnSpc>
                <a:spcPct val="210000"/>
              </a:lnSpc>
            </a:pPr>
            <a:r>
              <a:rPr lang="cs-CZ" sz="2000"/>
              <a:t>nejdůležitější je fáze porozumění problému - 80% významu </a:t>
            </a:r>
          </a:p>
          <a:p>
            <a:pPr eaLnBrk="1" hangingPunct="1">
              <a:lnSpc>
                <a:spcPct val="210000"/>
              </a:lnSpc>
            </a:pPr>
            <a:r>
              <a:rPr lang="cs-CZ" sz="2000"/>
              <a:t>časově nejnáročnější příprava dat - 80% času </a:t>
            </a:r>
          </a:p>
          <a:p>
            <a:pPr eaLnBrk="1" hangingPunct="1">
              <a:lnSpc>
                <a:spcPct val="210000"/>
              </a:lnSpc>
            </a:pPr>
            <a:r>
              <a:rPr lang="cs-CZ" sz="2000"/>
              <a:t>vlastní analýzy 5% času</a:t>
            </a:r>
          </a:p>
          <a:p>
            <a:pPr eaLnBrk="1" hangingPunct="1"/>
            <a:endParaRPr lang="cs-CZ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/>
              <a:t>Praktické zkušenosti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tabulky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cs-CZ" sz="2400" dirty="0"/>
              <a:t>Úplnost – pokrývá všechny možné kombinace podmínek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Exkluzivita – žádná kombinace není pokryta více jak jedním sloupcem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50</a:t>
            </a:fld>
            <a:endParaRPr lang="cs-CZ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71529"/>
              </p:ext>
            </p:extLst>
          </p:nvPr>
        </p:nvGraphicFramePr>
        <p:xfrm>
          <a:off x="1691680" y="3933056"/>
          <a:ext cx="5072099" cy="1785948"/>
        </p:xfrm>
        <a:graphic>
          <a:graphicData uri="http://schemas.openxmlformats.org/drawingml/2006/table">
            <a:tbl>
              <a:tblPr/>
              <a:tblGrid>
                <a:gridCol w="101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Předpověď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Jasno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Zataženo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Déšť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Déšť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Vlhkost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Vysoká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Normální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Vítr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Silný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Slabý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Hrát 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8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Hrát 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23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cs-CZ" sz="2400" dirty="0"/>
              <a:t>Rozhodovací stromy – přímo implementovány v statistických a </a:t>
            </a:r>
            <a:r>
              <a:rPr lang="cs-CZ" sz="2400" dirty="0" err="1"/>
              <a:t>dataminingových</a:t>
            </a:r>
            <a:r>
              <a:rPr lang="cs-CZ" sz="2400" dirty="0"/>
              <a:t> programech, dobře probádané algoritmy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Rozhodovací pravidla – lépe srozumitelná interpretace, možnost vykonávat v business </a:t>
            </a:r>
            <a:r>
              <a:rPr lang="cs-CZ" sz="2400" dirty="0" err="1"/>
              <a:t>rules</a:t>
            </a:r>
            <a:r>
              <a:rPr lang="cs-CZ" sz="2400" dirty="0"/>
              <a:t> systémech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Rozhodovací tabulky – podle experimentů jsou nejlépe srozumitelné.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5143512"/>
            <a:ext cx="7572428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Všechny tři reprezentace jsou na sebe vzájemně převoditelné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519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Vyhodnocování</a:t>
            </a:r>
            <a:r>
              <a:rPr lang="en-US" dirty="0"/>
              <a:t> </a:t>
            </a:r>
            <a:r>
              <a:rPr lang="en-US" dirty="0" err="1"/>
              <a:t>klasifikačních</a:t>
            </a:r>
            <a:r>
              <a:rPr lang="en-US" dirty="0"/>
              <a:t> </a:t>
            </a:r>
            <a:r>
              <a:rPr lang="en-US" dirty="0" err="1"/>
              <a:t>modelů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err="1"/>
              <a:t>Dostupná</a:t>
            </a:r>
            <a:r>
              <a:rPr lang="en-US" sz="2400" dirty="0"/>
              <a:t> data se </a:t>
            </a:r>
            <a:r>
              <a:rPr lang="en-US" sz="2400" dirty="0" err="1"/>
              <a:t>rozdělí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trénovací</a:t>
            </a:r>
            <a:r>
              <a:rPr lang="en-US" sz="2400" dirty="0"/>
              <a:t> a </a:t>
            </a:r>
            <a:r>
              <a:rPr lang="en-US" sz="2400" dirty="0" err="1"/>
              <a:t>testovací</a:t>
            </a:r>
            <a:r>
              <a:rPr lang="en-US" sz="2400" dirty="0"/>
              <a:t> </a:t>
            </a:r>
            <a:r>
              <a:rPr lang="en-US" sz="2400" dirty="0" err="1"/>
              <a:t>množinu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Na </a:t>
            </a:r>
            <a:r>
              <a:rPr lang="en-US" sz="2400" dirty="0" err="1"/>
              <a:t>trénovací</a:t>
            </a:r>
            <a:r>
              <a:rPr lang="en-US" sz="2400" dirty="0"/>
              <a:t> </a:t>
            </a:r>
            <a:r>
              <a:rPr lang="en-US" sz="2400" dirty="0" err="1"/>
              <a:t>množině</a:t>
            </a:r>
            <a:r>
              <a:rPr lang="en-US" sz="2400" dirty="0"/>
              <a:t> se </a:t>
            </a:r>
            <a:r>
              <a:rPr lang="en-US" sz="2400" dirty="0" err="1"/>
              <a:t>provede</a:t>
            </a:r>
            <a:r>
              <a:rPr lang="en-US" sz="2400" dirty="0"/>
              <a:t> </a:t>
            </a:r>
            <a:r>
              <a:rPr lang="en-US" sz="2400" dirty="0" err="1"/>
              <a:t>naučení</a:t>
            </a:r>
            <a:r>
              <a:rPr lang="en-US" sz="2400" dirty="0"/>
              <a:t> </a:t>
            </a:r>
            <a:r>
              <a:rPr lang="en-US" sz="2400" dirty="0" err="1"/>
              <a:t>klasifikátoru</a:t>
            </a:r>
            <a:r>
              <a:rPr lang="en-US" sz="2400" dirty="0"/>
              <a:t> (</a:t>
            </a:r>
            <a:r>
              <a:rPr lang="en-US" sz="2400" dirty="0" err="1"/>
              <a:t>rozhodovacího</a:t>
            </a:r>
            <a:r>
              <a:rPr lang="en-US" sz="2400" dirty="0"/>
              <a:t> </a:t>
            </a:r>
            <a:r>
              <a:rPr lang="en-US" sz="2400" dirty="0" err="1"/>
              <a:t>stromu</a:t>
            </a:r>
            <a:r>
              <a:rPr lang="en-US" sz="2400" dirty="0"/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Na </a:t>
            </a:r>
            <a:r>
              <a:rPr lang="en-US" sz="2400" dirty="0" err="1"/>
              <a:t>testovací</a:t>
            </a:r>
            <a:r>
              <a:rPr lang="en-US" sz="2400" dirty="0"/>
              <a:t> </a:t>
            </a:r>
            <a:r>
              <a:rPr lang="en-US" sz="2400" dirty="0" err="1"/>
              <a:t>množině</a:t>
            </a:r>
            <a:r>
              <a:rPr lang="en-US" sz="2400" dirty="0"/>
              <a:t> se </a:t>
            </a:r>
            <a:r>
              <a:rPr lang="en-US" sz="2400" dirty="0" err="1"/>
              <a:t>ověří</a:t>
            </a:r>
            <a:r>
              <a:rPr lang="en-US" sz="2400" dirty="0"/>
              <a:t> </a:t>
            </a:r>
            <a:r>
              <a:rPr lang="en-US" sz="2400" dirty="0" err="1"/>
              <a:t>jeho</a:t>
            </a:r>
            <a:r>
              <a:rPr lang="en-US" sz="2400" dirty="0"/>
              <a:t> </a:t>
            </a:r>
            <a:r>
              <a:rPr lang="en-US" sz="2400" dirty="0" err="1"/>
              <a:t>kvalita</a:t>
            </a:r>
            <a:endParaRPr lang="en-US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8139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43408"/>
            <a:ext cx="8229600" cy="1143000"/>
          </a:xfrm>
        </p:spPr>
        <p:txBody>
          <a:bodyPr/>
          <a:lstStyle/>
          <a:p>
            <a:r>
              <a:rPr lang="en-US" dirty="0" err="1"/>
              <a:t>Testovací</a:t>
            </a:r>
            <a:r>
              <a:rPr lang="en-US" dirty="0"/>
              <a:t> data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284984"/>
            <a:ext cx="8568952" cy="67922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Jaká</a:t>
            </a:r>
            <a:r>
              <a:rPr lang="en-US" sz="1800" dirty="0"/>
              <a:t> je </a:t>
            </a:r>
            <a:r>
              <a:rPr lang="en-US" sz="1800" dirty="0" err="1"/>
              <a:t>kvalita</a:t>
            </a:r>
            <a:r>
              <a:rPr lang="en-US" sz="1800" dirty="0"/>
              <a:t> </a:t>
            </a:r>
            <a:r>
              <a:rPr lang="en-US" sz="1800" dirty="0" err="1"/>
              <a:t>modelu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testovací</a:t>
            </a:r>
            <a:r>
              <a:rPr lang="en-US" sz="1800" dirty="0"/>
              <a:t> </a:t>
            </a:r>
            <a:r>
              <a:rPr lang="en-US" sz="1800" dirty="0" err="1"/>
              <a:t>množině</a:t>
            </a:r>
            <a:r>
              <a:rPr lang="en-US" sz="1800" dirty="0"/>
              <a:t>?</a:t>
            </a:r>
            <a:endParaRPr lang="cs-CZ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525899"/>
              </p:ext>
            </p:extLst>
          </p:nvPr>
        </p:nvGraphicFramePr>
        <p:xfrm>
          <a:off x="532524" y="764200"/>
          <a:ext cx="7999917" cy="2448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348">
                <a:tc>
                  <a:txBody>
                    <a:bodyPr/>
                    <a:lstStyle/>
                    <a:p>
                      <a:r>
                        <a:rPr lang="cs-CZ" sz="12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Predikce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14">
                <a:tc>
                  <a:txBody>
                    <a:bodyPr/>
                    <a:lstStyle/>
                    <a:p>
                      <a:r>
                        <a:rPr lang="cs-CZ" sz="1200" dirty="0"/>
                        <a:t>D1</a:t>
                      </a:r>
                      <a:r>
                        <a:rPr lang="en-US" sz="1200" dirty="0"/>
                        <a:t>6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Jasno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Horko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14">
                <a:tc>
                  <a:txBody>
                    <a:bodyPr/>
                    <a:lstStyle/>
                    <a:p>
                      <a:r>
                        <a:rPr lang="en-US" sz="1200" b="0" dirty="0"/>
                        <a:t>D17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Zataženo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Horko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Vysoká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Slabý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09">
                <a:tc>
                  <a:txBody>
                    <a:bodyPr/>
                    <a:lstStyle/>
                    <a:p>
                      <a:r>
                        <a:rPr lang="en-US" sz="1200" b="0" dirty="0"/>
                        <a:t>D18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09">
                <a:tc>
                  <a:txBody>
                    <a:bodyPr/>
                    <a:lstStyle/>
                    <a:p>
                      <a:r>
                        <a:rPr lang="en-US" sz="1200" b="0" dirty="0"/>
                        <a:t>D19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Jasno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Vysoká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Slabý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09">
                <a:tc>
                  <a:txBody>
                    <a:bodyPr/>
                    <a:lstStyle/>
                    <a:p>
                      <a:r>
                        <a:rPr lang="en-US" sz="1200" b="0"/>
                        <a:t>D20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09">
                <a:tc>
                  <a:txBody>
                    <a:bodyPr/>
                    <a:lstStyle/>
                    <a:p>
                      <a:r>
                        <a:rPr lang="en-US" sz="1200" b="0" dirty="0"/>
                        <a:t>D21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09">
                <a:tc>
                  <a:txBody>
                    <a:bodyPr/>
                    <a:lstStyle/>
                    <a:p>
                      <a:r>
                        <a:rPr lang="en-US" sz="1200" b="0" dirty="0"/>
                        <a:t>D22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6729065" cy="27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Zástupný symbol pro číslo snímku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cs-CZ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53</a:t>
            </a:fld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124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Správnost</a:t>
            </a:r>
            <a:r>
              <a:rPr lang="en-US" dirty="0"/>
              <a:t> (accuracy)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77688" y="1340768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Kvalita</a:t>
            </a:r>
            <a:r>
              <a:rPr lang="en-US" sz="1800" dirty="0"/>
              <a:t> </a:t>
            </a:r>
            <a:r>
              <a:rPr lang="en-US" sz="1800" dirty="0" err="1"/>
              <a:t>modelu</a:t>
            </a:r>
            <a:r>
              <a:rPr lang="en-US" sz="1800" dirty="0"/>
              <a:t> v </a:t>
            </a:r>
            <a:r>
              <a:rPr lang="en-US" sz="1800" dirty="0" err="1"/>
              <a:t>jednom</a:t>
            </a:r>
            <a:r>
              <a:rPr lang="en-US" sz="1800" dirty="0"/>
              <a:t> </a:t>
            </a:r>
            <a:r>
              <a:rPr lang="en-US" sz="1800" dirty="0" err="1"/>
              <a:t>čísle</a:t>
            </a:r>
            <a:r>
              <a:rPr lang="en-US" sz="1800" dirty="0"/>
              <a:t>: “</a:t>
            </a:r>
            <a:r>
              <a:rPr lang="en-US" sz="1800" dirty="0" err="1"/>
              <a:t>počet</a:t>
            </a:r>
            <a:r>
              <a:rPr lang="en-US" sz="1800" dirty="0"/>
              <a:t> </a:t>
            </a:r>
            <a:r>
              <a:rPr lang="en-US" sz="1800" dirty="0" err="1"/>
              <a:t>správně</a:t>
            </a:r>
            <a:r>
              <a:rPr lang="en-US" sz="1800" dirty="0"/>
              <a:t> </a:t>
            </a:r>
            <a:r>
              <a:rPr lang="en-US" sz="1800" dirty="0" err="1"/>
              <a:t>klasifikovaných</a:t>
            </a:r>
            <a:r>
              <a:rPr lang="en-US" sz="1800" dirty="0"/>
              <a:t> / </a:t>
            </a:r>
            <a:r>
              <a:rPr lang="en-US" sz="1800" dirty="0" err="1"/>
              <a:t>počet</a:t>
            </a:r>
            <a:r>
              <a:rPr lang="en-US" sz="1800" dirty="0"/>
              <a:t> </a:t>
            </a:r>
            <a:r>
              <a:rPr lang="en-US" sz="1800" dirty="0" err="1"/>
              <a:t>všech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971600" y="439207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Matice</a:t>
            </a:r>
            <a:r>
              <a:rPr lang="en-US" i="1" dirty="0"/>
              <a:t> </a:t>
            </a:r>
            <a:r>
              <a:rPr lang="en-US" i="1" dirty="0" err="1"/>
              <a:t>záměn</a:t>
            </a:r>
            <a:endParaRPr lang="en-US" i="1" dirty="0"/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89041"/>
              </p:ext>
            </p:extLst>
          </p:nvPr>
        </p:nvGraphicFramePr>
        <p:xfrm>
          <a:off x="4499992" y="4431392"/>
          <a:ext cx="403244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Skutečnost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60271"/>
              </p:ext>
            </p:extLst>
          </p:nvPr>
        </p:nvGraphicFramePr>
        <p:xfrm>
          <a:off x="1196008" y="5084276"/>
          <a:ext cx="1215752" cy="79299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996">
                <a:tc>
                  <a:txBody>
                    <a:bodyPr/>
                    <a:lstStyle/>
                    <a:p>
                      <a:r>
                        <a:rPr lang="en-US" dirty="0" err="1"/>
                        <a:t>Predikce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délník 10"/>
          <p:cNvSpPr/>
          <p:nvPr/>
        </p:nvSpPr>
        <p:spPr>
          <a:xfrm>
            <a:off x="2843808" y="6237312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Správnost</a:t>
            </a:r>
            <a:r>
              <a:rPr lang="en-US" dirty="0">
                <a:solidFill>
                  <a:srgbClr val="FF0000"/>
                </a:solidFill>
              </a:rPr>
              <a:t> = (a + d) /(a + b + c + d) = 4/7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276954"/>
              </p:ext>
            </p:extLst>
          </p:nvPr>
        </p:nvGraphicFramePr>
        <p:xfrm>
          <a:off x="683568" y="1844824"/>
          <a:ext cx="7556857" cy="2323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7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753">
                <a:tc>
                  <a:txBody>
                    <a:bodyPr/>
                    <a:lstStyle/>
                    <a:p>
                      <a:r>
                        <a:rPr lang="cs-CZ" sz="12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Predikce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r>
                        <a:rPr lang="cs-CZ" sz="1200" dirty="0"/>
                        <a:t>D1</a:t>
                      </a:r>
                      <a:r>
                        <a:rPr lang="en-US" sz="1200" dirty="0"/>
                        <a:t>6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Jasno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Horko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Ano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32">
                <a:tc>
                  <a:txBody>
                    <a:bodyPr/>
                    <a:lstStyle/>
                    <a:p>
                      <a:r>
                        <a:rPr lang="en-US" sz="1200" b="0" dirty="0"/>
                        <a:t>D17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Zataženo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Horko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Vysoká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Slabý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Ano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r>
                        <a:rPr lang="en-US" sz="1200" b="0" dirty="0"/>
                        <a:t>D18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r>
                        <a:rPr lang="en-US" sz="1200" b="0" dirty="0"/>
                        <a:t>D19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Jasno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Vysoká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Slabý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r>
                        <a:rPr lang="en-US" sz="1200" b="0" dirty="0"/>
                        <a:t>D20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568">
                <a:tc>
                  <a:txBody>
                    <a:bodyPr/>
                    <a:lstStyle/>
                    <a:p>
                      <a:r>
                        <a:rPr lang="en-US" sz="1200" b="0" dirty="0"/>
                        <a:t>D21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r>
                        <a:rPr lang="en-US" sz="1200" b="0" dirty="0"/>
                        <a:t>D22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ulk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54926"/>
              </p:ext>
            </p:extLst>
          </p:nvPr>
        </p:nvGraphicFramePr>
        <p:xfrm>
          <a:off x="2411760" y="4760197"/>
          <a:ext cx="612068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03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Matice</a:t>
            </a:r>
            <a:r>
              <a:rPr lang="en-US" sz="4000" dirty="0"/>
              <a:t> </a:t>
            </a:r>
            <a:r>
              <a:rPr lang="en-US" sz="4000" dirty="0" err="1"/>
              <a:t>záměn</a:t>
            </a:r>
            <a:r>
              <a:rPr lang="en-US" sz="4000" dirty="0"/>
              <a:t> (confusion matrix)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30416"/>
              </p:ext>
            </p:extLst>
          </p:nvPr>
        </p:nvGraphicFramePr>
        <p:xfrm>
          <a:off x="1956048" y="3506728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69693"/>
              </p:ext>
            </p:extLst>
          </p:nvPr>
        </p:nvGraphicFramePr>
        <p:xfrm>
          <a:off x="3995936" y="3140968"/>
          <a:ext cx="403244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Skutečnost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5895"/>
              </p:ext>
            </p:extLst>
          </p:nvPr>
        </p:nvGraphicFramePr>
        <p:xfrm>
          <a:off x="691952" y="3793852"/>
          <a:ext cx="1215752" cy="79299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996">
                <a:tc>
                  <a:txBody>
                    <a:bodyPr/>
                    <a:lstStyle/>
                    <a:p>
                      <a:r>
                        <a:rPr lang="en-US" dirty="0" err="1"/>
                        <a:t>Predikce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ovéPole 9"/>
          <p:cNvSpPr txBox="1"/>
          <p:nvPr/>
        </p:nvSpPr>
        <p:spPr>
          <a:xfrm>
            <a:off x="611560" y="1340768"/>
            <a:ext cx="820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err="1"/>
              <a:t>Rozměr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je </a:t>
            </a:r>
            <a:r>
              <a:rPr lang="en-US" dirty="0" err="1"/>
              <a:t>NxN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N je 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cílové</a:t>
            </a:r>
            <a:r>
              <a:rPr lang="en-US" dirty="0"/>
              <a:t> </a:t>
            </a:r>
            <a:r>
              <a:rPr lang="en-US" dirty="0" err="1"/>
              <a:t>proměnné</a:t>
            </a:r>
            <a:r>
              <a:rPr lang="en-US" dirty="0"/>
              <a:t> (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tříd</a:t>
            </a:r>
            <a:r>
              <a:rPr lang="en-US" dirty="0"/>
              <a:t>).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V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příkladě</a:t>
            </a:r>
            <a:r>
              <a:rPr lang="en-US" dirty="0"/>
              <a:t> je N=2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12" name="Přímá spojnice se šipkou 11"/>
          <p:cNvCxnSpPr/>
          <p:nvPr/>
        </p:nvCxnSpPr>
        <p:spPr>
          <a:xfrm>
            <a:off x="1403648" y="2541097"/>
            <a:ext cx="2808312" cy="139195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179512" y="26276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 positive</a:t>
            </a:r>
          </a:p>
        </p:txBody>
      </p:sp>
      <p:cxnSp>
        <p:nvCxnSpPr>
          <p:cNvPr id="14" name="Přímá spojnice se šipkou 13"/>
          <p:cNvCxnSpPr/>
          <p:nvPr/>
        </p:nvCxnSpPr>
        <p:spPr>
          <a:xfrm flipV="1">
            <a:off x="4427984" y="4558245"/>
            <a:ext cx="1692188" cy="110300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3347864" y="5661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 negative</a:t>
            </a:r>
          </a:p>
        </p:txBody>
      </p:sp>
      <p:cxnSp>
        <p:nvCxnSpPr>
          <p:cNvPr id="17" name="Přímá spojnice se šipkou 16"/>
          <p:cNvCxnSpPr/>
          <p:nvPr/>
        </p:nvCxnSpPr>
        <p:spPr>
          <a:xfrm flipV="1">
            <a:off x="2483768" y="4509120"/>
            <a:ext cx="1692188" cy="110300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899592" y="56645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negative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>
            <a:off x="6120172" y="2276872"/>
            <a:ext cx="144016" cy="168074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6120172" y="19409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positive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5274078" y="5192032"/>
            <a:ext cx="3762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maticí</a:t>
            </a:r>
            <a:r>
              <a:rPr lang="en-US" dirty="0"/>
              <a:t> </a:t>
            </a:r>
            <a:r>
              <a:rPr lang="en-US" dirty="0" err="1"/>
              <a:t>záměn</a:t>
            </a:r>
            <a:r>
              <a:rPr lang="en-US" dirty="0"/>
              <a:t> se </a:t>
            </a:r>
            <a:r>
              <a:rPr lang="en-US" dirty="0" err="1"/>
              <a:t>nejčastěji</a:t>
            </a:r>
            <a:r>
              <a:rPr lang="en-US" dirty="0"/>
              <a:t> </a:t>
            </a:r>
            <a:r>
              <a:rPr lang="en-US" dirty="0" err="1"/>
              <a:t>definují</a:t>
            </a:r>
            <a:r>
              <a:rPr lang="en-US" dirty="0"/>
              <a:t> </a:t>
            </a:r>
            <a:r>
              <a:rPr lang="en-US" dirty="0" err="1"/>
              <a:t>následující</a:t>
            </a:r>
            <a:r>
              <a:rPr lang="en-US" dirty="0"/>
              <a:t> </a:t>
            </a:r>
            <a:r>
              <a:rPr lang="en-US" dirty="0" err="1"/>
              <a:t>metriky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Správnost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Přesnost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Úplnost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13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n-US" dirty="0" err="1"/>
              <a:t>Přesnost</a:t>
            </a:r>
            <a:r>
              <a:rPr lang="en-US" dirty="0"/>
              <a:t> (precision)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48680" y="764704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Typicky</a:t>
            </a:r>
            <a:r>
              <a:rPr lang="en-US" sz="2000" dirty="0"/>
              <a:t> se </a:t>
            </a:r>
            <a:r>
              <a:rPr lang="en-US" sz="2000" dirty="0" err="1"/>
              <a:t>počítá</a:t>
            </a:r>
            <a:r>
              <a:rPr lang="en-US" sz="2000" dirty="0"/>
              <a:t> pro </a:t>
            </a:r>
            <a:r>
              <a:rPr lang="en-US" sz="2000" dirty="0" err="1"/>
              <a:t>jednotlivé</a:t>
            </a:r>
            <a:r>
              <a:rPr lang="en-US" sz="2000" dirty="0"/>
              <a:t> </a:t>
            </a:r>
            <a:r>
              <a:rPr lang="en-US" sz="2000" dirty="0" err="1"/>
              <a:t>třídy</a:t>
            </a:r>
            <a:r>
              <a:rPr lang="en-US" sz="2000" dirty="0"/>
              <a:t>: </a:t>
            </a:r>
            <a:br>
              <a:rPr lang="cs-CZ" sz="2000" dirty="0"/>
            </a:br>
            <a:r>
              <a:rPr lang="cs-CZ" sz="2000" dirty="0"/>
              <a:t>                   </a:t>
            </a:r>
            <a:r>
              <a:rPr lang="en-US" sz="2000" dirty="0" err="1"/>
              <a:t>počet</a:t>
            </a:r>
            <a:r>
              <a:rPr lang="en-US" sz="2000" dirty="0"/>
              <a:t> </a:t>
            </a:r>
            <a:r>
              <a:rPr lang="en-US" sz="2000" dirty="0" err="1"/>
              <a:t>správně</a:t>
            </a:r>
            <a:r>
              <a:rPr lang="en-US" sz="2000" dirty="0"/>
              <a:t> </a:t>
            </a:r>
            <a:r>
              <a:rPr lang="en-US" sz="2000" dirty="0" err="1"/>
              <a:t>klasifikovaných</a:t>
            </a:r>
            <a:r>
              <a:rPr lang="en-US" sz="2000" dirty="0"/>
              <a:t> / </a:t>
            </a:r>
            <a:r>
              <a:rPr lang="en-US" sz="2000" dirty="0" err="1"/>
              <a:t>počet</a:t>
            </a:r>
            <a:r>
              <a:rPr lang="en-US" sz="2000" dirty="0"/>
              <a:t> </a:t>
            </a:r>
            <a:r>
              <a:rPr lang="en-US" sz="2000" dirty="0" err="1"/>
              <a:t>klasifikovaných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41490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Matice</a:t>
            </a:r>
            <a:r>
              <a:rPr lang="en-US" i="1" dirty="0"/>
              <a:t> </a:t>
            </a:r>
            <a:r>
              <a:rPr lang="en-US" i="1" dirty="0" err="1"/>
              <a:t>záměn</a:t>
            </a:r>
            <a:endParaRPr lang="en-US" i="1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21947"/>
              </p:ext>
            </p:extLst>
          </p:nvPr>
        </p:nvGraphicFramePr>
        <p:xfrm>
          <a:off x="2460104" y="4514840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29678"/>
              </p:ext>
            </p:extLst>
          </p:nvPr>
        </p:nvGraphicFramePr>
        <p:xfrm>
          <a:off x="4499992" y="4149080"/>
          <a:ext cx="403244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Skutečnost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ulk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52400"/>
              </p:ext>
            </p:extLst>
          </p:nvPr>
        </p:nvGraphicFramePr>
        <p:xfrm>
          <a:off x="1196008" y="4801964"/>
          <a:ext cx="1215752" cy="79299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996">
                <a:tc>
                  <a:txBody>
                    <a:bodyPr/>
                    <a:lstStyle/>
                    <a:p>
                      <a:r>
                        <a:rPr lang="en-US" dirty="0" err="1"/>
                        <a:t>Predikce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délník 5"/>
          <p:cNvSpPr/>
          <p:nvPr/>
        </p:nvSpPr>
        <p:spPr>
          <a:xfrm>
            <a:off x="2699792" y="58772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Přesnost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třída</a:t>
            </a:r>
            <a:r>
              <a:rPr lang="en-US" dirty="0">
                <a:solidFill>
                  <a:srgbClr val="FF0000"/>
                </a:solidFill>
              </a:rPr>
              <a:t>=ANO): a/(a + b) = 0.5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Přesnost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třída</a:t>
            </a:r>
            <a:r>
              <a:rPr lang="en-US" dirty="0">
                <a:solidFill>
                  <a:srgbClr val="FF0000"/>
                </a:solidFill>
              </a:rPr>
              <a:t>=NE):  d/(c + d) = 3/5 = 0.6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56</a:t>
            </a:fld>
            <a:endParaRPr lang="cs-CZ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735262"/>
              </p:ext>
            </p:extLst>
          </p:nvPr>
        </p:nvGraphicFramePr>
        <p:xfrm>
          <a:off x="685051" y="1689025"/>
          <a:ext cx="7556857" cy="22440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7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3791">
                <a:tc>
                  <a:txBody>
                    <a:bodyPr/>
                    <a:lstStyle/>
                    <a:p>
                      <a:r>
                        <a:rPr lang="cs-CZ" sz="12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Predikce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cs-CZ" sz="1200" dirty="0"/>
                        <a:t>D1</a:t>
                      </a:r>
                      <a:r>
                        <a:rPr lang="en-US" sz="1200" dirty="0"/>
                        <a:t>6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Jasno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Horko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Ano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D17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Zataženo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Horko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Vysoká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Slabý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Ano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D18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D19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Jasno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Vysoká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Slabý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D20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D21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D22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94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n-US" dirty="0" err="1"/>
              <a:t>Úplnost</a:t>
            </a:r>
            <a:r>
              <a:rPr lang="en-US" dirty="0"/>
              <a:t> (recall)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85740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1600" dirty="0" err="1"/>
              <a:t>Typicky</a:t>
            </a:r>
            <a:r>
              <a:rPr lang="en-US" sz="1600" dirty="0"/>
              <a:t> se </a:t>
            </a:r>
            <a:r>
              <a:rPr lang="en-US" sz="1600" dirty="0" err="1"/>
              <a:t>počítá</a:t>
            </a:r>
            <a:r>
              <a:rPr lang="en-US" sz="1600" dirty="0"/>
              <a:t> pro </a:t>
            </a:r>
            <a:r>
              <a:rPr lang="en-US" sz="1600" dirty="0" err="1"/>
              <a:t>jednotlivé</a:t>
            </a:r>
            <a:r>
              <a:rPr lang="en-US" sz="1600" dirty="0"/>
              <a:t> </a:t>
            </a:r>
            <a:r>
              <a:rPr lang="en-US" sz="1600" dirty="0" err="1"/>
              <a:t>třídy</a:t>
            </a:r>
            <a:r>
              <a:rPr lang="en-US" sz="1600" dirty="0"/>
              <a:t>: </a:t>
            </a:r>
            <a:br>
              <a:rPr lang="cs-CZ" sz="1600" dirty="0"/>
            </a:br>
            <a:r>
              <a:rPr lang="en-US" sz="1600" dirty="0" err="1"/>
              <a:t>počet</a:t>
            </a:r>
            <a:r>
              <a:rPr lang="en-US" sz="1600" dirty="0"/>
              <a:t> </a:t>
            </a:r>
            <a:r>
              <a:rPr lang="en-US" sz="1600" dirty="0" err="1"/>
              <a:t>správně</a:t>
            </a:r>
            <a:r>
              <a:rPr lang="en-US" sz="1600" dirty="0"/>
              <a:t> </a:t>
            </a:r>
            <a:r>
              <a:rPr lang="en-US" sz="1600" dirty="0" err="1"/>
              <a:t>klasifikovaných</a:t>
            </a:r>
            <a:r>
              <a:rPr lang="en-US" sz="1600" dirty="0"/>
              <a:t> / </a:t>
            </a:r>
            <a:r>
              <a:rPr lang="en-US" sz="1600" dirty="0" err="1"/>
              <a:t>počet</a:t>
            </a:r>
            <a:r>
              <a:rPr lang="en-US" sz="1600" dirty="0"/>
              <a:t> </a:t>
            </a:r>
            <a:r>
              <a:rPr lang="en-US" sz="1600" dirty="0" err="1"/>
              <a:t>všech</a:t>
            </a:r>
            <a:r>
              <a:rPr lang="en-US" sz="1600" dirty="0"/>
              <a:t> </a:t>
            </a:r>
            <a:r>
              <a:rPr lang="en-US" sz="1600" dirty="0" err="1"/>
              <a:t>instancí</a:t>
            </a:r>
            <a:r>
              <a:rPr lang="en-US" sz="1600" dirty="0"/>
              <a:t> s </a:t>
            </a:r>
            <a:r>
              <a:rPr lang="en-US" sz="1600" dirty="0" err="1"/>
              <a:t>danou</a:t>
            </a:r>
            <a:r>
              <a:rPr lang="en-US" sz="1600" dirty="0"/>
              <a:t> </a:t>
            </a:r>
            <a:r>
              <a:rPr lang="en-US" sz="1600" dirty="0" err="1"/>
              <a:t>třídou</a:t>
            </a:r>
            <a:r>
              <a:rPr lang="en-US" sz="1600" dirty="0"/>
              <a:t> v </a:t>
            </a:r>
            <a:r>
              <a:rPr lang="en-US" sz="1600" dirty="0" err="1"/>
              <a:t>testovacích</a:t>
            </a:r>
            <a:r>
              <a:rPr lang="en-US" sz="1600" dirty="0"/>
              <a:t> </a:t>
            </a:r>
            <a:r>
              <a:rPr lang="en-US" sz="1600" dirty="0" err="1"/>
              <a:t>datech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971600" y="443711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Matice</a:t>
            </a:r>
            <a:r>
              <a:rPr lang="en-US" i="1" dirty="0"/>
              <a:t> </a:t>
            </a:r>
            <a:r>
              <a:rPr lang="en-US" i="1" dirty="0" err="1"/>
              <a:t>záměn</a:t>
            </a:r>
            <a:endParaRPr lang="en-US" i="1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48526"/>
              </p:ext>
            </p:extLst>
          </p:nvPr>
        </p:nvGraphicFramePr>
        <p:xfrm>
          <a:off x="2460104" y="4802872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6262"/>
              </p:ext>
            </p:extLst>
          </p:nvPr>
        </p:nvGraphicFramePr>
        <p:xfrm>
          <a:off x="4499992" y="4437112"/>
          <a:ext cx="403244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Skutečnost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ulk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73184"/>
              </p:ext>
            </p:extLst>
          </p:nvPr>
        </p:nvGraphicFramePr>
        <p:xfrm>
          <a:off x="1196008" y="5089996"/>
          <a:ext cx="1215752" cy="79299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996">
                <a:tc>
                  <a:txBody>
                    <a:bodyPr/>
                    <a:lstStyle/>
                    <a:p>
                      <a:r>
                        <a:rPr lang="en-US" dirty="0" err="1"/>
                        <a:t>Predikce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délník 4"/>
          <p:cNvSpPr/>
          <p:nvPr/>
        </p:nvSpPr>
        <p:spPr>
          <a:xfrm>
            <a:off x="2627784" y="60581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Úplnost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třída</a:t>
            </a:r>
            <a:r>
              <a:rPr lang="en-US" dirty="0">
                <a:solidFill>
                  <a:srgbClr val="FF0000"/>
                </a:solidFill>
              </a:rPr>
              <a:t>=ANO): a/(</a:t>
            </a:r>
            <a:r>
              <a:rPr lang="en-US" dirty="0" err="1">
                <a:solidFill>
                  <a:srgbClr val="FF0000"/>
                </a:solidFill>
              </a:rPr>
              <a:t>a+c</a:t>
            </a:r>
            <a:r>
              <a:rPr lang="en-US" dirty="0">
                <a:solidFill>
                  <a:srgbClr val="FF0000"/>
                </a:solidFill>
              </a:rPr>
              <a:t>) = 1/3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Úplnost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třída</a:t>
            </a:r>
            <a:r>
              <a:rPr lang="en-US" dirty="0">
                <a:solidFill>
                  <a:srgbClr val="FF0000"/>
                </a:solidFill>
              </a:rPr>
              <a:t>=NE):  d/(</a:t>
            </a:r>
            <a:r>
              <a:rPr lang="en-US" dirty="0" err="1">
                <a:solidFill>
                  <a:srgbClr val="FF0000"/>
                </a:solidFill>
              </a:rPr>
              <a:t>b+d</a:t>
            </a:r>
            <a:r>
              <a:rPr lang="en-US" dirty="0">
                <a:solidFill>
                  <a:srgbClr val="FF0000"/>
                </a:solidFill>
              </a:rPr>
              <a:t>) = 3/4 = 0.75</a:t>
            </a: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280962"/>
              </p:ext>
            </p:extLst>
          </p:nvPr>
        </p:nvGraphicFramePr>
        <p:xfrm>
          <a:off x="685051" y="1945159"/>
          <a:ext cx="7556857" cy="22440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7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3791">
                <a:tc>
                  <a:txBody>
                    <a:bodyPr/>
                    <a:lstStyle/>
                    <a:p>
                      <a:r>
                        <a:rPr lang="cs-CZ" sz="120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Predikce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cs-CZ" sz="1200" dirty="0"/>
                        <a:t>D1</a:t>
                      </a:r>
                      <a:r>
                        <a:rPr lang="en-US" sz="1200" dirty="0"/>
                        <a:t>6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Jasno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Horko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Normální</a:t>
                      </a:r>
                      <a:endParaRPr lang="cs-CZ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Ano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D17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Zataženo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Horko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Vysoká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Slabý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Ano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D18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D19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Jasno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Vysoká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Slabý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D20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D21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r>
                        <a:rPr lang="en-US" sz="1200" b="0" dirty="0"/>
                        <a:t>D22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Déšť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Chladno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Normální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Silný</a:t>
                      </a:r>
                      <a:endParaRPr lang="cs-C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32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Matice</a:t>
            </a:r>
            <a:r>
              <a:rPr lang="en-US" dirty="0"/>
              <a:t> </a:t>
            </a:r>
            <a:r>
              <a:rPr lang="en-US" dirty="0" err="1"/>
              <a:t>záměn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8" y="1916832"/>
            <a:ext cx="794130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élník 4"/>
          <p:cNvSpPr/>
          <p:nvPr/>
        </p:nvSpPr>
        <p:spPr>
          <a:xfrm>
            <a:off x="107504" y="6521259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Zdroj</a:t>
            </a:r>
            <a:r>
              <a:rPr lang="en-US" dirty="0"/>
              <a:t>: http://en.wikipedia.org/wiki/Receiver_operating_characteristic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9907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Křížová</a:t>
            </a:r>
            <a:r>
              <a:rPr lang="en-US" sz="3600" dirty="0"/>
              <a:t> </a:t>
            </a:r>
            <a:r>
              <a:rPr lang="en-US" sz="3600" dirty="0" err="1"/>
              <a:t>validace</a:t>
            </a:r>
            <a:endParaRPr lang="en-US" sz="3600" dirty="0"/>
          </a:p>
        </p:txBody>
      </p:sp>
      <p:sp>
        <p:nvSpPr>
          <p:cNvPr id="4" name="Obdélník 3"/>
          <p:cNvSpPr/>
          <p:nvPr/>
        </p:nvSpPr>
        <p:spPr>
          <a:xfrm>
            <a:off x="251520" y="126876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Čím</a:t>
            </a:r>
            <a:r>
              <a:rPr lang="en-US" sz="2000" dirty="0"/>
              <a:t> </a:t>
            </a:r>
            <a:r>
              <a:rPr lang="en-US" sz="2000" dirty="0" err="1"/>
              <a:t>větší</a:t>
            </a:r>
            <a:r>
              <a:rPr lang="en-US" sz="2000" dirty="0"/>
              <a:t> je </a:t>
            </a:r>
            <a:r>
              <a:rPr lang="en-US" sz="2000" dirty="0" err="1"/>
              <a:t>část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dirty="0" err="1"/>
              <a:t>odložená</a:t>
            </a:r>
            <a:r>
              <a:rPr lang="en-US" sz="2000" dirty="0"/>
              <a:t> pro </a:t>
            </a:r>
            <a:r>
              <a:rPr lang="en-US" sz="2000" dirty="0" err="1"/>
              <a:t>validaci</a:t>
            </a:r>
            <a:r>
              <a:rPr lang="en-US" sz="2000" dirty="0"/>
              <a:t>, </a:t>
            </a:r>
            <a:r>
              <a:rPr lang="en-US" sz="2000" dirty="0" err="1"/>
              <a:t>tím</a:t>
            </a:r>
            <a:r>
              <a:rPr lang="en-US" sz="2000" dirty="0"/>
              <a:t> </a:t>
            </a:r>
            <a:r>
              <a:rPr lang="en-US" sz="2000" dirty="0" err="1"/>
              <a:t>lepší</a:t>
            </a:r>
            <a:r>
              <a:rPr lang="en-US" sz="2000" dirty="0"/>
              <a:t> je </a:t>
            </a:r>
            <a:r>
              <a:rPr lang="en-US" sz="2000" dirty="0" err="1"/>
              <a:t>odhad</a:t>
            </a:r>
            <a:r>
              <a:rPr lang="en-US" sz="2000" dirty="0"/>
              <a:t> </a:t>
            </a:r>
            <a:r>
              <a:rPr lang="en-US" sz="2000" dirty="0" err="1"/>
              <a:t>kvality</a:t>
            </a:r>
            <a:r>
              <a:rPr lang="en-US" sz="2000" dirty="0"/>
              <a:t> </a:t>
            </a:r>
            <a:r>
              <a:rPr lang="en-US" sz="2000" dirty="0" err="1"/>
              <a:t>modelu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/>
              <a:t>Nevýhodou </a:t>
            </a:r>
            <a:r>
              <a:rPr lang="en-US" sz="2000" dirty="0" err="1"/>
              <a:t>odložení</a:t>
            </a:r>
            <a:r>
              <a:rPr lang="en-US" sz="2000" dirty="0"/>
              <a:t> </a:t>
            </a:r>
            <a:r>
              <a:rPr lang="en-US" sz="2000" dirty="0" err="1"/>
              <a:t>velké</a:t>
            </a:r>
            <a:r>
              <a:rPr lang="en-US" sz="2000" dirty="0"/>
              <a:t> </a:t>
            </a:r>
            <a:r>
              <a:rPr lang="en-US" sz="2000" dirty="0" err="1"/>
              <a:t>části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pro </a:t>
            </a:r>
            <a:r>
              <a:rPr lang="en-US" sz="2000" dirty="0" err="1"/>
              <a:t>validaci</a:t>
            </a:r>
            <a:r>
              <a:rPr lang="en-US" sz="2000" dirty="0"/>
              <a:t> </a:t>
            </a:r>
            <a:r>
              <a:rPr lang="cs-CZ" sz="2000" dirty="0"/>
              <a:t>je, </a:t>
            </a:r>
            <a:r>
              <a:rPr lang="en-US" sz="2000" dirty="0" err="1"/>
              <a:t>že</a:t>
            </a:r>
            <a:r>
              <a:rPr lang="en-US" sz="2000" dirty="0"/>
              <a:t> se </a:t>
            </a:r>
            <a:r>
              <a:rPr lang="cs-CZ" sz="2000" dirty="0"/>
              <a:t>zhoršuje kvalit</a:t>
            </a:r>
            <a:r>
              <a:rPr lang="en-US" sz="2000" dirty="0"/>
              <a:t>a</a:t>
            </a:r>
            <a:r>
              <a:rPr lang="cs-CZ" sz="2000" dirty="0"/>
              <a:t> stromu</a:t>
            </a:r>
            <a:r>
              <a:rPr lang="en-US" sz="2000" dirty="0"/>
              <a:t>, </a:t>
            </a:r>
            <a:r>
              <a:rPr lang="en-US" sz="2000" dirty="0" err="1"/>
              <a:t>protože</a:t>
            </a:r>
            <a:r>
              <a:rPr lang="en-US" sz="2000" dirty="0"/>
              <a:t> </a:t>
            </a:r>
            <a:r>
              <a:rPr lang="en-US" sz="2000" dirty="0" err="1"/>
              <a:t>odložená</a:t>
            </a:r>
            <a:r>
              <a:rPr lang="en-US" sz="2000" dirty="0"/>
              <a:t> </a:t>
            </a:r>
            <a:r>
              <a:rPr lang="en-US" sz="2000" dirty="0" err="1"/>
              <a:t>část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dirty="0" err="1"/>
              <a:t>nemůže</a:t>
            </a:r>
            <a:r>
              <a:rPr lang="en-US" sz="2000" dirty="0"/>
              <a:t> </a:t>
            </a:r>
            <a:r>
              <a:rPr lang="en-US" sz="2000" dirty="0" err="1"/>
              <a:t>být</a:t>
            </a:r>
            <a:r>
              <a:rPr lang="en-US" sz="2000" dirty="0"/>
              <a:t> </a:t>
            </a:r>
            <a:r>
              <a:rPr lang="en-US" sz="2000" dirty="0" err="1"/>
              <a:t>použita</a:t>
            </a:r>
            <a:r>
              <a:rPr lang="en-US" sz="2000" dirty="0"/>
              <a:t> pro </a:t>
            </a:r>
            <a:r>
              <a:rPr lang="en-US" sz="2000" dirty="0" err="1"/>
              <a:t>trénování</a:t>
            </a:r>
            <a:r>
              <a:rPr lang="en-US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cs-CZ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/>
              <a:t>Jako řešení se používá křížová validace (</a:t>
            </a:r>
            <a:r>
              <a:rPr lang="cs-CZ" sz="2000" dirty="0" err="1"/>
              <a:t>cross</a:t>
            </a:r>
            <a:r>
              <a:rPr lang="cs-CZ" sz="2000" dirty="0"/>
              <a:t> </a:t>
            </a:r>
            <a:r>
              <a:rPr lang="cs-CZ" sz="2000" dirty="0" err="1"/>
              <a:t>validation</a:t>
            </a:r>
            <a:r>
              <a:rPr lang="cs-CZ" sz="2000" dirty="0"/>
              <a:t>): dostupné příklady jsou rozděleny na C stejně velkých částí. Pro každou z těchto C částí se strom </a:t>
            </a:r>
            <a:r>
              <a:rPr lang="en-US" sz="2000" dirty="0" err="1"/>
              <a:t>natrénuje</a:t>
            </a:r>
            <a:r>
              <a:rPr lang="en-US" sz="2000" dirty="0"/>
              <a:t> </a:t>
            </a:r>
            <a:r>
              <a:rPr lang="cs-CZ" sz="2000" dirty="0"/>
              <a:t>na zbylých C-1 částech, a na zadržené části se provede otestování chyby.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cs-CZ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/>
              <a:t>Místo jednoho stromu se indukuje </a:t>
            </a:r>
            <a:r>
              <a:rPr lang="en-US" sz="2000" dirty="0"/>
              <a:t>a </a:t>
            </a:r>
            <a:r>
              <a:rPr lang="en-US" sz="2000" dirty="0" err="1"/>
              <a:t>vyhodnotí</a:t>
            </a:r>
            <a:r>
              <a:rPr lang="en-US" sz="2000" dirty="0"/>
              <a:t> </a:t>
            </a:r>
            <a:r>
              <a:rPr lang="cs-CZ" sz="2000" dirty="0"/>
              <a:t>C-stromů</a:t>
            </a:r>
          </a:p>
          <a:p>
            <a:pPr marL="342900" indent="-342900">
              <a:buFont typeface="Arial" pitchFamily="34" charset="0"/>
              <a:buChar char="•"/>
            </a:pPr>
            <a:endParaRPr lang="cs-CZ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Výsledné</a:t>
            </a:r>
            <a:r>
              <a:rPr lang="en-US" sz="2000" dirty="0"/>
              <a:t> </a:t>
            </a:r>
            <a:r>
              <a:rPr lang="en-US" sz="2000" dirty="0" err="1"/>
              <a:t>metriky</a:t>
            </a:r>
            <a:r>
              <a:rPr lang="en-US" sz="2000" dirty="0"/>
              <a:t>  </a:t>
            </a:r>
            <a:r>
              <a:rPr lang="en-US" sz="2000" dirty="0" err="1"/>
              <a:t>kvality</a:t>
            </a:r>
            <a:r>
              <a:rPr lang="en-US" sz="2000" dirty="0"/>
              <a:t> </a:t>
            </a:r>
            <a:r>
              <a:rPr lang="en-US" sz="2000" dirty="0" err="1"/>
              <a:t>jsou</a:t>
            </a:r>
            <a:r>
              <a:rPr lang="en-US" sz="2000" dirty="0"/>
              <a:t> </a:t>
            </a:r>
            <a:r>
              <a:rPr lang="en-US" sz="2000" dirty="0" err="1"/>
              <a:t>průměrem</a:t>
            </a:r>
            <a:r>
              <a:rPr lang="en-US" sz="2000" dirty="0"/>
              <a:t> </a:t>
            </a:r>
            <a:r>
              <a:rPr lang="en-US" sz="2000" dirty="0" err="1"/>
              <a:t>ze</a:t>
            </a:r>
            <a:r>
              <a:rPr lang="en-US" sz="2000" dirty="0"/>
              <a:t> </a:t>
            </a:r>
            <a:r>
              <a:rPr lang="en-US" sz="2000" dirty="0" err="1"/>
              <a:t>všech</a:t>
            </a:r>
            <a:r>
              <a:rPr lang="en-US" sz="2000" dirty="0"/>
              <a:t> </a:t>
            </a:r>
            <a:r>
              <a:rPr lang="en-US" sz="2000" dirty="0" err="1"/>
              <a:t>stromů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endParaRPr lang="cs-CZ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/>
              <a:t>Obvyklá hodnota C je 10 (</a:t>
            </a:r>
            <a:r>
              <a:rPr lang="cs-CZ" sz="2000" i="1" dirty="0"/>
              <a:t>ten-</a:t>
            </a:r>
            <a:r>
              <a:rPr lang="cs-CZ" sz="2000" i="1" dirty="0" err="1"/>
              <a:t>fold</a:t>
            </a:r>
            <a:r>
              <a:rPr lang="cs-CZ" sz="2000" i="1" dirty="0"/>
              <a:t> </a:t>
            </a:r>
            <a:r>
              <a:rPr lang="cs-CZ" sz="2000" i="1" dirty="0" err="1"/>
              <a:t>cross</a:t>
            </a:r>
            <a:r>
              <a:rPr lang="cs-CZ" sz="2000" i="1" dirty="0"/>
              <a:t> </a:t>
            </a:r>
            <a:r>
              <a:rPr lang="cs-CZ" sz="2000" i="1" dirty="0" err="1"/>
              <a:t>validation</a:t>
            </a:r>
            <a:r>
              <a:rPr lang="cs-CZ" sz="2000" dirty="0"/>
              <a:t>)</a:t>
            </a:r>
            <a:r>
              <a:rPr lang="en-US" sz="2000" dirty="0"/>
              <a:t> </a:t>
            </a:r>
            <a:r>
              <a:rPr lang="en-US" sz="2000" dirty="0" err="1"/>
              <a:t>nebo</a:t>
            </a:r>
            <a:r>
              <a:rPr lang="en-US" sz="2000" i="1" dirty="0"/>
              <a:t> 3 </a:t>
            </a:r>
            <a:r>
              <a:rPr lang="en-US" sz="2000" dirty="0"/>
              <a:t>(</a:t>
            </a:r>
            <a:r>
              <a:rPr lang="en-US" sz="2000" i="1" dirty="0"/>
              <a:t>three fold</a:t>
            </a:r>
            <a:r>
              <a:rPr lang="en-US" sz="2000" dirty="0"/>
              <a:t>)</a:t>
            </a:r>
            <a:endParaRPr lang="cs-CZ" sz="2000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114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Klasifikační úloha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Patří mezi úlohy Dobývání znalostí z databází  (DZD)</a:t>
            </a:r>
          </a:p>
          <a:p>
            <a:r>
              <a:rPr lang="cs-CZ" sz="2400" dirty="0"/>
              <a:t>Klasifikace: po naučení na </a:t>
            </a:r>
            <a:r>
              <a:rPr lang="cs-CZ" sz="2400" dirty="0" err="1"/>
              <a:t>trénovacích</a:t>
            </a:r>
            <a:r>
              <a:rPr lang="cs-CZ" sz="2400" dirty="0"/>
              <a:t> datech se používá pro zařazení nových objektů. </a:t>
            </a:r>
          </a:p>
          <a:p>
            <a:r>
              <a:rPr lang="cs-CZ" sz="2400" dirty="0"/>
              <a:t>Obvykle je objekt zařazován do právě jedné  z x možných (nominálních) tříd</a:t>
            </a:r>
          </a:p>
          <a:p>
            <a:r>
              <a:rPr lang="cs-CZ" sz="2400" dirty="0"/>
              <a:t>Také lze na klasifikaci pohlížet jako na úlohu odhadování hodnoty cílové proměnné</a:t>
            </a:r>
          </a:p>
          <a:p>
            <a:pPr>
              <a:buNone/>
            </a:pPr>
            <a:r>
              <a:rPr lang="cs-CZ" sz="2400" dirty="0"/>
              <a:t>Rozšíření</a:t>
            </a:r>
          </a:p>
          <a:p>
            <a:r>
              <a:rPr lang="cs-CZ" sz="2400" dirty="0"/>
              <a:t>Klasifikace do více tříd</a:t>
            </a:r>
          </a:p>
          <a:p>
            <a:r>
              <a:rPr lang="cs-CZ" sz="2400" dirty="0"/>
              <a:t>Cílová proměnná je numerická</a:t>
            </a:r>
          </a:p>
          <a:p>
            <a:pPr lvl="1"/>
            <a:endParaRPr lang="cs-CZ" sz="20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698160" cy="720080"/>
          </a:xfrm>
        </p:spPr>
        <p:txBody>
          <a:bodyPr/>
          <a:lstStyle/>
          <a:p>
            <a:r>
              <a:rPr lang="cs-CZ" dirty="0"/>
              <a:t>3-fold </a:t>
            </a:r>
            <a:r>
              <a:rPr lang="cs-CZ" dirty="0" err="1"/>
              <a:t>crossvalidation</a:t>
            </a:r>
            <a:endParaRPr lang="cs-CZ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400868"/>
              </p:ext>
            </p:extLst>
          </p:nvPr>
        </p:nvGraphicFramePr>
        <p:xfrm>
          <a:off x="202958" y="713583"/>
          <a:ext cx="5305146" cy="6065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23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fold3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D16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D17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D18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D19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D20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D21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holdout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5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D22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100" dirty="0" err="1"/>
                        <a:t>holdout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err="1"/>
                        <a:t>train</a:t>
                      </a:r>
                      <a:endParaRPr lang="cs-CZ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7020272" y="836712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3-fold </a:t>
            </a:r>
            <a:r>
              <a:rPr lang="cs-CZ" dirty="0" err="1"/>
              <a:t>crossvalidation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7020272" y="4437112"/>
            <a:ext cx="2088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Požaduje se i maximálně  rovnoměrné rozdělení cílových tříd  v jednotlivých blocích.</a:t>
            </a:r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29568"/>
              </p:ext>
            </p:extLst>
          </p:nvPr>
        </p:nvGraphicFramePr>
        <p:xfrm>
          <a:off x="5615325" y="711746"/>
          <a:ext cx="1332939" cy="6065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873"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55">
                <a:tc>
                  <a:txBody>
                    <a:bodyPr/>
                    <a:lstStyle/>
                    <a:p>
                      <a:r>
                        <a:rPr lang="cs-CZ" sz="11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55">
                <a:tc>
                  <a:txBody>
                    <a:bodyPr/>
                    <a:lstStyle/>
                    <a:p>
                      <a:r>
                        <a:rPr lang="cs-CZ" sz="11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809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9" name="Obdélník 8"/>
          <p:cNvSpPr/>
          <p:nvPr/>
        </p:nvSpPr>
        <p:spPr>
          <a:xfrm>
            <a:off x="5580112" y="1073623"/>
            <a:ext cx="1440160" cy="177931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50"/>
          </a:p>
        </p:txBody>
      </p:sp>
      <p:sp>
        <p:nvSpPr>
          <p:cNvPr id="10" name="Obdélník 9"/>
          <p:cNvSpPr/>
          <p:nvPr/>
        </p:nvSpPr>
        <p:spPr>
          <a:xfrm>
            <a:off x="5580112" y="2852936"/>
            <a:ext cx="1440160" cy="208567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50"/>
          </a:p>
        </p:txBody>
      </p:sp>
      <p:sp>
        <p:nvSpPr>
          <p:cNvPr id="11" name="Obdélník 10"/>
          <p:cNvSpPr/>
          <p:nvPr/>
        </p:nvSpPr>
        <p:spPr>
          <a:xfrm>
            <a:off x="5580112" y="4901770"/>
            <a:ext cx="1440160" cy="194421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5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518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- Šum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7072362" cy="4525963"/>
          </a:xfrm>
        </p:spPr>
        <p:txBody>
          <a:bodyPr/>
          <a:lstStyle/>
          <a:p>
            <a:r>
              <a:rPr lang="cs-CZ" sz="2000" dirty="0"/>
              <a:t>Vytvoření rozhodovacího strom</a:t>
            </a:r>
            <a:r>
              <a:rPr lang="en-US" sz="2000" dirty="0"/>
              <a:t>u</a:t>
            </a:r>
            <a:r>
              <a:rPr lang="cs-CZ" sz="2000" dirty="0"/>
              <a:t>, který bezchybně klasifikuje data z </a:t>
            </a:r>
            <a:r>
              <a:rPr lang="cs-CZ" sz="2000" dirty="0" err="1"/>
              <a:t>trénovací</a:t>
            </a:r>
            <a:r>
              <a:rPr lang="cs-CZ" sz="2000" dirty="0"/>
              <a:t> množiny</a:t>
            </a:r>
            <a:r>
              <a:rPr lang="en-US" sz="2000" dirty="0"/>
              <a:t>,</a:t>
            </a:r>
            <a:r>
              <a:rPr lang="cs-CZ" sz="2000" dirty="0"/>
              <a:t> není vždy možné </a:t>
            </a:r>
          </a:p>
          <a:p>
            <a:pPr>
              <a:buNone/>
            </a:pPr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128309"/>
              </p:ext>
            </p:extLst>
          </p:nvPr>
        </p:nvGraphicFramePr>
        <p:xfrm>
          <a:off x="1428728" y="2357430"/>
          <a:ext cx="6429421" cy="20002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031"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r>
                        <a:rPr lang="cs-CZ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..,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61</a:t>
            </a:fld>
            <a:endParaRPr lang="cs-CZ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 - přeučení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824494" cy="4525963"/>
          </a:xfrm>
        </p:spPr>
        <p:txBody>
          <a:bodyPr/>
          <a:lstStyle/>
          <a:p>
            <a:r>
              <a:rPr lang="cs-CZ" sz="1800" dirty="0"/>
              <a:t>Požadavek na tvorbu stromů s maximálně bezchybnou klasifikací na </a:t>
            </a:r>
            <a:r>
              <a:rPr lang="cs-CZ" sz="1800" dirty="0" err="1"/>
              <a:t>trénovací</a:t>
            </a:r>
            <a:r>
              <a:rPr lang="cs-CZ" sz="1800" dirty="0"/>
              <a:t> množině vede často přeučení (</a:t>
            </a:r>
            <a:r>
              <a:rPr lang="cs-CZ" sz="1800" dirty="0" err="1"/>
              <a:t>overfitting</a:t>
            </a:r>
            <a:r>
              <a:rPr lang="cs-CZ" sz="1800" dirty="0"/>
              <a:t>)</a:t>
            </a:r>
            <a:endParaRPr lang="en-US" sz="1800" dirty="0"/>
          </a:p>
          <a:p>
            <a:r>
              <a:rPr lang="en-US" sz="1800" dirty="0" err="1"/>
              <a:t>Uvažujme</a:t>
            </a:r>
            <a:r>
              <a:rPr lang="en-US" sz="1800" dirty="0"/>
              <a:t> </a:t>
            </a:r>
            <a:r>
              <a:rPr lang="en-US" sz="1800" dirty="0" err="1"/>
              <a:t>jinou</a:t>
            </a:r>
            <a:r>
              <a:rPr lang="en-US" sz="1800" dirty="0"/>
              <a:t> </a:t>
            </a:r>
            <a:r>
              <a:rPr lang="en-US" sz="1800" dirty="0" err="1"/>
              <a:t>trénovací</a:t>
            </a:r>
            <a:r>
              <a:rPr lang="en-US" sz="1800" dirty="0"/>
              <a:t> </a:t>
            </a:r>
            <a:r>
              <a:rPr lang="en-US" sz="1800" dirty="0" err="1"/>
              <a:t>množinu</a:t>
            </a:r>
            <a:r>
              <a:rPr lang="en-US" sz="1800" dirty="0"/>
              <a:t>, </a:t>
            </a:r>
            <a:r>
              <a:rPr lang="en-US" sz="1800" dirty="0" err="1"/>
              <a:t>která</a:t>
            </a:r>
            <a:r>
              <a:rPr lang="en-US" sz="1800" dirty="0"/>
              <a:t> </a:t>
            </a:r>
            <a:r>
              <a:rPr lang="en-US" sz="1800" dirty="0" err="1"/>
              <a:t>obsahuje</a:t>
            </a:r>
            <a:r>
              <a:rPr lang="en-US" sz="1800" dirty="0"/>
              <a:t> </a:t>
            </a:r>
            <a:r>
              <a:rPr lang="en-US" sz="1800" dirty="0" err="1"/>
              <a:t>dvě</a:t>
            </a:r>
            <a:r>
              <a:rPr lang="en-US" sz="1800" dirty="0"/>
              <a:t> instance D14 a D15 s </a:t>
            </a:r>
            <a:r>
              <a:rPr lang="en-US" sz="1800" dirty="0" err="1"/>
              <a:t>jinou</a:t>
            </a:r>
            <a:r>
              <a:rPr lang="en-US" sz="1800" dirty="0"/>
              <a:t> </a:t>
            </a:r>
            <a:r>
              <a:rPr lang="en-US" sz="1800" dirty="0" err="1"/>
              <a:t>hodnotou</a:t>
            </a:r>
            <a:r>
              <a:rPr lang="en-US" sz="1800" dirty="0"/>
              <a:t> </a:t>
            </a:r>
            <a:r>
              <a:rPr lang="en-US" sz="1800" dirty="0" err="1"/>
              <a:t>cílové</a:t>
            </a:r>
            <a:r>
              <a:rPr lang="en-US" sz="1800" dirty="0"/>
              <a:t> </a:t>
            </a:r>
            <a:r>
              <a:rPr lang="en-US" sz="1800" dirty="0" err="1"/>
              <a:t>proměnné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Tyto</a:t>
            </a:r>
            <a:r>
              <a:rPr lang="en-US" sz="1800" dirty="0"/>
              <a:t> instance </a:t>
            </a:r>
            <a:r>
              <a:rPr lang="en-US" sz="1800" dirty="0" err="1"/>
              <a:t>lze</a:t>
            </a:r>
            <a:r>
              <a:rPr lang="en-US" sz="1800" dirty="0"/>
              <a:t> od </a:t>
            </a:r>
            <a:r>
              <a:rPr lang="en-US" sz="1800" dirty="0" err="1"/>
              <a:t>sebe</a:t>
            </a:r>
            <a:r>
              <a:rPr lang="en-US" sz="1800" dirty="0"/>
              <a:t> </a:t>
            </a:r>
            <a:r>
              <a:rPr lang="en-US" sz="1800" dirty="0" err="1"/>
              <a:t>odlišit</a:t>
            </a:r>
            <a:r>
              <a:rPr lang="en-US" sz="1800" dirty="0"/>
              <a:t> </a:t>
            </a:r>
            <a:r>
              <a:rPr lang="en-US" sz="1800" dirty="0" err="1"/>
              <a:t>pouze</a:t>
            </a:r>
            <a:r>
              <a:rPr lang="en-US" sz="1800" dirty="0"/>
              <a:t> </a:t>
            </a:r>
            <a:r>
              <a:rPr lang="en-US" sz="1800" dirty="0" err="1"/>
              <a:t>pomocí</a:t>
            </a:r>
            <a:r>
              <a:rPr lang="en-US" sz="1800" dirty="0"/>
              <a:t> </a:t>
            </a:r>
            <a:r>
              <a:rPr lang="en-US" sz="1800" dirty="0" err="1"/>
              <a:t>atributu</a:t>
            </a:r>
            <a:r>
              <a:rPr lang="en-US" sz="1800" dirty="0"/>
              <a:t> </a:t>
            </a:r>
            <a:r>
              <a:rPr lang="en-US" sz="1800" dirty="0" err="1"/>
              <a:t>Sluneční</a:t>
            </a:r>
            <a:r>
              <a:rPr lang="en-US" sz="1800" dirty="0"/>
              <a:t> </a:t>
            </a:r>
            <a:r>
              <a:rPr lang="en-US" sz="1800" dirty="0" err="1"/>
              <a:t>skvrny</a:t>
            </a:r>
            <a:r>
              <a:rPr lang="en-US" sz="1800" dirty="0"/>
              <a:t>.</a:t>
            </a:r>
          </a:p>
          <a:p>
            <a:endParaRPr lang="cs-CZ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86227" y="3140968"/>
          <a:ext cx="5709911" cy="17419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039">
                <a:tc>
                  <a:txBody>
                    <a:bodyPr/>
                    <a:lstStyle/>
                    <a:p>
                      <a:r>
                        <a:rPr lang="cs-CZ" sz="1200" dirty="0"/>
                        <a:t>Den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Sluneční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skrvny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cs-CZ" sz="12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malé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39">
                <a:tc>
                  <a:txBody>
                    <a:bodyPr/>
                    <a:lstStyle/>
                    <a:p>
                      <a:r>
                        <a:rPr lang="cs-CZ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..,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39">
                <a:tc>
                  <a:txBody>
                    <a:bodyPr/>
                    <a:lstStyle/>
                    <a:p>
                      <a:r>
                        <a:rPr lang="cs-CZ" sz="12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malé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39">
                <a:tc>
                  <a:txBody>
                    <a:bodyPr/>
                    <a:lstStyle/>
                    <a:p>
                      <a:r>
                        <a:rPr lang="cs-CZ" sz="1200" dirty="0"/>
                        <a:t>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velké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47869" y="3718344"/>
            <a:ext cx="2071702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Sluneční</a:t>
            </a:r>
            <a:r>
              <a:rPr lang="en-US" dirty="0"/>
              <a:t> </a:t>
            </a:r>
            <a:r>
              <a:rPr lang="en-US" dirty="0" err="1"/>
              <a:t>skvrny</a:t>
            </a:r>
            <a:endParaRPr lang="cs-CZ" dirty="0"/>
          </a:p>
        </p:txBody>
      </p:sp>
      <p:cxnSp>
        <p:nvCxnSpPr>
          <p:cNvPr id="9" name="Straight Arrow Connector 8"/>
          <p:cNvCxnSpPr>
            <a:stCxn id="5" idx="2"/>
            <a:endCxn id="58" idx="0"/>
          </p:cNvCxnSpPr>
          <p:nvPr/>
        </p:nvCxnSpPr>
        <p:spPr>
          <a:xfrm flipH="1">
            <a:off x="6547359" y="4075534"/>
            <a:ext cx="636361" cy="687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6004993" y="4289848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malé</a:t>
            </a:r>
            <a:endParaRPr lang="cs-CZ" dirty="0"/>
          </a:p>
        </p:txBody>
      </p:sp>
      <p:cxnSp>
        <p:nvCxnSpPr>
          <p:cNvPr id="53" name="Straight Arrow Connector 52"/>
          <p:cNvCxnSpPr>
            <a:stCxn id="5" idx="2"/>
            <a:endCxn id="62" idx="0"/>
          </p:cNvCxnSpPr>
          <p:nvPr/>
        </p:nvCxnSpPr>
        <p:spPr>
          <a:xfrm>
            <a:off x="7183720" y="4075534"/>
            <a:ext cx="1027062" cy="799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7668344" y="4293096"/>
            <a:ext cx="7232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velké</a:t>
            </a:r>
            <a:endParaRPr lang="cs-CZ" dirty="0"/>
          </a:p>
        </p:txBody>
      </p:sp>
      <p:sp>
        <p:nvSpPr>
          <p:cNvPr id="58" name="Diamond 57"/>
          <p:cNvSpPr/>
          <p:nvPr/>
        </p:nvSpPr>
        <p:spPr>
          <a:xfrm>
            <a:off x="5940152" y="4762725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62" name="Diamond 61"/>
          <p:cNvSpPr/>
          <p:nvPr/>
        </p:nvSpPr>
        <p:spPr>
          <a:xfrm>
            <a:off x="7603575" y="4874860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14671" y="5482442"/>
            <a:ext cx="615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Algoritmus</a:t>
            </a:r>
            <a:r>
              <a:rPr lang="en-US" dirty="0"/>
              <a:t> ID3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použije</a:t>
            </a:r>
            <a:r>
              <a:rPr lang="en-US" dirty="0"/>
              <a:t>, </a:t>
            </a:r>
            <a:r>
              <a:rPr lang="en-US" dirty="0" err="1"/>
              <a:t>ačkoliv</a:t>
            </a:r>
            <a:r>
              <a:rPr lang="en-US" dirty="0"/>
              <a:t> </a:t>
            </a:r>
            <a:r>
              <a:rPr lang="en-US" dirty="0" err="1"/>
              <a:t>člověk</a:t>
            </a:r>
            <a:r>
              <a:rPr lang="en-US" dirty="0"/>
              <a:t> by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patrně</a:t>
            </a:r>
            <a:r>
              <a:rPr lang="en-US" dirty="0"/>
              <a:t> </a:t>
            </a:r>
            <a:r>
              <a:rPr lang="en-US" dirty="0" err="1"/>
              <a:t>hodnotil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irelevnatní</a:t>
            </a:r>
            <a:r>
              <a:rPr lang="en-US" dirty="0"/>
              <a:t>.</a:t>
            </a:r>
          </a:p>
        </p:txBody>
      </p:sp>
      <p:cxnSp>
        <p:nvCxnSpPr>
          <p:cNvPr id="18" name="Straight Arrow Connector 46"/>
          <p:cNvCxnSpPr/>
          <p:nvPr/>
        </p:nvCxnSpPr>
        <p:spPr>
          <a:xfrm>
            <a:off x="7105785" y="3588008"/>
            <a:ext cx="0" cy="141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0" name="TextBox 51"/>
          <p:cNvSpPr txBox="1"/>
          <p:nvPr/>
        </p:nvSpPr>
        <p:spPr>
          <a:xfrm>
            <a:off x="6946817" y="3290684"/>
            <a:ext cx="41549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…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89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54" grpId="0" animBg="1"/>
      <p:bldP spid="58" grpId="0" animBg="1"/>
      <p:bldP spid="62" grpId="0" animBg="1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Přeučení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400" dirty="0"/>
              <a:t>Pokud má rozhodovací strom </a:t>
            </a:r>
          </a:p>
          <a:p>
            <a:r>
              <a:rPr lang="cs-CZ" sz="2400" dirty="0"/>
              <a:t>Na </a:t>
            </a:r>
            <a:r>
              <a:rPr lang="cs-CZ" sz="2400" dirty="0" err="1"/>
              <a:t>trénovacích</a:t>
            </a:r>
            <a:r>
              <a:rPr lang="cs-CZ" sz="2400" dirty="0"/>
              <a:t> instancích chybu</a:t>
            </a:r>
          </a:p>
          <a:p>
            <a:r>
              <a:rPr lang="cs-CZ" sz="2400" dirty="0"/>
              <a:t>Na celém rozdělení instancí (na všech instancích i mimo </a:t>
            </a:r>
            <a:r>
              <a:rPr lang="cs-CZ" sz="2400" dirty="0" err="1"/>
              <a:t>trénovací</a:t>
            </a:r>
            <a:r>
              <a:rPr lang="cs-CZ" sz="2400" dirty="0"/>
              <a:t> množinu) D chybu </a:t>
            </a:r>
          </a:p>
          <a:p>
            <a:pPr>
              <a:buNone/>
            </a:pPr>
            <a:endParaRPr lang="cs-CZ" sz="2400" dirty="0"/>
          </a:p>
          <a:p>
            <a:pPr>
              <a:buNone/>
            </a:pPr>
            <a:r>
              <a:rPr lang="cs-CZ" sz="2400" dirty="0"/>
              <a:t>Pak strom </a:t>
            </a:r>
            <a:r>
              <a:rPr lang="cs-CZ" sz="2400" i="1" dirty="0"/>
              <a:t>m</a:t>
            </a:r>
            <a:r>
              <a:rPr lang="cs-CZ" sz="2400" dirty="0"/>
              <a:t> je přeučený vzhledem k </a:t>
            </a:r>
            <a:r>
              <a:rPr lang="cs-CZ" sz="2400" dirty="0" err="1"/>
              <a:t>trénovacím</a:t>
            </a:r>
            <a:r>
              <a:rPr lang="cs-CZ" sz="2400" dirty="0"/>
              <a:t> datům, pokud existuje alternativní strom </a:t>
            </a:r>
            <a:r>
              <a:rPr lang="cs-CZ" sz="2400" i="1" dirty="0"/>
              <a:t>m</a:t>
            </a:r>
            <a:r>
              <a:rPr lang="en-US" sz="2400" i="1" dirty="0"/>
              <a:t>’</a:t>
            </a:r>
            <a:r>
              <a:rPr lang="en-US" sz="2400" dirty="0"/>
              <a:t>, pro </a:t>
            </a:r>
            <a:r>
              <a:rPr lang="en-US" sz="2400" dirty="0" err="1"/>
              <a:t>kter</a:t>
            </a:r>
            <a:r>
              <a:rPr lang="cs-CZ" sz="2400" dirty="0"/>
              <a:t>ý platí</a:t>
            </a:r>
          </a:p>
          <a:p>
            <a:pPr>
              <a:buNone/>
            </a:pPr>
            <a:endParaRPr lang="cs-CZ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29256" y="2000240"/>
          <a:ext cx="16684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3" name="Rovnice" r:id="rId3" imgW="761669" imgH="228501" progId="Equation.3">
                  <p:embed/>
                </p:oleObj>
              </mc:Choice>
              <mc:Fallback>
                <p:oleObj name="Rovnice" r:id="rId3" imgW="761669" imgH="228501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000240"/>
                        <a:ext cx="16684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905375" y="2868613"/>
          <a:ext cx="12382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4" name="Rovnice" r:id="rId5" imgW="660113" imgH="215806" progId="Equation.3">
                  <p:embed/>
                </p:oleObj>
              </mc:Choice>
              <mc:Fallback>
                <p:oleObj name="Rovnice" r:id="rId5" imgW="660113" imgH="215806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868613"/>
                        <a:ext cx="12382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928662" y="4714884"/>
          <a:ext cx="36433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5" name="Rovnice" r:id="rId7" imgW="1663700" imgH="228600" progId="Equation.3">
                  <p:embed/>
                </p:oleObj>
              </mc:Choice>
              <mc:Fallback>
                <p:oleObj name="Rovnice" r:id="rId7" imgW="1663700" imgH="2286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714884"/>
                        <a:ext cx="36433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941388" y="5429250"/>
          <a:ext cx="27384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6" name="Rovnice" r:id="rId9" imgW="1459866" imgH="215806" progId="Equation.3">
                  <p:embed/>
                </p:oleObj>
              </mc:Choice>
              <mc:Fallback>
                <p:oleObj name="Rovnice" r:id="rId9" imgW="1459866" imgH="215806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429250"/>
                        <a:ext cx="27384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63</a:t>
            </a:fld>
            <a:endParaRPr lang="cs-CZ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Důsledek přeučení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585789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Zdroj: </a:t>
            </a:r>
            <a:r>
              <a:rPr lang="cs-CZ" dirty="0" err="1"/>
              <a:t>Mitchell</a:t>
            </a:r>
            <a:r>
              <a:rPr lang="cs-CZ" dirty="0"/>
              <a:t> 97</a:t>
            </a:r>
          </a:p>
        </p:txBody>
      </p:sp>
      <p:cxnSp>
        <p:nvCxnSpPr>
          <p:cNvPr id="6" name="Přímá spojnice 5"/>
          <p:cNvCxnSpPr/>
          <p:nvPr/>
        </p:nvCxnSpPr>
        <p:spPr>
          <a:xfrm>
            <a:off x="2411760" y="2564904"/>
            <a:ext cx="0" cy="2736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 flipH="1">
            <a:off x="2411760" y="5301208"/>
            <a:ext cx="45365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071802" y="544522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stromu</a:t>
            </a:r>
            <a:r>
              <a:rPr lang="en-US" dirty="0"/>
              <a:t> (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uzlů</a:t>
            </a:r>
            <a:r>
              <a:rPr lang="en-US" dirty="0"/>
              <a:t>)</a:t>
            </a:r>
          </a:p>
        </p:txBody>
      </p:sp>
      <p:sp>
        <p:nvSpPr>
          <p:cNvPr id="14" name="TextovéPole 13"/>
          <p:cNvSpPr txBox="1"/>
          <p:nvPr/>
        </p:nvSpPr>
        <p:spPr>
          <a:xfrm rot="16200000">
            <a:off x="1264640" y="38567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Správnost</a:t>
            </a:r>
            <a:endParaRPr lang="en-US" dirty="0"/>
          </a:p>
        </p:txBody>
      </p:sp>
      <p:cxnSp>
        <p:nvCxnSpPr>
          <p:cNvPr id="23" name="Přímá spojnice 22"/>
          <p:cNvCxnSpPr/>
          <p:nvPr/>
        </p:nvCxnSpPr>
        <p:spPr>
          <a:xfrm flipH="1">
            <a:off x="2411760" y="3429724"/>
            <a:ext cx="360040" cy="791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H="1">
            <a:off x="2771800" y="3356992"/>
            <a:ext cx="576064" cy="727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 flipV="1">
            <a:off x="3347864" y="2708920"/>
            <a:ext cx="3456384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 flipH="1">
            <a:off x="6202918" y="4604878"/>
            <a:ext cx="360040" cy="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 flipH="1">
            <a:off x="2411760" y="3582124"/>
            <a:ext cx="180020" cy="6389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91780" y="3582124"/>
            <a:ext cx="7560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>
            <a:off x="3347864" y="3582124"/>
            <a:ext cx="216024" cy="13490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 flipV="1">
            <a:off x="3563888" y="3663777"/>
            <a:ext cx="893791" cy="707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Přímá spojnice 46"/>
          <p:cNvCxnSpPr/>
          <p:nvPr/>
        </p:nvCxnSpPr>
        <p:spPr>
          <a:xfrm>
            <a:off x="4457679" y="3663777"/>
            <a:ext cx="330345" cy="2692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50"/>
          <p:cNvCxnSpPr/>
          <p:nvPr/>
        </p:nvCxnSpPr>
        <p:spPr>
          <a:xfrm>
            <a:off x="4788024" y="3933056"/>
            <a:ext cx="504056" cy="13463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/>
          <p:cNvCxnSpPr/>
          <p:nvPr/>
        </p:nvCxnSpPr>
        <p:spPr>
          <a:xfrm flipV="1">
            <a:off x="5292080" y="3968577"/>
            <a:ext cx="1368152" cy="991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Přímá spojnice 59"/>
          <p:cNvCxnSpPr/>
          <p:nvPr/>
        </p:nvCxnSpPr>
        <p:spPr>
          <a:xfrm flipV="1">
            <a:off x="6228184" y="4791635"/>
            <a:ext cx="334774" cy="55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ovéPole 60"/>
          <p:cNvSpPr txBox="1"/>
          <p:nvPr/>
        </p:nvSpPr>
        <p:spPr>
          <a:xfrm>
            <a:off x="5024969" y="4437112"/>
            <a:ext cx="120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Trénovací</a:t>
            </a:r>
            <a:r>
              <a:rPr lang="en-US" sz="1200" dirty="0"/>
              <a:t> data</a:t>
            </a:r>
          </a:p>
        </p:txBody>
      </p:sp>
      <p:sp>
        <p:nvSpPr>
          <p:cNvPr id="63" name="TextovéPole 62"/>
          <p:cNvSpPr txBox="1"/>
          <p:nvPr/>
        </p:nvSpPr>
        <p:spPr>
          <a:xfrm>
            <a:off x="5052349" y="465313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Testovací</a:t>
            </a:r>
            <a:r>
              <a:rPr lang="en-US" sz="1200" dirty="0"/>
              <a:t> data</a:t>
            </a:r>
          </a:p>
        </p:txBody>
      </p:sp>
      <p:sp>
        <p:nvSpPr>
          <p:cNvPr id="41987" name="TextovéPole 41986"/>
          <p:cNvSpPr txBox="1"/>
          <p:nvPr/>
        </p:nvSpPr>
        <p:spPr>
          <a:xfrm>
            <a:off x="1907704" y="24928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8" name="TextovéPole 67"/>
          <p:cNvSpPr txBox="1"/>
          <p:nvPr/>
        </p:nvSpPr>
        <p:spPr>
          <a:xfrm>
            <a:off x="6805458" y="53732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69" name="TextovéPole 68"/>
          <p:cNvSpPr txBox="1"/>
          <p:nvPr/>
        </p:nvSpPr>
        <p:spPr>
          <a:xfrm>
            <a:off x="2098854" y="5157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64</a:t>
            </a:fld>
            <a:endParaRPr lang="cs-CZ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Kvíz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Uvažujeme</a:t>
            </a:r>
            <a:r>
              <a:rPr lang="en-US" dirty="0"/>
              <a:t>-li </a:t>
            </a:r>
            <a:r>
              <a:rPr lang="en-US" dirty="0" err="1"/>
              <a:t>algoritmus</a:t>
            </a:r>
            <a:r>
              <a:rPr lang="en-US"/>
              <a:t> ID3</a:t>
            </a:r>
          </a:p>
          <a:p>
            <a:r>
              <a:rPr lang="cs-CZ" dirty="0"/>
              <a:t>Jaká může být maximálně hloubka stromu naučeného z dat popsaných čtyřmi atributy (prediktory) a jedním cílovým atributem?</a:t>
            </a:r>
          </a:p>
          <a:p>
            <a:r>
              <a:rPr lang="cs-CZ" dirty="0"/>
              <a:t>Hloubkou stromu rozumíme počet atributů použitých pro větvení včetně kořene.</a:t>
            </a:r>
          </a:p>
        </p:txBody>
      </p:sp>
    </p:spTree>
    <p:extLst>
      <p:ext uri="{BB962C8B-B14F-4D97-AF65-F5344CB8AC3E}">
        <p14:creationId xmlns:p14="http://schemas.microsoft.com/office/powerpoint/2010/main" val="2216835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Příští</a:t>
            </a:r>
            <a:r>
              <a:rPr lang="en-US" dirty="0"/>
              <a:t> </a:t>
            </a:r>
            <a:r>
              <a:rPr lang="en-US" dirty="0" err="1"/>
              <a:t>přednáška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sz="2400" dirty="0"/>
              <a:t>C4.5 </a:t>
            </a:r>
            <a:r>
              <a:rPr lang="en-US" sz="2400" dirty="0" err="1"/>
              <a:t>vznikl</a:t>
            </a:r>
            <a:r>
              <a:rPr lang="en-US" sz="2400" dirty="0"/>
              <a:t> </a:t>
            </a:r>
            <a:r>
              <a:rPr lang="en-US" sz="2400" dirty="0" err="1"/>
              <a:t>úpravou</a:t>
            </a:r>
            <a:r>
              <a:rPr lang="en-US" sz="2400" dirty="0"/>
              <a:t> a </a:t>
            </a:r>
            <a:r>
              <a:rPr lang="en-US" sz="2400" dirty="0" err="1"/>
              <a:t>rozšířením</a:t>
            </a:r>
            <a:r>
              <a:rPr lang="en-US" sz="2400" dirty="0"/>
              <a:t> </a:t>
            </a:r>
            <a:r>
              <a:rPr lang="en-US" sz="2400" dirty="0" err="1"/>
              <a:t>algoritmu</a:t>
            </a:r>
            <a:r>
              <a:rPr lang="en-US" sz="2400" dirty="0"/>
              <a:t> ID3</a:t>
            </a:r>
          </a:p>
          <a:p>
            <a:pPr lvl="1"/>
            <a:r>
              <a:rPr lang="en-US" sz="2000" dirty="0" err="1"/>
              <a:t>Řešení</a:t>
            </a:r>
            <a:r>
              <a:rPr lang="en-US" sz="2000" dirty="0"/>
              <a:t> </a:t>
            </a:r>
            <a:r>
              <a:rPr lang="en-US" sz="2000" dirty="0" err="1"/>
              <a:t>problému</a:t>
            </a:r>
            <a:r>
              <a:rPr lang="en-US" sz="2000" dirty="0"/>
              <a:t> </a:t>
            </a:r>
            <a:r>
              <a:rPr lang="en-US" sz="2000" dirty="0" err="1"/>
              <a:t>přeučení</a:t>
            </a:r>
            <a:r>
              <a:rPr lang="en-US" sz="2000" dirty="0"/>
              <a:t> </a:t>
            </a:r>
            <a:r>
              <a:rPr lang="en-US" sz="2000" dirty="0" err="1"/>
              <a:t>prořezáváním</a:t>
            </a:r>
            <a:r>
              <a:rPr lang="en-US" sz="2000" dirty="0"/>
              <a:t> </a:t>
            </a:r>
            <a:r>
              <a:rPr lang="en-US" sz="2000" dirty="0" err="1"/>
              <a:t>stromu</a:t>
            </a:r>
            <a:endParaRPr lang="cs-CZ" sz="2000" dirty="0"/>
          </a:p>
          <a:p>
            <a:pPr lvl="1"/>
            <a:r>
              <a:rPr lang="cs-CZ" sz="2000" dirty="0"/>
              <a:t>Poměrný informační zisk</a:t>
            </a:r>
          </a:p>
          <a:p>
            <a:pPr lvl="1"/>
            <a:r>
              <a:rPr lang="cs-CZ" sz="2000" dirty="0"/>
              <a:t>Seskupování hodnot atributů</a:t>
            </a:r>
          </a:p>
          <a:p>
            <a:r>
              <a:rPr lang="cs-CZ" sz="2400" dirty="0"/>
              <a:t>Omezení C4.5</a:t>
            </a:r>
          </a:p>
          <a:p>
            <a:r>
              <a:rPr lang="cs-CZ" sz="2400" dirty="0"/>
              <a:t>Odvození nových atributů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92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úlohy DZD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Shlukování: instance jsou rozděleny do skupin. Není fáze trénování.</a:t>
            </a:r>
          </a:p>
          <a:p>
            <a:r>
              <a:rPr lang="cs-CZ" dirty="0"/>
              <a:t>Asociační pravidla: slouží pro explorativní analýzu dat, nalezení zajímavých souvislostí v datech. </a:t>
            </a:r>
          </a:p>
          <a:p>
            <a:r>
              <a:rPr lang="cs-CZ" dirty="0"/>
              <a:t>….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eaLnBrk="1" hangingPunct="1"/>
            <a:r>
              <a:rPr lang="cs-CZ" dirty="0"/>
              <a:t>Představení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071546"/>
          <a:ext cx="8429683" cy="5552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r>
                        <a:rPr lang="cs-CZ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929454" y="332656"/>
            <a:ext cx="2071702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Cílová proměnná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Představení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pPr eaLnBrk="1" hangingPunct="1"/>
            <a:r>
              <a:rPr lang="cs-CZ" dirty="0"/>
              <a:t>Jeden z nejpoužívanějších klasifikačních algoritmů</a:t>
            </a:r>
          </a:p>
          <a:p>
            <a:pPr eaLnBrk="1" hangingPunct="1">
              <a:buNone/>
            </a:pPr>
            <a:endParaRPr lang="cs-CZ" dirty="0"/>
          </a:p>
        </p:txBody>
      </p:sp>
      <p:sp>
        <p:nvSpPr>
          <p:cNvPr id="5" name="Rectangle 4"/>
          <p:cNvSpPr/>
          <p:nvPr/>
        </p:nvSpPr>
        <p:spPr>
          <a:xfrm>
            <a:off x="3071802" y="2714620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6" name="Rectangle 5"/>
          <p:cNvSpPr/>
          <p:nvPr/>
        </p:nvSpPr>
        <p:spPr>
          <a:xfrm>
            <a:off x="785786" y="4214794"/>
            <a:ext cx="1857388" cy="428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sp>
        <p:nvSpPr>
          <p:cNvPr id="7" name="Diamond 6"/>
          <p:cNvSpPr/>
          <p:nvPr/>
        </p:nvSpPr>
        <p:spPr>
          <a:xfrm>
            <a:off x="3857620" y="4714884"/>
            <a:ext cx="1571636" cy="7143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3636" y="4143356"/>
            <a:ext cx="1857388" cy="428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rot="5400000">
            <a:off x="2518170" y="2625311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rot="16200000" flipH="1">
            <a:off x="3732603" y="3804049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rot="16200000" flipH="1">
            <a:off x="5232813" y="2303839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3571852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7620" y="3929042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2132" y="3571852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 rot="5400000">
            <a:off x="1017940" y="4804138"/>
            <a:ext cx="857280" cy="535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6" idx="2"/>
            <a:endCxn id="19" idx="0"/>
          </p:cNvCxnSpPr>
          <p:nvPr/>
        </p:nvCxnSpPr>
        <p:spPr>
          <a:xfrm rot="16200000" flipH="1">
            <a:off x="1821625" y="4536253"/>
            <a:ext cx="85728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928662" y="5000612"/>
            <a:ext cx="9326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5984" y="5072050"/>
            <a:ext cx="11208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sp>
        <p:nvSpPr>
          <p:cNvPr id="19" name="Diamond 18"/>
          <p:cNvSpPr/>
          <p:nvPr/>
        </p:nvSpPr>
        <p:spPr>
          <a:xfrm>
            <a:off x="2143108" y="5500678"/>
            <a:ext cx="128588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20" name="Diamond 19"/>
          <p:cNvSpPr/>
          <p:nvPr/>
        </p:nvSpPr>
        <p:spPr>
          <a:xfrm>
            <a:off x="571472" y="5500678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cxnSp>
        <p:nvCxnSpPr>
          <p:cNvPr id="21" name="Straight Arrow Connector 20"/>
          <p:cNvCxnSpPr>
            <a:stCxn id="8" idx="2"/>
            <a:endCxn id="26" idx="0"/>
          </p:cNvCxnSpPr>
          <p:nvPr/>
        </p:nvCxnSpPr>
        <p:spPr>
          <a:xfrm rot="5400000">
            <a:off x="5965029" y="4464815"/>
            <a:ext cx="100015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8" idx="2"/>
            <a:endCxn id="24" idx="0"/>
          </p:cNvCxnSpPr>
          <p:nvPr/>
        </p:nvCxnSpPr>
        <p:spPr>
          <a:xfrm rot="16200000" flipH="1">
            <a:off x="7143756" y="4500534"/>
            <a:ext cx="85728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7572396" y="4857736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24" name="Diamond 23"/>
          <p:cNvSpPr/>
          <p:nvPr/>
        </p:nvSpPr>
        <p:spPr>
          <a:xfrm>
            <a:off x="7429520" y="5429240"/>
            <a:ext cx="1285884" cy="7858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6512" y="5000612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26" name="Diamond 25"/>
          <p:cNvSpPr/>
          <p:nvPr/>
        </p:nvSpPr>
        <p:spPr>
          <a:xfrm>
            <a:off x="5214942" y="5572116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3573</Words>
  <Application>Microsoft Office PowerPoint</Application>
  <PresentationFormat>Předvádění na obrazovce (4:3)</PresentationFormat>
  <Paragraphs>1859</Paragraphs>
  <Slides>66</Slides>
  <Notes>4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66</vt:i4>
      </vt:variant>
    </vt:vector>
  </HeadingPairs>
  <TitlesOfParts>
    <vt:vector size="74" baseType="lpstr">
      <vt:lpstr>Arial</vt:lpstr>
      <vt:lpstr>Calibri</vt:lpstr>
      <vt:lpstr>Courier New</vt:lpstr>
      <vt:lpstr>Wingdings</vt:lpstr>
      <vt:lpstr>Výchozí návrh</vt:lpstr>
      <vt:lpstr>Rastrový obrázek</vt:lpstr>
      <vt:lpstr>Rovnice</vt:lpstr>
      <vt:lpstr>Equation</vt:lpstr>
      <vt:lpstr>Rozhodovací stromy  I </vt:lpstr>
      <vt:lpstr>Osnova</vt:lpstr>
      <vt:lpstr>Prezentace aplikace PowerPoint</vt:lpstr>
      <vt:lpstr>Metodika CRISP DM</vt:lpstr>
      <vt:lpstr>Praktické zkušenosti</vt:lpstr>
      <vt:lpstr>Klasifikační úloha</vt:lpstr>
      <vt:lpstr>Další úlohy DZD</vt:lpstr>
      <vt:lpstr>Představení</vt:lpstr>
      <vt:lpstr>Představení</vt:lpstr>
      <vt:lpstr>Indukce rozhodovacích stromů</vt:lpstr>
      <vt:lpstr>Příklad</vt:lpstr>
      <vt:lpstr>Kvízy</vt:lpstr>
      <vt:lpstr>Informační zisk</vt:lpstr>
      <vt:lpstr>Entropie</vt:lpstr>
      <vt:lpstr> Entropie – příklad</vt:lpstr>
      <vt:lpstr> Entropie - příklad</vt:lpstr>
      <vt:lpstr> Entropie - příklad</vt:lpstr>
      <vt:lpstr> Entropie - příklad</vt:lpstr>
      <vt:lpstr>Entropie  - příklad klasifikace do dvou tříd</vt:lpstr>
      <vt:lpstr>Kvíz 1</vt:lpstr>
      <vt:lpstr>Entropie  = míra neurčitosti</vt:lpstr>
      <vt:lpstr>Entropie  = míra neurčitosti</vt:lpstr>
      <vt:lpstr>Informační zisk</vt:lpstr>
      <vt:lpstr>Informační zisk - příklad</vt:lpstr>
      <vt:lpstr>Prezentace aplikace PowerPoint</vt:lpstr>
      <vt:lpstr>Prezentace aplikace PowerPoint</vt:lpstr>
      <vt:lpstr>Dosazení entropie  do vzorce pro informační zisk</vt:lpstr>
      <vt:lpstr>Výběr atributu pro větvení</vt:lpstr>
      <vt:lpstr>Prezentace aplikace PowerPoint</vt:lpstr>
      <vt:lpstr>Prezentace aplikace PowerPoint</vt:lpstr>
      <vt:lpstr>Prezentace aplikace PowerPoint</vt:lpstr>
      <vt:lpstr>Prezentace aplikace PowerPoint</vt:lpstr>
      <vt:lpstr>Výběr atributu pro větvení</vt:lpstr>
      <vt:lpstr>Prezentace aplikace PowerPoint</vt:lpstr>
      <vt:lpstr>Výsledný strom</vt:lpstr>
      <vt:lpstr>Použití stromu</vt:lpstr>
      <vt:lpstr>Příklad</vt:lpstr>
      <vt:lpstr>Prezentace aplikace PowerPoint</vt:lpstr>
      <vt:lpstr>Kvíz 2</vt:lpstr>
      <vt:lpstr>Top Down Induction Of Decision Trees (TDIDT)</vt:lpstr>
      <vt:lpstr>Zastavovací podmínky</vt:lpstr>
      <vt:lpstr>Algoritmus ID3</vt:lpstr>
      <vt:lpstr>Kvíz 3</vt:lpstr>
      <vt:lpstr>Optimalita TDIDT</vt:lpstr>
      <vt:lpstr>Algoritmy</vt:lpstr>
      <vt:lpstr>Převod stromu na pravidla</vt:lpstr>
      <vt:lpstr>Prezentace aplikace PowerPoint</vt:lpstr>
      <vt:lpstr>Rozhodovací tabulky</vt:lpstr>
      <vt:lpstr>Rozhodovací tabulky</vt:lpstr>
      <vt:lpstr>Rozhodovací tabulky</vt:lpstr>
      <vt:lpstr>Srovnání</vt:lpstr>
      <vt:lpstr>Vyhodnocování klasifikačních modelů</vt:lpstr>
      <vt:lpstr>Testovací data</vt:lpstr>
      <vt:lpstr>Správnost (accuracy)</vt:lpstr>
      <vt:lpstr>Matice záměn (confusion matrix)</vt:lpstr>
      <vt:lpstr>Přesnost (precision)</vt:lpstr>
      <vt:lpstr>Úplnost (recall)</vt:lpstr>
      <vt:lpstr>Matice záměn</vt:lpstr>
      <vt:lpstr>Křížová validace</vt:lpstr>
      <vt:lpstr>3-fold crossvalidation</vt:lpstr>
      <vt:lpstr>Problémy - Šum</vt:lpstr>
      <vt:lpstr>Problémy  - přeučení</vt:lpstr>
      <vt:lpstr>Přeučení</vt:lpstr>
      <vt:lpstr>Důsledek přeučení</vt:lpstr>
      <vt:lpstr>Kvíz 4</vt:lpstr>
      <vt:lpstr>Příští přednáška</vt:lpstr>
    </vt:vector>
  </TitlesOfParts>
  <Company>VŠE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NOBODY</dc:creator>
  <cp:lastModifiedBy>Tomas</cp:lastModifiedBy>
  <cp:revision>252</cp:revision>
  <dcterms:created xsi:type="dcterms:W3CDTF">2011-12-05T14:01:48Z</dcterms:created>
  <dcterms:modified xsi:type="dcterms:W3CDTF">2016-09-29T16:37:29Z</dcterms:modified>
</cp:coreProperties>
</file>