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370" r:id="rId2"/>
    <p:sldId id="438" r:id="rId3"/>
    <p:sldId id="430" r:id="rId4"/>
    <p:sldId id="431" r:id="rId5"/>
    <p:sldId id="432" r:id="rId6"/>
    <p:sldId id="433" r:id="rId7"/>
    <p:sldId id="434" r:id="rId8"/>
    <p:sldId id="386" r:id="rId9"/>
    <p:sldId id="368" r:id="rId10"/>
    <p:sldId id="374" r:id="rId11"/>
    <p:sldId id="373" r:id="rId12"/>
    <p:sldId id="429" r:id="rId13"/>
    <p:sldId id="372" r:id="rId14"/>
    <p:sldId id="398" r:id="rId15"/>
    <p:sldId id="400" r:id="rId16"/>
    <p:sldId id="428" r:id="rId17"/>
    <p:sldId id="443" r:id="rId18"/>
    <p:sldId id="436" r:id="rId19"/>
    <p:sldId id="418" r:id="rId20"/>
    <p:sldId id="420" r:id="rId21"/>
    <p:sldId id="439" r:id="rId22"/>
    <p:sldId id="323" r:id="rId23"/>
    <p:sldId id="389" r:id="rId24"/>
    <p:sldId id="330" r:id="rId25"/>
    <p:sldId id="334" r:id="rId26"/>
    <p:sldId id="335" r:id="rId27"/>
    <p:sldId id="332" r:id="rId28"/>
    <p:sldId id="342" r:id="rId29"/>
    <p:sldId id="444" r:id="rId30"/>
    <p:sldId id="440" r:id="rId31"/>
    <p:sldId id="324" r:id="rId32"/>
    <p:sldId id="336" r:id="rId33"/>
    <p:sldId id="337" r:id="rId34"/>
    <p:sldId id="340" r:id="rId35"/>
    <p:sldId id="341" r:id="rId36"/>
    <p:sldId id="445" r:id="rId37"/>
    <p:sldId id="441" r:id="rId38"/>
    <p:sldId id="325" r:id="rId39"/>
    <p:sldId id="343" r:id="rId40"/>
    <p:sldId id="344" r:id="rId41"/>
    <p:sldId id="345" r:id="rId42"/>
    <p:sldId id="437" r:id="rId43"/>
    <p:sldId id="362" r:id="rId44"/>
    <p:sldId id="346" r:id="rId45"/>
    <p:sldId id="327" r:id="rId46"/>
    <p:sldId id="348" r:id="rId47"/>
    <p:sldId id="355" r:id="rId48"/>
    <p:sldId id="447" r:id="rId49"/>
    <p:sldId id="448" r:id="rId50"/>
    <p:sldId id="390" r:id="rId51"/>
    <p:sldId id="356" r:id="rId52"/>
    <p:sldId id="391" r:id="rId53"/>
    <p:sldId id="357" r:id="rId54"/>
    <p:sldId id="392" r:id="rId55"/>
    <p:sldId id="358" r:id="rId56"/>
    <p:sldId id="393" r:id="rId57"/>
    <p:sldId id="364" r:id="rId58"/>
    <p:sldId id="360" r:id="rId59"/>
    <p:sldId id="427" r:id="rId60"/>
    <p:sldId id="361" r:id="rId61"/>
    <p:sldId id="365" r:id="rId62"/>
    <p:sldId id="384" r:id="rId63"/>
    <p:sldId id="385" r:id="rId64"/>
    <p:sldId id="394" r:id="rId65"/>
    <p:sldId id="299" r:id="rId6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FBF"/>
    <a:srgbClr val="DDFFEC"/>
    <a:srgbClr val="FF0066"/>
    <a:srgbClr val="00B0F0"/>
    <a:srgbClr val="FF5050"/>
    <a:srgbClr val="FFCCCC"/>
    <a:srgbClr val="FFCCFF"/>
    <a:srgbClr val="A7D7F7"/>
    <a:srgbClr val="F57792"/>
    <a:srgbClr val="B7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 autoAdjust="0"/>
    <p:restoredTop sz="85125" autoAdjust="0"/>
  </p:normalViewPr>
  <p:slideViewPr>
    <p:cSldViewPr>
      <p:cViewPr varScale="1">
        <p:scale>
          <a:sx n="74" d="100"/>
          <a:sy n="74" d="100"/>
        </p:scale>
        <p:origin x="178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dectrees_cont_spli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dectrees_cont_spli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dectrees_cont_spli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dectrees_cont_spl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x</c:v>
          </c:tx>
          <c:spPr>
            <a:ln w="28575">
              <a:noFill/>
            </a:ln>
          </c:spPr>
          <c:marker>
            <c:symbol val="star"/>
            <c:size val="11"/>
            <c:spPr>
              <a:solidFill>
                <a:schemeClr val="bg1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dectrees_cont_split!$A$2:$A$8</c:f>
              <c:numCache>
                <c:formatCode>General</c:formatCode>
                <c:ptCount val="7"/>
                <c:pt idx="0">
                  <c:v>0.2</c:v>
                </c:pt>
                <c:pt idx="1">
                  <c:v>0.25</c:v>
                </c:pt>
                <c:pt idx="2">
                  <c:v>0.3000000000000001</c:v>
                </c:pt>
                <c:pt idx="3">
                  <c:v>0.6000000000000002</c:v>
                </c:pt>
                <c:pt idx="4">
                  <c:v>0.4</c:v>
                </c:pt>
                <c:pt idx="5">
                  <c:v>0.70000000000000018</c:v>
                </c:pt>
                <c:pt idx="6">
                  <c:v>0.70000000000000018</c:v>
                </c:pt>
              </c:numCache>
            </c:numRef>
          </c:xVal>
          <c:yVal>
            <c:numRef>
              <c:f>dectrees_cont_split!$B$2:$B$8</c:f>
              <c:numCache>
                <c:formatCode>General</c:formatCode>
                <c:ptCount val="7"/>
                <c:pt idx="0">
                  <c:v>0.5</c:v>
                </c:pt>
                <c:pt idx="1">
                  <c:v>0.3000000000000001</c:v>
                </c:pt>
                <c:pt idx="2">
                  <c:v>0.35000000000000009</c:v>
                </c:pt>
                <c:pt idx="3">
                  <c:v>0.5</c:v>
                </c:pt>
                <c:pt idx="4">
                  <c:v>0.5</c:v>
                </c:pt>
                <c:pt idx="5">
                  <c:v>0.6000000000000002</c:v>
                </c:pt>
                <c:pt idx="6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FE-4300-83F8-1797DAAEE57D}"/>
            </c:ext>
          </c:extLst>
        </c:ser>
        <c:ser>
          <c:idx val="1"/>
          <c:order val="1"/>
          <c:tx>
            <c:v>y</c:v>
          </c:tx>
          <c:spPr>
            <a:ln w="28575">
              <a:noFill/>
            </a:ln>
          </c:spPr>
          <c:marker>
            <c:symbol val="square"/>
            <c:size val="11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dectrees_cont_split!$A$9:$A$15</c:f>
              <c:numCache>
                <c:formatCode>General</c:formatCode>
                <c:ptCount val="7"/>
                <c:pt idx="0">
                  <c:v>0.35000000000000009</c:v>
                </c:pt>
                <c:pt idx="1">
                  <c:v>0.4</c:v>
                </c:pt>
                <c:pt idx="2">
                  <c:v>0.6000000000000002</c:v>
                </c:pt>
                <c:pt idx="3">
                  <c:v>0.70000000000000018</c:v>
                </c:pt>
                <c:pt idx="4">
                  <c:v>0.8500000000000002</c:v>
                </c:pt>
                <c:pt idx="5">
                  <c:v>0.8</c:v>
                </c:pt>
                <c:pt idx="6">
                  <c:v>0.9</c:v>
                </c:pt>
              </c:numCache>
            </c:numRef>
          </c:xVal>
          <c:yVal>
            <c:numRef>
              <c:f>dectrees_cont_split!$B$9:$B$15</c:f>
              <c:numCache>
                <c:formatCode>General</c:formatCode>
                <c:ptCount val="7"/>
                <c:pt idx="0">
                  <c:v>0.1</c:v>
                </c:pt>
                <c:pt idx="1">
                  <c:v>0.15000000000000005</c:v>
                </c:pt>
                <c:pt idx="2">
                  <c:v>0.3000000000000001</c:v>
                </c:pt>
                <c:pt idx="3">
                  <c:v>0.45</c:v>
                </c:pt>
                <c:pt idx="4">
                  <c:v>0.6000000000000002</c:v>
                </c:pt>
                <c:pt idx="5">
                  <c:v>0.2</c:v>
                </c:pt>
                <c:pt idx="6">
                  <c:v>0.6000000000000002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FE-4300-83F8-1797DAAEE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52560"/>
        <c:axId val="183783448"/>
      </c:scatterChart>
      <c:valAx>
        <c:axId val="16365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3783448"/>
        <c:crosses val="autoZero"/>
        <c:crossBetween val="midCat"/>
      </c:valAx>
      <c:valAx>
        <c:axId val="183783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6525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x</c:v>
          </c:tx>
          <c:spPr>
            <a:ln w="28575">
              <a:noFill/>
            </a:ln>
          </c:spPr>
          <c:marker>
            <c:symbol val="star"/>
            <c:size val="11"/>
            <c:spPr>
              <a:solidFill>
                <a:schemeClr val="bg1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dectrees_cont_split!$A$2:$A$8</c:f>
              <c:numCache>
                <c:formatCode>General</c:formatCode>
                <c:ptCount val="7"/>
                <c:pt idx="0">
                  <c:v>0.2</c:v>
                </c:pt>
                <c:pt idx="1">
                  <c:v>0.25</c:v>
                </c:pt>
                <c:pt idx="2">
                  <c:v>0.3000000000000001</c:v>
                </c:pt>
                <c:pt idx="3">
                  <c:v>0.6000000000000002</c:v>
                </c:pt>
                <c:pt idx="4">
                  <c:v>0.4</c:v>
                </c:pt>
                <c:pt idx="5">
                  <c:v>0.70000000000000018</c:v>
                </c:pt>
                <c:pt idx="6">
                  <c:v>0.70000000000000018</c:v>
                </c:pt>
              </c:numCache>
            </c:numRef>
          </c:xVal>
          <c:yVal>
            <c:numRef>
              <c:f>dectrees_cont_split!$B$2:$B$8</c:f>
              <c:numCache>
                <c:formatCode>General</c:formatCode>
                <c:ptCount val="7"/>
                <c:pt idx="0">
                  <c:v>0.5</c:v>
                </c:pt>
                <c:pt idx="1">
                  <c:v>0.3000000000000001</c:v>
                </c:pt>
                <c:pt idx="2">
                  <c:v>0.35000000000000009</c:v>
                </c:pt>
                <c:pt idx="3">
                  <c:v>0.5</c:v>
                </c:pt>
                <c:pt idx="4">
                  <c:v>0.5</c:v>
                </c:pt>
                <c:pt idx="5">
                  <c:v>0.6000000000000002</c:v>
                </c:pt>
                <c:pt idx="6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A6-4BD8-B4E9-A7102BA0B831}"/>
            </c:ext>
          </c:extLst>
        </c:ser>
        <c:ser>
          <c:idx val="1"/>
          <c:order val="1"/>
          <c:tx>
            <c:v>y</c:v>
          </c:tx>
          <c:spPr>
            <a:ln w="28575">
              <a:noFill/>
            </a:ln>
          </c:spPr>
          <c:marker>
            <c:symbol val="square"/>
            <c:size val="11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dectrees_cont_split!$A$9:$A$15</c:f>
              <c:numCache>
                <c:formatCode>General</c:formatCode>
                <c:ptCount val="7"/>
                <c:pt idx="0">
                  <c:v>0.35000000000000009</c:v>
                </c:pt>
                <c:pt idx="1">
                  <c:v>0.4</c:v>
                </c:pt>
                <c:pt idx="2">
                  <c:v>0.6000000000000002</c:v>
                </c:pt>
                <c:pt idx="3">
                  <c:v>0.70000000000000018</c:v>
                </c:pt>
                <c:pt idx="4">
                  <c:v>0.8500000000000002</c:v>
                </c:pt>
                <c:pt idx="5">
                  <c:v>0.8</c:v>
                </c:pt>
                <c:pt idx="6">
                  <c:v>0.9</c:v>
                </c:pt>
              </c:numCache>
            </c:numRef>
          </c:xVal>
          <c:yVal>
            <c:numRef>
              <c:f>dectrees_cont_split!$B$9:$B$15</c:f>
              <c:numCache>
                <c:formatCode>General</c:formatCode>
                <c:ptCount val="7"/>
                <c:pt idx="0">
                  <c:v>0.1</c:v>
                </c:pt>
                <c:pt idx="1">
                  <c:v>0.15000000000000005</c:v>
                </c:pt>
                <c:pt idx="2">
                  <c:v>0.3000000000000001</c:v>
                </c:pt>
                <c:pt idx="3">
                  <c:v>0.45</c:v>
                </c:pt>
                <c:pt idx="4">
                  <c:v>0.6000000000000002</c:v>
                </c:pt>
                <c:pt idx="5">
                  <c:v>0.2</c:v>
                </c:pt>
                <c:pt idx="6">
                  <c:v>0.6000000000000002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A6-4BD8-B4E9-A7102BA0B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84232"/>
        <c:axId val="183784624"/>
      </c:scatterChart>
      <c:valAx>
        <c:axId val="183784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3784624"/>
        <c:crosses val="autoZero"/>
        <c:crossBetween val="midCat"/>
      </c:valAx>
      <c:valAx>
        <c:axId val="18378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7842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37284362826971E-3"/>
          <c:y val="0.12455770646197716"/>
          <c:w val="0.99109627156371749"/>
          <c:h val="0.87544229353802305"/>
        </c:manualLayout>
      </c:layout>
      <c:scatterChart>
        <c:scatterStyle val="lineMarker"/>
        <c:varyColors val="0"/>
        <c:ser>
          <c:idx val="0"/>
          <c:order val="0"/>
          <c:xVal>
            <c:numRef>
              <c:f>'volba split pointu - graf'!$A$1:$A$9</c:f>
              <c:numCache>
                <c:formatCode>General</c:formatCode>
                <c:ptCount val="9"/>
                <c:pt idx="0">
                  <c:v>0.2</c:v>
                </c:pt>
                <c:pt idx="1">
                  <c:v>0.25</c:v>
                </c:pt>
                <c:pt idx="2">
                  <c:v>0.3000000000000001</c:v>
                </c:pt>
                <c:pt idx="3">
                  <c:v>0.35000000000000009</c:v>
                </c:pt>
                <c:pt idx="4">
                  <c:v>0.4</c:v>
                </c:pt>
                <c:pt idx="5">
                  <c:v>0.6000000000000002</c:v>
                </c:pt>
                <c:pt idx="6">
                  <c:v>0.70000000000000018</c:v>
                </c:pt>
                <c:pt idx="7">
                  <c:v>0.8</c:v>
                </c:pt>
                <c:pt idx="8">
                  <c:v>0.8500000000000002</c:v>
                </c:pt>
              </c:numCache>
            </c:numRef>
          </c:xVal>
          <c:yVal>
            <c:numRef>
              <c:f>'volba split pointu - graf'!$B$1:$B$9</c:f>
              <c:numCache>
                <c:formatCode>General</c:formatCode>
                <c:ptCount val="9"/>
                <c:pt idx="0">
                  <c:v>7.5395937349711895E-2</c:v>
                </c:pt>
                <c:pt idx="1">
                  <c:v>0.16011249429901198</c:v>
                </c:pt>
                <c:pt idx="2">
                  <c:v>0.25698118924235436</c:v>
                </c:pt>
                <c:pt idx="3">
                  <c:v>7.4670111258341706E-2</c:v>
                </c:pt>
                <c:pt idx="4">
                  <c:v>6.1053783733810332E-2</c:v>
                </c:pt>
                <c:pt idx="5">
                  <c:v>6.1053783733810332E-2</c:v>
                </c:pt>
                <c:pt idx="6">
                  <c:v>0.25698118924235436</c:v>
                </c:pt>
                <c:pt idx="7">
                  <c:v>0.16011249429901198</c:v>
                </c:pt>
                <c:pt idx="8">
                  <c:v>7.5395937349711895E-2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BE-4558-8FD4-9822FA90B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85800"/>
        <c:axId val="183786192"/>
      </c:scatterChart>
      <c:valAx>
        <c:axId val="183785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83786192"/>
        <c:crosses val="autoZero"/>
        <c:crossBetween val="midCat"/>
      </c:valAx>
      <c:valAx>
        <c:axId val="1837861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83785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x</c:v>
          </c:tx>
          <c:spPr>
            <a:ln w="28575">
              <a:noFill/>
            </a:ln>
          </c:spPr>
          <c:marker>
            <c:symbol val="star"/>
            <c:size val="11"/>
            <c:spPr>
              <a:solidFill>
                <a:schemeClr val="bg1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dectrees_cont_split!$A$2:$A$8</c:f>
              <c:numCache>
                <c:formatCode>General</c:formatCode>
                <c:ptCount val="7"/>
                <c:pt idx="0">
                  <c:v>0.2</c:v>
                </c:pt>
                <c:pt idx="1">
                  <c:v>0.25</c:v>
                </c:pt>
                <c:pt idx="2">
                  <c:v>0.3000000000000001</c:v>
                </c:pt>
                <c:pt idx="3">
                  <c:v>0.6000000000000002</c:v>
                </c:pt>
                <c:pt idx="4">
                  <c:v>0.4</c:v>
                </c:pt>
                <c:pt idx="5">
                  <c:v>0.70000000000000018</c:v>
                </c:pt>
                <c:pt idx="6">
                  <c:v>0.70000000000000018</c:v>
                </c:pt>
              </c:numCache>
            </c:numRef>
          </c:xVal>
          <c:yVal>
            <c:numRef>
              <c:f>dectrees_cont_split!$B$2:$B$8</c:f>
              <c:numCache>
                <c:formatCode>General</c:formatCode>
                <c:ptCount val="7"/>
                <c:pt idx="0">
                  <c:v>0.5</c:v>
                </c:pt>
                <c:pt idx="1">
                  <c:v>0.3000000000000001</c:v>
                </c:pt>
                <c:pt idx="2">
                  <c:v>0.35000000000000009</c:v>
                </c:pt>
                <c:pt idx="3">
                  <c:v>0.5</c:v>
                </c:pt>
                <c:pt idx="4">
                  <c:v>0.5</c:v>
                </c:pt>
                <c:pt idx="5">
                  <c:v>0.6000000000000002</c:v>
                </c:pt>
                <c:pt idx="6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A-4CF5-BEF3-1F725E448B4F}"/>
            </c:ext>
          </c:extLst>
        </c:ser>
        <c:ser>
          <c:idx val="1"/>
          <c:order val="1"/>
          <c:tx>
            <c:v>y</c:v>
          </c:tx>
          <c:spPr>
            <a:ln w="28575">
              <a:noFill/>
            </a:ln>
          </c:spPr>
          <c:marker>
            <c:symbol val="square"/>
            <c:size val="11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dectrees_cont_split!$A$9:$A$15</c:f>
              <c:numCache>
                <c:formatCode>General</c:formatCode>
                <c:ptCount val="7"/>
                <c:pt idx="0">
                  <c:v>0.35000000000000009</c:v>
                </c:pt>
                <c:pt idx="1">
                  <c:v>0.4</c:v>
                </c:pt>
                <c:pt idx="2">
                  <c:v>0.6000000000000002</c:v>
                </c:pt>
                <c:pt idx="3">
                  <c:v>0.70000000000000018</c:v>
                </c:pt>
                <c:pt idx="4">
                  <c:v>0.8500000000000002</c:v>
                </c:pt>
                <c:pt idx="5">
                  <c:v>0.8</c:v>
                </c:pt>
                <c:pt idx="6">
                  <c:v>0.9</c:v>
                </c:pt>
              </c:numCache>
            </c:numRef>
          </c:xVal>
          <c:yVal>
            <c:numRef>
              <c:f>dectrees_cont_split!$B$9:$B$15</c:f>
              <c:numCache>
                <c:formatCode>General</c:formatCode>
                <c:ptCount val="7"/>
                <c:pt idx="0">
                  <c:v>0.1</c:v>
                </c:pt>
                <c:pt idx="1">
                  <c:v>0.15000000000000005</c:v>
                </c:pt>
                <c:pt idx="2">
                  <c:v>0.3000000000000001</c:v>
                </c:pt>
                <c:pt idx="3">
                  <c:v>0.45</c:v>
                </c:pt>
                <c:pt idx="4">
                  <c:v>0.6000000000000002</c:v>
                </c:pt>
                <c:pt idx="5">
                  <c:v>0.2</c:v>
                </c:pt>
                <c:pt idx="6">
                  <c:v>0.6000000000000002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4A-4CF5-BEF3-1F725E448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315312"/>
        <c:axId val="184315704"/>
      </c:scatterChart>
      <c:valAx>
        <c:axId val="18431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4315704"/>
        <c:crosses val="autoZero"/>
        <c:crossBetween val="midCat"/>
      </c:valAx>
      <c:valAx>
        <c:axId val="184315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3153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cs-CZ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15941-F04F-4EE0-A795-FD1CCE2B32B8}" type="doc">
      <dgm:prSet loTypeId="urn:microsoft.com/office/officeart/2005/8/layout/chart3" loCatId="relationship" qsTypeId="urn:microsoft.com/office/officeart/2005/8/quickstyle/simple1" qsCatId="simple" csTypeId="urn:microsoft.com/office/officeart/2005/8/colors/accent2_3" csCatId="accent2" phldr="1"/>
      <dgm:spPr/>
    </dgm:pt>
    <dgm:pt modelId="{1DDC0CEF-FAA5-4C2B-AB74-413C97208C81}">
      <dgm:prSet phldrT="[Text]"/>
      <dgm:spPr/>
      <dgm:t>
        <a:bodyPr/>
        <a:lstStyle/>
        <a:p>
          <a:r>
            <a:rPr lang="cs-CZ" dirty="0"/>
            <a:t>Validační data</a:t>
          </a:r>
        </a:p>
      </dgm:t>
    </dgm:pt>
    <dgm:pt modelId="{EF9ECFA6-D123-4C29-B291-D87A3A3F073C}" type="parTrans" cxnId="{EA31BDE2-F103-4464-93A4-FA75430C79DA}">
      <dgm:prSet/>
      <dgm:spPr/>
      <dgm:t>
        <a:bodyPr/>
        <a:lstStyle/>
        <a:p>
          <a:endParaRPr lang="cs-CZ"/>
        </a:p>
      </dgm:t>
    </dgm:pt>
    <dgm:pt modelId="{545D730D-79F4-47EE-A799-131DC4C56D7D}" type="sibTrans" cxnId="{EA31BDE2-F103-4464-93A4-FA75430C79DA}">
      <dgm:prSet/>
      <dgm:spPr/>
      <dgm:t>
        <a:bodyPr/>
        <a:lstStyle/>
        <a:p>
          <a:endParaRPr lang="cs-CZ"/>
        </a:p>
      </dgm:t>
    </dgm:pt>
    <dgm:pt modelId="{991A4F58-6CFF-4A50-A262-759FF0ECD6C2}">
      <dgm:prSet phldrT="[Text]"/>
      <dgm:spPr/>
      <dgm:t>
        <a:bodyPr/>
        <a:lstStyle/>
        <a:p>
          <a:r>
            <a:rPr lang="cs-CZ" dirty="0" err="1"/>
            <a:t>Trénovací</a:t>
          </a:r>
          <a:r>
            <a:rPr lang="cs-CZ" dirty="0"/>
            <a:t> data</a:t>
          </a:r>
        </a:p>
      </dgm:t>
    </dgm:pt>
    <dgm:pt modelId="{F1BD352D-4467-497B-BD2D-9CC4B71E3E35}" type="parTrans" cxnId="{D415C54F-A1D4-4EA1-9D95-8584D9614F8D}">
      <dgm:prSet/>
      <dgm:spPr/>
      <dgm:t>
        <a:bodyPr/>
        <a:lstStyle/>
        <a:p>
          <a:endParaRPr lang="cs-CZ"/>
        </a:p>
      </dgm:t>
    </dgm:pt>
    <dgm:pt modelId="{C599D631-A0EF-4197-98FA-F6531DBC2017}" type="sibTrans" cxnId="{D415C54F-A1D4-4EA1-9D95-8584D9614F8D}">
      <dgm:prSet/>
      <dgm:spPr/>
      <dgm:t>
        <a:bodyPr/>
        <a:lstStyle/>
        <a:p>
          <a:endParaRPr lang="cs-CZ"/>
        </a:p>
      </dgm:t>
    </dgm:pt>
    <dgm:pt modelId="{CD71B76D-39E8-4A8E-BF8E-55984316AC3C}">
      <dgm:prSet phldrT="[Text]"/>
      <dgm:spPr/>
      <dgm:t>
        <a:bodyPr/>
        <a:lstStyle/>
        <a:p>
          <a:r>
            <a:rPr lang="cs-CZ" dirty="0"/>
            <a:t>Testovací data</a:t>
          </a:r>
        </a:p>
      </dgm:t>
    </dgm:pt>
    <dgm:pt modelId="{7EA9E42B-E8EF-43A1-9032-FC77A886BD32}" type="parTrans" cxnId="{6F9FFCEC-D290-458C-813F-ABFB91ECDE3B}">
      <dgm:prSet/>
      <dgm:spPr/>
      <dgm:t>
        <a:bodyPr/>
        <a:lstStyle/>
        <a:p>
          <a:endParaRPr lang="cs-CZ"/>
        </a:p>
      </dgm:t>
    </dgm:pt>
    <dgm:pt modelId="{6FA2F6BB-FD8D-48AD-BCC1-EA3BDB25D1C5}" type="sibTrans" cxnId="{6F9FFCEC-D290-458C-813F-ABFB91ECDE3B}">
      <dgm:prSet/>
      <dgm:spPr/>
      <dgm:t>
        <a:bodyPr/>
        <a:lstStyle/>
        <a:p>
          <a:endParaRPr lang="cs-CZ"/>
        </a:p>
      </dgm:t>
    </dgm:pt>
    <dgm:pt modelId="{C4FEE930-A7D5-4690-8202-B2876272E3BD}" type="pres">
      <dgm:prSet presAssocID="{C7615941-F04F-4EE0-A795-FD1CCE2B32B8}" presName="compositeShape" presStyleCnt="0">
        <dgm:presLayoutVars>
          <dgm:chMax val="7"/>
          <dgm:dir/>
          <dgm:resizeHandles val="exact"/>
        </dgm:presLayoutVars>
      </dgm:prSet>
      <dgm:spPr/>
    </dgm:pt>
    <dgm:pt modelId="{AB18D180-0F03-44A2-8311-A77D2B62B930}" type="pres">
      <dgm:prSet presAssocID="{C7615941-F04F-4EE0-A795-FD1CCE2B32B8}" presName="wedge1" presStyleLbl="node1" presStyleIdx="0" presStyleCnt="3"/>
      <dgm:spPr/>
    </dgm:pt>
    <dgm:pt modelId="{8CC5DCE1-A048-4270-B898-B61A1F8FD762}" type="pres">
      <dgm:prSet presAssocID="{C7615941-F04F-4EE0-A795-FD1CCE2B32B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B0D4B5-984B-458B-B3BA-F92138CA834A}" type="pres">
      <dgm:prSet presAssocID="{C7615941-F04F-4EE0-A795-FD1CCE2B32B8}" presName="wedge2" presStyleLbl="node1" presStyleIdx="1" presStyleCnt="3"/>
      <dgm:spPr/>
    </dgm:pt>
    <dgm:pt modelId="{72107070-F332-45A1-889C-DA96C2D3F2D6}" type="pres">
      <dgm:prSet presAssocID="{C7615941-F04F-4EE0-A795-FD1CCE2B32B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2B5D0C-5C0F-4245-95BB-003F86429DC5}" type="pres">
      <dgm:prSet presAssocID="{C7615941-F04F-4EE0-A795-FD1CCE2B32B8}" presName="wedge3" presStyleLbl="node1" presStyleIdx="2" presStyleCnt="3"/>
      <dgm:spPr/>
    </dgm:pt>
    <dgm:pt modelId="{68F5FC82-368C-46A5-B35B-B7DC67ACDBBD}" type="pres">
      <dgm:prSet presAssocID="{C7615941-F04F-4EE0-A795-FD1CCE2B32B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415C54F-A1D4-4EA1-9D95-8584D9614F8D}" srcId="{C7615941-F04F-4EE0-A795-FD1CCE2B32B8}" destId="{991A4F58-6CFF-4A50-A262-759FF0ECD6C2}" srcOrd="1" destOrd="0" parTransId="{F1BD352D-4467-497B-BD2D-9CC4B71E3E35}" sibTransId="{C599D631-A0EF-4197-98FA-F6531DBC2017}"/>
    <dgm:cxn modelId="{120742AA-A62F-4466-8D05-69E33BF41F48}" type="presOf" srcId="{1DDC0CEF-FAA5-4C2B-AB74-413C97208C81}" destId="{AB18D180-0F03-44A2-8311-A77D2B62B930}" srcOrd="0" destOrd="0" presId="urn:microsoft.com/office/officeart/2005/8/layout/chart3"/>
    <dgm:cxn modelId="{0F4F844E-31C1-4CEB-AFB1-5E5782B77648}" type="presOf" srcId="{CD71B76D-39E8-4A8E-BF8E-55984316AC3C}" destId="{68F5FC82-368C-46A5-B35B-B7DC67ACDBBD}" srcOrd="1" destOrd="0" presId="urn:microsoft.com/office/officeart/2005/8/layout/chart3"/>
    <dgm:cxn modelId="{32431A74-B5BD-4533-8D0C-A512EE325A86}" type="presOf" srcId="{CD71B76D-39E8-4A8E-BF8E-55984316AC3C}" destId="{982B5D0C-5C0F-4245-95BB-003F86429DC5}" srcOrd="0" destOrd="0" presId="urn:microsoft.com/office/officeart/2005/8/layout/chart3"/>
    <dgm:cxn modelId="{EA31BDE2-F103-4464-93A4-FA75430C79DA}" srcId="{C7615941-F04F-4EE0-A795-FD1CCE2B32B8}" destId="{1DDC0CEF-FAA5-4C2B-AB74-413C97208C81}" srcOrd="0" destOrd="0" parTransId="{EF9ECFA6-D123-4C29-B291-D87A3A3F073C}" sibTransId="{545D730D-79F4-47EE-A799-131DC4C56D7D}"/>
    <dgm:cxn modelId="{F1E3D511-1D2E-4447-B67F-3FEC312B6B72}" type="presOf" srcId="{991A4F58-6CFF-4A50-A262-759FF0ECD6C2}" destId="{48B0D4B5-984B-458B-B3BA-F92138CA834A}" srcOrd="0" destOrd="0" presId="urn:microsoft.com/office/officeart/2005/8/layout/chart3"/>
    <dgm:cxn modelId="{46C22C24-CEC5-4989-9DFB-3588E6426984}" type="presOf" srcId="{991A4F58-6CFF-4A50-A262-759FF0ECD6C2}" destId="{72107070-F332-45A1-889C-DA96C2D3F2D6}" srcOrd="1" destOrd="0" presId="urn:microsoft.com/office/officeart/2005/8/layout/chart3"/>
    <dgm:cxn modelId="{E13DF842-402B-4819-9C66-8D5C76013C12}" type="presOf" srcId="{C7615941-F04F-4EE0-A795-FD1CCE2B32B8}" destId="{C4FEE930-A7D5-4690-8202-B2876272E3BD}" srcOrd="0" destOrd="0" presId="urn:microsoft.com/office/officeart/2005/8/layout/chart3"/>
    <dgm:cxn modelId="{6F9FFCEC-D290-458C-813F-ABFB91ECDE3B}" srcId="{C7615941-F04F-4EE0-A795-FD1CCE2B32B8}" destId="{CD71B76D-39E8-4A8E-BF8E-55984316AC3C}" srcOrd="2" destOrd="0" parTransId="{7EA9E42B-E8EF-43A1-9032-FC77A886BD32}" sibTransId="{6FA2F6BB-FD8D-48AD-BCC1-EA3BDB25D1C5}"/>
    <dgm:cxn modelId="{92CD02DD-0243-47C6-A3B0-74EDD02CE95B}" type="presOf" srcId="{1DDC0CEF-FAA5-4C2B-AB74-413C97208C81}" destId="{8CC5DCE1-A048-4270-B898-B61A1F8FD762}" srcOrd="1" destOrd="0" presId="urn:microsoft.com/office/officeart/2005/8/layout/chart3"/>
    <dgm:cxn modelId="{6769D222-9EB5-456E-ACED-6D8069E5E517}" type="presParOf" srcId="{C4FEE930-A7D5-4690-8202-B2876272E3BD}" destId="{AB18D180-0F03-44A2-8311-A77D2B62B930}" srcOrd="0" destOrd="0" presId="urn:microsoft.com/office/officeart/2005/8/layout/chart3"/>
    <dgm:cxn modelId="{7ABE4315-F096-4B38-B269-4069CC3B16D6}" type="presParOf" srcId="{C4FEE930-A7D5-4690-8202-B2876272E3BD}" destId="{8CC5DCE1-A048-4270-B898-B61A1F8FD762}" srcOrd="1" destOrd="0" presId="urn:microsoft.com/office/officeart/2005/8/layout/chart3"/>
    <dgm:cxn modelId="{31F15954-F1A1-40F7-BD8F-F820C8ECF047}" type="presParOf" srcId="{C4FEE930-A7D5-4690-8202-B2876272E3BD}" destId="{48B0D4B5-984B-458B-B3BA-F92138CA834A}" srcOrd="2" destOrd="0" presId="urn:microsoft.com/office/officeart/2005/8/layout/chart3"/>
    <dgm:cxn modelId="{A522DB84-AA49-4139-A199-A1F5019E3C59}" type="presParOf" srcId="{C4FEE930-A7D5-4690-8202-B2876272E3BD}" destId="{72107070-F332-45A1-889C-DA96C2D3F2D6}" srcOrd="3" destOrd="0" presId="urn:microsoft.com/office/officeart/2005/8/layout/chart3"/>
    <dgm:cxn modelId="{30E43B81-95D8-48D7-8B46-525414428F62}" type="presParOf" srcId="{C4FEE930-A7D5-4690-8202-B2876272E3BD}" destId="{982B5D0C-5C0F-4245-95BB-003F86429DC5}" srcOrd="4" destOrd="0" presId="urn:microsoft.com/office/officeart/2005/8/layout/chart3"/>
    <dgm:cxn modelId="{859B2951-8172-442C-AA89-95978A23E2E8}" type="presParOf" srcId="{C4FEE930-A7D5-4690-8202-B2876272E3BD}" destId="{68F5FC82-368C-46A5-B35B-B7DC67ACDBBD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8D180-0F03-44A2-8311-A77D2B62B930}">
      <dsp:nvSpPr>
        <dsp:cNvPr id="0" name=""/>
        <dsp:cNvSpPr/>
      </dsp:nvSpPr>
      <dsp:spPr>
        <a:xfrm>
          <a:off x="1429105" y="27431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Validační data</a:t>
          </a:r>
        </a:p>
      </dsp:txBody>
      <dsp:txXfrm>
        <a:off x="3285134" y="904239"/>
        <a:ext cx="1158240" cy="1137920"/>
      </dsp:txXfrm>
    </dsp:sp>
    <dsp:sp modelId="{48B0D4B5-984B-458B-B3BA-F92138CA834A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shade val="80000"/>
            <a:hueOff val="0"/>
            <a:satOff val="-14010"/>
            <a:lumOff val="15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 err="1"/>
            <a:t>Trénovací</a:t>
          </a:r>
          <a:r>
            <a:rPr lang="cs-CZ" sz="2000" kern="1200" dirty="0"/>
            <a:t> data</a:t>
          </a:r>
        </a:p>
      </dsp:txBody>
      <dsp:txXfrm>
        <a:off x="2187854" y="2529840"/>
        <a:ext cx="1544320" cy="1056640"/>
      </dsp:txXfrm>
    </dsp:sp>
    <dsp:sp modelId="{982B5D0C-5C0F-4245-95BB-003F86429DC5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Testovací data</a:t>
          </a:r>
        </a:p>
      </dsp:txBody>
      <dsp:txXfrm>
        <a:off x="1618894" y="1046480"/>
        <a:ext cx="1158240" cy="11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36B7B-1905-4CD1-858B-D4FEC67CF9FD}" type="datetimeFigureOut">
              <a:rPr lang="cs-CZ" smtClean="0"/>
              <a:pPr/>
              <a:t>06.10.2016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0297E-F4DB-4415-9089-078A058D706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56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297E-F4DB-4415-9089-078A058D7062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73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Krok</a:t>
            </a:r>
            <a:r>
              <a:rPr lang="cs-CZ" baseline="0" dirty="0"/>
              <a:t> 2: Není shoda na postupu při výběru uzlů – zda se nejdříve zpracovávají uzly, jejichž prořezání nejvíce zvedne správnost, nebo se postupuje od zdola nahoru (Elomaa,2001). První uvedená formulace je patrně nesprávná (Elomaa,2001).</a:t>
            </a:r>
          </a:p>
          <a:p>
            <a:r>
              <a:rPr lang="cs-CZ" baseline="0" dirty="0"/>
              <a:t>Krok 2: Někteří autoři  </a:t>
            </a:r>
            <a:r>
              <a:rPr lang="en-GB" baseline="0" dirty="0"/>
              <a:t>[1] </a:t>
            </a:r>
            <a:r>
              <a:rPr lang="cs-CZ" baseline="0" dirty="0"/>
              <a:t>uvádějí, že prořezání  se provádí na vnitřních uzlech (tj. nikoliv kořenovém). </a:t>
            </a:r>
            <a:r>
              <a:rPr lang="cs-CZ" baseline="0" dirty="0" err="1"/>
              <a:t>Elomaa</a:t>
            </a:r>
            <a:r>
              <a:rPr lang="cs-CZ" baseline="0" dirty="0"/>
              <a:t> et al ,2001 nahrazení kořenového uzlu listem explicitně připouští.</a:t>
            </a:r>
          </a:p>
          <a:p>
            <a:r>
              <a:rPr lang="cs-CZ" baseline="0" dirty="0"/>
              <a:t>Krok 3: není shoda na tom, zda se jedná o převažující třídu v </a:t>
            </a:r>
            <a:r>
              <a:rPr lang="cs-CZ" baseline="0" dirty="0" err="1"/>
              <a:t>trénovací</a:t>
            </a:r>
            <a:r>
              <a:rPr lang="cs-CZ" baseline="0" dirty="0"/>
              <a:t> nebo validační množině (Elomaa,2001 pp.3)</a:t>
            </a:r>
          </a:p>
          <a:p>
            <a:endParaRPr lang="cs-CZ" baseline="0" dirty="0"/>
          </a:p>
          <a:p>
            <a:r>
              <a:rPr lang="en-GB" baseline="0" dirty="0"/>
              <a:t>[1] </a:t>
            </a:r>
            <a:r>
              <a:rPr lang="en-US" dirty="0"/>
              <a:t>http://www.uni-weimar.de/medien/webis/teaching/lecturenotes/machine-learning/unit-en-decision-trees-pruning.pdf</a:t>
            </a:r>
            <a:r>
              <a:rPr lang="cs-CZ" dirty="0"/>
              <a:t>  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297E-F4DB-4415-9089-078A058D7062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41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297E-F4DB-4415-9089-078A058D7062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041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297E-F4DB-4415-9089-078A058D7062}" type="slidenum">
              <a:rPr lang="cs-CZ" smtClean="0"/>
              <a:pPr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09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297E-F4DB-4415-9089-078A058D7062}" type="slidenum">
              <a:rPr lang="cs-CZ" smtClean="0"/>
              <a:pPr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05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2A0D4-EFB2-4240-9FA2-A0D0AAA9D9D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4BA6F-94C0-4189-9292-05E01B22A8C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87053-525C-4AB8-80BB-B9C29A95EB7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7BC1-D73F-4201-B35C-BF5158D040C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F076E-CB2F-4B3B-87E8-6F283C2395D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A7E5F-8736-4C63-AF76-61BBCD1AE10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55C54-85C2-4A56-844A-33104010752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7540E-E4BB-4CFA-AF46-D8B92568FF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328F-ED24-44F3-AFC8-89919862CA2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D37D-D23B-4DC3-B35F-3A2FA51BE7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EC5E-4F0F-4B44-AE6E-738BCE90C60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9D87E8E-E393-4247-BE76-E4FDA028B6E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png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rapid-i.com/downloads/brochures/RapidMiner_Fact_Sheet.pdf" TargetMode="External"/><Relationship Id="rId2" Type="http://schemas.openxmlformats.org/officeDocument/2006/relationships/hyperlink" Target="http://www.cs.bc.edu/~alvarez/ML/statPrun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s.tu-harburg.de/teaching/ss-09/ml-sose-09/03-Decision-Tree-c45.pdf" TargetMode="External"/><Relationship Id="rId4" Type="http://schemas.openxmlformats.org/officeDocument/2006/relationships/hyperlink" Target="http://support.sas.com/publishing/pubcat/chaps/57587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670" y="1412776"/>
            <a:ext cx="8614818" cy="1470025"/>
          </a:xfrm>
        </p:spPr>
        <p:txBody>
          <a:bodyPr/>
          <a:lstStyle/>
          <a:p>
            <a:pPr eaLnBrk="1" hangingPunct="1"/>
            <a:r>
              <a:rPr lang="cs-CZ" dirty="0"/>
              <a:t>Rozhodovací stromy II</a:t>
            </a:r>
            <a:br>
              <a:rPr lang="cs-CZ" dirty="0"/>
            </a:br>
            <a:r>
              <a:rPr lang="en-US" sz="3200" i="1" dirty="0" err="1"/>
              <a:t>přeučení</a:t>
            </a:r>
            <a:r>
              <a:rPr lang="en-US" sz="3200" i="1" dirty="0"/>
              <a:t> a </a:t>
            </a:r>
            <a:r>
              <a:rPr lang="en-US" sz="3200" i="1" dirty="0" err="1"/>
              <a:t>prořezávání</a:t>
            </a:r>
            <a:br>
              <a:rPr lang="en-US" sz="3200" dirty="0"/>
            </a:br>
            <a:r>
              <a:rPr lang="cs-CZ" sz="3200" i="1"/>
              <a:t>algoritmus C4.5</a:t>
            </a:r>
            <a:endParaRPr lang="cs-CZ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75" y="648866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6.10.2016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8184" y="6581001"/>
            <a:ext cx="2915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(c) </a:t>
            </a:r>
            <a:r>
              <a:rPr lang="en-US" sz="1200" dirty="0"/>
              <a:t>2013</a:t>
            </a:r>
            <a:r>
              <a:rPr lang="cs-CZ" sz="1200" dirty="0"/>
              <a:t> - 2016 Ing. Tomáš </a:t>
            </a:r>
            <a:r>
              <a:rPr lang="cs-CZ" sz="1200" dirty="0" err="1"/>
              <a:t>Kliegr</a:t>
            </a:r>
            <a:r>
              <a:rPr lang="cs-CZ" sz="1200" dirty="0"/>
              <a:t>, Ph.D.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1907704" y="4365104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</a:t>
            </a:r>
            <a:r>
              <a:rPr lang="cs-CZ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33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3214678" y="2436278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5" name="Rectangle 5"/>
          <p:cNvSpPr/>
          <p:nvPr/>
        </p:nvSpPr>
        <p:spPr>
          <a:xfrm>
            <a:off x="928662" y="3936452"/>
            <a:ext cx="1857388" cy="428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6" name="Diamond 6"/>
          <p:cNvSpPr/>
          <p:nvPr/>
        </p:nvSpPr>
        <p:spPr>
          <a:xfrm>
            <a:off x="4000496" y="4436542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7" name="Rectangle 7"/>
          <p:cNvSpPr/>
          <p:nvPr/>
        </p:nvSpPr>
        <p:spPr>
          <a:xfrm>
            <a:off x="6286512" y="3865014"/>
            <a:ext cx="1857388" cy="428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8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2661046" y="2346969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9" name="Straight Arrow Connector 9"/>
          <p:cNvCxnSpPr>
            <a:stCxn id="4" idx="2"/>
            <a:endCxn id="6" idx="0"/>
          </p:cNvCxnSpPr>
          <p:nvPr/>
        </p:nvCxnSpPr>
        <p:spPr>
          <a:xfrm rot="16200000" flipH="1">
            <a:off x="3875479" y="3525707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" name="Straight Arrow Connector 10"/>
          <p:cNvCxnSpPr>
            <a:stCxn id="4" idx="2"/>
            <a:endCxn id="7" idx="0"/>
          </p:cNvCxnSpPr>
          <p:nvPr/>
        </p:nvCxnSpPr>
        <p:spPr>
          <a:xfrm rot="16200000" flipH="1">
            <a:off x="5375689" y="2025497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1" name="TextBox 11"/>
          <p:cNvSpPr txBox="1"/>
          <p:nvPr/>
        </p:nvSpPr>
        <p:spPr>
          <a:xfrm>
            <a:off x="2214546" y="3293510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00496" y="3650700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15008" y="3293510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14" name="Straight Arrow Connector 14"/>
          <p:cNvCxnSpPr>
            <a:stCxn id="5" idx="2"/>
            <a:endCxn id="19" idx="0"/>
          </p:cNvCxnSpPr>
          <p:nvPr/>
        </p:nvCxnSpPr>
        <p:spPr>
          <a:xfrm rot="5400000">
            <a:off x="1160816" y="4525796"/>
            <a:ext cx="857280" cy="535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5"/>
          <p:cNvCxnSpPr>
            <a:stCxn id="5" idx="2"/>
            <a:endCxn id="18" idx="0"/>
          </p:cNvCxnSpPr>
          <p:nvPr/>
        </p:nvCxnSpPr>
        <p:spPr>
          <a:xfrm rot="16200000" flipH="1">
            <a:off x="1964501" y="4257911"/>
            <a:ext cx="8572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6" name="TextBox 16"/>
          <p:cNvSpPr txBox="1"/>
          <p:nvPr/>
        </p:nvSpPr>
        <p:spPr>
          <a:xfrm>
            <a:off x="1071538" y="4722270"/>
            <a:ext cx="9326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28860" y="4793708"/>
            <a:ext cx="11208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sp>
        <p:nvSpPr>
          <p:cNvPr id="18" name="Diamond 18"/>
          <p:cNvSpPr/>
          <p:nvPr/>
        </p:nvSpPr>
        <p:spPr>
          <a:xfrm>
            <a:off x="2285984" y="5222336"/>
            <a:ext cx="128588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19" name="Diamond 19"/>
          <p:cNvSpPr/>
          <p:nvPr/>
        </p:nvSpPr>
        <p:spPr>
          <a:xfrm>
            <a:off x="714348" y="5222336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cxnSp>
        <p:nvCxnSpPr>
          <p:cNvPr id="20" name="Straight Arrow Connector 20"/>
          <p:cNvCxnSpPr>
            <a:stCxn id="7" idx="2"/>
            <a:endCxn id="25" idx="0"/>
          </p:cNvCxnSpPr>
          <p:nvPr/>
        </p:nvCxnSpPr>
        <p:spPr>
          <a:xfrm rot="5400000">
            <a:off x="6107905" y="4186473"/>
            <a:ext cx="100015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1"/>
          <p:cNvCxnSpPr>
            <a:stCxn id="7" idx="2"/>
            <a:endCxn id="23" idx="0"/>
          </p:cNvCxnSpPr>
          <p:nvPr/>
        </p:nvCxnSpPr>
        <p:spPr>
          <a:xfrm rot="16200000" flipH="1">
            <a:off x="7286632" y="4222192"/>
            <a:ext cx="85728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2" name="TextBox 22"/>
          <p:cNvSpPr txBox="1"/>
          <p:nvPr/>
        </p:nvSpPr>
        <p:spPr>
          <a:xfrm>
            <a:off x="7715272" y="4579394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23" name="Diamond 23"/>
          <p:cNvSpPr/>
          <p:nvPr/>
        </p:nvSpPr>
        <p:spPr>
          <a:xfrm>
            <a:off x="7572396" y="5150898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429388" y="4722270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25" name="Diamond 25"/>
          <p:cNvSpPr/>
          <p:nvPr/>
        </p:nvSpPr>
        <p:spPr>
          <a:xfrm>
            <a:off x="5357818" y="5293774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395536" y="5936716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2482769" y="6077846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2/0</a:t>
            </a:r>
            <a:endParaRPr lang="cs-CZ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4144033" y="5293774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4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5643297" y="6133282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7735419" y="6096888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2" name="TextovéPole 1"/>
          <p:cNvSpPr txBox="1"/>
          <p:nvPr/>
        </p:nvSpPr>
        <p:spPr>
          <a:xfrm>
            <a:off x="1259632" y="148478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 každé větve uvádíme N</a:t>
            </a:r>
            <a:r>
              <a:rPr lang="en-US" dirty="0"/>
              <a:t>/</a:t>
            </a:r>
            <a:r>
              <a:rPr lang="cs-CZ" dirty="0"/>
              <a:t>E</a:t>
            </a:r>
            <a:r>
              <a:rPr lang="en-US" dirty="0"/>
              <a:t>, je </a:t>
            </a:r>
            <a:r>
              <a:rPr lang="cs-CZ" dirty="0"/>
              <a:t>N</a:t>
            </a:r>
            <a:r>
              <a:rPr lang="en-US" dirty="0"/>
              <a:t> je </a:t>
            </a:r>
            <a:r>
              <a:rPr lang="cs-CZ" dirty="0"/>
              <a:t>celkový </a:t>
            </a:r>
            <a:r>
              <a:rPr lang="en-US" dirty="0" err="1"/>
              <a:t>po</a:t>
            </a:r>
            <a:r>
              <a:rPr lang="cs-CZ" dirty="0"/>
              <a:t>čet</a:t>
            </a:r>
            <a:r>
              <a:rPr lang="en-US" dirty="0"/>
              <a:t> </a:t>
            </a:r>
            <a:r>
              <a:rPr lang="cs-CZ" dirty="0"/>
              <a:t>instancí a E je počet chybně klasifikovaných instancí</a:t>
            </a:r>
          </a:p>
        </p:txBody>
      </p:sp>
      <p:sp>
        <p:nvSpPr>
          <p:cNvPr id="31" name="Nadpis 1"/>
          <p:cNvSpPr txBox="1">
            <a:spLocks/>
          </p:cNvSpPr>
          <p:nvPr/>
        </p:nvSpPr>
        <p:spPr bwMode="auto">
          <a:xfrm>
            <a:off x="369916" y="4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kern="0" dirty="0"/>
              <a:t>Rozšíření informací o větvích</a:t>
            </a:r>
            <a:br>
              <a:rPr lang="cs-CZ" kern="0" dirty="0"/>
            </a:br>
            <a:endParaRPr lang="cs-CZ" kern="0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087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/>
          <a:lstStyle/>
          <a:p>
            <a:r>
              <a:rPr lang="cs-CZ" sz="2800" dirty="0" err="1"/>
              <a:t>Trénovací</a:t>
            </a:r>
            <a:r>
              <a:rPr lang="cs-CZ" sz="2800" dirty="0"/>
              <a:t> data - rekapitulace</a:t>
            </a:r>
            <a:endParaRPr lang="cs-CZ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745060"/>
              </p:ext>
            </p:extLst>
          </p:nvPr>
        </p:nvGraphicFramePr>
        <p:xfrm>
          <a:off x="323528" y="836712"/>
          <a:ext cx="8429683" cy="5552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r>
                        <a:rPr lang="cs-CZ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Chladno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Zataženo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Normální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9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/>
          <a:lstStyle/>
          <a:p>
            <a:r>
              <a:rPr lang="cs-CZ" sz="2800" dirty="0"/>
              <a:t>Validační data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64892"/>
              </p:ext>
            </p:extLst>
          </p:nvPr>
        </p:nvGraphicFramePr>
        <p:xfrm>
          <a:off x="273857" y="1412776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D15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Jasno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Horko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Normální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Slabý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59096"/>
              </p:ext>
            </p:extLst>
          </p:nvPr>
        </p:nvGraphicFramePr>
        <p:xfrm>
          <a:off x="273857" y="1772816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D16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Jasno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Horko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Vysoká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Slabý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00818"/>
              </p:ext>
            </p:extLst>
          </p:nvPr>
        </p:nvGraphicFramePr>
        <p:xfrm>
          <a:off x="284976" y="1052736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5733"/>
              </p:ext>
            </p:extLst>
          </p:nvPr>
        </p:nvGraphicFramePr>
        <p:xfrm>
          <a:off x="273822" y="2132856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4426888"/>
              </p:ext>
            </p:extLst>
          </p:nvPr>
        </p:nvGraphicFramePr>
        <p:xfrm>
          <a:off x="1524000" y="27809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6732240" y="3645024"/>
            <a:ext cx="165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Dostupné instance se </a:t>
            </a:r>
            <a:r>
              <a:rPr lang="cs-CZ" i="1" dirty="0"/>
              <a:t>známou hodnotou cílové proměnné </a:t>
            </a:r>
            <a:r>
              <a:rPr lang="cs-CZ" dirty="0"/>
              <a:t>jsou rozděleny na tři části</a:t>
            </a:r>
          </a:p>
        </p:txBody>
      </p:sp>
    </p:spTree>
    <p:extLst>
      <p:ext uri="{BB962C8B-B14F-4D97-AF65-F5344CB8AC3E}">
        <p14:creationId xmlns:p14="http://schemas.microsoft.com/office/powerpoint/2010/main" val="3867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92696" y="-99392"/>
            <a:ext cx="8229600" cy="1143000"/>
          </a:xfrm>
        </p:spPr>
        <p:txBody>
          <a:bodyPr/>
          <a:lstStyle/>
          <a:p>
            <a:r>
              <a:rPr lang="en-US" sz="3200" dirty="0"/>
              <a:t>Reduced Error Pruning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991269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cs-CZ" sz="1600" dirty="0"/>
              <a:t>Použije se </a:t>
            </a:r>
            <a:r>
              <a:rPr lang="en-US" sz="1600" i="1" dirty="0" err="1"/>
              <a:t>validační</a:t>
            </a:r>
            <a:r>
              <a:rPr lang="en-US" sz="1600" i="1" dirty="0"/>
              <a:t> </a:t>
            </a:r>
            <a:r>
              <a:rPr lang="cs-CZ" sz="1600" dirty="0"/>
              <a:t>množina dat </a:t>
            </a:r>
            <a:r>
              <a:rPr lang="en-US" sz="1600" dirty="0"/>
              <a:t>pro </a:t>
            </a:r>
            <a:r>
              <a:rPr lang="cs-CZ" sz="1600" dirty="0"/>
              <a:t>odhad chyby stromu a jednotlivých podstromů.</a:t>
            </a:r>
          </a:p>
          <a:p>
            <a:r>
              <a:rPr lang="cs-CZ" sz="1600" dirty="0"/>
              <a:t>Tato množina se použije pouze pro prořezávání – nepoužije se pro fázi růstu stromu, ani pro finální odhad kvality modelu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Na </a:t>
            </a:r>
            <a:r>
              <a:rPr lang="en-US" sz="1600" dirty="0" err="1"/>
              <a:t>každém</a:t>
            </a:r>
            <a:r>
              <a:rPr lang="en-US" sz="1600" dirty="0"/>
              <a:t> </a:t>
            </a:r>
            <a:r>
              <a:rPr lang="en-US" sz="1600" dirty="0" err="1"/>
              <a:t>nelistovém</a:t>
            </a:r>
            <a:r>
              <a:rPr lang="en-US" sz="1600" dirty="0"/>
              <a:t> </a:t>
            </a:r>
            <a:r>
              <a:rPr lang="en-US" sz="1600" dirty="0" err="1"/>
              <a:t>uzlu</a:t>
            </a:r>
            <a:r>
              <a:rPr lang="en-US" sz="1600" dirty="0"/>
              <a:t> </a:t>
            </a:r>
            <a:r>
              <a:rPr lang="cs-CZ" sz="1600" dirty="0"/>
              <a:t>rozhodovacího </a:t>
            </a:r>
            <a:r>
              <a:rPr lang="en-US" sz="1600" dirty="0" err="1"/>
              <a:t>stromu</a:t>
            </a:r>
            <a:r>
              <a:rPr lang="en-US" sz="1600" dirty="0"/>
              <a:t> </a:t>
            </a:r>
            <a:r>
              <a:rPr lang="cs-CZ" sz="1600" dirty="0"/>
              <a:t>T </a:t>
            </a:r>
            <a:r>
              <a:rPr lang="en-US" sz="1600" dirty="0"/>
              <a:t>se </a:t>
            </a:r>
            <a:r>
              <a:rPr lang="en-US" sz="1600" dirty="0" err="1"/>
              <a:t>zjistí</a:t>
            </a:r>
            <a:r>
              <a:rPr lang="en-US" sz="1600" dirty="0"/>
              <a:t> </a:t>
            </a:r>
            <a:r>
              <a:rPr lang="en-US" sz="1600" dirty="0" err="1"/>
              <a:t>počet</a:t>
            </a:r>
            <a:r>
              <a:rPr lang="en-US" sz="1600" dirty="0"/>
              <a:t> </a:t>
            </a:r>
            <a:r>
              <a:rPr lang="en-US" sz="1600" dirty="0" err="1"/>
              <a:t>instancí</a:t>
            </a:r>
            <a:r>
              <a:rPr lang="en-US" sz="1600" dirty="0"/>
              <a:t>, </a:t>
            </a:r>
            <a:r>
              <a:rPr lang="en-US" sz="1600" dirty="0" err="1"/>
              <a:t>které</a:t>
            </a:r>
            <a:r>
              <a:rPr lang="en-US" sz="1600" dirty="0"/>
              <a:t> </a:t>
            </a:r>
            <a:r>
              <a:rPr lang="en-US" sz="1600" dirty="0" err="1"/>
              <a:t>jsou</a:t>
            </a:r>
            <a:r>
              <a:rPr lang="en-US" sz="1600" dirty="0"/>
              <a:t> </a:t>
            </a:r>
            <a:r>
              <a:rPr lang="en-US" sz="1600" dirty="0" err="1"/>
              <a:t>špatně</a:t>
            </a:r>
            <a:r>
              <a:rPr lang="en-US" sz="1600" dirty="0"/>
              <a:t> </a:t>
            </a:r>
            <a:r>
              <a:rPr lang="en-US" sz="1600" dirty="0" err="1"/>
              <a:t>klasifikované</a:t>
            </a:r>
            <a:r>
              <a:rPr lang="en-US" sz="1600" dirty="0"/>
              <a:t> </a:t>
            </a:r>
            <a:r>
              <a:rPr lang="en-US" sz="1600" dirty="0" err="1"/>
              <a:t>sečtením</a:t>
            </a:r>
            <a:r>
              <a:rPr lang="en-US" sz="1600" dirty="0"/>
              <a:t> </a:t>
            </a:r>
            <a:r>
              <a:rPr lang="en-US" sz="1600" dirty="0" err="1"/>
              <a:t>počtu</a:t>
            </a:r>
            <a:r>
              <a:rPr lang="en-US" sz="1600" dirty="0"/>
              <a:t> </a:t>
            </a:r>
            <a:r>
              <a:rPr lang="cs-CZ" sz="1600" dirty="0"/>
              <a:t>špatně </a:t>
            </a:r>
            <a:r>
              <a:rPr lang="en-US" sz="1600" dirty="0" err="1"/>
              <a:t>klasifikovaných</a:t>
            </a:r>
            <a:r>
              <a:rPr lang="en-US" sz="1600" dirty="0"/>
              <a:t> </a:t>
            </a:r>
            <a:r>
              <a:rPr lang="en-US" sz="1600" dirty="0" err="1"/>
              <a:t>instancí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listových</a:t>
            </a:r>
            <a:r>
              <a:rPr lang="en-US" sz="1600" dirty="0"/>
              <a:t> </a:t>
            </a:r>
            <a:r>
              <a:rPr lang="en-US" sz="1600" dirty="0" err="1"/>
              <a:t>uzlech</a:t>
            </a:r>
            <a:r>
              <a:rPr lang="en-US" sz="1600" dirty="0"/>
              <a:t> pod </a:t>
            </a:r>
            <a:r>
              <a:rPr lang="en-US" sz="1600" dirty="0" err="1"/>
              <a:t>daným</a:t>
            </a:r>
            <a:r>
              <a:rPr lang="en-US" sz="1600" dirty="0"/>
              <a:t> </a:t>
            </a:r>
            <a:r>
              <a:rPr lang="en-US" sz="1600" dirty="0" err="1"/>
              <a:t>nelistovým</a:t>
            </a:r>
            <a:r>
              <a:rPr lang="en-US" sz="1600" dirty="0"/>
              <a:t> </a:t>
            </a:r>
            <a:r>
              <a:rPr lang="en-US" sz="1600" dirty="0" err="1"/>
              <a:t>uzlem</a:t>
            </a:r>
            <a:r>
              <a:rPr lang="cs-CZ" sz="1600" dirty="0"/>
              <a:t>.</a:t>
            </a:r>
          </a:p>
          <a:p>
            <a:pPr marL="457200" indent="-457200">
              <a:buAutoNum type="arabicPeriod"/>
            </a:pPr>
            <a:r>
              <a:rPr lang="cs-CZ" sz="1600" dirty="0"/>
              <a:t>Vybereme nelistový uzel t v rozhodovacím stromu.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GB" sz="1600" dirty="0"/>
              <a:t>Na </a:t>
            </a:r>
            <a:r>
              <a:rPr lang="en-GB" sz="1600" dirty="0" err="1"/>
              <a:t>uzlu</a:t>
            </a:r>
            <a:r>
              <a:rPr lang="en-GB" sz="1600" dirty="0"/>
              <a:t> </a:t>
            </a:r>
            <a:r>
              <a:rPr lang="cs-CZ" sz="1600" dirty="0"/>
              <a:t>t vyčíslíme efekt </a:t>
            </a:r>
            <a:r>
              <a:rPr lang="en-US" sz="1600" dirty="0"/>
              <a:t>pro</a:t>
            </a:r>
            <a:r>
              <a:rPr lang="cs-CZ" sz="1600" dirty="0"/>
              <a:t>řezání:  z T odstraníme  všechny uzly-potomky. Vzniká nám nový strom T</a:t>
            </a:r>
            <a:r>
              <a:rPr lang="en-GB" sz="1600" dirty="0"/>
              <a:t>’</a:t>
            </a:r>
            <a:r>
              <a:rPr lang="cs-CZ" sz="1600" dirty="0"/>
              <a:t>. Uzel t se stává listovým uzlem. Třída je určena na základě </a:t>
            </a:r>
            <a:r>
              <a:rPr lang="en-GB" sz="1600" dirty="0"/>
              <a:t>p</a:t>
            </a:r>
            <a:r>
              <a:rPr lang="cs-CZ" sz="1600" dirty="0" err="1"/>
              <a:t>řevažující</a:t>
            </a:r>
            <a:r>
              <a:rPr lang="cs-CZ" sz="1600" dirty="0"/>
              <a:t> třídy instancí v </a:t>
            </a:r>
            <a:r>
              <a:rPr lang="cs-CZ" sz="1600" dirty="0" err="1"/>
              <a:t>trénovací</a:t>
            </a:r>
            <a:r>
              <a:rPr lang="cs-CZ" sz="1600" dirty="0"/>
              <a:t> (event. validační) množině, které dosáhnou uzlu t. </a:t>
            </a:r>
          </a:p>
          <a:p>
            <a:pPr marL="457200" indent="-457200">
              <a:buAutoNum type="arabicPeriod"/>
            </a:pPr>
            <a:r>
              <a:rPr lang="cs-CZ" sz="1600" dirty="0"/>
              <a:t>P</a:t>
            </a:r>
            <a:r>
              <a:rPr lang="en-US" sz="1600" dirty="0" err="1"/>
              <a:t>okud</a:t>
            </a:r>
            <a:r>
              <a:rPr lang="en-US" sz="1600" dirty="0"/>
              <a:t> </a:t>
            </a:r>
            <a:r>
              <a:rPr lang="cs-CZ" sz="1600" dirty="0"/>
              <a:t>strom </a:t>
            </a:r>
            <a:r>
              <a:rPr lang="en-US" sz="1600" dirty="0"/>
              <a:t>T</a:t>
            </a:r>
            <a:r>
              <a:rPr lang="en-GB" sz="1600" dirty="0"/>
              <a:t>’ </a:t>
            </a:r>
            <a:r>
              <a:rPr lang="cs-CZ" sz="1600" dirty="0"/>
              <a:t> </a:t>
            </a:r>
            <a:r>
              <a:rPr lang="cs-CZ" sz="1600" i="1" dirty="0"/>
              <a:t>nemá vyšší chybu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validační</a:t>
            </a:r>
            <a:r>
              <a:rPr lang="en-US" sz="1600" dirty="0"/>
              <a:t> </a:t>
            </a:r>
            <a:r>
              <a:rPr lang="en-US" sz="1600" dirty="0" err="1"/>
              <a:t>množině</a:t>
            </a:r>
            <a:r>
              <a:rPr lang="cs-CZ" sz="1600" dirty="0"/>
              <a:t> oproti T, pak prořezání ponecháme: strom T je nahrazen stromem T</a:t>
            </a:r>
            <a:r>
              <a:rPr lang="en-GB" sz="1600" dirty="0"/>
              <a:t>’</a:t>
            </a:r>
            <a:r>
              <a:rPr lang="cs-CZ" sz="1600" dirty="0"/>
              <a:t>. </a:t>
            </a:r>
          </a:p>
          <a:p>
            <a:pPr marL="457200" indent="-457200">
              <a:buAutoNum type="arabicPeriod"/>
            </a:pPr>
            <a:r>
              <a:rPr lang="cs-CZ" sz="1600" dirty="0"/>
              <a:t>Pokračuj krokem 2 až do okamžiku, než jsou otestovány všechny uzly v T. </a:t>
            </a:r>
            <a:endParaRPr lang="cs-CZ" sz="1600" b="1" dirty="0"/>
          </a:p>
        </p:txBody>
      </p:sp>
      <p:sp>
        <p:nvSpPr>
          <p:cNvPr id="4" name="TextovéPole 3"/>
          <p:cNvSpPr txBox="1"/>
          <p:nvPr/>
        </p:nvSpPr>
        <p:spPr>
          <a:xfrm>
            <a:off x="112500" y="5734997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Důsledkem</a:t>
            </a:r>
            <a:r>
              <a:rPr lang="en-US" dirty="0"/>
              <a:t> </a:t>
            </a:r>
            <a:r>
              <a:rPr lang="en-US" dirty="0" err="1"/>
              <a:t>prořezávání</a:t>
            </a:r>
            <a:r>
              <a:rPr lang="en-US" dirty="0"/>
              <a:t> je </a:t>
            </a:r>
            <a:r>
              <a:rPr lang="cs-CZ" b="1" i="1" dirty="0" err="1"/>
              <a:t>resubstituční</a:t>
            </a:r>
            <a:r>
              <a:rPr lang="cs-CZ" b="1" i="1" dirty="0"/>
              <a:t> chyba</a:t>
            </a:r>
            <a:r>
              <a:rPr lang="en-US" dirty="0"/>
              <a:t>: </a:t>
            </a:r>
            <a:r>
              <a:rPr lang="en-US" dirty="0" err="1"/>
              <a:t>zvýšení</a:t>
            </a:r>
            <a:r>
              <a:rPr lang="en-US" dirty="0"/>
              <a:t> </a:t>
            </a:r>
            <a:r>
              <a:rPr lang="en-US" dirty="0" err="1"/>
              <a:t>chyby</a:t>
            </a:r>
            <a:r>
              <a:rPr lang="en-US" dirty="0"/>
              <a:t> </a:t>
            </a:r>
            <a:r>
              <a:rPr lang="en-US" dirty="0" err="1"/>
              <a:t>stromu</a:t>
            </a:r>
            <a:r>
              <a:rPr lang="cs-CZ" dirty="0"/>
              <a:t> (modelu)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trénovacích</a:t>
            </a:r>
            <a:r>
              <a:rPr lang="en-US" dirty="0"/>
              <a:t> </a:t>
            </a:r>
            <a:r>
              <a:rPr lang="en-US" dirty="0" err="1"/>
              <a:t>datech</a:t>
            </a:r>
            <a:r>
              <a:rPr lang="cs-CZ" dirty="0"/>
              <a:t> v důsledku prořezání</a:t>
            </a:r>
            <a:endParaRPr lang="en-US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788024" y="42210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Princip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Occamovy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břitvy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13</a:t>
            </a:fld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5868144" y="0"/>
            <a:ext cx="3273635" cy="9087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– </a:t>
            </a:r>
            <a:r>
              <a:rPr lang="en-US" dirty="0" err="1"/>
              <a:t>detaily</a:t>
            </a:r>
            <a:r>
              <a:rPr lang="en-US" dirty="0"/>
              <a:t> v </a:t>
            </a:r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implementaci</a:t>
            </a:r>
            <a:r>
              <a:rPr lang="en-US" dirty="0"/>
              <a:t> se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lišit</a:t>
            </a:r>
            <a:r>
              <a:rPr lang="en-US" dirty="0"/>
              <a:t>*</a:t>
            </a:r>
          </a:p>
        </p:txBody>
      </p:sp>
      <p:sp>
        <p:nvSpPr>
          <p:cNvPr id="5" name="Obdélník 4"/>
          <p:cNvSpPr/>
          <p:nvPr/>
        </p:nvSpPr>
        <p:spPr>
          <a:xfrm>
            <a:off x="100384" y="6497444"/>
            <a:ext cx="12398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*</a:t>
            </a:r>
            <a:r>
              <a:rPr lang="cs-CZ" sz="1200" dirty="0"/>
              <a:t> Viz poznámky</a:t>
            </a:r>
          </a:p>
        </p:txBody>
      </p:sp>
    </p:spTree>
    <p:extLst>
      <p:ext uri="{BB962C8B-B14F-4D97-AF65-F5344CB8AC3E}">
        <p14:creationId xmlns:p14="http://schemas.microsoft.com/office/powerpoint/2010/main" val="34833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/>
          <p:nvPr/>
        </p:nvSpPr>
        <p:spPr>
          <a:xfrm>
            <a:off x="3014765" y="332656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45" name="Diamond 6"/>
          <p:cNvSpPr/>
          <p:nvPr/>
        </p:nvSpPr>
        <p:spPr>
          <a:xfrm>
            <a:off x="3800583" y="2332920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46" name="Rectangle 7"/>
          <p:cNvSpPr/>
          <p:nvPr/>
        </p:nvSpPr>
        <p:spPr>
          <a:xfrm>
            <a:off x="6086599" y="1761392"/>
            <a:ext cx="1857388" cy="428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47" name="Straight Arrow Connector 8"/>
          <p:cNvCxnSpPr>
            <a:stCxn id="43" idx="2"/>
          </p:cNvCxnSpPr>
          <p:nvPr/>
        </p:nvCxnSpPr>
        <p:spPr>
          <a:xfrm rot="5400000">
            <a:off x="2461133" y="243347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8" name="Straight Arrow Connector 9"/>
          <p:cNvCxnSpPr>
            <a:stCxn id="43" idx="2"/>
            <a:endCxn id="45" idx="0"/>
          </p:cNvCxnSpPr>
          <p:nvPr/>
        </p:nvCxnSpPr>
        <p:spPr>
          <a:xfrm rot="16200000" flipH="1">
            <a:off x="3675566" y="1422085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9" name="Straight Arrow Connector 10"/>
          <p:cNvCxnSpPr>
            <a:stCxn id="43" idx="2"/>
            <a:endCxn id="46" idx="0"/>
          </p:cNvCxnSpPr>
          <p:nvPr/>
        </p:nvCxnSpPr>
        <p:spPr>
          <a:xfrm rot="16200000" flipH="1">
            <a:off x="5175776" y="-78125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1" name="TextBox 11"/>
          <p:cNvSpPr txBox="1"/>
          <p:nvPr/>
        </p:nvSpPr>
        <p:spPr>
          <a:xfrm>
            <a:off x="2014633" y="1189888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53" name="TextBox 12"/>
          <p:cNvSpPr txBox="1"/>
          <p:nvPr/>
        </p:nvSpPr>
        <p:spPr>
          <a:xfrm>
            <a:off x="3800583" y="1547078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56" name="TextBox 13"/>
          <p:cNvSpPr txBox="1"/>
          <p:nvPr/>
        </p:nvSpPr>
        <p:spPr>
          <a:xfrm>
            <a:off x="5515095" y="1189888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63" name="Straight Arrow Connector 20"/>
          <p:cNvCxnSpPr>
            <a:stCxn id="46" idx="2"/>
            <a:endCxn id="68" idx="0"/>
          </p:cNvCxnSpPr>
          <p:nvPr/>
        </p:nvCxnSpPr>
        <p:spPr>
          <a:xfrm rot="5400000">
            <a:off x="5907992" y="2082851"/>
            <a:ext cx="100015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4" name="Straight Arrow Connector 21"/>
          <p:cNvCxnSpPr>
            <a:stCxn id="46" idx="2"/>
            <a:endCxn id="66" idx="0"/>
          </p:cNvCxnSpPr>
          <p:nvPr/>
        </p:nvCxnSpPr>
        <p:spPr>
          <a:xfrm rot="16200000" flipH="1">
            <a:off x="7086719" y="2118570"/>
            <a:ext cx="85728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5" name="TextBox 22"/>
          <p:cNvSpPr txBox="1"/>
          <p:nvPr/>
        </p:nvSpPr>
        <p:spPr>
          <a:xfrm>
            <a:off x="7515359" y="2475772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66" name="Diamond 23"/>
          <p:cNvSpPr/>
          <p:nvPr/>
        </p:nvSpPr>
        <p:spPr>
          <a:xfrm>
            <a:off x="7372483" y="3047276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67" name="TextBox 24"/>
          <p:cNvSpPr txBox="1"/>
          <p:nvPr/>
        </p:nvSpPr>
        <p:spPr>
          <a:xfrm>
            <a:off x="6229475" y="2618648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68" name="Diamond 25"/>
          <p:cNvSpPr/>
          <p:nvPr/>
        </p:nvSpPr>
        <p:spPr>
          <a:xfrm>
            <a:off x="5157905" y="3190152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69" name="TextovéPole 68"/>
          <p:cNvSpPr txBox="1"/>
          <p:nvPr/>
        </p:nvSpPr>
        <p:spPr>
          <a:xfrm>
            <a:off x="1413429" y="2862610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/2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71" name="TextovéPole 70"/>
          <p:cNvSpPr txBox="1"/>
          <p:nvPr/>
        </p:nvSpPr>
        <p:spPr>
          <a:xfrm>
            <a:off x="3944120" y="3190152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4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72" name="TextovéPole 71"/>
          <p:cNvSpPr txBox="1"/>
          <p:nvPr/>
        </p:nvSpPr>
        <p:spPr>
          <a:xfrm>
            <a:off x="5443384" y="3861048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73" name="TextovéPole 72"/>
          <p:cNvSpPr txBox="1"/>
          <p:nvPr/>
        </p:nvSpPr>
        <p:spPr>
          <a:xfrm>
            <a:off x="7812360" y="3861048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2" name="Obdélník 1"/>
          <p:cNvSpPr/>
          <p:nvPr/>
        </p:nvSpPr>
        <p:spPr>
          <a:xfrm>
            <a:off x="375284" y="169471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Reduced Error Pruning</a:t>
            </a:r>
            <a:endParaRPr lang="cs-CZ" dirty="0"/>
          </a:p>
          <a:p>
            <a:r>
              <a:rPr lang="cs-CZ" b="1" i="1" dirty="0"/>
              <a:t>příklad</a:t>
            </a:r>
            <a:endParaRPr lang="en-US" b="1" i="1" dirty="0"/>
          </a:p>
        </p:txBody>
      </p:sp>
      <p:sp>
        <p:nvSpPr>
          <p:cNvPr id="30" name="Diamond 19"/>
          <p:cNvSpPr/>
          <p:nvPr/>
        </p:nvSpPr>
        <p:spPr>
          <a:xfrm>
            <a:off x="909314" y="1943748"/>
            <a:ext cx="1214414" cy="714380"/>
          </a:xfrm>
          <a:prstGeom prst="diamond">
            <a:avLst/>
          </a:prstGeom>
          <a:ln>
            <a:solidFill>
              <a:srgbClr val="FF006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31" name="Obdélník 30"/>
          <p:cNvSpPr/>
          <p:nvPr/>
        </p:nvSpPr>
        <p:spPr>
          <a:xfrm>
            <a:off x="35496" y="3933056"/>
            <a:ext cx="4788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Jaká</a:t>
            </a:r>
            <a:r>
              <a:rPr lang="en-US" b="1" i="1" dirty="0"/>
              <a:t> je </a:t>
            </a:r>
            <a:r>
              <a:rPr lang="en-US" b="1" i="1" dirty="0" err="1"/>
              <a:t>chyba</a:t>
            </a:r>
            <a:r>
              <a:rPr lang="en-US" b="1" i="1" dirty="0"/>
              <a:t> </a:t>
            </a:r>
            <a:r>
              <a:rPr lang="en-US" b="1" i="1" dirty="0" err="1"/>
              <a:t>po</a:t>
            </a:r>
            <a:r>
              <a:rPr lang="en-US" b="1" i="1" dirty="0"/>
              <a:t> p</a:t>
            </a:r>
            <a:r>
              <a:rPr lang="cs-CZ" b="1" i="1" dirty="0"/>
              <a:t>r</a:t>
            </a:r>
            <a:r>
              <a:rPr lang="en-US" b="1" i="1" dirty="0" err="1"/>
              <a:t>ořezání</a:t>
            </a:r>
            <a:r>
              <a:rPr lang="en-US" b="1" i="1" dirty="0"/>
              <a:t> </a:t>
            </a:r>
            <a:r>
              <a:rPr lang="en-US" b="1" i="1" dirty="0" err="1"/>
              <a:t>na</a:t>
            </a:r>
            <a:r>
              <a:rPr lang="en-US" b="1" i="1" dirty="0"/>
              <a:t> </a:t>
            </a:r>
            <a:r>
              <a:rPr lang="en-US" b="1" i="1" dirty="0" err="1"/>
              <a:t>validačních</a:t>
            </a:r>
            <a:endParaRPr lang="en-US" b="1" i="1" dirty="0"/>
          </a:p>
          <a:p>
            <a:r>
              <a:rPr lang="en-US" b="1" i="1" dirty="0"/>
              <a:t> </a:t>
            </a:r>
            <a:r>
              <a:rPr lang="en-US" b="1" i="1" dirty="0" err="1"/>
              <a:t>datech</a:t>
            </a:r>
            <a:r>
              <a:rPr lang="en-US" b="1" i="1" dirty="0"/>
              <a:t>?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-35859" y="6167045"/>
            <a:ext cx="9144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Relevantní část validačních dat (instance s hodnotou Jasno v atributu Předpověď)</a:t>
            </a:r>
            <a:r>
              <a:rPr lang="cs-CZ" i="1" dirty="0"/>
              <a:t>.</a:t>
            </a:r>
          </a:p>
          <a:p>
            <a:r>
              <a:rPr lang="cs-CZ" dirty="0"/>
              <a:t>Ostatní validačních instance nemají na posouzení nahrazení uzlu Vlhkost listem</a:t>
            </a:r>
            <a:r>
              <a:rPr lang="en-GB" dirty="0"/>
              <a:t> Ne</a:t>
            </a:r>
            <a:r>
              <a:rPr lang="cs-CZ" dirty="0"/>
              <a:t> vliv.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413370" y="3284984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2/0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35496" y="2924944"/>
            <a:ext cx="140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Trénovací</a:t>
            </a:r>
            <a:r>
              <a:rPr lang="en-US" sz="1200" b="1" dirty="0">
                <a:solidFill>
                  <a:srgbClr val="FF0000"/>
                </a:solidFill>
              </a:rPr>
              <a:t> data</a:t>
            </a:r>
          </a:p>
        </p:txBody>
      </p:sp>
      <p:sp>
        <p:nvSpPr>
          <p:cNvPr id="41" name="TextovéPole 40"/>
          <p:cNvSpPr txBox="1"/>
          <p:nvPr/>
        </p:nvSpPr>
        <p:spPr>
          <a:xfrm>
            <a:off x="66639" y="3368025"/>
            <a:ext cx="15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B050"/>
                </a:solidFill>
              </a:rPr>
              <a:t>Validační</a:t>
            </a:r>
            <a:r>
              <a:rPr lang="en-US" sz="1200" b="1" dirty="0">
                <a:solidFill>
                  <a:srgbClr val="00B050"/>
                </a:solidFill>
              </a:rPr>
              <a:t> data</a:t>
            </a:r>
            <a:endParaRPr lang="cs-CZ" sz="1200" b="1" dirty="0">
              <a:solidFill>
                <a:srgbClr val="00B050"/>
              </a:solidFill>
            </a:endParaRPr>
          </a:p>
          <a:p>
            <a:r>
              <a:rPr lang="cs-CZ" sz="1200" b="1" i="1" dirty="0">
                <a:solidFill>
                  <a:srgbClr val="00B050"/>
                </a:solidFill>
              </a:rPr>
              <a:t>(instance D15,D16)</a:t>
            </a:r>
            <a:endParaRPr lang="en-US" sz="1200" b="1" i="1" dirty="0">
              <a:solidFill>
                <a:srgbClr val="00B050"/>
              </a:solidFill>
            </a:endParaRPr>
          </a:p>
        </p:txBody>
      </p:sp>
      <p:graphicFrame>
        <p:nvGraphicFramePr>
          <p:cNvPr id="35" name="Tabulk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35027"/>
              </p:ext>
            </p:extLst>
          </p:nvPr>
        </p:nvGraphicFramePr>
        <p:xfrm>
          <a:off x="276842" y="4953709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D15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Jasno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Horko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Normální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Slabý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ulk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4883"/>
              </p:ext>
            </p:extLst>
          </p:nvPr>
        </p:nvGraphicFramePr>
        <p:xfrm>
          <a:off x="287961" y="4582869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ulk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50507"/>
              </p:ext>
            </p:extLst>
          </p:nvPr>
        </p:nvGraphicFramePr>
        <p:xfrm>
          <a:off x="276842" y="5313749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D16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Jasno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Horko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Vysoká</a:t>
                      </a:r>
                      <a:endParaRPr lang="cs-CZ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Slabý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00B050"/>
                          </a:solidFill>
                        </a:rPr>
                        <a:t>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délník 33"/>
          <p:cNvSpPr/>
          <p:nvPr/>
        </p:nvSpPr>
        <p:spPr>
          <a:xfrm>
            <a:off x="7015294" y="0"/>
            <a:ext cx="2126486" cy="112474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– </a:t>
            </a:r>
            <a:r>
              <a:rPr lang="en-US" dirty="0" err="1"/>
              <a:t>ilustrační</a:t>
            </a:r>
            <a:r>
              <a:rPr lang="en-US" dirty="0"/>
              <a:t> </a:t>
            </a:r>
            <a:r>
              <a:rPr lang="en-US" dirty="0" err="1"/>
              <a:t>příklad</a:t>
            </a:r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06514" y="6102950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14</a:t>
            </a:fld>
            <a:endParaRPr lang="cs-CZ"/>
          </a:p>
        </p:txBody>
      </p:sp>
      <p:graphicFrame>
        <p:nvGraphicFramePr>
          <p:cNvPr id="42" name="Tabulk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11462"/>
              </p:ext>
            </p:extLst>
          </p:nvPr>
        </p:nvGraphicFramePr>
        <p:xfrm>
          <a:off x="276842" y="5662989"/>
          <a:ext cx="842968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ovéPole 43"/>
          <p:cNvSpPr txBox="1"/>
          <p:nvPr/>
        </p:nvSpPr>
        <p:spPr>
          <a:xfrm>
            <a:off x="3825933" y="3559371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../..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5" name="TextovéPole 54"/>
          <p:cNvSpPr txBox="1"/>
          <p:nvPr/>
        </p:nvSpPr>
        <p:spPr>
          <a:xfrm>
            <a:off x="5292080" y="4067780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../..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7" name="TextovéPole 56"/>
          <p:cNvSpPr txBox="1"/>
          <p:nvPr/>
        </p:nvSpPr>
        <p:spPr>
          <a:xfrm>
            <a:off x="7812360" y="4161907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../..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1" grpId="0"/>
      <p:bldP spid="44" grpId="0"/>
      <p:bldP spid="55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/>
          <p:nvPr/>
        </p:nvSpPr>
        <p:spPr>
          <a:xfrm>
            <a:off x="3014765" y="214290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45" name="Diamond 6"/>
          <p:cNvSpPr/>
          <p:nvPr/>
        </p:nvSpPr>
        <p:spPr>
          <a:xfrm>
            <a:off x="3800583" y="2214554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46" name="Rectangle 7"/>
          <p:cNvSpPr/>
          <p:nvPr/>
        </p:nvSpPr>
        <p:spPr>
          <a:xfrm>
            <a:off x="6012160" y="1643026"/>
            <a:ext cx="185738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47" name="Straight Arrow Connector 8"/>
          <p:cNvCxnSpPr>
            <a:stCxn id="43" idx="2"/>
          </p:cNvCxnSpPr>
          <p:nvPr/>
        </p:nvCxnSpPr>
        <p:spPr>
          <a:xfrm rot="5400000">
            <a:off x="2461133" y="124981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8" name="Straight Arrow Connector 9"/>
          <p:cNvCxnSpPr>
            <a:stCxn id="43" idx="2"/>
            <a:endCxn id="45" idx="0"/>
          </p:cNvCxnSpPr>
          <p:nvPr/>
        </p:nvCxnSpPr>
        <p:spPr>
          <a:xfrm rot="16200000" flipH="1">
            <a:off x="3675566" y="1303719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9" name="Straight Arrow Connector 10"/>
          <p:cNvCxnSpPr>
            <a:stCxn id="43" idx="2"/>
            <a:endCxn id="46" idx="0"/>
          </p:cNvCxnSpPr>
          <p:nvPr/>
        </p:nvCxnSpPr>
        <p:spPr>
          <a:xfrm>
            <a:off x="4050616" y="928670"/>
            <a:ext cx="2890238" cy="714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1" name="TextBox 11"/>
          <p:cNvSpPr txBox="1"/>
          <p:nvPr/>
        </p:nvSpPr>
        <p:spPr>
          <a:xfrm>
            <a:off x="2014633" y="1071522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53" name="TextBox 12"/>
          <p:cNvSpPr txBox="1"/>
          <p:nvPr/>
        </p:nvSpPr>
        <p:spPr>
          <a:xfrm>
            <a:off x="3800583" y="1428712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56" name="TextBox 13"/>
          <p:cNvSpPr txBox="1"/>
          <p:nvPr/>
        </p:nvSpPr>
        <p:spPr>
          <a:xfrm>
            <a:off x="5515095" y="1071522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63" name="Straight Arrow Connector 20"/>
          <p:cNvCxnSpPr>
            <a:stCxn id="46" idx="2"/>
            <a:endCxn id="68" idx="0"/>
          </p:cNvCxnSpPr>
          <p:nvPr/>
        </p:nvCxnSpPr>
        <p:spPr>
          <a:xfrm flipH="1">
            <a:off x="5800847" y="2071630"/>
            <a:ext cx="1140007" cy="1000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4" name="Straight Arrow Connector 21"/>
          <p:cNvCxnSpPr>
            <a:stCxn id="46" idx="2"/>
            <a:endCxn id="66" idx="0"/>
          </p:cNvCxnSpPr>
          <p:nvPr/>
        </p:nvCxnSpPr>
        <p:spPr>
          <a:xfrm>
            <a:off x="6940854" y="2071630"/>
            <a:ext cx="1074571" cy="857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5" name="TextBox 22"/>
          <p:cNvSpPr txBox="1"/>
          <p:nvPr/>
        </p:nvSpPr>
        <p:spPr>
          <a:xfrm>
            <a:off x="7515359" y="2357406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66" name="Diamond 23"/>
          <p:cNvSpPr/>
          <p:nvPr/>
        </p:nvSpPr>
        <p:spPr>
          <a:xfrm>
            <a:off x="7372483" y="2928910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67" name="TextBox 24"/>
          <p:cNvSpPr txBox="1"/>
          <p:nvPr/>
        </p:nvSpPr>
        <p:spPr>
          <a:xfrm>
            <a:off x="6229475" y="2500282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68" name="Diamond 25"/>
          <p:cNvSpPr/>
          <p:nvPr/>
        </p:nvSpPr>
        <p:spPr>
          <a:xfrm>
            <a:off x="5157905" y="3071786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71" name="TextovéPole 70"/>
          <p:cNvSpPr txBox="1"/>
          <p:nvPr/>
        </p:nvSpPr>
        <p:spPr>
          <a:xfrm>
            <a:off x="3944120" y="3071786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4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72" name="TextovéPole 71"/>
          <p:cNvSpPr txBox="1"/>
          <p:nvPr/>
        </p:nvSpPr>
        <p:spPr>
          <a:xfrm>
            <a:off x="5443384" y="3751146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73" name="TextovéPole 72"/>
          <p:cNvSpPr txBox="1"/>
          <p:nvPr/>
        </p:nvSpPr>
        <p:spPr>
          <a:xfrm>
            <a:off x="7535506" y="3714752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33" name="Diamond 19"/>
          <p:cNvSpPr/>
          <p:nvPr/>
        </p:nvSpPr>
        <p:spPr>
          <a:xfrm>
            <a:off x="1116986" y="1867433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32978" y="5373216"/>
            <a:ext cx="8803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Prořezání</a:t>
            </a:r>
            <a:r>
              <a:rPr lang="en-US" sz="2000" dirty="0">
                <a:latin typeface="+mn-lt"/>
              </a:rPr>
              <a:t> (</a:t>
            </a:r>
            <a:r>
              <a:rPr lang="en-US" sz="2000" dirty="0" err="1">
                <a:latin typeface="+mn-lt"/>
              </a:rPr>
              <a:t>nahrazení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větve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Vlhkost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listem</a:t>
            </a:r>
            <a:r>
              <a:rPr lang="en-US" sz="2000" dirty="0">
                <a:latin typeface="+mn-lt"/>
              </a:rPr>
              <a:t> Ne) </a:t>
            </a:r>
            <a:r>
              <a:rPr lang="en-US" sz="2000" dirty="0" err="1">
                <a:latin typeface="+mn-lt"/>
              </a:rPr>
              <a:t>bylo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provedeno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protože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validačních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datech</a:t>
            </a:r>
            <a:r>
              <a:rPr lang="cs-CZ" sz="2000" dirty="0">
                <a:latin typeface="+mn-lt"/>
              </a:rPr>
              <a:t>, které jsou použity k odhadu chyby na celé distribuci instancí D,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dosáhl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prořezaný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strom</a:t>
            </a:r>
            <a:r>
              <a:rPr lang="en-US" sz="2000" dirty="0">
                <a:latin typeface="+mn-lt"/>
              </a:rPr>
              <a:t> </a:t>
            </a:r>
            <a:r>
              <a:rPr lang="cs-CZ" sz="2000" i="1" dirty="0">
                <a:latin typeface="+mn-lt"/>
              </a:rPr>
              <a:t>m</a:t>
            </a:r>
            <a:r>
              <a:rPr lang="en-GB" sz="2000" i="1" dirty="0">
                <a:latin typeface="+mn-lt"/>
              </a:rPr>
              <a:t>’</a:t>
            </a:r>
            <a:r>
              <a:rPr lang="en-GB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nižší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chyby</a:t>
            </a:r>
            <a:r>
              <a:rPr lang="en-US" sz="2000" dirty="0">
                <a:latin typeface="+mn-lt"/>
              </a:rPr>
              <a:t>, ne</a:t>
            </a:r>
            <a:r>
              <a:rPr lang="cs-CZ" sz="2000" dirty="0">
                <a:latin typeface="+mn-lt"/>
              </a:rPr>
              <a:t>ž původní strom </a:t>
            </a:r>
            <a:r>
              <a:rPr lang="cs-CZ" sz="2000" i="1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.</a:t>
            </a:r>
            <a:endParaRPr lang="cs-CZ" sz="2000" dirty="0">
              <a:latin typeface="+mn-lt"/>
            </a:endParaRPr>
          </a:p>
          <a:p>
            <a:r>
              <a:rPr lang="cs-CZ" sz="2000" dirty="0">
                <a:latin typeface="+mn-lt"/>
              </a:rPr>
              <a:t>Očekáváme tedy, že bude platit: </a:t>
            </a:r>
          </a:p>
        </p:txBody>
      </p:sp>
      <p:sp>
        <p:nvSpPr>
          <p:cNvPr id="35" name="TextovéPole 34"/>
          <p:cNvSpPr txBox="1"/>
          <p:nvPr/>
        </p:nvSpPr>
        <p:spPr>
          <a:xfrm>
            <a:off x="1845477" y="2683778"/>
            <a:ext cx="11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/2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1845418" y="3106152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2/0</a:t>
            </a:r>
          </a:p>
        </p:txBody>
      </p:sp>
      <p:sp>
        <p:nvSpPr>
          <p:cNvPr id="37" name="TextovéPole 36"/>
          <p:cNvSpPr txBox="1"/>
          <p:nvPr/>
        </p:nvSpPr>
        <p:spPr>
          <a:xfrm>
            <a:off x="467544" y="2746112"/>
            <a:ext cx="140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Trénovací</a:t>
            </a:r>
            <a:r>
              <a:rPr lang="en-US" sz="1200" b="1" dirty="0">
                <a:solidFill>
                  <a:srgbClr val="FF0000"/>
                </a:solidFill>
              </a:rPr>
              <a:t> data</a:t>
            </a:r>
          </a:p>
        </p:txBody>
      </p:sp>
      <p:sp>
        <p:nvSpPr>
          <p:cNvPr id="38" name="TextovéPole 37"/>
          <p:cNvSpPr txBox="1"/>
          <p:nvPr/>
        </p:nvSpPr>
        <p:spPr>
          <a:xfrm>
            <a:off x="498687" y="3189193"/>
            <a:ext cx="140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B050"/>
                </a:solidFill>
              </a:rPr>
              <a:t>Validační</a:t>
            </a:r>
            <a:r>
              <a:rPr lang="en-US" sz="1200" b="1" dirty="0">
                <a:solidFill>
                  <a:srgbClr val="00B050"/>
                </a:solidFill>
              </a:rPr>
              <a:t> data</a:t>
            </a:r>
          </a:p>
        </p:txBody>
      </p:sp>
      <p:sp>
        <p:nvSpPr>
          <p:cNvPr id="5" name="Obdélník 4"/>
          <p:cNvSpPr/>
          <p:nvPr/>
        </p:nvSpPr>
        <p:spPr>
          <a:xfrm>
            <a:off x="251520" y="4365104"/>
            <a:ext cx="8858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Na trénovacích </a:t>
            </a:r>
            <a:r>
              <a:rPr lang="en-US" sz="2000" dirty="0" err="1">
                <a:latin typeface="+mn-lt"/>
              </a:rPr>
              <a:t>datech</a:t>
            </a:r>
            <a:r>
              <a:rPr lang="en-US" sz="2000" dirty="0">
                <a:latin typeface="+mn-lt"/>
              </a:rPr>
              <a:t> se </a:t>
            </a:r>
            <a:r>
              <a:rPr lang="cs-CZ" sz="2000" dirty="0">
                <a:latin typeface="+mn-lt"/>
              </a:rPr>
              <a:t>v prořezané části stromu </a:t>
            </a:r>
            <a:r>
              <a:rPr lang="en-US" sz="2000" dirty="0" err="1">
                <a:latin typeface="+mn-lt"/>
              </a:rPr>
              <a:t>chyba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zvětšuje</a:t>
            </a:r>
            <a:r>
              <a:rPr lang="en-US" sz="2000" dirty="0">
                <a:latin typeface="+mn-lt"/>
              </a:rPr>
              <a:t> (</a:t>
            </a:r>
            <a:r>
              <a:rPr lang="en-US" sz="2000" i="1" dirty="0" err="1">
                <a:latin typeface="+mn-lt"/>
              </a:rPr>
              <a:t>resubstitut</a:t>
            </a:r>
            <a:r>
              <a:rPr lang="cs-CZ" sz="2000" i="1" dirty="0">
                <a:latin typeface="+mn-lt"/>
              </a:rPr>
              <a:t>ční</a:t>
            </a:r>
            <a:r>
              <a:rPr lang="en-US" sz="2000" i="1" dirty="0">
                <a:latin typeface="+mn-lt"/>
              </a:rPr>
              <a:t> </a:t>
            </a:r>
            <a:r>
              <a:rPr lang="cs-CZ" sz="2000" i="1" dirty="0">
                <a:latin typeface="+mn-lt"/>
              </a:rPr>
              <a:t>chyba</a:t>
            </a:r>
            <a:r>
              <a:rPr lang="en-US" sz="2000" dirty="0">
                <a:latin typeface="+mn-lt"/>
              </a:rPr>
              <a:t>): </a:t>
            </a:r>
            <a:r>
              <a:rPr lang="en-US" sz="2000" dirty="0" err="1">
                <a:latin typeface="+mn-lt"/>
              </a:rPr>
              <a:t>místo</a:t>
            </a:r>
            <a:r>
              <a:rPr lang="en-US" sz="2000" dirty="0">
                <a:latin typeface="+mn-lt"/>
              </a:rPr>
              <a:t> </a:t>
            </a:r>
            <a:r>
              <a:rPr lang="cs-CZ" sz="2000" dirty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instanc</a:t>
            </a:r>
            <a:r>
              <a:rPr lang="cs-CZ" sz="2000" dirty="0">
                <a:latin typeface="+mn-lt"/>
              </a:rPr>
              <a:t>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jsou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ve</a:t>
            </a:r>
            <a:r>
              <a:rPr lang="en-US" sz="2000" dirty="0">
                <a:latin typeface="+mn-lt"/>
              </a:rPr>
              <a:t> v</a:t>
            </a:r>
            <a:r>
              <a:rPr lang="cs-CZ" sz="2000" dirty="0" err="1">
                <a:latin typeface="+mn-lt"/>
              </a:rPr>
              <a:t>ětvi</a:t>
            </a:r>
            <a:r>
              <a:rPr lang="cs-CZ" sz="2000" dirty="0">
                <a:latin typeface="+mn-lt"/>
              </a:rPr>
              <a:t> Jasno=Ne </a:t>
            </a:r>
            <a:r>
              <a:rPr lang="en-US" sz="2000" dirty="0" err="1">
                <a:latin typeface="+mn-lt"/>
              </a:rPr>
              <a:t>špatně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klasifikov</a:t>
            </a:r>
            <a:r>
              <a:rPr lang="cs-CZ" sz="2000" dirty="0">
                <a:latin typeface="+mn-lt"/>
              </a:rPr>
              <a:t>a</a:t>
            </a:r>
            <a:r>
              <a:rPr lang="en-US" sz="2000" dirty="0">
                <a:latin typeface="+mn-lt"/>
              </a:rPr>
              <a:t>né 2</a:t>
            </a:r>
            <a:r>
              <a:rPr lang="cs-CZ" sz="2000" dirty="0">
                <a:latin typeface="+mn-lt"/>
              </a:rPr>
              <a:t> instance. Chyba v ostatních větvích je prořezáním nedotčena.</a:t>
            </a:r>
            <a:endParaRPr lang="en-GB" sz="2000" dirty="0">
              <a:latin typeface="+mn-lt"/>
            </a:endParaRPr>
          </a:p>
        </p:txBody>
      </p:sp>
      <p:sp>
        <p:nvSpPr>
          <p:cNvPr id="29" name="Obdélník 28"/>
          <p:cNvSpPr/>
          <p:nvPr/>
        </p:nvSpPr>
        <p:spPr>
          <a:xfrm>
            <a:off x="7015294" y="0"/>
            <a:ext cx="2126486" cy="112474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– </a:t>
            </a:r>
            <a:r>
              <a:rPr lang="en-US" dirty="0" err="1"/>
              <a:t>ilustrační</a:t>
            </a:r>
            <a:r>
              <a:rPr lang="en-US" dirty="0"/>
              <a:t> </a:t>
            </a:r>
            <a:r>
              <a:rPr lang="en-US" dirty="0" err="1"/>
              <a:t>příklad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375284" y="169471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Reduced Error Pruning</a:t>
            </a:r>
            <a:endParaRPr lang="cs-CZ" dirty="0"/>
          </a:p>
          <a:p>
            <a:r>
              <a:rPr lang="cs-CZ" b="1" i="1" dirty="0"/>
              <a:t>příklad</a:t>
            </a:r>
            <a:endParaRPr lang="en-US" b="1" i="1" dirty="0"/>
          </a:p>
        </p:txBody>
      </p: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57275"/>
              </p:ext>
            </p:extLst>
          </p:nvPr>
        </p:nvGraphicFramePr>
        <p:xfrm>
          <a:off x="4089555" y="6363859"/>
          <a:ext cx="2066621" cy="30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Rovnice" r:id="rId3" imgW="1459866" imgH="215806" progId="Equation.3">
                  <p:embed/>
                </p:oleObj>
              </mc:Choice>
              <mc:Fallback>
                <p:oleObj name="Rovnice" r:id="rId3" imgW="1459866" imgH="215806" progId="Equation.3">
                  <p:embed/>
                  <p:pic>
                    <p:nvPicPr>
                      <p:cNvPr id="43" name="Objek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555" y="6363859"/>
                        <a:ext cx="2066621" cy="305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ovéPole 40"/>
          <p:cNvSpPr txBox="1"/>
          <p:nvPr/>
        </p:nvSpPr>
        <p:spPr>
          <a:xfrm>
            <a:off x="3825933" y="3559371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../..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2" name="TextovéPole 41"/>
          <p:cNvSpPr txBox="1"/>
          <p:nvPr/>
        </p:nvSpPr>
        <p:spPr>
          <a:xfrm>
            <a:off x="5517826" y="4067780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../..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7534050" y="3995772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../..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Efekt prořezávání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5857892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</a:t>
            </a:r>
            <a:r>
              <a:rPr lang="cs-CZ" sz="1400" dirty="0" err="1"/>
              <a:t>Mitchell</a:t>
            </a:r>
            <a:r>
              <a:rPr lang="cs-CZ" sz="1400" dirty="0"/>
              <a:t> 97 (upraveno)</a:t>
            </a:r>
          </a:p>
        </p:txBody>
      </p:sp>
      <p:cxnSp>
        <p:nvCxnSpPr>
          <p:cNvPr id="6" name="Přímá spojnice 5"/>
          <p:cNvCxnSpPr/>
          <p:nvPr/>
        </p:nvCxnSpPr>
        <p:spPr>
          <a:xfrm>
            <a:off x="2411760" y="2564904"/>
            <a:ext cx="0" cy="2736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 flipH="1">
            <a:off x="2411760" y="5301208"/>
            <a:ext cx="45365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071802" y="54452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stromu</a:t>
            </a:r>
            <a:r>
              <a:rPr lang="en-US" dirty="0"/>
              <a:t> (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uzlů</a:t>
            </a:r>
            <a:r>
              <a:rPr lang="en-US" dirty="0"/>
              <a:t>)</a:t>
            </a:r>
          </a:p>
        </p:txBody>
      </p:sp>
      <p:sp>
        <p:nvSpPr>
          <p:cNvPr id="14" name="TextovéPole 13"/>
          <p:cNvSpPr txBox="1"/>
          <p:nvPr/>
        </p:nvSpPr>
        <p:spPr>
          <a:xfrm rot="16200000">
            <a:off x="1264640" y="38567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Správnost</a:t>
            </a:r>
            <a:endParaRPr lang="en-US" dirty="0"/>
          </a:p>
        </p:txBody>
      </p:sp>
      <p:cxnSp>
        <p:nvCxnSpPr>
          <p:cNvPr id="23" name="Přímá spojnice 22"/>
          <p:cNvCxnSpPr/>
          <p:nvPr/>
        </p:nvCxnSpPr>
        <p:spPr>
          <a:xfrm flipH="1">
            <a:off x="2411760" y="3429724"/>
            <a:ext cx="360040" cy="791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H="1">
            <a:off x="2771800" y="3356992"/>
            <a:ext cx="576064" cy="727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 flipV="1">
            <a:off x="3347864" y="2708920"/>
            <a:ext cx="3456384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 flipH="1">
            <a:off x="6202918" y="4604878"/>
            <a:ext cx="360040" cy="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 flipH="1">
            <a:off x="2411760" y="3582124"/>
            <a:ext cx="180020" cy="6389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91780" y="3582124"/>
            <a:ext cx="7560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3347864" y="3582124"/>
            <a:ext cx="216024" cy="13490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V="1">
            <a:off x="3563888" y="3663778"/>
            <a:ext cx="893791" cy="532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>
            <a:off x="4457679" y="3663777"/>
            <a:ext cx="330345" cy="2692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/>
          <p:cNvCxnSpPr/>
          <p:nvPr/>
        </p:nvCxnSpPr>
        <p:spPr>
          <a:xfrm>
            <a:off x="4788024" y="3933056"/>
            <a:ext cx="504056" cy="13463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/>
          <p:cNvCxnSpPr/>
          <p:nvPr/>
        </p:nvCxnSpPr>
        <p:spPr>
          <a:xfrm flipV="1">
            <a:off x="5292080" y="3968577"/>
            <a:ext cx="1368152" cy="991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Přímá spojnice 59"/>
          <p:cNvCxnSpPr/>
          <p:nvPr/>
        </p:nvCxnSpPr>
        <p:spPr>
          <a:xfrm flipV="1">
            <a:off x="6228184" y="4791635"/>
            <a:ext cx="334774" cy="55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ovéPole 60"/>
          <p:cNvSpPr txBox="1"/>
          <p:nvPr/>
        </p:nvSpPr>
        <p:spPr>
          <a:xfrm>
            <a:off x="5024969" y="4437112"/>
            <a:ext cx="12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Trénovací</a:t>
            </a:r>
            <a:r>
              <a:rPr lang="en-US" sz="1200" dirty="0"/>
              <a:t> data</a:t>
            </a:r>
          </a:p>
        </p:txBody>
      </p:sp>
      <p:sp>
        <p:nvSpPr>
          <p:cNvPr id="63" name="TextovéPole 62"/>
          <p:cNvSpPr txBox="1"/>
          <p:nvPr/>
        </p:nvSpPr>
        <p:spPr>
          <a:xfrm>
            <a:off x="5052349" y="465313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Testovací</a:t>
            </a:r>
            <a:r>
              <a:rPr lang="en-US" sz="1200" dirty="0"/>
              <a:t> data</a:t>
            </a:r>
          </a:p>
        </p:txBody>
      </p:sp>
      <p:sp>
        <p:nvSpPr>
          <p:cNvPr id="41987" name="TextovéPole 41986"/>
          <p:cNvSpPr txBox="1"/>
          <p:nvPr/>
        </p:nvSpPr>
        <p:spPr>
          <a:xfrm>
            <a:off x="1907704" y="24928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cs-CZ" dirty="0"/>
              <a:t>,</a:t>
            </a:r>
            <a:r>
              <a:rPr lang="en-US" dirty="0"/>
              <a:t>9</a:t>
            </a:r>
          </a:p>
        </p:txBody>
      </p:sp>
      <p:sp>
        <p:nvSpPr>
          <p:cNvPr id="68" name="TextovéPole 67"/>
          <p:cNvSpPr txBox="1"/>
          <p:nvPr/>
        </p:nvSpPr>
        <p:spPr>
          <a:xfrm>
            <a:off x="6805458" y="53732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69" name="TextovéPole 68"/>
          <p:cNvSpPr txBox="1"/>
          <p:nvPr/>
        </p:nvSpPr>
        <p:spPr>
          <a:xfrm>
            <a:off x="2098854" y="5157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16</a:t>
            </a:fld>
            <a:endParaRPr lang="cs-CZ"/>
          </a:p>
        </p:txBody>
      </p:sp>
      <p:cxnSp>
        <p:nvCxnSpPr>
          <p:cNvPr id="28" name="Přímá spojnice 27"/>
          <p:cNvCxnSpPr/>
          <p:nvPr/>
        </p:nvCxnSpPr>
        <p:spPr>
          <a:xfrm flipV="1">
            <a:off x="3356764" y="3582123"/>
            <a:ext cx="1169557" cy="20248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4526321" y="3599160"/>
            <a:ext cx="2133911" cy="355057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3920438" y="4880193"/>
            <a:ext cx="2379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Testovací</a:t>
            </a:r>
            <a:r>
              <a:rPr lang="en-US" sz="1200" dirty="0"/>
              <a:t> data</a:t>
            </a:r>
            <a:r>
              <a:rPr lang="cs-CZ" sz="1200" dirty="0"/>
              <a:t> (s prořezáváním)</a:t>
            </a:r>
            <a:endParaRPr lang="en-US" sz="1200" dirty="0"/>
          </a:p>
        </p:txBody>
      </p:sp>
      <p:cxnSp>
        <p:nvCxnSpPr>
          <p:cNvPr id="36" name="Přímá spojnice 35"/>
          <p:cNvCxnSpPr/>
          <p:nvPr/>
        </p:nvCxnSpPr>
        <p:spPr>
          <a:xfrm>
            <a:off x="6236371" y="5014832"/>
            <a:ext cx="36004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Kvíz</a:t>
            </a:r>
            <a:r>
              <a:rPr lang="en-US" dirty="0"/>
              <a:t> 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Kolik</a:t>
            </a:r>
            <a:r>
              <a:rPr lang="en-US" sz="2400" dirty="0"/>
              <a:t> </a:t>
            </a:r>
            <a:r>
              <a:rPr lang="en-US" sz="2400" dirty="0" err="1"/>
              <a:t>listů</a:t>
            </a:r>
            <a:r>
              <a:rPr lang="en-US" sz="2400" dirty="0"/>
              <a:t> </a:t>
            </a:r>
            <a:r>
              <a:rPr lang="en-US" sz="2400" dirty="0" err="1"/>
              <a:t>může</a:t>
            </a:r>
            <a:r>
              <a:rPr lang="en-US" sz="2400" dirty="0"/>
              <a:t> </a:t>
            </a:r>
            <a:r>
              <a:rPr lang="cs-CZ" sz="2400" dirty="0"/>
              <a:t>– obecně – </a:t>
            </a:r>
            <a:r>
              <a:rPr lang="en-US" sz="2400" dirty="0" err="1"/>
              <a:t>mít</a:t>
            </a:r>
            <a:r>
              <a:rPr lang="en-US" sz="2400" dirty="0"/>
              <a:t> </a:t>
            </a:r>
            <a:r>
              <a:rPr lang="en-US" sz="2400" dirty="0" err="1"/>
              <a:t>minimálně</a:t>
            </a:r>
            <a:r>
              <a:rPr lang="en-US" sz="2400" dirty="0"/>
              <a:t> </a:t>
            </a:r>
            <a:r>
              <a:rPr lang="en-US" sz="2400" dirty="0" err="1"/>
              <a:t>strom</a:t>
            </a:r>
            <a:r>
              <a:rPr lang="en-US" sz="2400" dirty="0"/>
              <a:t>, </a:t>
            </a:r>
            <a:r>
              <a:rPr lang="en-US" sz="2400" dirty="0" err="1"/>
              <a:t>který</a:t>
            </a:r>
            <a:r>
              <a:rPr lang="en-US" sz="2400" dirty="0"/>
              <a:t> </a:t>
            </a:r>
            <a:r>
              <a:rPr lang="en-US" sz="2400" dirty="0" err="1"/>
              <a:t>bude</a:t>
            </a:r>
            <a:r>
              <a:rPr lang="en-US" sz="2400" dirty="0"/>
              <a:t> </a:t>
            </a:r>
            <a:r>
              <a:rPr lang="en-US" sz="2400" dirty="0" err="1"/>
              <a:t>výsledkem</a:t>
            </a:r>
            <a:r>
              <a:rPr lang="en-US" sz="2400" dirty="0"/>
              <a:t> </a:t>
            </a:r>
            <a:r>
              <a:rPr lang="en-US" sz="2400" dirty="0" err="1"/>
              <a:t>prořezávání</a:t>
            </a:r>
            <a:r>
              <a:rPr lang="en-US" sz="2400" dirty="0"/>
              <a:t>?</a:t>
            </a:r>
          </a:p>
        </p:txBody>
      </p:sp>
      <p:sp>
        <p:nvSpPr>
          <p:cNvPr id="4" name="Rectangle 4"/>
          <p:cNvSpPr/>
          <p:nvPr/>
        </p:nvSpPr>
        <p:spPr>
          <a:xfrm>
            <a:off x="2725336" y="2747040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5" name="Rectangle 5"/>
          <p:cNvSpPr/>
          <p:nvPr/>
        </p:nvSpPr>
        <p:spPr>
          <a:xfrm>
            <a:off x="439320" y="4247214"/>
            <a:ext cx="1857388" cy="428604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sp>
        <p:nvSpPr>
          <p:cNvPr id="6" name="Diamond 6"/>
          <p:cNvSpPr/>
          <p:nvPr/>
        </p:nvSpPr>
        <p:spPr>
          <a:xfrm>
            <a:off x="3511154" y="4747304"/>
            <a:ext cx="1571636" cy="7143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7" name="Rectangle 7"/>
          <p:cNvSpPr/>
          <p:nvPr/>
        </p:nvSpPr>
        <p:spPr>
          <a:xfrm>
            <a:off x="5797170" y="4175776"/>
            <a:ext cx="1857388" cy="428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Vítr</a:t>
            </a:r>
          </a:p>
        </p:txBody>
      </p:sp>
      <p:cxnSp>
        <p:nvCxnSpPr>
          <p:cNvPr id="8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2171704" y="2657731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9" name="Straight Arrow Connector 9"/>
          <p:cNvCxnSpPr>
            <a:stCxn id="4" idx="2"/>
            <a:endCxn id="6" idx="0"/>
          </p:cNvCxnSpPr>
          <p:nvPr/>
        </p:nvCxnSpPr>
        <p:spPr>
          <a:xfrm rot="16200000" flipH="1">
            <a:off x="3386137" y="3836469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" name="Straight Arrow Connector 10"/>
          <p:cNvCxnSpPr>
            <a:stCxn id="4" idx="2"/>
            <a:endCxn id="7" idx="0"/>
          </p:cNvCxnSpPr>
          <p:nvPr/>
        </p:nvCxnSpPr>
        <p:spPr>
          <a:xfrm rot="16200000" flipH="1">
            <a:off x="4886347" y="2336259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1" name="TextBox 11"/>
          <p:cNvSpPr txBox="1"/>
          <p:nvPr/>
        </p:nvSpPr>
        <p:spPr>
          <a:xfrm>
            <a:off x="1725204" y="3604272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11154" y="3961462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25666" y="3604272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cxnSp>
        <p:nvCxnSpPr>
          <p:cNvPr id="14" name="Straight Arrow Connector 14"/>
          <p:cNvCxnSpPr>
            <a:stCxn id="5" idx="2"/>
            <a:endCxn id="19" idx="0"/>
          </p:cNvCxnSpPr>
          <p:nvPr/>
        </p:nvCxnSpPr>
        <p:spPr>
          <a:xfrm rot="5400000">
            <a:off x="671474" y="4836558"/>
            <a:ext cx="857280" cy="535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5"/>
          <p:cNvCxnSpPr>
            <a:stCxn id="5" idx="2"/>
            <a:endCxn id="18" idx="0"/>
          </p:cNvCxnSpPr>
          <p:nvPr/>
        </p:nvCxnSpPr>
        <p:spPr>
          <a:xfrm rot="16200000" flipH="1">
            <a:off x="1475159" y="4568673"/>
            <a:ext cx="8572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6" name="TextBox 16"/>
          <p:cNvSpPr txBox="1"/>
          <p:nvPr/>
        </p:nvSpPr>
        <p:spPr>
          <a:xfrm>
            <a:off x="582196" y="5033032"/>
            <a:ext cx="9326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9518" y="5104470"/>
            <a:ext cx="11208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sp>
        <p:nvSpPr>
          <p:cNvPr id="18" name="Diamond 18"/>
          <p:cNvSpPr/>
          <p:nvPr/>
        </p:nvSpPr>
        <p:spPr>
          <a:xfrm>
            <a:off x="1796642" y="5533098"/>
            <a:ext cx="128588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19" name="Diamond 19"/>
          <p:cNvSpPr/>
          <p:nvPr/>
        </p:nvSpPr>
        <p:spPr>
          <a:xfrm>
            <a:off x="225006" y="5533098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cxnSp>
        <p:nvCxnSpPr>
          <p:cNvPr id="20" name="Straight Arrow Connector 20"/>
          <p:cNvCxnSpPr>
            <a:stCxn id="7" idx="2"/>
            <a:endCxn id="25" idx="0"/>
          </p:cNvCxnSpPr>
          <p:nvPr/>
        </p:nvCxnSpPr>
        <p:spPr>
          <a:xfrm rot="5400000">
            <a:off x="5618563" y="4497235"/>
            <a:ext cx="100015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1"/>
          <p:cNvCxnSpPr>
            <a:stCxn id="7" idx="2"/>
            <a:endCxn id="23" idx="0"/>
          </p:cNvCxnSpPr>
          <p:nvPr/>
        </p:nvCxnSpPr>
        <p:spPr>
          <a:xfrm rot="16200000" flipH="1">
            <a:off x="6797290" y="4532954"/>
            <a:ext cx="85728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2" name="TextBox 22"/>
          <p:cNvSpPr txBox="1"/>
          <p:nvPr/>
        </p:nvSpPr>
        <p:spPr>
          <a:xfrm>
            <a:off x="7225930" y="4890156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Slabý</a:t>
            </a:r>
          </a:p>
        </p:txBody>
      </p:sp>
      <p:sp>
        <p:nvSpPr>
          <p:cNvPr id="23" name="Diamond 23"/>
          <p:cNvSpPr/>
          <p:nvPr/>
        </p:nvSpPr>
        <p:spPr>
          <a:xfrm>
            <a:off x="7083054" y="5461660"/>
            <a:ext cx="1285884" cy="7858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40046" y="5033032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Silný</a:t>
            </a:r>
          </a:p>
        </p:txBody>
      </p:sp>
      <p:sp>
        <p:nvSpPr>
          <p:cNvPr id="25" name="Diamond 25"/>
          <p:cNvSpPr/>
          <p:nvPr/>
        </p:nvSpPr>
        <p:spPr>
          <a:xfrm>
            <a:off x="4868476" y="5604536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</p:spTree>
    <p:extLst>
      <p:ext uri="{BB962C8B-B14F-4D97-AF65-F5344CB8AC3E}">
        <p14:creationId xmlns:p14="http://schemas.microsoft.com/office/powerpoint/2010/main" val="291732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cs-CZ" sz="2400" dirty="0"/>
              <a:t>Problém přeučení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Prořezávání rozhodovacích stromů </a:t>
            </a:r>
          </a:p>
          <a:p>
            <a:pPr>
              <a:spcBef>
                <a:spcPts val="2400"/>
              </a:spcBef>
            </a:pPr>
            <a:r>
              <a:rPr lang="cs-CZ" sz="2400" b="1" dirty="0"/>
              <a:t>Algoritmus C4.5 </a:t>
            </a:r>
          </a:p>
          <a:p>
            <a:pPr lvl="1"/>
            <a:r>
              <a:rPr lang="en-US" sz="2000" b="1" dirty="0" err="1"/>
              <a:t>Prořezávání</a:t>
            </a:r>
            <a:endParaRPr lang="en-US" sz="2000" b="1" dirty="0"/>
          </a:p>
          <a:p>
            <a:pPr lvl="1"/>
            <a:r>
              <a:rPr lang="cs-CZ" sz="2000" dirty="0"/>
              <a:t>Poměrný informační zisk</a:t>
            </a:r>
          </a:p>
          <a:p>
            <a:pPr lvl="1"/>
            <a:r>
              <a:rPr lang="en-US" sz="2000" dirty="0" err="1"/>
              <a:t>Využití</a:t>
            </a:r>
            <a:r>
              <a:rPr lang="en-US" sz="2000" dirty="0"/>
              <a:t> </a:t>
            </a:r>
            <a:r>
              <a:rPr lang="en-US" sz="2000" dirty="0" err="1"/>
              <a:t>spojitých</a:t>
            </a:r>
            <a:r>
              <a:rPr lang="en-US" sz="2000" dirty="0"/>
              <a:t> </a:t>
            </a:r>
            <a:r>
              <a:rPr lang="en-US" sz="2000" dirty="0" err="1"/>
              <a:t>atributů</a:t>
            </a:r>
            <a:endParaRPr lang="en-US" sz="2000" dirty="0"/>
          </a:p>
          <a:p>
            <a:pPr lvl="1"/>
            <a:r>
              <a:rPr lang="cs-CZ" sz="2000" dirty="0"/>
              <a:t>Seskupování hodnot </a:t>
            </a:r>
            <a:r>
              <a:rPr lang="en-US" sz="2000" dirty="0" err="1"/>
              <a:t>nominálních</a:t>
            </a:r>
            <a:r>
              <a:rPr lang="en-US" sz="2000" dirty="0"/>
              <a:t> </a:t>
            </a:r>
            <a:r>
              <a:rPr lang="cs-CZ" sz="2000" dirty="0"/>
              <a:t>atributů</a:t>
            </a:r>
            <a:endParaRPr lang="cs-CZ" sz="2400" b="1" dirty="0"/>
          </a:p>
          <a:p>
            <a:pPr>
              <a:spcBef>
                <a:spcPts val="2400"/>
              </a:spcBef>
            </a:pPr>
            <a:r>
              <a:rPr lang="cs-CZ" sz="2400" dirty="0"/>
              <a:t>Omezení rozhodovacích stromů</a:t>
            </a:r>
          </a:p>
          <a:p>
            <a:pPr>
              <a:spcBef>
                <a:spcPts val="2400"/>
              </a:spcBef>
            </a:pP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137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Algoritmus</a:t>
            </a:r>
            <a:r>
              <a:rPr lang="en-US"/>
              <a:t> C4.5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sz="2400" dirty="0" err="1"/>
              <a:t>Vznikl</a:t>
            </a:r>
            <a:r>
              <a:rPr lang="en-US" sz="2400" dirty="0"/>
              <a:t> </a:t>
            </a:r>
            <a:r>
              <a:rPr lang="en-US" sz="2400" dirty="0" err="1"/>
              <a:t>úpravou</a:t>
            </a:r>
            <a:r>
              <a:rPr lang="en-US" sz="2400" dirty="0"/>
              <a:t> a </a:t>
            </a:r>
            <a:r>
              <a:rPr lang="en-US" sz="2400" dirty="0" err="1"/>
              <a:t>rozšířením</a:t>
            </a:r>
            <a:r>
              <a:rPr lang="en-US" sz="2400" dirty="0"/>
              <a:t> </a:t>
            </a:r>
            <a:r>
              <a:rPr lang="en-US" sz="2400" dirty="0" err="1"/>
              <a:t>algoritmu</a:t>
            </a:r>
            <a:r>
              <a:rPr lang="en-US" sz="2400" dirty="0"/>
              <a:t> ID3</a:t>
            </a:r>
            <a:r>
              <a:rPr lang="cs-CZ" sz="2400" dirty="0"/>
              <a:t> (minulá přednáška na rozhodovací stromy)</a:t>
            </a:r>
            <a:endParaRPr lang="en-US" sz="2400" dirty="0"/>
          </a:p>
          <a:p>
            <a:r>
              <a:rPr lang="en-US" sz="2400" dirty="0" err="1"/>
              <a:t>Autorem</a:t>
            </a:r>
            <a:r>
              <a:rPr lang="en-US" sz="2400" dirty="0"/>
              <a:t> je </a:t>
            </a:r>
            <a:r>
              <a:rPr lang="en-US" sz="2400" dirty="0" err="1"/>
              <a:t>též</a:t>
            </a:r>
            <a:r>
              <a:rPr lang="en-US" sz="2400" dirty="0"/>
              <a:t> Dr. Quinlan</a:t>
            </a:r>
          </a:p>
          <a:p>
            <a:r>
              <a:rPr lang="en-US" sz="2400" dirty="0" err="1"/>
              <a:t>Hlavní</a:t>
            </a:r>
            <a:r>
              <a:rPr lang="en-US" sz="2400" dirty="0"/>
              <a:t> </a:t>
            </a:r>
            <a:r>
              <a:rPr lang="en-US" sz="2400" dirty="0" err="1"/>
              <a:t>rysy</a:t>
            </a:r>
            <a:endParaRPr lang="en-US" sz="2400" dirty="0"/>
          </a:p>
          <a:p>
            <a:pPr lvl="1"/>
            <a:r>
              <a:rPr lang="en-US" sz="2000" dirty="0" err="1"/>
              <a:t>Prořezávání</a:t>
            </a:r>
            <a:endParaRPr lang="en-US" sz="2000" dirty="0"/>
          </a:p>
          <a:p>
            <a:pPr lvl="1"/>
            <a:r>
              <a:rPr lang="cs-CZ" sz="2000" dirty="0"/>
              <a:t>Poměrný informační zisk</a:t>
            </a:r>
          </a:p>
          <a:p>
            <a:pPr lvl="1"/>
            <a:r>
              <a:rPr lang="en-US" sz="2000" dirty="0" err="1"/>
              <a:t>Využití</a:t>
            </a:r>
            <a:r>
              <a:rPr lang="en-US" sz="2000" dirty="0"/>
              <a:t> </a:t>
            </a:r>
            <a:r>
              <a:rPr lang="en-US" sz="2000" dirty="0" err="1"/>
              <a:t>spojitých</a:t>
            </a:r>
            <a:r>
              <a:rPr lang="en-US" sz="2000" dirty="0"/>
              <a:t> </a:t>
            </a:r>
            <a:r>
              <a:rPr lang="en-US" sz="2000" dirty="0" err="1"/>
              <a:t>atributů</a:t>
            </a:r>
            <a:endParaRPr lang="en-US" sz="2000" dirty="0"/>
          </a:p>
          <a:p>
            <a:pPr lvl="1"/>
            <a:r>
              <a:rPr lang="cs-CZ" sz="2000" dirty="0"/>
              <a:t>Seskupování hodnot </a:t>
            </a:r>
            <a:r>
              <a:rPr lang="en-US" sz="2000" dirty="0" err="1"/>
              <a:t>nominálních</a:t>
            </a:r>
            <a:r>
              <a:rPr lang="en-US" sz="2000" dirty="0"/>
              <a:t> </a:t>
            </a:r>
            <a:r>
              <a:rPr lang="cs-CZ" sz="2000" dirty="0"/>
              <a:t>atributů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5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cs-CZ" sz="2400" b="1" dirty="0"/>
              <a:t>Problém přeučení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Prořezávání rozhodovacích stromů 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Algoritmus C4.5 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Omezení rozhodovacích stromů</a:t>
            </a:r>
          </a:p>
          <a:p>
            <a:pPr>
              <a:spcBef>
                <a:spcPts val="2400"/>
              </a:spcBef>
            </a:pP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72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Prořezávání</a:t>
            </a:r>
            <a:r>
              <a:rPr lang="en-US" dirty="0"/>
              <a:t> </a:t>
            </a:r>
            <a:r>
              <a:rPr lang="en-US"/>
              <a:t>v C4.5</a:t>
            </a:r>
            <a:endParaRPr lang="en-US" dirty="0"/>
          </a:p>
        </p:txBody>
      </p:sp>
      <p:sp>
        <p:nvSpPr>
          <p:cNvPr id="6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342900" lvl="1" indent="-342900"/>
            <a:r>
              <a:rPr lang="en-US" sz="2400" err="1">
                <a:ea typeface="+mn-ea"/>
                <a:cs typeface="+mn-cs"/>
              </a:rPr>
              <a:t>Algoritmus</a:t>
            </a:r>
            <a:r>
              <a:rPr lang="en-US" sz="2400">
                <a:ea typeface="+mn-ea"/>
                <a:cs typeface="+mn-cs"/>
              </a:rPr>
              <a:t> C4.5 </a:t>
            </a:r>
            <a:r>
              <a:rPr lang="en-US" sz="2400" dirty="0" err="1">
                <a:ea typeface="+mn-ea"/>
                <a:cs typeface="+mn-cs"/>
              </a:rPr>
              <a:t>podporuje</a:t>
            </a:r>
            <a:r>
              <a:rPr lang="en-US" sz="2400" dirty="0">
                <a:ea typeface="+mn-ea"/>
                <a:cs typeface="+mn-cs"/>
              </a:rPr>
              <a:t> p</a:t>
            </a:r>
            <a:r>
              <a:rPr lang="cs-CZ" sz="2400" dirty="0" err="1">
                <a:ea typeface="+mn-ea"/>
                <a:cs typeface="+mn-cs"/>
              </a:rPr>
              <a:t>rořezávání</a:t>
            </a:r>
            <a:endParaRPr lang="en-US" sz="2400" dirty="0">
              <a:ea typeface="+mn-ea"/>
              <a:cs typeface="+mn-cs"/>
            </a:endParaRPr>
          </a:p>
          <a:p>
            <a:pPr marL="342900" lvl="1" indent="-342900"/>
            <a:r>
              <a:rPr lang="en-US" sz="2400" dirty="0" err="1">
                <a:ea typeface="+mn-ea"/>
                <a:cs typeface="+mn-cs"/>
              </a:rPr>
              <a:t>Nevyužívá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metodu</a:t>
            </a:r>
            <a:r>
              <a:rPr lang="en-US" sz="2400" dirty="0">
                <a:ea typeface="+mn-ea"/>
                <a:cs typeface="+mn-cs"/>
              </a:rPr>
              <a:t> Reduced error pruning, ale </a:t>
            </a:r>
            <a:r>
              <a:rPr lang="en-US" sz="2400" dirty="0" err="1">
                <a:ea typeface="+mn-ea"/>
                <a:cs typeface="+mn-cs"/>
              </a:rPr>
              <a:t>statistické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prořezávání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pomocí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konfidenčních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intervalů</a:t>
            </a:r>
            <a:endParaRPr lang="en-US" sz="2400" dirty="0">
              <a:ea typeface="+mn-ea"/>
              <a:cs typeface="+mn-cs"/>
            </a:endParaRPr>
          </a:p>
          <a:p>
            <a:pPr marL="342900" lvl="1" indent="-342900"/>
            <a:r>
              <a:rPr lang="en-US" sz="2400" dirty="0" err="1">
                <a:ea typeface="+mn-ea"/>
                <a:cs typeface="+mn-cs"/>
              </a:rPr>
              <a:t>Výhodou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použité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prořezávací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metody</a:t>
            </a:r>
            <a:r>
              <a:rPr lang="en-US" sz="2400" dirty="0">
                <a:ea typeface="+mn-ea"/>
                <a:cs typeface="+mn-cs"/>
              </a:rPr>
              <a:t> je, </a:t>
            </a:r>
            <a:r>
              <a:rPr lang="en-US" sz="2400" dirty="0" err="1">
                <a:ea typeface="+mn-ea"/>
                <a:cs typeface="+mn-cs"/>
              </a:rPr>
              <a:t>že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nejsou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potřeba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validační</a:t>
            </a:r>
            <a:r>
              <a:rPr lang="en-US" sz="2400" dirty="0">
                <a:ea typeface="+mn-ea"/>
                <a:cs typeface="+mn-cs"/>
              </a:rPr>
              <a:t> data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5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cs-CZ" sz="2400" dirty="0"/>
              <a:t>Problém přeučení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Prořezávání rozhodovacích stromů </a:t>
            </a:r>
          </a:p>
          <a:p>
            <a:pPr>
              <a:spcBef>
                <a:spcPts val="2400"/>
              </a:spcBef>
            </a:pPr>
            <a:r>
              <a:rPr lang="cs-CZ" sz="2400" b="1" dirty="0"/>
              <a:t>Algoritmus C4.5 </a:t>
            </a:r>
          </a:p>
          <a:p>
            <a:pPr lvl="1"/>
            <a:r>
              <a:rPr lang="en-US" sz="2000" dirty="0" err="1"/>
              <a:t>Prořezávání</a:t>
            </a:r>
            <a:endParaRPr lang="en-US" sz="2000" dirty="0"/>
          </a:p>
          <a:p>
            <a:pPr lvl="1"/>
            <a:r>
              <a:rPr lang="cs-CZ" sz="2000" b="1" dirty="0"/>
              <a:t>Poměrný informační zisk</a:t>
            </a:r>
          </a:p>
          <a:p>
            <a:pPr lvl="1"/>
            <a:r>
              <a:rPr lang="en-US" sz="2000" dirty="0" err="1"/>
              <a:t>Využití</a:t>
            </a:r>
            <a:r>
              <a:rPr lang="en-US" sz="2000" dirty="0"/>
              <a:t> </a:t>
            </a:r>
            <a:r>
              <a:rPr lang="en-US" sz="2000" dirty="0" err="1"/>
              <a:t>spojitých</a:t>
            </a:r>
            <a:r>
              <a:rPr lang="en-US" sz="2000" dirty="0"/>
              <a:t> </a:t>
            </a:r>
            <a:r>
              <a:rPr lang="en-US" sz="2000" dirty="0" err="1"/>
              <a:t>atributů</a:t>
            </a:r>
            <a:endParaRPr lang="en-US" sz="2000" dirty="0"/>
          </a:p>
          <a:p>
            <a:pPr lvl="1"/>
            <a:r>
              <a:rPr lang="cs-CZ" sz="2000" dirty="0"/>
              <a:t>Seskupování hodnot </a:t>
            </a:r>
            <a:r>
              <a:rPr lang="en-US" sz="2000" dirty="0" err="1"/>
              <a:t>nominálních</a:t>
            </a:r>
            <a:r>
              <a:rPr lang="en-US" sz="2000" dirty="0"/>
              <a:t> </a:t>
            </a:r>
            <a:r>
              <a:rPr lang="cs-CZ" sz="2000" dirty="0"/>
              <a:t>atributů</a:t>
            </a:r>
            <a:endParaRPr lang="cs-CZ" sz="2400" b="1" dirty="0"/>
          </a:p>
          <a:p>
            <a:pPr>
              <a:spcBef>
                <a:spcPts val="2400"/>
              </a:spcBef>
            </a:pPr>
            <a:r>
              <a:rPr lang="cs-CZ" sz="2400" dirty="0"/>
              <a:t>Omezení rozhodovacích stromů</a:t>
            </a:r>
          </a:p>
          <a:p>
            <a:pPr>
              <a:spcBef>
                <a:spcPts val="2400"/>
              </a:spcBef>
            </a:pP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637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Poměrný</a:t>
            </a:r>
            <a:r>
              <a:rPr lang="en-US" dirty="0"/>
              <a:t> </a:t>
            </a:r>
            <a:r>
              <a:rPr lang="en-US" dirty="0" err="1"/>
              <a:t>informační</a:t>
            </a:r>
            <a:r>
              <a:rPr lang="en-US" dirty="0"/>
              <a:t> </a:t>
            </a:r>
            <a:r>
              <a:rPr lang="en-US" dirty="0" err="1"/>
              <a:t>zisk</a:t>
            </a:r>
            <a:br>
              <a:rPr lang="en-US" dirty="0"/>
            </a:br>
            <a:r>
              <a:rPr lang="en-US" sz="3200" dirty="0" err="1"/>
              <a:t>Motivace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Informační</a:t>
            </a:r>
            <a:r>
              <a:rPr lang="en-US" sz="1800" dirty="0"/>
              <a:t> </a:t>
            </a:r>
            <a:r>
              <a:rPr lang="en-US" sz="1800" dirty="0" err="1"/>
              <a:t>zisk</a:t>
            </a:r>
            <a:r>
              <a:rPr lang="en-US" sz="1800" dirty="0"/>
              <a:t> </a:t>
            </a:r>
            <a:r>
              <a:rPr lang="en-US" sz="1800" dirty="0" err="1"/>
              <a:t>preferuje</a:t>
            </a:r>
            <a:r>
              <a:rPr lang="en-US" sz="1800" dirty="0"/>
              <a:t> testy s </a:t>
            </a:r>
            <a:r>
              <a:rPr lang="en-US" sz="1800" dirty="0" err="1"/>
              <a:t>velkým</a:t>
            </a:r>
            <a:r>
              <a:rPr lang="en-US" sz="1800" dirty="0"/>
              <a:t> </a:t>
            </a:r>
            <a:r>
              <a:rPr lang="en-US" sz="1800" dirty="0" err="1"/>
              <a:t>počtem</a:t>
            </a:r>
            <a:r>
              <a:rPr lang="en-US" sz="1800" dirty="0"/>
              <a:t> </a:t>
            </a:r>
            <a:r>
              <a:rPr lang="en-US" sz="1800" dirty="0" err="1"/>
              <a:t>výsledků</a:t>
            </a:r>
            <a:r>
              <a:rPr lang="en-US" sz="1800" dirty="0"/>
              <a:t> (</a:t>
            </a:r>
            <a:r>
              <a:rPr lang="en-US" sz="1800" dirty="0" err="1"/>
              <a:t>t.j.</a:t>
            </a:r>
            <a:r>
              <a:rPr lang="en-US" sz="1800" dirty="0"/>
              <a:t> </a:t>
            </a:r>
            <a:r>
              <a:rPr lang="en-US" sz="1800" dirty="0" err="1"/>
              <a:t>atributy</a:t>
            </a:r>
            <a:r>
              <a:rPr lang="en-US" sz="1800" dirty="0"/>
              <a:t> s </a:t>
            </a:r>
            <a:r>
              <a:rPr lang="en-US" sz="1800" dirty="0" err="1"/>
              <a:t>velkým</a:t>
            </a:r>
            <a:r>
              <a:rPr lang="en-US" sz="1800" dirty="0"/>
              <a:t> </a:t>
            </a:r>
            <a:r>
              <a:rPr lang="en-US" sz="1800" dirty="0" err="1"/>
              <a:t>počtem</a:t>
            </a:r>
            <a:r>
              <a:rPr lang="en-US" sz="1800" dirty="0"/>
              <a:t> </a:t>
            </a:r>
            <a:r>
              <a:rPr lang="en-US" sz="1800" dirty="0" err="1"/>
              <a:t>hodnot</a:t>
            </a:r>
            <a:r>
              <a:rPr lang="en-US" sz="1800" dirty="0"/>
              <a:t>)</a:t>
            </a:r>
          </a:p>
          <a:p>
            <a:r>
              <a:rPr lang="en-US" sz="1800" dirty="0"/>
              <a:t>V </a:t>
            </a:r>
            <a:r>
              <a:rPr lang="en-US" sz="1800" dirty="0" err="1"/>
              <a:t>extrémním</a:t>
            </a:r>
            <a:r>
              <a:rPr lang="en-US" sz="1800" dirty="0"/>
              <a:t> </a:t>
            </a:r>
            <a:r>
              <a:rPr lang="en-US" sz="1800" dirty="0" err="1"/>
              <a:t>případě</a:t>
            </a:r>
            <a:r>
              <a:rPr lang="en-US" sz="1800" dirty="0"/>
              <a:t> </a:t>
            </a:r>
            <a:r>
              <a:rPr lang="en-US" sz="1800" dirty="0" err="1"/>
              <a:t>jedna</a:t>
            </a:r>
            <a:r>
              <a:rPr lang="en-US" sz="1800" dirty="0"/>
              <a:t> </a:t>
            </a:r>
            <a:r>
              <a:rPr lang="en-US" sz="1800" dirty="0" err="1"/>
              <a:t>větev</a:t>
            </a:r>
            <a:r>
              <a:rPr lang="en-US" sz="1800" dirty="0"/>
              <a:t> – </a:t>
            </a:r>
            <a:r>
              <a:rPr lang="en-US" sz="1800" dirty="0" err="1"/>
              <a:t>jedna</a:t>
            </a:r>
            <a:r>
              <a:rPr lang="en-US" sz="1800" dirty="0"/>
              <a:t> instance</a:t>
            </a:r>
          </a:p>
          <a:p>
            <a:endParaRPr lang="en-US" sz="20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09867"/>
              </p:ext>
            </p:extLst>
          </p:nvPr>
        </p:nvGraphicFramePr>
        <p:xfrm>
          <a:off x="755576" y="2756363"/>
          <a:ext cx="7500990" cy="2184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cs-CZ" sz="1200" baseline="0" dirty="0"/>
                        <a:t>ID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Den v</a:t>
                      </a:r>
                      <a:r>
                        <a:rPr lang="cs-CZ" sz="1200" baseline="0" dirty="0"/>
                        <a:t> týdnu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6">
                <a:tc>
                  <a:txBody>
                    <a:bodyPr/>
                    <a:lstStyle/>
                    <a:p>
                      <a:r>
                        <a:rPr lang="cs-CZ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pondělí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95">
                <a:tc>
                  <a:txBody>
                    <a:bodyPr/>
                    <a:lstStyle/>
                    <a:p>
                      <a:r>
                        <a:rPr lang="cs-CZ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/>
                        <a:t>..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/>
                        <a:t>..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r>
                        <a:rPr lang="cs-CZ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pondělí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r>
                        <a:rPr lang="cs-CZ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úterý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Ano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59362"/>
              </p:ext>
            </p:extLst>
          </p:nvPr>
        </p:nvGraphicFramePr>
        <p:xfrm>
          <a:off x="1264516" y="5429250"/>
          <a:ext cx="6450756" cy="92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5" name="Equation" r:id="rId3" imgW="3263900" imgH="469900" progId="Equation.3">
                  <p:embed/>
                </p:oleObj>
              </mc:Choice>
              <mc:Fallback>
                <p:oleObj name="Equation" r:id="rId3" imgW="3263900" imgH="4699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516" y="5429250"/>
                        <a:ext cx="6450756" cy="928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49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sz="3600" kern="0" dirty="0"/>
              <a:t>Použití informačního zisku pokud je mezi atributy „ID“ </a:t>
            </a:r>
            <a:endParaRPr lang="cs-CZ" sz="3600" i="1" kern="0" dirty="0"/>
          </a:p>
        </p:txBody>
      </p:sp>
      <p:sp>
        <p:nvSpPr>
          <p:cNvPr id="5" name="Rectangle 38"/>
          <p:cNvSpPr/>
          <p:nvPr/>
        </p:nvSpPr>
        <p:spPr>
          <a:xfrm>
            <a:off x="3046477" y="227687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ID</a:t>
            </a:r>
          </a:p>
        </p:txBody>
      </p:sp>
      <p:cxnSp>
        <p:nvCxnSpPr>
          <p:cNvPr id="6" name="Straight Arrow Connector 42"/>
          <p:cNvCxnSpPr>
            <a:stCxn id="5" idx="2"/>
          </p:cNvCxnSpPr>
          <p:nvPr/>
        </p:nvCxnSpPr>
        <p:spPr>
          <a:xfrm flipH="1">
            <a:off x="2202798" y="2991252"/>
            <a:ext cx="1879530" cy="1206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" name="Straight Arrow Connector 43"/>
          <p:cNvCxnSpPr>
            <a:stCxn id="5" idx="2"/>
          </p:cNvCxnSpPr>
          <p:nvPr/>
        </p:nvCxnSpPr>
        <p:spPr>
          <a:xfrm rot="16200000" flipH="1">
            <a:off x="3707278" y="3366301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8" name="Straight Arrow Connector 44"/>
          <p:cNvCxnSpPr>
            <a:stCxn id="5" idx="2"/>
          </p:cNvCxnSpPr>
          <p:nvPr/>
        </p:nvCxnSpPr>
        <p:spPr>
          <a:xfrm>
            <a:off x="4082328" y="2991252"/>
            <a:ext cx="1353770" cy="1054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9" name="TextBox 45"/>
          <p:cNvSpPr txBox="1"/>
          <p:nvPr/>
        </p:nvSpPr>
        <p:spPr>
          <a:xfrm>
            <a:off x="2733571" y="3518273"/>
            <a:ext cx="3129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0" name="TextBox 46"/>
          <p:cNvSpPr txBox="1"/>
          <p:nvPr/>
        </p:nvSpPr>
        <p:spPr>
          <a:xfrm>
            <a:off x="3832295" y="3491294"/>
            <a:ext cx="3129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2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4763150" y="3501008"/>
            <a:ext cx="3129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3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971600" y="38606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 instance</a:t>
            </a:r>
          </a:p>
        </p:txBody>
      </p:sp>
      <p:cxnSp>
        <p:nvCxnSpPr>
          <p:cNvPr id="17" name="Straight Arrow Connector 44"/>
          <p:cNvCxnSpPr/>
          <p:nvPr/>
        </p:nvCxnSpPr>
        <p:spPr>
          <a:xfrm rot="16200000" flipH="1">
            <a:off x="5337121" y="1871792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44"/>
          <p:cNvCxnSpPr>
            <a:stCxn id="5" idx="2"/>
          </p:cNvCxnSpPr>
          <p:nvPr/>
        </p:nvCxnSpPr>
        <p:spPr>
          <a:xfrm>
            <a:off x="4082328" y="2991252"/>
            <a:ext cx="3081959" cy="1054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0" name="Straight Arrow Connector 44"/>
          <p:cNvCxnSpPr>
            <a:stCxn id="5" idx="2"/>
          </p:cNvCxnSpPr>
          <p:nvPr/>
        </p:nvCxnSpPr>
        <p:spPr>
          <a:xfrm>
            <a:off x="4082328" y="2991252"/>
            <a:ext cx="3081959" cy="1157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4" name="TextovéPole 23"/>
          <p:cNvSpPr txBox="1"/>
          <p:nvPr/>
        </p:nvSpPr>
        <p:spPr>
          <a:xfrm>
            <a:off x="3275856" y="39330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 instance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5004048" y="40130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 instance</a:t>
            </a:r>
          </a:p>
        </p:txBody>
      </p:sp>
      <p:sp>
        <p:nvSpPr>
          <p:cNvPr id="18" name="Diamond 25"/>
          <p:cNvSpPr/>
          <p:nvPr/>
        </p:nvSpPr>
        <p:spPr>
          <a:xfrm>
            <a:off x="1480512" y="4197692"/>
            <a:ext cx="1285884" cy="6429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21" name="Diamond 19"/>
          <p:cNvSpPr/>
          <p:nvPr/>
        </p:nvSpPr>
        <p:spPr>
          <a:xfrm>
            <a:off x="3985425" y="4277136"/>
            <a:ext cx="1265375" cy="65548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26" name="Diamond 19"/>
          <p:cNvSpPr/>
          <p:nvPr/>
        </p:nvSpPr>
        <p:spPr>
          <a:xfrm>
            <a:off x="5250800" y="4191422"/>
            <a:ext cx="1265375" cy="65548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30561"/>
              </p:ext>
            </p:extLst>
          </p:nvPr>
        </p:nvGraphicFramePr>
        <p:xfrm>
          <a:off x="2430463" y="5219700"/>
          <a:ext cx="3902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6" name="Rovnice" r:id="rId3" imgW="2120760" imgH="203040" progId="Equation.3">
                  <p:embed/>
                </p:oleObj>
              </mc:Choice>
              <mc:Fallback>
                <p:oleObj name="Rovnice" r:id="rId3" imgW="2120760" imgH="2030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219700"/>
                        <a:ext cx="39020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élník 2"/>
          <p:cNvSpPr/>
          <p:nvPr/>
        </p:nvSpPr>
        <p:spPr>
          <a:xfrm>
            <a:off x="7452319" y="5949280"/>
            <a:ext cx="1512169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ID3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251519" y="5818038"/>
            <a:ext cx="712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Při volbě atributu ID obsahují jednotlivé množiny S</a:t>
            </a:r>
            <a:r>
              <a:rPr lang="cs-CZ" baseline="-25000" dirty="0"/>
              <a:t>v</a:t>
            </a:r>
            <a:r>
              <a:rPr lang="cs-CZ" dirty="0"/>
              <a:t> vždy jednu instanci.</a:t>
            </a:r>
          </a:p>
          <a:p>
            <a:r>
              <a:rPr lang="cs-CZ" dirty="0"/>
              <a:t>Informační zisk je tak maximální (ve výši entropie cílového atributu)</a:t>
            </a:r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75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Poměrný informační zisk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Informační zisk vyjadřuje informaci obsaženou ve třídě, která je přiřazena instancím jednotlivými výsledky testu</a:t>
            </a:r>
          </a:p>
          <a:p>
            <a:r>
              <a:rPr lang="cs-CZ" sz="2400" dirty="0"/>
              <a:t>Poměrný informační zisk normalizuje informační zisk členem, který vyjadřuje množství informace obsažené v tom, že test </a:t>
            </a:r>
            <a:r>
              <a:rPr lang="cs-CZ" sz="2400"/>
              <a:t>(tj. </a:t>
            </a:r>
            <a:r>
              <a:rPr lang="cs-CZ" sz="2400" dirty="0"/>
              <a:t>atribut) má určitý počet výsledků </a:t>
            </a:r>
            <a:r>
              <a:rPr lang="cs-CZ" sz="2400"/>
              <a:t>(tj. </a:t>
            </a:r>
            <a:r>
              <a:rPr lang="cs-CZ" sz="2400" dirty="0"/>
              <a:t>hodnot atributu)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kde</a:t>
            </a:r>
            <a:endParaRPr lang="cs-CZ" sz="2400" i="1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50212"/>
              </p:ext>
            </p:extLst>
          </p:nvPr>
        </p:nvGraphicFramePr>
        <p:xfrm>
          <a:off x="2035175" y="5407025"/>
          <a:ext cx="54292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4" name="Equation" r:id="rId3" imgW="2705100" imgH="508000" progId="Equation.3">
                  <p:embed/>
                </p:oleObj>
              </mc:Choice>
              <mc:Fallback>
                <p:oleObj name="Equation" r:id="rId3" imgW="2705100" imgH="5080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5407025"/>
                        <a:ext cx="54292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45738"/>
              </p:ext>
            </p:extLst>
          </p:nvPr>
        </p:nvGraphicFramePr>
        <p:xfrm>
          <a:off x="2419350" y="4240064"/>
          <a:ext cx="37274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5" name="Equation" r:id="rId5" imgW="2019300" imgH="419100" progId="Equation.3">
                  <p:embed/>
                </p:oleObj>
              </mc:Choice>
              <mc:Fallback>
                <p:oleObj name="Equation" r:id="rId5" imgW="2019300" imgH="419100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240064"/>
                        <a:ext cx="372745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7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cs-CZ" dirty="0"/>
              <a:t>Výběr atributu pro větvení</a:t>
            </a:r>
            <a:br>
              <a:rPr lang="cs-CZ" dirty="0"/>
            </a:br>
            <a:r>
              <a:rPr lang="cs-CZ" sz="3600" i="1" dirty="0"/>
              <a:t>informační zisk</a:t>
            </a:r>
            <a:endParaRPr lang="cs-CZ" i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127433"/>
              </p:ext>
            </p:extLst>
          </p:nvPr>
        </p:nvGraphicFramePr>
        <p:xfrm>
          <a:off x="539552" y="6170578"/>
          <a:ext cx="4248472" cy="49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1" name="Rovnice" r:id="rId3" imgW="1726920" imgH="203040" progId="Equation.3">
                  <p:embed/>
                </p:oleObj>
              </mc:Choice>
              <mc:Fallback>
                <p:oleObj name="Rovnice" r:id="rId3" imgW="1726920" imgH="203040" progId="Equation.3">
                  <p:embed/>
                  <p:pic>
                    <p:nvPicPr>
                      <p:cNvPr id="0" name="Picture 78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170578"/>
                        <a:ext cx="4248472" cy="498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495869" y="1628800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rot="5400000">
            <a:off x="2263564" y="1503784"/>
            <a:ext cx="1428760" cy="3107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rot="5400000">
            <a:off x="3728043" y="2825387"/>
            <a:ext cx="1285884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rot="16200000" flipH="1">
            <a:off x="5013926" y="1860973"/>
            <a:ext cx="1428760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1781357" y="2700370"/>
            <a:ext cx="8002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1621" y="2771808"/>
            <a:ext cx="1146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3230" y="2843246"/>
            <a:ext cx="6815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626193"/>
              </p:ext>
            </p:extLst>
          </p:nvPr>
        </p:nvGraphicFramePr>
        <p:xfrm>
          <a:off x="323528" y="2609181"/>
          <a:ext cx="1081608" cy="63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2" name="Rovnice" r:id="rId5" imgW="774364" imgH="457002" progId="Equation.3">
                  <p:embed/>
                </p:oleObj>
              </mc:Choice>
              <mc:Fallback>
                <p:oleObj name="Rovnice" r:id="rId5" imgW="774364" imgH="457002" progId="Equation.3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9181"/>
                        <a:ext cx="1081608" cy="637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691933"/>
              </p:ext>
            </p:extLst>
          </p:nvPr>
        </p:nvGraphicFramePr>
        <p:xfrm>
          <a:off x="2929145" y="3141140"/>
          <a:ext cx="994782" cy="588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3" name="Rovnice" r:id="rId7" imgW="774364" imgH="457002" progId="Equation.3">
                  <p:embed/>
                </p:oleObj>
              </mc:Choice>
              <mc:Fallback>
                <p:oleObj name="Rovnice" r:id="rId7" imgW="774364" imgH="457002" progId="Equation.3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145" y="3141140"/>
                        <a:ext cx="994782" cy="588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449145"/>
              </p:ext>
            </p:extLst>
          </p:nvPr>
        </p:nvGraphicFramePr>
        <p:xfrm>
          <a:off x="6924893" y="2885036"/>
          <a:ext cx="954607" cy="57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4" name="Rovnice" r:id="rId9" imgW="762000" imgH="457200" progId="Equation.3">
                  <p:embed/>
                </p:oleObj>
              </mc:Choice>
              <mc:Fallback>
                <p:oleObj name="Rovnice" r:id="rId9" imgW="762000" imgH="457200" progId="Equation.3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893" y="2885036"/>
                        <a:ext cx="954607" cy="572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10699"/>
              </p:ext>
            </p:extLst>
          </p:nvPr>
        </p:nvGraphicFramePr>
        <p:xfrm>
          <a:off x="1021755" y="4077072"/>
          <a:ext cx="63769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5" name="Equation" r:id="rId11" imgW="4127500" imgH="469900" progId="Equation.3">
                  <p:embed/>
                </p:oleObj>
              </mc:Choice>
              <mc:Fallback>
                <p:oleObj name="Equation" r:id="rId11" imgW="4127500" imgH="469900" progId="Equation.3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55" y="4077072"/>
                        <a:ext cx="6376988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ál 12"/>
          <p:cNvSpPr/>
          <p:nvPr/>
        </p:nvSpPr>
        <p:spPr>
          <a:xfrm>
            <a:off x="0" y="2343180"/>
            <a:ext cx="1619672" cy="1013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/>
          <p:cNvSpPr/>
          <p:nvPr/>
        </p:nvSpPr>
        <p:spPr>
          <a:xfrm>
            <a:off x="2771800" y="2924944"/>
            <a:ext cx="1619672" cy="1013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/>
          <p:cNvSpPr/>
          <p:nvPr/>
        </p:nvSpPr>
        <p:spPr>
          <a:xfrm>
            <a:off x="6660232" y="2631212"/>
            <a:ext cx="1619672" cy="1013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6588224" y="5013176"/>
            <a:ext cx="24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Vstupem pro výpočet je počet instancí </a:t>
            </a:r>
            <a:r>
              <a:rPr lang="cs-CZ" b="1" dirty="0"/>
              <a:t>s danou třídou </a:t>
            </a:r>
            <a:r>
              <a:rPr lang="cs-CZ" dirty="0"/>
              <a:t>v jednotlivých větvích</a:t>
            </a:r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85654"/>
              </p:ext>
            </p:extLst>
          </p:nvPr>
        </p:nvGraphicFramePr>
        <p:xfrm>
          <a:off x="3009488" y="4980702"/>
          <a:ext cx="3002672" cy="68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6" name="Rovnice" r:id="rId13" imgW="1905000" imgH="431800" progId="Equation.3">
                  <p:embed/>
                </p:oleObj>
              </mc:Choice>
              <mc:Fallback>
                <p:oleObj name="Rovnice" r:id="rId13" imgW="1905000" imgH="431800" progId="Equation.3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88" y="4980702"/>
                        <a:ext cx="3002672" cy="680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629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Poměrný informační zisk</a:t>
            </a:r>
            <a:br>
              <a:rPr lang="cs-CZ" dirty="0"/>
            </a:br>
            <a:r>
              <a:rPr lang="cs-CZ" sz="3200" i="1" dirty="0"/>
              <a:t>normalizační koeficient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0818" y="1484784"/>
            <a:ext cx="806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Uvažujme atribut </a:t>
            </a:r>
            <a:r>
              <a:rPr lang="cs-CZ" b="1" i="1" dirty="0"/>
              <a:t>Předpověď</a:t>
            </a:r>
            <a:r>
              <a:rPr lang="cs-CZ" dirty="0"/>
              <a:t>  při výběru kořenového atributu. Tento atribut měl informační zisk 0,247. Jaká bude hodnota </a:t>
            </a:r>
            <a:r>
              <a:rPr lang="cs-CZ" dirty="0" err="1"/>
              <a:t>SplitInfo</a:t>
            </a:r>
            <a:r>
              <a:rPr lang="cs-CZ" dirty="0"/>
              <a:t>?</a:t>
            </a:r>
          </a:p>
          <a:p>
            <a:endParaRPr lang="cs-CZ" dirty="0"/>
          </a:p>
        </p:txBody>
      </p:sp>
      <p:sp>
        <p:nvSpPr>
          <p:cNvPr id="7" name="Rectangle 38"/>
          <p:cNvSpPr/>
          <p:nvPr/>
        </p:nvSpPr>
        <p:spPr>
          <a:xfrm>
            <a:off x="3046477" y="227687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cxnSp>
        <p:nvCxnSpPr>
          <p:cNvPr id="10" name="Straight Arrow Connector 42"/>
          <p:cNvCxnSpPr>
            <a:stCxn id="7" idx="2"/>
          </p:cNvCxnSpPr>
          <p:nvPr/>
        </p:nvCxnSpPr>
        <p:spPr>
          <a:xfrm rot="5400000">
            <a:off x="2492845" y="2187563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1" name="Straight Arrow Connector 43"/>
          <p:cNvCxnSpPr>
            <a:stCxn id="7" idx="2"/>
          </p:cNvCxnSpPr>
          <p:nvPr/>
        </p:nvCxnSpPr>
        <p:spPr>
          <a:xfrm rot="16200000" flipH="1">
            <a:off x="3707278" y="3366301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44"/>
          <p:cNvCxnSpPr>
            <a:stCxn id="7" idx="2"/>
          </p:cNvCxnSpPr>
          <p:nvPr/>
        </p:nvCxnSpPr>
        <p:spPr>
          <a:xfrm rot="16200000" flipH="1">
            <a:off x="5207488" y="1866091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3" name="TextBox 45"/>
          <p:cNvSpPr txBox="1"/>
          <p:nvPr/>
        </p:nvSpPr>
        <p:spPr>
          <a:xfrm>
            <a:off x="2046345" y="3134104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4" name="TextBox 46"/>
          <p:cNvSpPr txBox="1"/>
          <p:nvPr/>
        </p:nvSpPr>
        <p:spPr>
          <a:xfrm>
            <a:off x="3832295" y="3491294"/>
            <a:ext cx="11464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</a:t>
            </a:r>
          </a:p>
        </p:txBody>
      </p:sp>
      <p:sp>
        <p:nvSpPr>
          <p:cNvPr id="15" name="TextBox 47"/>
          <p:cNvSpPr txBox="1"/>
          <p:nvPr/>
        </p:nvSpPr>
        <p:spPr>
          <a:xfrm>
            <a:off x="5546807" y="3134104"/>
            <a:ext cx="6815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971600" y="38606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5 instancí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3203848" y="38610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4 instance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5652120" y="38610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5 instancí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70916"/>
              </p:ext>
            </p:extLst>
          </p:nvPr>
        </p:nvGraphicFramePr>
        <p:xfrm>
          <a:off x="293688" y="4508500"/>
          <a:ext cx="82232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97" name="Rovnice" r:id="rId3" imgW="6019560" imgH="469800" progId="Equation.3">
                  <p:embed/>
                </p:oleObj>
              </mc:Choice>
              <mc:Fallback>
                <p:oleObj name="Rovnice" r:id="rId3" imgW="6019560" imgH="46980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4508500"/>
                        <a:ext cx="82232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ovéPole 20"/>
          <p:cNvSpPr txBox="1"/>
          <p:nvPr/>
        </p:nvSpPr>
        <p:spPr>
          <a:xfrm>
            <a:off x="12184" y="5949280"/>
            <a:ext cx="1017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Vstupem pro výpočet je počet instancí spadajících do jednotlivých větví - </a:t>
            </a:r>
            <a:r>
              <a:rPr lang="cs-CZ" b="1" dirty="0"/>
              <a:t>bez ohledu na příslušnost k třídě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26</a:t>
            </a:fld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>
              <a:xfrm>
                <a:off x="306133" y="5291150"/>
                <a:ext cx="7146187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cs-CZ" b="0" i="0" dirty="0" smtClean="0">
                          <a:latin typeface="Cambria Math" panose="02040503050406030204" pitchFamily="18" charset="0"/>
                        </a:rPr>
                        <m:t>om</m:t>
                      </m:r>
                      <m:r>
                        <a:rPr lang="cs-CZ" b="0" i="1" dirty="0" smtClean="0">
                          <a:latin typeface="Cambria Math" panose="02040503050406030204" pitchFamily="18" charset="0"/>
                        </a:rPr>
                        <m:t>𝑍𝑖𝑠𝑘</m:t>
                      </m:r>
                      <m:d>
                        <m:dPr>
                          <m:ctrlPr>
                            <a:rPr lang="cs-CZ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ř</m:t>
                          </m:r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𝑒𝑑𝑝𝑜𝑣</m:t>
                          </m:r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ěď</m:t>
                          </m:r>
                        </m:e>
                      </m:d>
                      <m:r>
                        <a:rPr lang="cs-CZ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𝑍𝑖𝑠𝑘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ř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𝑒𝑑𝑝𝑜𝑣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ěď</m:t>
                              </m:r>
                            </m:e>
                          </m:d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𝑆𝑝𝑙𝑖𝑡𝐼𝑛𝑓𝑜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ř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𝑒𝑑𝑝𝑜𝑣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ěď</m:t>
                              </m:r>
                            </m:e>
                          </m:d>
                        </m:den>
                      </m:f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0,247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1,577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=0,1566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3" y="5291150"/>
                <a:ext cx="7146187" cy="5861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kern="0" dirty="0"/>
              <a:t>Poměrný informační zisk</a:t>
            </a:r>
            <a:br>
              <a:rPr lang="cs-CZ" kern="0" dirty="0"/>
            </a:br>
            <a:r>
              <a:rPr lang="cs-CZ" sz="3200" i="1" kern="0" dirty="0"/>
              <a:t>normalizační koeficient</a:t>
            </a:r>
            <a:endParaRPr lang="cs-CZ" i="1" kern="0" dirty="0"/>
          </a:p>
        </p:txBody>
      </p:sp>
      <p:sp>
        <p:nvSpPr>
          <p:cNvPr id="5" name="Rectangle 38"/>
          <p:cNvSpPr/>
          <p:nvPr/>
        </p:nvSpPr>
        <p:spPr>
          <a:xfrm>
            <a:off x="3046477" y="1844824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ID</a:t>
            </a:r>
          </a:p>
        </p:txBody>
      </p:sp>
      <p:cxnSp>
        <p:nvCxnSpPr>
          <p:cNvPr id="6" name="Straight Arrow Connector 42"/>
          <p:cNvCxnSpPr>
            <a:stCxn id="5" idx="2"/>
          </p:cNvCxnSpPr>
          <p:nvPr/>
        </p:nvCxnSpPr>
        <p:spPr>
          <a:xfrm flipH="1">
            <a:off x="2202798" y="2559204"/>
            <a:ext cx="1879530" cy="1206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" name="Straight Arrow Connector 43"/>
          <p:cNvCxnSpPr>
            <a:stCxn id="5" idx="2"/>
          </p:cNvCxnSpPr>
          <p:nvPr/>
        </p:nvCxnSpPr>
        <p:spPr>
          <a:xfrm rot="16200000" flipH="1">
            <a:off x="3707278" y="2934253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8" name="Straight Arrow Connector 44"/>
          <p:cNvCxnSpPr>
            <a:stCxn id="5" idx="2"/>
          </p:cNvCxnSpPr>
          <p:nvPr/>
        </p:nvCxnSpPr>
        <p:spPr>
          <a:xfrm>
            <a:off x="4082328" y="2559204"/>
            <a:ext cx="1353770" cy="1054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9" name="TextBox 45"/>
          <p:cNvSpPr txBox="1"/>
          <p:nvPr/>
        </p:nvSpPr>
        <p:spPr>
          <a:xfrm>
            <a:off x="2733571" y="3086225"/>
            <a:ext cx="3129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0" name="TextBox 46"/>
          <p:cNvSpPr txBox="1"/>
          <p:nvPr/>
        </p:nvSpPr>
        <p:spPr>
          <a:xfrm>
            <a:off x="3832295" y="3059246"/>
            <a:ext cx="3129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2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4763150" y="3068960"/>
            <a:ext cx="3129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3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971600" y="34285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 instance</a:t>
            </a:r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26929"/>
              </p:ext>
            </p:extLst>
          </p:nvPr>
        </p:nvGraphicFramePr>
        <p:xfrm>
          <a:off x="1187450" y="4076452"/>
          <a:ext cx="64373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4" name="Rovnice" r:id="rId3" imgW="4711680" imgH="469800" progId="Equation.3">
                  <p:embed/>
                </p:oleObj>
              </mc:Choice>
              <mc:Fallback>
                <p:oleObj name="Rovnice" r:id="rId3" imgW="4711680" imgH="469800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6452"/>
                        <a:ext cx="643731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91091"/>
              </p:ext>
            </p:extLst>
          </p:nvPr>
        </p:nvGraphicFramePr>
        <p:xfrm>
          <a:off x="1382713" y="4953000"/>
          <a:ext cx="5975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5" name="Rovnice" r:id="rId5" imgW="3238200" imgH="419040" progId="Equation.3">
                  <p:embed/>
                </p:oleObj>
              </mc:Choice>
              <mc:Fallback>
                <p:oleObj name="Rovnice" r:id="rId5" imgW="3238200" imgH="41904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953000"/>
                        <a:ext cx="59753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44"/>
          <p:cNvCxnSpPr/>
          <p:nvPr/>
        </p:nvCxnSpPr>
        <p:spPr>
          <a:xfrm rot="16200000" flipH="1">
            <a:off x="5337121" y="1439744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44"/>
          <p:cNvCxnSpPr>
            <a:stCxn id="5" idx="2"/>
          </p:cNvCxnSpPr>
          <p:nvPr/>
        </p:nvCxnSpPr>
        <p:spPr>
          <a:xfrm>
            <a:off x="4082328" y="2559204"/>
            <a:ext cx="3081959" cy="1054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0" name="Straight Arrow Connector 44"/>
          <p:cNvCxnSpPr>
            <a:stCxn id="5" idx="2"/>
          </p:cNvCxnSpPr>
          <p:nvPr/>
        </p:nvCxnSpPr>
        <p:spPr>
          <a:xfrm>
            <a:off x="4082328" y="2559204"/>
            <a:ext cx="3081959" cy="1157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4" name="TextovéPole 23"/>
          <p:cNvSpPr txBox="1"/>
          <p:nvPr/>
        </p:nvSpPr>
        <p:spPr>
          <a:xfrm>
            <a:off x="327585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 instance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5004048" y="35809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 instance</a:t>
            </a:r>
          </a:p>
        </p:txBody>
      </p:sp>
      <p:sp>
        <p:nvSpPr>
          <p:cNvPr id="3" name="Obdélník 2"/>
          <p:cNvSpPr/>
          <p:nvPr/>
        </p:nvSpPr>
        <p:spPr>
          <a:xfrm>
            <a:off x="216025" y="5805264"/>
            <a:ext cx="9396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Protože atribut „Předpověď“ měl vyšší </a:t>
            </a:r>
            <a:r>
              <a:rPr lang="cs-CZ" dirty="0" err="1"/>
              <a:t>PomZisk</a:t>
            </a:r>
            <a:r>
              <a:rPr lang="cs-CZ" dirty="0"/>
              <a:t> (0,1566 </a:t>
            </a:r>
            <a:r>
              <a:rPr lang="en-US" dirty="0"/>
              <a:t>&gt; 0</a:t>
            </a:r>
            <a:r>
              <a:rPr lang="cs-CZ" dirty="0"/>
              <a:t>,</a:t>
            </a:r>
            <a:r>
              <a:rPr lang="en-US" dirty="0"/>
              <a:t>0176</a:t>
            </a:r>
            <a:r>
              <a:rPr lang="cs-CZ" dirty="0"/>
              <a:t>)</a:t>
            </a:r>
            <a:r>
              <a:rPr lang="en-US" dirty="0"/>
              <a:t>, </a:t>
            </a:r>
            <a:endParaRPr lang="cs-CZ" dirty="0"/>
          </a:p>
          <a:p>
            <a:r>
              <a:rPr lang="cs-CZ" dirty="0"/>
              <a:t> je vybrán tento atribut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11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zisk </a:t>
            </a:r>
            <a:r>
              <a:rPr lang="cs-CZ" dirty="0" err="1"/>
              <a:t>vs</a:t>
            </a:r>
            <a:r>
              <a:rPr lang="cs-CZ" dirty="0"/>
              <a:t> poměrný informační zisk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Nevýhodou informačního zisku je preference atributů s velkým počtem hodnot</a:t>
            </a:r>
          </a:p>
          <a:p>
            <a:r>
              <a:rPr lang="cs-CZ" sz="2000" dirty="0"/>
              <a:t>Poměrný informační zisk je </a:t>
            </a:r>
            <a:r>
              <a:rPr lang="cs-CZ" sz="2000" b="1" dirty="0"/>
              <a:t>heuristika</a:t>
            </a:r>
            <a:r>
              <a:rPr lang="cs-CZ" sz="2000" dirty="0"/>
              <a:t>, která výše uvedený problém řeší, nicméně za cenu diskriminace atributů s vysokým počtem hodnot</a:t>
            </a:r>
          </a:p>
          <a:p>
            <a:r>
              <a:rPr lang="cs-CZ" sz="2000"/>
              <a:t>Pro C4.5 </a:t>
            </a:r>
            <a:r>
              <a:rPr lang="cs-CZ" sz="2000" dirty="0"/>
              <a:t>je </a:t>
            </a:r>
            <a:r>
              <a:rPr lang="cs-CZ" sz="2000" i="1" dirty="0"/>
              <a:t>Poměrný informační zisk </a:t>
            </a:r>
            <a:r>
              <a:rPr lang="cs-CZ" sz="2000" dirty="0"/>
              <a:t>je výchozí míra „</a:t>
            </a:r>
            <a:r>
              <a:rPr lang="cs-CZ" sz="2000" dirty="0" err="1"/>
              <a:t>goodness</a:t>
            </a:r>
            <a:r>
              <a:rPr lang="cs-CZ" sz="2000" dirty="0"/>
              <a:t>“ (kritérium pro výběr atributů), </a:t>
            </a:r>
            <a:r>
              <a:rPr lang="cs-CZ" sz="2000" i="1" dirty="0"/>
              <a:t>informační zisk </a:t>
            </a:r>
            <a:r>
              <a:rPr lang="cs-CZ" sz="2000" dirty="0"/>
              <a:t>je výchozí pro ID3</a:t>
            </a:r>
          </a:p>
          <a:p>
            <a:r>
              <a:rPr lang="cs-CZ" sz="2000" dirty="0"/>
              <a:t>Experimentální výsledky ukazují, že poměrný informační zisk obvykle dává lepší výsledky než informační zisk (</a:t>
            </a:r>
            <a:r>
              <a:rPr lang="cs-CZ" sz="2000" dirty="0" err="1"/>
              <a:t>Quinlan</a:t>
            </a:r>
            <a:r>
              <a:rPr lang="cs-CZ" sz="2000" dirty="0"/>
              <a:t>, 1993)</a:t>
            </a:r>
          </a:p>
          <a:p>
            <a:r>
              <a:rPr lang="cs-CZ" sz="2000" dirty="0"/>
              <a:t>Alternativním řešením problému je rozdělení hodnot atributu do skupin, během fáze přípravy dat nebo dolování tak, aby atributy měly souměřitelně velký počet skupin</a:t>
            </a:r>
          </a:p>
          <a:p>
            <a:r>
              <a:rPr lang="cs-CZ" sz="2000" dirty="0"/>
              <a:t>Specifický problém tvoří spojité atributy (viz dále)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00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err="1"/>
              <a:t>Kvíz</a:t>
            </a:r>
            <a:r>
              <a:rPr lang="en-US" dirty="0"/>
              <a:t> 2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/>
          </p:nvPr>
        </p:nvGraphicFramePr>
        <p:xfrm>
          <a:off x="1331640" y="1906032"/>
          <a:ext cx="648072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/>
          </p:nvPr>
        </p:nvGraphicFramePr>
        <p:xfrm>
          <a:off x="1342759" y="1245520"/>
          <a:ext cx="6488712" cy="648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r>
                        <a:rPr lang="en-US" baseline="0" dirty="0"/>
                        <a:t> 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r>
                        <a:rPr lang="en-US" baseline="0" dirty="0"/>
                        <a:t> 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r>
                        <a:rPr lang="en-US" baseline="0" dirty="0"/>
                        <a:t> 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r>
                        <a:rPr lang="en-US" dirty="0"/>
                        <a:t> 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Cílová</a:t>
                      </a:r>
                      <a:r>
                        <a:rPr lang="en-US" dirty="0"/>
                        <a:t> pr.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1331640" y="2276872"/>
          <a:ext cx="6494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Možná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4267952" y="5733256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Který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err="1"/>
              <a:t>bude</a:t>
            </a:r>
            <a:r>
              <a:rPr lang="en-US" b="1" dirty="0"/>
              <a:t> </a:t>
            </a:r>
            <a:r>
              <a:rPr lang="en-US" b="1" dirty="0" err="1"/>
              <a:t>mít</a:t>
            </a:r>
            <a:r>
              <a:rPr lang="en-US" b="1" dirty="0"/>
              <a:t> </a:t>
            </a:r>
            <a:r>
              <a:rPr lang="en-US" b="1" dirty="0" err="1"/>
              <a:t>nejvyšší</a:t>
            </a:r>
            <a:r>
              <a:rPr lang="en-US" b="1" dirty="0"/>
              <a:t> </a:t>
            </a:r>
            <a:r>
              <a:rPr lang="en-US" b="1" dirty="0" err="1"/>
              <a:t>hodnotu</a:t>
            </a:r>
            <a:r>
              <a:rPr lang="en-US" b="1" dirty="0"/>
              <a:t> split info? </a:t>
            </a:r>
          </a:p>
          <a:p>
            <a:r>
              <a:rPr lang="en-US" b="1" dirty="0" err="1"/>
              <a:t>Odpověď</a:t>
            </a:r>
            <a:r>
              <a:rPr lang="en-US" b="1" dirty="0"/>
              <a:t>: </a:t>
            </a:r>
            <a:r>
              <a:rPr lang="en-US" b="1" dirty="0" err="1"/>
              <a:t>číslo</a:t>
            </a:r>
            <a:r>
              <a:rPr lang="en-US" b="1" dirty="0"/>
              <a:t> </a:t>
            </a:r>
            <a:r>
              <a:rPr lang="en-US" b="1" dirty="0" err="1"/>
              <a:t>atributu</a:t>
            </a:r>
            <a:endParaRPr lang="en-US" b="1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467544" y="4077072"/>
          <a:ext cx="54292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3" imgW="2705100" imgH="508000" progId="Equation.3">
                  <p:embed/>
                </p:oleObj>
              </mc:Choice>
              <mc:Fallback>
                <p:oleObj name="Equation" r:id="rId3" imgW="2705100" imgH="5080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77072"/>
                        <a:ext cx="54292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24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- Šum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7072362" cy="4525963"/>
          </a:xfrm>
        </p:spPr>
        <p:txBody>
          <a:bodyPr/>
          <a:lstStyle/>
          <a:p>
            <a:r>
              <a:rPr lang="cs-CZ" sz="2000" dirty="0"/>
              <a:t>Vytvoření rozhodovacího strom</a:t>
            </a:r>
            <a:r>
              <a:rPr lang="en-US" sz="2000" dirty="0"/>
              <a:t>u</a:t>
            </a:r>
            <a:r>
              <a:rPr lang="cs-CZ" sz="2000" dirty="0"/>
              <a:t>, který bezchybně klasifikuje data z </a:t>
            </a:r>
            <a:r>
              <a:rPr lang="cs-CZ" sz="2000" dirty="0" err="1"/>
              <a:t>trénovací</a:t>
            </a:r>
            <a:r>
              <a:rPr lang="cs-CZ" sz="2000" dirty="0"/>
              <a:t> množiny</a:t>
            </a:r>
            <a:r>
              <a:rPr lang="en-US" sz="2000" dirty="0"/>
              <a:t>,</a:t>
            </a:r>
            <a:r>
              <a:rPr lang="cs-CZ" sz="2000" dirty="0"/>
              <a:t> není vždy možné </a:t>
            </a:r>
          </a:p>
          <a:p>
            <a:pPr>
              <a:buNone/>
            </a:pP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702253"/>
              </p:ext>
            </p:extLst>
          </p:nvPr>
        </p:nvGraphicFramePr>
        <p:xfrm>
          <a:off x="1428728" y="2357430"/>
          <a:ext cx="6429421" cy="20002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031"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r>
                        <a:rPr lang="cs-CZ" sz="1200"/>
                        <a:t>..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297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cs-CZ" sz="2400" dirty="0"/>
              <a:t>Problém přeučení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Prořezávání rozhodovacích stromů </a:t>
            </a:r>
          </a:p>
          <a:p>
            <a:pPr>
              <a:spcBef>
                <a:spcPts val="2400"/>
              </a:spcBef>
            </a:pPr>
            <a:r>
              <a:rPr lang="cs-CZ" sz="2400" b="1" dirty="0"/>
              <a:t>Algoritmus C4.5 </a:t>
            </a:r>
          </a:p>
          <a:p>
            <a:pPr lvl="1"/>
            <a:r>
              <a:rPr lang="en-US" sz="2000" dirty="0" err="1"/>
              <a:t>Prořezávání</a:t>
            </a:r>
            <a:endParaRPr lang="en-US" sz="2000" dirty="0"/>
          </a:p>
          <a:p>
            <a:pPr lvl="1"/>
            <a:r>
              <a:rPr lang="cs-CZ" sz="2000" dirty="0"/>
              <a:t>Poměrný informační zisk</a:t>
            </a:r>
          </a:p>
          <a:p>
            <a:pPr lvl="1"/>
            <a:r>
              <a:rPr lang="en-US" sz="2000" b="1" dirty="0" err="1"/>
              <a:t>Využití</a:t>
            </a:r>
            <a:r>
              <a:rPr lang="en-US" sz="2000" b="1" dirty="0"/>
              <a:t> </a:t>
            </a:r>
            <a:r>
              <a:rPr lang="en-US" sz="2000" b="1" dirty="0" err="1"/>
              <a:t>spojitých</a:t>
            </a:r>
            <a:r>
              <a:rPr lang="en-US" sz="2000" b="1" dirty="0"/>
              <a:t> </a:t>
            </a:r>
            <a:r>
              <a:rPr lang="en-US" sz="2000" b="1" dirty="0" err="1"/>
              <a:t>atributů</a:t>
            </a:r>
            <a:endParaRPr lang="en-US" sz="2000" b="1" dirty="0"/>
          </a:p>
          <a:p>
            <a:pPr lvl="1"/>
            <a:r>
              <a:rPr lang="cs-CZ" sz="2000" dirty="0"/>
              <a:t>Seskupování hodnot </a:t>
            </a:r>
            <a:r>
              <a:rPr lang="en-US" sz="2000" dirty="0" err="1"/>
              <a:t>nominálních</a:t>
            </a:r>
            <a:r>
              <a:rPr lang="en-US" sz="2000" dirty="0"/>
              <a:t> </a:t>
            </a:r>
            <a:r>
              <a:rPr lang="cs-CZ" sz="2000" dirty="0"/>
              <a:t>atributů</a:t>
            </a:r>
            <a:endParaRPr lang="cs-CZ" sz="2400" b="1" dirty="0"/>
          </a:p>
          <a:p>
            <a:pPr>
              <a:spcBef>
                <a:spcPts val="2400"/>
              </a:spcBef>
            </a:pPr>
            <a:r>
              <a:rPr lang="cs-CZ" sz="2400" dirty="0"/>
              <a:t>Omezení rozhodovacích stromů</a:t>
            </a:r>
          </a:p>
          <a:p>
            <a:pPr>
              <a:spcBef>
                <a:spcPts val="2400"/>
              </a:spcBef>
            </a:pP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en-US" dirty="0" err="1"/>
              <a:t>pojit</a:t>
            </a:r>
            <a:r>
              <a:rPr lang="cs-CZ" dirty="0"/>
              <a:t>é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cs-CZ" dirty="0"/>
              <a:t>y</a:t>
            </a:r>
            <a:br>
              <a:rPr lang="cs-CZ" dirty="0"/>
            </a:br>
            <a:endParaRPr lang="en-US" sz="2800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/>
          <a:lstStyle/>
          <a:p>
            <a:r>
              <a:rPr lang="cs-CZ" sz="2400" dirty="0"/>
              <a:t>Ukázkový </a:t>
            </a:r>
            <a:r>
              <a:rPr lang="cs-CZ" sz="2400" dirty="0" err="1"/>
              <a:t>dataset</a:t>
            </a:r>
            <a:r>
              <a:rPr lang="cs-CZ" sz="2400" dirty="0"/>
              <a:t> obsahoval pouze nominální atributy</a:t>
            </a:r>
          </a:p>
          <a:p>
            <a:r>
              <a:rPr lang="cs-CZ" sz="2400" dirty="0"/>
              <a:t>Často se ale vyskytují atributy </a:t>
            </a:r>
            <a:r>
              <a:rPr lang="cs-CZ" sz="2400" i="1" dirty="0"/>
              <a:t>spojité</a:t>
            </a:r>
            <a:endParaRPr lang="en-US" sz="2400" i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281355"/>
              </p:ext>
            </p:extLst>
          </p:nvPr>
        </p:nvGraphicFramePr>
        <p:xfrm>
          <a:off x="1259632" y="2834807"/>
          <a:ext cx="6649062" cy="18903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cs-CZ" sz="1200" baseline="0" dirty="0"/>
                        <a:t>ID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Den v</a:t>
                      </a:r>
                      <a:r>
                        <a:rPr lang="cs-CZ" sz="1200" baseline="0" dirty="0"/>
                        <a:t> týdnu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chemeClr val="bg1"/>
                          </a:solidFill>
                        </a:rPr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6">
                <a:tc>
                  <a:txBody>
                    <a:bodyPr/>
                    <a:lstStyle/>
                    <a:p>
                      <a:r>
                        <a:rPr lang="cs-CZ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pondělí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29,5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95">
                <a:tc>
                  <a:txBody>
                    <a:bodyPr/>
                    <a:lstStyle/>
                    <a:p>
                      <a:r>
                        <a:rPr lang="cs-CZ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cs-CZ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/>
                        <a:t>..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r>
                        <a:rPr lang="cs-CZ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pondělí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ástupný symbol pro obsah 2"/>
          <p:cNvSpPr txBox="1">
            <a:spLocks/>
          </p:cNvSpPr>
          <p:nvPr/>
        </p:nvSpPr>
        <p:spPr bwMode="auto">
          <a:xfrm>
            <a:off x="518864" y="5229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cs-CZ" sz="2400" kern="0" dirty="0"/>
              <a:t>Ošetření spojitých atributů:</a:t>
            </a:r>
          </a:p>
          <a:p>
            <a:r>
              <a:rPr lang="cs-CZ" sz="2400" kern="0" dirty="0"/>
              <a:t>fáze předzpracování dat (ID3, C4.5)</a:t>
            </a:r>
          </a:p>
          <a:p>
            <a:r>
              <a:rPr lang="cs-CZ" sz="2400" kern="0" dirty="0"/>
              <a:t>fáze dolování (C4.5)</a:t>
            </a:r>
          </a:p>
          <a:p>
            <a:endParaRPr lang="cs-CZ" sz="2400" kern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60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en-US" dirty="0" err="1"/>
              <a:t>pojit</a:t>
            </a:r>
            <a:r>
              <a:rPr lang="cs-CZ" dirty="0"/>
              <a:t>é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cs-CZ" dirty="0"/>
              <a:t>y</a:t>
            </a:r>
            <a:br>
              <a:rPr lang="cs-CZ" dirty="0"/>
            </a:br>
            <a:r>
              <a:rPr lang="cs-CZ" sz="3600" i="1" dirty="0"/>
              <a:t>diskretizace během </a:t>
            </a:r>
            <a:r>
              <a:rPr lang="cs-CZ" sz="3600" i="1" u="sng" dirty="0"/>
              <a:t>předzpracování</a:t>
            </a:r>
            <a:endParaRPr lang="en-US" sz="3600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1069579"/>
          </a:xfrm>
        </p:spPr>
        <p:txBody>
          <a:bodyPr/>
          <a:lstStyle/>
          <a:p>
            <a:r>
              <a:rPr lang="cs-CZ" sz="1800" dirty="0"/>
              <a:t>Ve fázi předzpracování dat jsou nahrazeny všechny hodnoty v určitém intervalu jednou hodnotou</a:t>
            </a:r>
          </a:p>
          <a:p>
            <a:r>
              <a:rPr lang="cs-CZ" sz="1800" dirty="0"/>
              <a:t>Intervaly mohou být stanoveny automaticky nebo expertem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en-US" sz="2400" i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038735"/>
              </p:ext>
            </p:extLst>
          </p:nvPr>
        </p:nvGraphicFramePr>
        <p:xfrm>
          <a:off x="395536" y="2684355"/>
          <a:ext cx="864096" cy="2184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6">
                <a:tc>
                  <a:txBody>
                    <a:bodyPr/>
                    <a:lstStyle/>
                    <a:p>
                      <a:r>
                        <a:rPr lang="cs-CZ" sz="1200"/>
                        <a:t>29.5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95"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482846"/>
              </p:ext>
            </p:extLst>
          </p:nvPr>
        </p:nvGraphicFramePr>
        <p:xfrm>
          <a:off x="2483768" y="2684355"/>
          <a:ext cx="864096" cy="2184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6"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95"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Šipka doprava 6"/>
          <p:cNvSpPr/>
          <p:nvPr/>
        </p:nvSpPr>
        <p:spPr>
          <a:xfrm>
            <a:off x="1619672" y="3620459"/>
            <a:ext cx="504056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533540"/>
              </p:ext>
            </p:extLst>
          </p:nvPr>
        </p:nvGraphicFramePr>
        <p:xfrm>
          <a:off x="5220072" y="2708920"/>
          <a:ext cx="864096" cy="2184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6">
                <a:tc>
                  <a:txBody>
                    <a:bodyPr/>
                    <a:lstStyle/>
                    <a:p>
                      <a:r>
                        <a:rPr lang="cs-CZ" sz="1200" dirty="0"/>
                        <a:t>29,5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95"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477214"/>
              </p:ext>
            </p:extLst>
          </p:nvPr>
        </p:nvGraphicFramePr>
        <p:xfrm>
          <a:off x="7164288" y="2708920"/>
          <a:ext cx="1152128" cy="2184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6">
                <a:tc>
                  <a:txBody>
                    <a:bodyPr/>
                    <a:lstStyle/>
                    <a:p>
                      <a:r>
                        <a:rPr lang="en-US" sz="1200" dirty="0"/>
                        <a:t>(25</a:t>
                      </a:r>
                      <a:r>
                        <a:rPr lang="cs-CZ" sz="1200" dirty="0"/>
                        <a:t>,5</a:t>
                      </a:r>
                      <a:r>
                        <a:rPr lang="en-US" sz="1200" dirty="0"/>
                        <a:t>;31</a:t>
                      </a:r>
                      <a:r>
                        <a:rPr lang="cs-CZ" sz="1200" dirty="0"/>
                        <a:t>,5</a:t>
                      </a:r>
                      <a:r>
                        <a:rPr lang="en-US" sz="1200" dirty="0"/>
                        <a:t>&gt;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95"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r>
                        <a:rPr lang="en-US" sz="1200" dirty="0"/>
                        <a:t>(25</a:t>
                      </a:r>
                      <a:r>
                        <a:rPr lang="cs-CZ" sz="1200" dirty="0"/>
                        <a:t>,5</a:t>
                      </a:r>
                      <a:r>
                        <a:rPr lang="en-US" sz="1200" dirty="0"/>
                        <a:t>;31</a:t>
                      </a:r>
                      <a:r>
                        <a:rPr lang="cs-CZ" sz="1200" dirty="0"/>
                        <a:t>,5</a:t>
                      </a:r>
                      <a:r>
                        <a:rPr lang="en-US" sz="1200" dirty="0"/>
                        <a:t>&gt;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36">
                <a:tc>
                  <a:txBody>
                    <a:bodyPr/>
                    <a:lstStyle/>
                    <a:p>
                      <a:r>
                        <a:rPr lang="en-US" sz="1200" dirty="0"/>
                        <a:t>(25</a:t>
                      </a:r>
                      <a:r>
                        <a:rPr lang="cs-CZ" sz="1200" dirty="0"/>
                        <a:t>,5</a:t>
                      </a:r>
                      <a:r>
                        <a:rPr lang="en-US" sz="1200" dirty="0"/>
                        <a:t>;31</a:t>
                      </a:r>
                      <a:r>
                        <a:rPr lang="cs-CZ" sz="1200" dirty="0"/>
                        <a:t>,5</a:t>
                      </a:r>
                      <a:r>
                        <a:rPr lang="en-US" sz="1200" dirty="0"/>
                        <a:t>&gt;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Šipka doprava 10"/>
          <p:cNvSpPr/>
          <p:nvPr/>
        </p:nvSpPr>
        <p:spPr>
          <a:xfrm>
            <a:off x="6444208" y="3645024"/>
            <a:ext cx="504056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395536" y="5085184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Expert </a:t>
            </a:r>
            <a:r>
              <a:rPr lang="cs-CZ" dirty="0"/>
              <a:t>definoval mapovací pravidla:</a:t>
            </a:r>
          </a:p>
          <a:p>
            <a:r>
              <a:rPr lang="en-US" dirty="0"/>
              <a:t>(10;20&gt;  </a:t>
            </a:r>
            <a:r>
              <a:rPr lang="cs-CZ" dirty="0"/>
              <a:t>         </a:t>
            </a:r>
            <a:r>
              <a:rPr lang="en-US" dirty="0" err="1"/>
              <a:t>Chladno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(2</a:t>
            </a:r>
            <a:r>
              <a:rPr lang="cs-CZ" dirty="0"/>
              <a:t>9</a:t>
            </a:r>
            <a:r>
              <a:rPr lang="en-US" dirty="0"/>
              <a:t>;35&gt; </a:t>
            </a:r>
            <a:r>
              <a:rPr lang="cs-CZ" dirty="0"/>
              <a:t>           </a:t>
            </a:r>
            <a:r>
              <a:rPr lang="en-US" dirty="0" err="1"/>
              <a:t>Horko</a:t>
            </a:r>
            <a:endParaRPr lang="en-US" dirty="0"/>
          </a:p>
          <a:p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5148064" y="4941168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Hranice</a:t>
            </a:r>
            <a:r>
              <a:rPr lang="en-US" dirty="0"/>
              <a:t> </a:t>
            </a:r>
            <a:r>
              <a:rPr lang="cs-CZ" dirty="0"/>
              <a:t>intervalů byly </a:t>
            </a:r>
            <a:r>
              <a:rPr lang="cs-CZ"/>
              <a:t>stanoveny  automaticky. </a:t>
            </a:r>
            <a:r>
              <a:rPr lang="cs-CZ" dirty="0"/>
              <a:t>V tomto případě pomocí ekvidistančního algoritmu (délka intervalu je vždy </a:t>
            </a:r>
            <a:r>
              <a:rPr lang="cs-CZ"/>
              <a:t>6). 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5184576" y="6165304"/>
            <a:ext cx="3923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Existují i jiné diskretizační algoritmy, které generují intervaly různé délky</a:t>
            </a:r>
          </a:p>
          <a:p>
            <a:endParaRPr lang="cs-CZ" dirty="0"/>
          </a:p>
        </p:txBody>
      </p:sp>
      <p:sp>
        <p:nvSpPr>
          <p:cNvPr id="15" name="Šipka doprava 14"/>
          <p:cNvSpPr/>
          <p:nvPr/>
        </p:nvSpPr>
        <p:spPr>
          <a:xfrm>
            <a:off x="1511660" y="5733256"/>
            <a:ext cx="252028" cy="275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Šipka doprava 15"/>
          <p:cNvSpPr/>
          <p:nvPr/>
        </p:nvSpPr>
        <p:spPr>
          <a:xfrm>
            <a:off x="1511660" y="6249509"/>
            <a:ext cx="252028" cy="275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89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9145016" cy="1143000"/>
          </a:xfrm>
        </p:spPr>
        <p:txBody>
          <a:bodyPr/>
          <a:lstStyle/>
          <a:p>
            <a:r>
              <a:rPr lang="cs-CZ" dirty="0"/>
              <a:t>Spojité atributy</a:t>
            </a:r>
            <a:br>
              <a:rPr lang="cs-CZ" dirty="0"/>
            </a:br>
            <a:r>
              <a:rPr lang="cs-CZ" sz="3600" i="1" dirty="0"/>
              <a:t>ošetření během </a:t>
            </a:r>
            <a:r>
              <a:rPr lang="cs-CZ" sz="3600" i="1" u="sng" dirty="0"/>
              <a:t>učení</a:t>
            </a:r>
            <a:endParaRPr lang="cs-CZ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00200"/>
                <a:ext cx="7597516" cy="4525963"/>
              </a:xfrm>
            </p:spPr>
            <p:txBody>
              <a:bodyPr/>
              <a:lstStyle/>
              <a:p>
                <a:r>
                  <a:rPr lang="cs-CZ" sz="1800" dirty="0"/>
                  <a:t>Unikátní hodnoty atributu A  jsou seřazeny do pořadí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cs-CZ" sz="1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b="0" i="1" smtClean="0">
                                <a:latin typeface="Cambria Math"/>
                              </a:rPr>
                              <m:t>2,…,</m:t>
                            </m:r>
                          </m:sub>
                        </m:sSub>
                        <m:sSub>
                          <m:sSubPr>
                            <m:ctrlP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  <a:p>
                <a:r>
                  <a:rPr lang="cs-CZ" sz="1800" b="0" dirty="0"/>
                  <a:t>Všechny hodnoty prahů ležící mezi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cs-CZ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cs-CZ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cs-CZ" sz="1800" b="0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cs-CZ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cs-CZ" sz="1800" dirty="0"/>
                  <a:t> </a:t>
                </a:r>
                <a:r>
                  <a:rPr lang="en-US" sz="1800" b="0" dirty="0"/>
                  <a:t>maj</a:t>
                </a:r>
                <a:r>
                  <a:rPr lang="cs-CZ" sz="1800" b="0" dirty="0"/>
                  <a:t>í stejný význa</a:t>
                </a:r>
                <a:r>
                  <a:rPr lang="cs-CZ" sz="1800" dirty="0"/>
                  <a:t>m z hlediska rozdělení instancí na ty, pro které hodnota atributu A leží mezi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cs-CZ" sz="1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i="1">
                                <a:latin typeface="Cambria Math"/>
                              </a:rPr>
                              <m:t>2,…,</m:t>
                            </m:r>
                          </m:sub>
                        </m:sSub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800" b="0" dirty="0"/>
                  <a:t>  a 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cs-CZ" sz="1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+2,…,</m:t>
                            </m:r>
                          </m:sub>
                        </m:sSub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1800" dirty="0"/>
                  <a:t>Je </a:t>
                </a:r>
                <a:r>
                  <a:rPr lang="en-US" sz="1800" dirty="0" err="1"/>
                  <a:t>tedy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mo</a:t>
                </a:r>
                <a:r>
                  <a:rPr lang="cs-CZ" sz="1800" dirty="0" err="1"/>
                  <a:t>žných</a:t>
                </a:r>
                <a:r>
                  <a:rPr lang="cs-CZ" sz="1800" dirty="0"/>
                  <a:t> </a:t>
                </a:r>
                <a:r>
                  <a:rPr lang="cs-CZ" sz="1800" i="1" dirty="0"/>
                  <a:t>bodů rozdělení </a:t>
                </a:r>
                <a:r>
                  <a:rPr lang="cs-CZ" sz="1800" dirty="0"/>
                  <a:t>(split </a:t>
                </a:r>
                <a:r>
                  <a:rPr lang="cs-CZ" sz="1800" dirty="0" err="1"/>
                  <a:t>points</a:t>
                </a:r>
                <a:r>
                  <a:rPr lang="cs-CZ" sz="1800" dirty="0"/>
                  <a:t>)</a:t>
                </a:r>
              </a:p>
              <a:p>
                <a:r>
                  <a:rPr lang="cs-CZ" sz="1800" dirty="0"/>
                  <a:t>Hodnoty jsou rozděleny do dvou skupin: rovné nebo menší bodu rozdělení, a větší </a:t>
                </a:r>
              </a:p>
              <a:p>
                <a:r>
                  <a:rPr lang="cs-CZ" sz="1800" dirty="0"/>
                  <a:t>Bod rozdělení se často volí mezi sousedními hodnotami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s-CZ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cs-CZ" sz="1800" dirty="0"/>
              </a:p>
              <a:p>
                <a:endParaRPr lang="cs-CZ" sz="1800" dirty="0"/>
              </a:p>
              <a:p>
                <a:endParaRPr lang="cs-CZ" sz="18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00200"/>
                <a:ext cx="7597516" cy="4525963"/>
              </a:xfrm>
              <a:blipFill rotWithShape="1">
                <a:blip r:embed="rId2" cstate="print"/>
                <a:stretch>
                  <a:fillRect l="-562" t="-27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Přímá spojnice 4"/>
          <p:cNvCxnSpPr/>
          <p:nvPr/>
        </p:nvCxnSpPr>
        <p:spPr>
          <a:xfrm>
            <a:off x="323528" y="6273316"/>
            <a:ext cx="7272808" cy="3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1403648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5868144" y="64533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29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3491880" y="646932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6516216" y="646228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30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784826"/>
              </p:ext>
            </p:extLst>
          </p:nvPr>
        </p:nvGraphicFramePr>
        <p:xfrm>
          <a:off x="7744279" y="515263"/>
          <a:ext cx="1376062" cy="55600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29,5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45">
                <a:tc>
                  <a:txBody>
                    <a:bodyPr/>
                    <a:lstStyle/>
                    <a:p>
                      <a:r>
                        <a:rPr lang="cs-CZ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TextovéPole 12"/>
          <p:cNvSpPr txBox="1"/>
          <p:nvPr/>
        </p:nvSpPr>
        <p:spPr>
          <a:xfrm>
            <a:off x="2051720" y="6444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19.5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83568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17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3995936" y="64533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25.5</a:t>
            </a:r>
            <a:endParaRPr lang="cs-CZ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4788024" y="64533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27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5292080" y="64533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28</a:t>
            </a:r>
          </a:p>
        </p:txBody>
      </p:sp>
      <p:cxnSp>
        <p:nvCxnSpPr>
          <p:cNvPr id="19" name="Přímá spojnice 18"/>
          <p:cNvCxnSpPr/>
          <p:nvPr/>
        </p:nvCxnSpPr>
        <p:spPr>
          <a:xfrm flipV="1">
            <a:off x="899592" y="61745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V="1">
            <a:off x="1619672" y="61745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V="1">
            <a:off x="2411760" y="61745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 flipV="1">
            <a:off x="3707904" y="6165304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 flipV="1">
            <a:off x="4283968" y="6165304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V="1">
            <a:off x="4932040" y="6165304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/>
          <p:cNvCxnSpPr/>
          <p:nvPr/>
        </p:nvCxnSpPr>
        <p:spPr>
          <a:xfrm flipV="1">
            <a:off x="5508104" y="6165304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/>
          <p:nvPr/>
        </p:nvCxnSpPr>
        <p:spPr>
          <a:xfrm flipV="1">
            <a:off x="6084168" y="6165304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V="1">
            <a:off x="6732240" y="6165304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>
            <a:off x="323528" y="4401108"/>
            <a:ext cx="7272808" cy="3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1403648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</a:t>
            </a:r>
          </a:p>
        </p:txBody>
      </p:sp>
      <p:sp>
        <p:nvSpPr>
          <p:cNvPr id="30" name="TextovéPole 29"/>
          <p:cNvSpPr txBox="1"/>
          <p:nvPr/>
        </p:nvSpPr>
        <p:spPr>
          <a:xfrm>
            <a:off x="5868144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29</a:t>
            </a:r>
          </a:p>
        </p:txBody>
      </p:sp>
      <p:sp>
        <p:nvSpPr>
          <p:cNvPr id="31" name="TextovéPole 30"/>
          <p:cNvSpPr txBox="1"/>
          <p:nvPr/>
        </p:nvSpPr>
        <p:spPr>
          <a:xfrm>
            <a:off x="3491880" y="459711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6516216" y="45900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30</a:t>
            </a:r>
          </a:p>
        </p:txBody>
      </p:sp>
      <p:sp>
        <p:nvSpPr>
          <p:cNvPr id="33" name="TextovéPole 32"/>
          <p:cNvSpPr txBox="1"/>
          <p:nvPr/>
        </p:nvSpPr>
        <p:spPr>
          <a:xfrm>
            <a:off x="2051720" y="45718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19.5</a:t>
            </a:r>
            <a:endParaRPr lang="cs-CZ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683568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17</a:t>
            </a:r>
          </a:p>
        </p:txBody>
      </p:sp>
      <p:sp>
        <p:nvSpPr>
          <p:cNvPr id="35" name="TextovéPole 34"/>
          <p:cNvSpPr txBox="1"/>
          <p:nvPr/>
        </p:nvSpPr>
        <p:spPr>
          <a:xfrm>
            <a:off x="3995936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25.5</a:t>
            </a:r>
            <a:endParaRPr lang="cs-CZ" dirty="0"/>
          </a:p>
        </p:txBody>
      </p:sp>
      <p:sp>
        <p:nvSpPr>
          <p:cNvPr id="36" name="TextovéPole 35"/>
          <p:cNvSpPr txBox="1"/>
          <p:nvPr/>
        </p:nvSpPr>
        <p:spPr>
          <a:xfrm>
            <a:off x="4788024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27</a:t>
            </a:r>
          </a:p>
        </p:txBody>
      </p:sp>
      <p:sp>
        <p:nvSpPr>
          <p:cNvPr id="37" name="TextovéPole 36"/>
          <p:cNvSpPr txBox="1"/>
          <p:nvPr/>
        </p:nvSpPr>
        <p:spPr>
          <a:xfrm>
            <a:off x="5292080" y="45811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28</a:t>
            </a:r>
          </a:p>
        </p:txBody>
      </p:sp>
      <p:cxnSp>
        <p:nvCxnSpPr>
          <p:cNvPr id="38" name="Přímá spojnice 37"/>
          <p:cNvCxnSpPr/>
          <p:nvPr/>
        </p:nvCxnSpPr>
        <p:spPr>
          <a:xfrm flipV="1">
            <a:off x="899592" y="4302388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/>
          <p:cNvCxnSpPr/>
          <p:nvPr/>
        </p:nvCxnSpPr>
        <p:spPr>
          <a:xfrm flipV="1">
            <a:off x="1619672" y="4302388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 flipV="1">
            <a:off x="2411760" y="4302388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 flipV="1">
            <a:off x="3707904" y="42930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/>
          <p:cNvCxnSpPr/>
          <p:nvPr/>
        </p:nvCxnSpPr>
        <p:spPr>
          <a:xfrm flipV="1">
            <a:off x="4283968" y="42930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V="1">
            <a:off x="4932040" y="42930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V="1">
            <a:off x="5508104" y="42930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 flipV="1">
            <a:off x="6084168" y="42930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/>
          <p:nvPr/>
        </p:nvCxnSpPr>
        <p:spPr>
          <a:xfrm flipV="1">
            <a:off x="6732240" y="4293096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/>
          <p:cNvCxnSpPr/>
          <p:nvPr/>
        </p:nvCxnSpPr>
        <p:spPr>
          <a:xfrm>
            <a:off x="1259632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>
            <a:off x="1979712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>
            <a:off x="3059832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50"/>
          <p:cNvCxnSpPr/>
          <p:nvPr/>
        </p:nvCxnSpPr>
        <p:spPr>
          <a:xfrm>
            <a:off x="3995936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51"/>
          <p:cNvCxnSpPr/>
          <p:nvPr/>
        </p:nvCxnSpPr>
        <p:spPr>
          <a:xfrm>
            <a:off x="4644008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/>
          <p:nvPr/>
        </p:nvCxnSpPr>
        <p:spPr>
          <a:xfrm>
            <a:off x="5220072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53"/>
          <p:cNvCxnSpPr/>
          <p:nvPr/>
        </p:nvCxnSpPr>
        <p:spPr>
          <a:xfrm>
            <a:off x="5796136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nice 54"/>
          <p:cNvCxnSpPr/>
          <p:nvPr/>
        </p:nvCxnSpPr>
        <p:spPr>
          <a:xfrm>
            <a:off x="6444208" y="4293096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délník 3"/>
          <p:cNvSpPr/>
          <p:nvPr/>
        </p:nvSpPr>
        <p:spPr>
          <a:xfrm>
            <a:off x="248312" y="5054678"/>
            <a:ext cx="7348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C4.5 volí jako bod rozdělení největší hodnotu atributu A, která je menší než výše uvedený bod rozdělení</a:t>
            </a:r>
            <a:endParaRPr lang="cs-CZ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Zajištěno, že se všechny body vyskytují v datech</a:t>
            </a:r>
          </a:p>
        </p:txBody>
      </p:sp>
      <p:cxnSp>
        <p:nvCxnSpPr>
          <p:cNvPr id="58" name="Přímá spojnice 57"/>
          <p:cNvCxnSpPr/>
          <p:nvPr/>
        </p:nvCxnSpPr>
        <p:spPr>
          <a:xfrm>
            <a:off x="899592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/>
          <p:cNvCxnSpPr/>
          <p:nvPr/>
        </p:nvCxnSpPr>
        <p:spPr>
          <a:xfrm>
            <a:off x="1619672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římá spojnice 59"/>
          <p:cNvCxnSpPr/>
          <p:nvPr/>
        </p:nvCxnSpPr>
        <p:spPr>
          <a:xfrm>
            <a:off x="2411760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římá spojnice 60"/>
          <p:cNvCxnSpPr/>
          <p:nvPr/>
        </p:nvCxnSpPr>
        <p:spPr>
          <a:xfrm>
            <a:off x="3707904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/>
          <p:cNvCxnSpPr/>
          <p:nvPr/>
        </p:nvCxnSpPr>
        <p:spPr>
          <a:xfrm>
            <a:off x="4283968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62"/>
          <p:cNvCxnSpPr/>
          <p:nvPr/>
        </p:nvCxnSpPr>
        <p:spPr>
          <a:xfrm>
            <a:off x="4932040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63"/>
          <p:cNvCxnSpPr/>
          <p:nvPr/>
        </p:nvCxnSpPr>
        <p:spPr>
          <a:xfrm>
            <a:off x="5508104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nice 64"/>
          <p:cNvCxnSpPr/>
          <p:nvPr/>
        </p:nvCxnSpPr>
        <p:spPr>
          <a:xfrm>
            <a:off x="6084168" y="6165304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342106"/>
              </p:ext>
            </p:extLst>
          </p:nvPr>
        </p:nvGraphicFramePr>
        <p:xfrm>
          <a:off x="827584" y="332656"/>
          <a:ext cx="856185" cy="582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3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955180"/>
              </p:ext>
            </p:extLst>
          </p:nvPr>
        </p:nvGraphicFramePr>
        <p:xfrm>
          <a:off x="-10998" y="332656"/>
          <a:ext cx="838582" cy="58292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/>
                        <a:t>29.5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19.5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19.5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45">
                <a:tc>
                  <a:txBody>
                    <a:bodyPr/>
                    <a:lstStyle/>
                    <a:p>
                      <a:r>
                        <a:rPr lang="cs-CZ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25.5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Přímá spojnice 5"/>
          <p:cNvCxnSpPr/>
          <p:nvPr/>
        </p:nvCxnSpPr>
        <p:spPr>
          <a:xfrm>
            <a:off x="1763688" y="179875"/>
            <a:ext cx="7272808" cy="3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843808" y="35989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7308304" y="35989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29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932040" y="3758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7956376" y="36884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30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3491880" y="350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19.5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123728" y="35989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17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5436096" y="35989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25,5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228184" y="35989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27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6732240" y="35989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28</a:t>
            </a:r>
          </a:p>
        </p:txBody>
      </p:sp>
      <p:cxnSp>
        <p:nvCxnSpPr>
          <p:cNvPr id="16" name="Přímá spojnice 15"/>
          <p:cNvCxnSpPr/>
          <p:nvPr/>
        </p:nvCxnSpPr>
        <p:spPr>
          <a:xfrm flipV="1">
            <a:off x="2339752" y="81155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V="1">
            <a:off x="3059832" y="81155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 flipV="1">
            <a:off x="3851920" y="81155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 flipV="1">
            <a:off x="5148064" y="71863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V="1">
            <a:off x="5724128" y="71863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V="1">
            <a:off x="6372200" y="71863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 flipV="1">
            <a:off x="6948264" y="71863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 flipV="1">
            <a:off x="7524328" y="71863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V="1">
            <a:off x="8172400" y="71863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/>
          <p:cNvSpPr/>
          <p:nvPr/>
        </p:nvSpPr>
        <p:spPr>
          <a:xfrm>
            <a:off x="4418124" y="83671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Teplota</a:t>
            </a:r>
          </a:p>
        </p:txBody>
      </p:sp>
      <p:cxnSp>
        <p:nvCxnSpPr>
          <p:cNvPr id="34" name="Straight Arrow Connector 10"/>
          <p:cNvCxnSpPr>
            <a:stCxn id="33" idx="2"/>
          </p:cNvCxnSpPr>
          <p:nvPr/>
        </p:nvCxnSpPr>
        <p:spPr>
          <a:xfrm flipH="1">
            <a:off x="3766063" y="1551092"/>
            <a:ext cx="1687912" cy="1160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14"/>
          <p:cNvCxnSpPr>
            <a:stCxn id="33" idx="2"/>
          </p:cNvCxnSpPr>
          <p:nvPr/>
        </p:nvCxnSpPr>
        <p:spPr>
          <a:xfrm>
            <a:off x="5453975" y="1551092"/>
            <a:ext cx="1484429" cy="1232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7" name="TextBox 19"/>
          <p:cNvSpPr txBox="1"/>
          <p:nvPr/>
        </p:nvSpPr>
        <p:spPr>
          <a:xfrm>
            <a:off x="3554028" y="1982688"/>
            <a:ext cx="7104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&lt;=</a:t>
            </a:r>
            <a:r>
              <a:rPr lang="cs-CZ" dirty="0"/>
              <a:t>1</a:t>
            </a:r>
            <a:r>
              <a:rPr lang="en-US" dirty="0"/>
              <a:t>9</a:t>
            </a:r>
            <a:endParaRPr lang="cs-CZ" dirty="0"/>
          </a:p>
        </p:txBody>
      </p:sp>
      <p:sp>
        <p:nvSpPr>
          <p:cNvPr id="38" name="TextBox 23"/>
          <p:cNvSpPr txBox="1"/>
          <p:nvPr/>
        </p:nvSpPr>
        <p:spPr>
          <a:xfrm>
            <a:off x="6665485" y="2051158"/>
            <a:ext cx="5757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&gt;19</a:t>
            </a:r>
            <a:endParaRPr lang="cs-CZ" dirty="0"/>
          </a:p>
        </p:txBody>
      </p:sp>
      <p:graphicFrame>
        <p:nvGraphicFramePr>
          <p:cNvPr id="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94273"/>
              </p:ext>
            </p:extLst>
          </p:nvPr>
        </p:nvGraphicFramePr>
        <p:xfrm>
          <a:off x="4562140" y="2208004"/>
          <a:ext cx="962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6" name="Equation" r:id="rId3" imgW="749300" imgH="457200" progId="Equation.3">
                  <p:embed/>
                </p:oleObj>
              </mc:Choice>
              <mc:Fallback>
                <p:oleObj name="Equation" r:id="rId3" imgW="749300" imgH="457200" progId="Equation.3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140" y="2208004"/>
                        <a:ext cx="9620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52201"/>
              </p:ext>
            </p:extLst>
          </p:nvPr>
        </p:nvGraphicFramePr>
        <p:xfrm>
          <a:off x="7442460" y="2283781"/>
          <a:ext cx="954607" cy="57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7" name="Equation" r:id="rId5" imgW="762000" imgH="457200" progId="Equation.3">
                  <p:embed/>
                </p:oleObj>
              </mc:Choice>
              <mc:Fallback>
                <p:oleObj name="Equation" r:id="rId5" imgW="762000" imgH="457200" progId="Equation.3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460" y="2283781"/>
                        <a:ext cx="954607" cy="572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Přímá spojnice 43"/>
          <p:cNvCxnSpPr/>
          <p:nvPr/>
        </p:nvCxnSpPr>
        <p:spPr>
          <a:xfrm>
            <a:off x="3059832" y="71863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8899"/>
              </p:ext>
            </p:extLst>
          </p:nvPr>
        </p:nvGraphicFramePr>
        <p:xfrm>
          <a:off x="3851919" y="3216275"/>
          <a:ext cx="1656185" cy="37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8" name="Equation" r:id="rId7" imgW="888614" imgH="203112" progId="Equation.3">
                  <p:embed/>
                </p:oleObj>
              </mc:Choice>
              <mc:Fallback>
                <p:oleObj name="Equation" r:id="rId7" imgW="888614" imgH="203112" progId="Equation.3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19" y="3216275"/>
                        <a:ext cx="1656185" cy="37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47667"/>
              </p:ext>
            </p:extLst>
          </p:nvPr>
        </p:nvGraphicFramePr>
        <p:xfrm>
          <a:off x="6762750" y="3136900"/>
          <a:ext cx="2044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9" name="Equation" r:id="rId9" imgW="1167893" imgH="203112" progId="Equation.3">
                  <p:embed/>
                </p:oleObj>
              </mc:Choice>
              <mc:Fallback>
                <p:oleObj name="Equation" r:id="rId9" imgW="1167893" imgH="203112" progId="Equation.3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3136900"/>
                        <a:ext cx="2044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Přímá spojnice 34"/>
          <p:cNvCxnSpPr/>
          <p:nvPr/>
        </p:nvCxnSpPr>
        <p:spPr>
          <a:xfrm>
            <a:off x="1871700" y="4087799"/>
            <a:ext cx="7272808" cy="3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/>
          <p:cNvSpPr txBox="1"/>
          <p:nvPr/>
        </p:nvSpPr>
        <p:spPr>
          <a:xfrm>
            <a:off x="2951820" y="42678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7416316" y="42678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29</a:t>
            </a:r>
          </a:p>
        </p:txBody>
      </p:sp>
      <p:sp>
        <p:nvSpPr>
          <p:cNvPr id="43" name="TextovéPole 42"/>
          <p:cNvSpPr txBox="1"/>
          <p:nvPr/>
        </p:nvSpPr>
        <p:spPr>
          <a:xfrm>
            <a:off x="5040052" y="42838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</a:t>
            </a:r>
          </a:p>
        </p:txBody>
      </p:sp>
      <p:sp>
        <p:nvSpPr>
          <p:cNvPr id="45" name="TextovéPole 44"/>
          <p:cNvSpPr txBox="1"/>
          <p:nvPr/>
        </p:nvSpPr>
        <p:spPr>
          <a:xfrm>
            <a:off x="8064388" y="427676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30</a:t>
            </a:r>
          </a:p>
        </p:txBody>
      </p:sp>
      <p:sp>
        <p:nvSpPr>
          <p:cNvPr id="46" name="TextovéPole 45"/>
          <p:cNvSpPr txBox="1"/>
          <p:nvPr/>
        </p:nvSpPr>
        <p:spPr>
          <a:xfrm>
            <a:off x="3599892" y="42585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19,5</a:t>
            </a:r>
          </a:p>
        </p:txBody>
      </p:sp>
      <p:sp>
        <p:nvSpPr>
          <p:cNvPr id="47" name="TextovéPole 46"/>
          <p:cNvSpPr txBox="1"/>
          <p:nvPr/>
        </p:nvSpPr>
        <p:spPr>
          <a:xfrm>
            <a:off x="2231740" y="42678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17</a:t>
            </a:r>
          </a:p>
        </p:txBody>
      </p:sp>
      <p:sp>
        <p:nvSpPr>
          <p:cNvPr id="48" name="TextovéPole 47"/>
          <p:cNvSpPr txBox="1"/>
          <p:nvPr/>
        </p:nvSpPr>
        <p:spPr>
          <a:xfrm>
            <a:off x="5544108" y="42678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25,5</a:t>
            </a:r>
          </a:p>
        </p:txBody>
      </p:sp>
      <p:sp>
        <p:nvSpPr>
          <p:cNvPr id="49" name="TextovéPole 48"/>
          <p:cNvSpPr txBox="1"/>
          <p:nvPr/>
        </p:nvSpPr>
        <p:spPr>
          <a:xfrm>
            <a:off x="6336196" y="42678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27</a:t>
            </a:r>
          </a:p>
        </p:txBody>
      </p:sp>
      <p:sp>
        <p:nvSpPr>
          <p:cNvPr id="50" name="TextovéPole 49"/>
          <p:cNvSpPr txBox="1"/>
          <p:nvPr/>
        </p:nvSpPr>
        <p:spPr>
          <a:xfrm>
            <a:off x="6840252" y="42678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28</a:t>
            </a:r>
          </a:p>
        </p:txBody>
      </p:sp>
      <p:cxnSp>
        <p:nvCxnSpPr>
          <p:cNvPr id="51" name="Přímá spojnice 50"/>
          <p:cNvCxnSpPr/>
          <p:nvPr/>
        </p:nvCxnSpPr>
        <p:spPr>
          <a:xfrm flipV="1">
            <a:off x="2447764" y="3989079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51"/>
          <p:cNvCxnSpPr/>
          <p:nvPr/>
        </p:nvCxnSpPr>
        <p:spPr>
          <a:xfrm flipV="1">
            <a:off x="3167844" y="3989079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/>
          <p:nvPr/>
        </p:nvCxnSpPr>
        <p:spPr>
          <a:xfrm flipV="1">
            <a:off x="3959932" y="3989079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53"/>
          <p:cNvCxnSpPr/>
          <p:nvPr/>
        </p:nvCxnSpPr>
        <p:spPr>
          <a:xfrm flipV="1">
            <a:off x="5256076" y="3979787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nice 54"/>
          <p:cNvCxnSpPr/>
          <p:nvPr/>
        </p:nvCxnSpPr>
        <p:spPr>
          <a:xfrm flipV="1">
            <a:off x="5832140" y="3979787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55"/>
          <p:cNvCxnSpPr/>
          <p:nvPr/>
        </p:nvCxnSpPr>
        <p:spPr>
          <a:xfrm flipV="1">
            <a:off x="6480212" y="3979787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/>
          <p:cNvCxnSpPr/>
          <p:nvPr/>
        </p:nvCxnSpPr>
        <p:spPr>
          <a:xfrm flipV="1">
            <a:off x="7056276" y="3979787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flipV="1">
            <a:off x="7632340" y="3979787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/>
          <p:cNvCxnSpPr/>
          <p:nvPr/>
        </p:nvCxnSpPr>
        <p:spPr>
          <a:xfrm flipV="1">
            <a:off x="8280412" y="3979787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římá spojnice 59"/>
          <p:cNvCxnSpPr/>
          <p:nvPr/>
        </p:nvCxnSpPr>
        <p:spPr>
          <a:xfrm>
            <a:off x="3959932" y="3979787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93332"/>
              </p:ext>
            </p:extLst>
          </p:nvPr>
        </p:nvGraphicFramePr>
        <p:xfrm>
          <a:off x="3384550" y="4633913"/>
          <a:ext cx="165576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0" name="Rovnice" r:id="rId11" imgW="0" imgH="0" progId="Equation.3">
                  <p:embed/>
                </p:oleObj>
              </mc:Choice>
              <mc:Fallback>
                <p:oleObj name="Rovnice" r:id="rId11" imgW="0" imgH="0" progId="Equation.3">
                  <p:embed/>
                  <p:pic>
                    <p:nvPicPr>
                      <p:cNvPr id="0" name="AutoShap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33913"/>
                        <a:ext cx="1655763" cy="379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870559"/>
              </p:ext>
            </p:extLst>
          </p:nvPr>
        </p:nvGraphicFramePr>
        <p:xfrm>
          <a:off x="6623050" y="4648200"/>
          <a:ext cx="2044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1" name="Equation" r:id="rId12" imgW="1167893" imgH="203112" progId="Equation.3">
                  <p:embed/>
                </p:oleObj>
              </mc:Choice>
              <mc:Fallback>
                <p:oleObj name="Equation" r:id="rId12" imgW="1167893" imgH="203112" progId="Equation.3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4648200"/>
                        <a:ext cx="2044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Přímá spojnice 27"/>
          <p:cNvCxnSpPr/>
          <p:nvPr/>
        </p:nvCxnSpPr>
        <p:spPr>
          <a:xfrm>
            <a:off x="1871700" y="5085184"/>
            <a:ext cx="68407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1871700" y="5890046"/>
            <a:ext cx="716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 daný atribut vybíráme ten bod rozdělení, který má nejvyšší informační zisk nebo poměrný informační zisk (podle toho, co bylo vybráno jako kritérium pro výběr nejlepšího atributu pro větvení)</a:t>
            </a:r>
          </a:p>
        </p:txBody>
      </p:sp>
      <p:cxnSp>
        <p:nvCxnSpPr>
          <p:cNvPr id="61" name="Přímá spojnice 60"/>
          <p:cNvCxnSpPr/>
          <p:nvPr/>
        </p:nvCxnSpPr>
        <p:spPr>
          <a:xfrm>
            <a:off x="1907704" y="5337212"/>
            <a:ext cx="7272808" cy="3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/>
          <p:cNvCxnSpPr/>
          <p:nvPr/>
        </p:nvCxnSpPr>
        <p:spPr>
          <a:xfrm flipV="1">
            <a:off x="2483768" y="5238492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62"/>
          <p:cNvCxnSpPr/>
          <p:nvPr/>
        </p:nvCxnSpPr>
        <p:spPr>
          <a:xfrm flipV="1">
            <a:off x="3203848" y="5238492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63"/>
          <p:cNvCxnSpPr/>
          <p:nvPr/>
        </p:nvCxnSpPr>
        <p:spPr>
          <a:xfrm flipV="1">
            <a:off x="3995936" y="5238492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nice 64"/>
          <p:cNvCxnSpPr/>
          <p:nvPr/>
        </p:nvCxnSpPr>
        <p:spPr>
          <a:xfrm flipV="1">
            <a:off x="5292080" y="522920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nice 65"/>
          <p:cNvCxnSpPr/>
          <p:nvPr/>
        </p:nvCxnSpPr>
        <p:spPr>
          <a:xfrm flipV="1">
            <a:off x="5868144" y="522920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římá spojnice 66"/>
          <p:cNvCxnSpPr/>
          <p:nvPr/>
        </p:nvCxnSpPr>
        <p:spPr>
          <a:xfrm flipV="1">
            <a:off x="6516216" y="522920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 flipV="1">
            <a:off x="7092280" y="522920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nice 68"/>
          <p:cNvCxnSpPr/>
          <p:nvPr/>
        </p:nvCxnSpPr>
        <p:spPr>
          <a:xfrm flipV="1">
            <a:off x="7668344" y="522920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nice 69"/>
          <p:cNvCxnSpPr/>
          <p:nvPr/>
        </p:nvCxnSpPr>
        <p:spPr>
          <a:xfrm flipV="1">
            <a:off x="8316416" y="522920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Přímá spojnice 70"/>
          <p:cNvCxnSpPr/>
          <p:nvPr/>
        </p:nvCxnSpPr>
        <p:spPr>
          <a:xfrm>
            <a:off x="7668344" y="5229200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>
          <a:xfrm>
            <a:off x="6852963" y="6483224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34</a:t>
            </a:fld>
            <a:endParaRPr lang="cs-CZ" dirty="0"/>
          </a:p>
        </p:txBody>
      </p:sp>
      <p:sp>
        <p:nvSpPr>
          <p:cNvPr id="72" name="Obdélník 71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980728" y="-99392"/>
            <a:ext cx="8229600" cy="1143000"/>
          </a:xfrm>
        </p:spPr>
        <p:txBody>
          <a:bodyPr/>
          <a:lstStyle/>
          <a:p>
            <a:r>
              <a:rPr lang="cs-CZ" dirty="0"/>
              <a:t>Spojité atributy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600201"/>
            <a:ext cx="3600400" cy="1540768"/>
          </a:xfrm>
        </p:spPr>
        <p:txBody>
          <a:bodyPr/>
          <a:lstStyle/>
          <a:p>
            <a:r>
              <a:rPr lang="cs-CZ" sz="2400" dirty="0"/>
              <a:t>Nejvhodnější bod rozdělení se hledá na daném atributu při indukci rozhodovacího stromu </a:t>
            </a:r>
            <a:r>
              <a:rPr lang="cs-CZ" sz="2400"/>
              <a:t>pomocí C4.5 </a:t>
            </a:r>
            <a:r>
              <a:rPr lang="cs-CZ" sz="2400" dirty="0"/>
              <a:t>opakovaně, a může se tedy v rámci jedné větve vyskytnout jako test vícekrát</a:t>
            </a:r>
          </a:p>
        </p:txBody>
      </p:sp>
      <p:sp>
        <p:nvSpPr>
          <p:cNvPr id="4" name="Rectangle 5"/>
          <p:cNvSpPr/>
          <p:nvPr/>
        </p:nvSpPr>
        <p:spPr>
          <a:xfrm>
            <a:off x="5052136" y="116632"/>
            <a:ext cx="2071702" cy="714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Teplota</a:t>
            </a:r>
          </a:p>
        </p:txBody>
      </p:sp>
      <p:cxnSp>
        <p:nvCxnSpPr>
          <p:cNvPr id="5" name="Straight Arrow Connector 10"/>
          <p:cNvCxnSpPr>
            <a:stCxn id="4" idx="2"/>
          </p:cNvCxnSpPr>
          <p:nvPr/>
        </p:nvCxnSpPr>
        <p:spPr>
          <a:xfrm flipH="1">
            <a:off x="4400075" y="831012"/>
            <a:ext cx="1687912" cy="1160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" name="Straight Arrow Connector 14"/>
          <p:cNvCxnSpPr>
            <a:stCxn id="4" idx="2"/>
          </p:cNvCxnSpPr>
          <p:nvPr/>
        </p:nvCxnSpPr>
        <p:spPr>
          <a:xfrm>
            <a:off x="6087987" y="831012"/>
            <a:ext cx="1484429" cy="1232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7" name="TextBox 19"/>
          <p:cNvSpPr txBox="1"/>
          <p:nvPr/>
        </p:nvSpPr>
        <p:spPr>
          <a:xfrm>
            <a:off x="4188040" y="1262608"/>
            <a:ext cx="7104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&lt;=</a:t>
            </a:r>
            <a:r>
              <a:rPr lang="cs-CZ" dirty="0"/>
              <a:t>1</a:t>
            </a:r>
            <a:r>
              <a:rPr lang="en-US" dirty="0"/>
              <a:t>9</a:t>
            </a:r>
            <a:endParaRPr lang="cs-CZ" dirty="0"/>
          </a:p>
        </p:txBody>
      </p:sp>
      <p:sp>
        <p:nvSpPr>
          <p:cNvPr id="8" name="TextBox 23"/>
          <p:cNvSpPr txBox="1"/>
          <p:nvPr/>
        </p:nvSpPr>
        <p:spPr>
          <a:xfrm>
            <a:off x="7299497" y="1331078"/>
            <a:ext cx="5757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&gt;19</a:t>
            </a:r>
            <a:endParaRPr lang="cs-CZ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40480"/>
              </p:ext>
            </p:extLst>
          </p:nvPr>
        </p:nvGraphicFramePr>
        <p:xfrm>
          <a:off x="5196152" y="1487924"/>
          <a:ext cx="962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3" imgW="749300" imgH="457200" progId="Equation.3">
                  <p:embed/>
                </p:oleObj>
              </mc:Choice>
              <mc:Fallback>
                <p:oleObj name="Equation" r:id="rId3" imgW="749300" imgH="457200" progId="Equation.3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52" y="1487924"/>
                        <a:ext cx="9620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34383"/>
              </p:ext>
            </p:extLst>
          </p:nvPr>
        </p:nvGraphicFramePr>
        <p:xfrm>
          <a:off x="8076472" y="1412776"/>
          <a:ext cx="954607" cy="57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5" imgW="762000" imgH="457200" progId="Equation.3">
                  <p:embed/>
                </p:oleObj>
              </mc:Choice>
              <mc:Fallback>
                <p:oleObj name="Equation" r:id="rId5" imgW="762000" imgH="457200" progId="Equation.3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472" y="1412776"/>
                        <a:ext cx="954607" cy="572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/>
          <p:nvPr/>
        </p:nvSpPr>
        <p:spPr>
          <a:xfrm>
            <a:off x="6420288" y="2124016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cxnSp>
        <p:nvCxnSpPr>
          <p:cNvPr id="12" name="Straight Arrow Connector 10"/>
          <p:cNvCxnSpPr/>
          <p:nvPr/>
        </p:nvCxnSpPr>
        <p:spPr>
          <a:xfrm flipH="1">
            <a:off x="5714722" y="2844096"/>
            <a:ext cx="1687912" cy="1160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7402634" y="2844096"/>
            <a:ext cx="1484429" cy="1232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TextBox 19"/>
          <p:cNvSpPr txBox="1"/>
          <p:nvPr/>
        </p:nvSpPr>
        <p:spPr>
          <a:xfrm>
            <a:off x="5502687" y="3275692"/>
            <a:ext cx="8002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8238991" y="3266852"/>
            <a:ext cx="6815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Déšť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53279"/>
              </p:ext>
            </p:extLst>
          </p:nvPr>
        </p:nvGraphicFramePr>
        <p:xfrm>
          <a:off x="6510799" y="3501008"/>
          <a:ext cx="962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7" imgW="749300" imgH="457200" progId="Equation.3">
                  <p:embed/>
                </p:oleObj>
              </mc:Choice>
              <mc:Fallback>
                <p:oleObj name="Equation" r:id="rId7" imgW="749300" imgH="457200" progId="Equation.3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799" y="3501008"/>
                        <a:ext cx="9620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47212"/>
              </p:ext>
            </p:extLst>
          </p:nvPr>
        </p:nvGraphicFramePr>
        <p:xfrm>
          <a:off x="6908800" y="5154613"/>
          <a:ext cx="9382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8" imgW="749300" imgH="457200" progId="Equation.3">
                  <p:embed/>
                </p:oleObj>
              </mc:Choice>
              <mc:Fallback>
                <p:oleObj name="Equation" r:id="rId8" imgW="749300" imgH="457200" progId="Equation.3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938213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/>
          <p:nvPr/>
        </p:nvSpPr>
        <p:spPr>
          <a:xfrm>
            <a:off x="4678871" y="4090420"/>
            <a:ext cx="2071702" cy="714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Teplota</a:t>
            </a:r>
          </a:p>
        </p:txBody>
      </p:sp>
      <p:cxnSp>
        <p:nvCxnSpPr>
          <p:cNvPr id="19" name="Straight Arrow Connector 10"/>
          <p:cNvCxnSpPr/>
          <p:nvPr/>
        </p:nvCxnSpPr>
        <p:spPr>
          <a:xfrm flipH="1">
            <a:off x="3990519" y="4860320"/>
            <a:ext cx="1687912" cy="1160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0" name="Straight Arrow Connector 14"/>
          <p:cNvCxnSpPr/>
          <p:nvPr/>
        </p:nvCxnSpPr>
        <p:spPr>
          <a:xfrm>
            <a:off x="5678431" y="4860320"/>
            <a:ext cx="1484429" cy="1232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59390"/>
              </p:ext>
            </p:extLst>
          </p:nvPr>
        </p:nvGraphicFramePr>
        <p:xfrm>
          <a:off x="3476625" y="5013325"/>
          <a:ext cx="993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10" imgW="774364" imgH="457002" progId="Equation.3">
                  <p:embed/>
                </p:oleObj>
              </mc:Choice>
              <mc:Fallback>
                <p:oleObj name="Equation" r:id="rId10" imgW="774364" imgH="457002" progId="Equation.3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5013325"/>
                        <a:ext cx="9937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9"/>
          <p:cNvSpPr txBox="1"/>
          <p:nvPr/>
        </p:nvSpPr>
        <p:spPr>
          <a:xfrm>
            <a:off x="4581592" y="5292142"/>
            <a:ext cx="7104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&lt;=</a:t>
            </a:r>
            <a:r>
              <a:rPr lang="cs-CZ" dirty="0"/>
              <a:t>25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174774" y="5256138"/>
            <a:ext cx="5757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cs-CZ" dirty="0"/>
              <a:t>25</a:t>
            </a:r>
          </a:p>
        </p:txBody>
      </p:sp>
      <p:sp>
        <p:nvSpPr>
          <p:cNvPr id="26" name="Diamond 13"/>
          <p:cNvSpPr/>
          <p:nvPr/>
        </p:nvSpPr>
        <p:spPr>
          <a:xfrm>
            <a:off x="6502678" y="6093296"/>
            <a:ext cx="1309682" cy="7200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Ano</a:t>
            </a:r>
          </a:p>
        </p:txBody>
      </p:sp>
      <p:sp>
        <p:nvSpPr>
          <p:cNvPr id="27" name="Diamond 14"/>
          <p:cNvSpPr/>
          <p:nvPr/>
        </p:nvSpPr>
        <p:spPr>
          <a:xfrm>
            <a:off x="3320998" y="6054124"/>
            <a:ext cx="1323010" cy="68724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Ne</a:t>
            </a:r>
          </a:p>
        </p:txBody>
      </p:sp>
      <p:sp>
        <p:nvSpPr>
          <p:cNvPr id="24" name="Ovál 23"/>
          <p:cNvSpPr/>
          <p:nvPr/>
        </p:nvSpPr>
        <p:spPr>
          <a:xfrm>
            <a:off x="251520" y="5805264"/>
            <a:ext cx="2016224" cy="936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Ilustrační příklad</a:t>
            </a:r>
          </a:p>
        </p:txBody>
      </p:sp>
      <p:sp>
        <p:nvSpPr>
          <p:cNvPr id="25" name="Zástupný symbol pro číslo snímku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50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</a:t>
            </a:r>
            <a:r>
              <a:rPr lang="en-US" dirty="0"/>
              <a:t>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7139136" cy="4525963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/>
              <a:t>Kolik bodů rozdělení bude algoritmus C4.5 uvažovat při diskretizaci atributu Teplota?</a:t>
            </a:r>
          </a:p>
          <a:p>
            <a:pPr marL="0" indent="0">
              <a:buNone/>
            </a:pPr>
            <a:endParaRPr lang="cs-CZ" sz="2800" dirty="0"/>
          </a:p>
          <a:p>
            <a:pPr marL="0" indent="0">
              <a:buNone/>
            </a:pPr>
            <a:r>
              <a:rPr lang="cs-CZ" sz="2800" dirty="0"/>
              <a:t>a) 14</a:t>
            </a:r>
          </a:p>
          <a:p>
            <a:pPr marL="0" indent="0">
              <a:buNone/>
            </a:pPr>
            <a:r>
              <a:rPr lang="cs-CZ" sz="2800" dirty="0"/>
              <a:t>b) 9</a:t>
            </a:r>
          </a:p>
          <a:p>
            <a:pPr marL="0" indent="0">
              <a:buNone/>
            </a:pPr>
            <a:r>
              <a:rPr lang="cs-CZ" sz="2800" dirty="0"/>
              <a:t>c) méně než 9</a:t>
            </a:r>
          </a:p>
          <a:p>
            <a:pPr marL="0" indent="0">
              <a:buNone/>
            </a:pPr>
            <a:r>
              <a:rPr lang="cs-CZ" sz="2800" dirty="0"/>
              <a:t>e) více jak 14</a:t>
            </a:r>
          </a:p>
          <a:p>
            <a:pPr marL="0" indent="0">
              <a:buNone/>
            </a:pPr>
            <a:r>
              <a:rPr lang="cs-CZ" sz="2800" dirty="0"/>
              <a:t>f) 10, 11, 12 nebo 13</a:t>
            </a:r>
          </a:p>
        </p:txBody>
      </p:sp>
      <p:cxnSp>
        <p:nvCxnSpPr>
          <p:cNvPr id="4" name="Přímá spojnice 3"/>
          <p:cNvCxnSpPr/>
          <p:nvPr/>
        </p:nvCxnSpPr>
        <p:spPr>
          <a:xfrm>
            <a:off x="323528" y="6057292"/>
            <a:ext cx="7272808" cy="3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/>
          <p:cNvSpPr txBox="1"/>
          <p:nvPr/>
        </p:nvSpPr>
        <p:spPr>
          <a:xfrm>
            <a:off x="1403648" y="6237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868144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29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3491880" y="625329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6876256" y="62462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30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051720" y="62280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19.5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683568" y="6237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17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3995936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25.5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788024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27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5292080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28</a:t>
            </a:r>
          </a:p>
        </p:txBody>
      </p:sp>
      <p:cxnSp>
        <p:nvCxnSpPr>
          <p:cNvPr id="14" name="Přímá spojnice 13"/>
          <p:cNvCxnSpPr/>
          <p:nvPr/>
        </p:nvCxnSpPr>
        <p:spPr>
          <a:xfrm flipV="1">
            <a:off x="899592" y="5958572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 flipV="1">
            <a:off x="1619672" y="5958572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 flipV="1">
            <a:off x="2411760" y="5958572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V="1">
            <a:off x="3707904" y="594928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 flipV="1">
            <a:off x="4283968" y="594928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 flipV="1">
            <a:off x="4932040" y="594928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V="1">
            <a:off x="5508104" y="594928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V="1">
            <a:off x="6084168" y="594928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 flipV="1">
            <a:off x="7092280" y="5949280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3"/>
          <p:cNvGraphicFramePr>
            <a:graphicFrameLocks/>
          </p:cNvGraphicFramePr>
          <p:nvPr>
            <p:extLst/>
          </p:nvPr>
        </p:nvGraphicFramePr>
        <p:xfrm>
          <a:off x="7524328" y="404664"/>
          <a:ext cx="1376062" cy="55600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Teplota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cs-CZ" dirty="0"/>
                        <a:t>29.5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45">
                <a:tc>
                  <a:txBody>
                    <a:bodyPr/>
                    <a:lstStyle/>
                    <a:p>
                      <a:r>
                        <a:rPr lang="cs-CZ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24" name="Přímá spojnice 23"/>
          <p:cNvCxnSpPr/>
          <p:nvPr/>
        </p:nvCxnSpPr>
        <p:spPr>
          <a:xfrm flipV="1">
            <a:off x="6545091" y="5963538"/>
            <a:ext cx="0" cy="278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6304825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</a:t>
            </a:r>
            <a:r>
              <a:rPr lang="en-US" dirty="0"/>
              <a:t>9.5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32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cs-CZ" sz="2400" dirty="0"/>
              <a:t>Problém přeučení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Prořezávání rozhodovacích stromů </a:t>
            </a:r>
          </a:p>
          <a:p>
            <a:pPr>
              <a:spcBef>
                <a:spcPts val="2400"/>
              </a:spcBef>
            </a:pPr>
            <a:r>
              <a:rPr lang="cs-CZ" sz="2400" b="1" dirty="0"/>
              <a:t>Algoritmus C4.5 </a:t>
            </a:r>
          </a:p>
          <a:p>
            <a:pPr lvl="1"/>
            <a:r>
              <a:rPr lang="en-US" sz="2000" dirty="0" err="1"/>
              <a:t>Prořezávání</a:t>
            </a:r>
            <a:endParaRPr lang="en-US" sz="2000" dirty="0"/>
          </a:p>
          <a:p>
            <a:pPr lvl="1"/>
            <a:r>
              <a:rPr lang="cs-CZ" sz="2000" dirty="0"/>
              <a:t>Poměrný informační zisk</a:t>
            </a:r>
          </a:p>
          <a:p>
            <a:pPr lvl="1"/>
            <a:r>
              <a:rPr lang="en-US" sz="2000" dirty="0" err="1"/>
              <a:t>Využití</a:t>
            </a:r>
            <a:r>
              <a:rPr lang="en-US" sz="2000" dirty="0"/>
              <a:t> </a:t>
            </a:r>
            <a:r>
              <a:rPr lang="en-US" sz="2000" dirty="0" err="1"/>
              <a:t>spojitých</a:t>
            </a:r>
            <a:r>
              <a:rPr lang="en-US" sz="2000" dirty="0"/>
              <a:t> </a:t>
            </a:r>
            <a:r>
              <a:rPr lang="en-US" sz="2000" dirty="0" err="1"/>
              <a:t>atributů</a:t>
            </a:r>
            <a:endParaRPr lang="en-US" sz="2000" dirty="0"/>
          </a:p>
          <a:p>
            <a:pPr lvl="1"/>
            <a:r>
              <a:rPr lang="cs-CZ" sz="2000" b="1" dirty="0"/>
              <a:t>Seskupování hodnot </a:t>
            </a:r>
            <a:r>
              <a:rPr lang="en-US" sz="2000" b="1" dirty="0" err="1"/>
              <a:t>nominálních</a:t>
            </a:r>
            <a:r>
              <a:rPr lang="en-US" sz="2000" b="1" dirty="0"/>
              <a:t> </a:t>
            </a:r>
            <a:r>
              <a:rPr lang="cs-CZ" sz="2000" b="1" dirty="0"/>
              <a:t>atributů</a:t>
            </a:r>
            <a:endParaRPr lang="cs-CZ" sz="2400" b="1" dirty="0"/>
          </a:p>
          <a:p>
            <a:pPr>
              <a:spcBef>
                <a:spcPts val="2400"/>
              </a:spcBef>
            </a:pPr>
            <a:r>
              <a:rPr lang="cs-CZ" sz="2400" dirty="0"/>
              <a:t>Omezení rozhodovacích stromů</a:t>
            </a:r>
          </a:p>
          <a:p>
            <a:pPr>
              <a:spcBef>
                <a:spcPts val="2400"/>
              </a:spcBef>
            </a:pP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345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Seskupování hodnot atributů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00200"/>
            <a:ext cx="8795320" cy="4525963"/>
          </a:xfrm>
        </p:spPr>
        <p:txBody>
          <a:bodyPr/>
          <a:lstStyle/>
          <a:p>
            <a:r>
              <a:rPr lang="cs-CZ" sz="2000" dirty="0"/>
              <a:t>Hodnoty atributů s velkým počtem hodnot je výhodné seskupit, sníží se tím počet testů spojených s vícehodnotovými atributy</a:t>
            </a:r>
          </a:p>
          <a:p>
            <a:r>
              <a:rPr lang="cs-CZ" sz="2000" dirty="0"/>
              <a:t>Nyní se zaměříme na nominální atributy </a:t>
            </a:r>
          </a:p>
          <a:p>
            <a:r>
              <a:rPr lang="cs-CZ" sz="2000" dirty="0"/>
              <a:t>Seskupení může proběhnout ve fázi přípravy dat za asistence experta, který definuje pravidla typu:</a:t>
            </a:r>
          </a:p>
          <a:p>
            <a:pPr marL="457200" lvl="1" indent="0">
              <a:buNone/>
            </a:pPr>
            <a:r>
              <a:rPr lang="cs-CZ" sz="1800" dirty="0"/>
              <a:t>  Den v týdnu=pondělí… pátek            všední den</a:t>
            </a:r>
          </a:p>
          <a:p>
            <a:pPr marL="457200" lvl="1" indent="0">
              <a:buNone/>
            </a:pPr>
            <a:r>
              <a:rPr lang="cs-CZ" sz="1800" dirty="0"/>
              <a:t>  Den v týdnu= sobota, neděle             víkend </a:t>
            </a:r>
          </a:p>
          <a:p>
            <a:pPr lvl="1"/>
            <a:r>
              <a:rPr lang="cs-CZ" sz="1800" dirty="0"/>
              <a:t>Atributy odvozené na základě </a:t>
            </a:r>
            <a:r>
              <a:rPr lang="cs-CZ" sz="1800" i="1" dirty="0"/>
              <a:t>doménové znalosti </a:t>
            </a:r>
            <a:r>
              <a:rPr lang="cs-CZ" sz="1800" dirty="0"/>
              <a:t>buď mohou nahradit původní atributy, nebo se připojit jako nový atribut</a:t>
            </a:r>
            <a:endParaRPr lang="cs-CZ" sz="1800" i="1" dirty="0"/>
          </a:p>
          <a:p>
            <a:r>
              <a:rPr lang="cs-CZ" sz="2000" dirty="0"/>
              <a:t>Algoritmus C4.5 umožňuje automatické seskupení hodnot ve fázi učení</a:t>
            </a:r>
          </a:p>
          <a:p>
            <a:r>
              <a:rPr lang="cs-CZ" sz="2000" dirty="0"/>
              <a:t>Některé algoritmy hledají </a:t>
            </a:r>
            <a:r>
              <a:rPr lang="cs-CZ" sz="2000" i="1" dirty="0"/>
              <a:t>binární</a:t>
            </a:r>
            <a:r>
              <a:rPr lang="cs-CZ" sz="2000" dirty="0"/>
              <a:t> rozdělení: hodnoty atributu se rozdělí do dvou skupin (např. algoritmus CART nebo J48)</a:t>
            </a:r>
          </a:p>
          <a:p>
            <a:r>
              <a:rPr lang="cs-CZ" sz="2000" dirty="0"/>
              <a:t>Binární rozdělení vytváří u některých atributů „umělé“ skupiny hodnot</a:t>
            </a:r>
          </a:p>
          <a:p>
            <a:r>
              <a:rPr lang="cs-CZ" sz="2000" dirty="0"/>
              <a:t>Algoritmus C4.5 pracuje s proměnným počtem skupin hodnot (a následně větví stromu)</a:t>
            </a:r>
            <a:endParaRPr lang="en-US" sz="2000" dirty="0"/>
          </a:p>
        </p:txBody>
      </p:sp>
      <p:sp>
        <p:nvSpPr>
          <p:cNvPr id="4" name="Šipka doprava 3"/>
          <p:cNvSpPr/>
          <p:nvPr/>
        </p:nvSpPr>
        <p:spPr>
          <a:xfrm>
            <a:off x="4283968" y="3369189"/>
            <a:ext cx="252028" cy="275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 doprava 4"/>
          <p:cNvSpPr/>
          <p:nvPr/>
        </p:nvSpPr>
        <p:spPr>
          <a:xfrm>
            <a:off x="4283968" y="3729229"/>
            <a:ext cx="252028" cy="275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664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Seskupování hodnot atributů </a:t>
            </a:r>
            <a:br>
              <a:rPr lang="cs-CZ"/>
            </a:br>
            <a:r>
              <a:rPr lang="cs-CZ"/>
              <a:t>ve fázi učení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C4.5 používá heuristický algoritmus</a:t>
            </a:r>
          </a:p>
          <a:p>
            <a:pPr lvl="1"/>
            <a:r>
              <a:rPr lang="cs-CZ"/>
              <a:t>V prvním kroku je utvořeno n skupin hodnot, každá obsahující jednu hodnotu atributu</a:t>
            </a:r>
          </a:p>
          <a:p>
            <a:pPr lvl="1"/>
            <a:r>
              <a:rPr lang="cs-CZ"/>
              <a:t>C4.5 vyhodnotí důsledek spojení každých dvou párů hodnot, hodnoty jsou spojeny, pokud se poměrný informační zisk zvýší</a:t>
            </a:r>
          </a:p>
          <a:p>
            <a:pPr lvl="2"/>
            <a:r>
              <a:rPr lang="cs-CZ"/>
              <a:t>Sloučení hodnot má vždy za následek snížení hodnoty SplitInfo</a:t>
            </a:r>
          </a:p>
          <a:p>
            <a:pPr lvl="1"/>
            <a:r>
              <a:rPr lang="cs-CZ"/>
              <a:t>Krok 2 se opakuje do doby, než zůstanou jen dvě skupiny hodnot, nebo do doby, než žádné spojení nezlepší hodnotu poměrného informačního zisku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BC1-D73F-4201-B35C-BF5158D040C9}" type="slidenum">
              <a:rPr lang="cs-CZ" smtClean="0"/>
              <a:pPr/>
              <a:t>39</a:t>
            </a:fld>
            <a:endParaRPr lang="cs-CZ"/>
          </a:p>
        </p:txBody>
      </p:sp>
      <p:sp>
        <p:nvSpPr>
          <p:cNvPr id="5" name="Obdélník 4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7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 - přeučení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824494" cy="4525963"/>
          </a:xfrm>
        </p:spPr>
        <p:txBody>
          <a:bodyPr/>
          <a:lstStyle/>
          <a:p>
            <a:r>
              <a:rPr lang="cs-CZ" sz="1800" dirty="0"/>
              <a:t>Požadavek na tvorbu stromů s maximálně bezchybnou klasifikací na </a:t>
            </a:r>
            <a:r>
              <a:rPr lang="cs-CZ" sz="1800" dirty="0" err="1"/>
              <a:t>trénovací</a:t>
            </a:r>
            <a:r>
              <a:rPr lang="cs-CZ" sz="1800" dirty="0"/>
              <a:t> množině vede často přeučení (</a:t>
            </a:r>
            <a:r>
              <a:rPr lang="cs-CZ" sz="1800" dirty="0" err="1"/>
              <a:t>overfitting</a:t>
            </a:r>
            <a:r>
              <a:rPr lang="cs-CZ" sz="1800" dirty="0"/>
              <a:t>)</a:t>
            </a:r>
            <a:endParaRPr lang="en-US" sz="1800" dirty="0"/>
          </a:p>
          <a:p>
            <a:r>
              <a:rPr lang="en-US" sz="1800" dirty="0" err="1"/>
              <a:t>Uvažujme</a:t>
            </a:r>
            <a:r>
              <a:rPr lang="en-US" sz="1800" dirty="0"/>
              <a:t> </a:t>
            </a:r>
            <a:r>
              <a:rPr lang="en-US" sz="1800" dirty="0" err="1"/>
              <a:t>jinou</a:t>
            </a:r>
            <a:r>
              <a:rPr lang="en-US" sz="1800" dirty="0"/>
              <a:t> </a:t>
            </a:r>
            <a:r>
              <a:rPr lang="en-US" sz="1800" dirty="0" err="1"/>
              <a:t>trénovací</a:t>
            </a:r>
            <a:r>
              <a:rPr lang="en-US" sz="1800" dirty="0"/>
              <a:t> </a:t>
            </a:r>
            <a:r>
              <a:rPr lang="en-US" sz="1800" dirty="0" err="1"/>
              <a:t>množinu</a:t>
            </a:r>
            <a:r>
              <a:rPr lang="en-US" sz="1800" dirty="0"/>
              <a:t>, </a:t>
            </a:r>
            <a:r>
              <a:rPr lang="en-US" sz="1800" dirty="0" err="1"/>
              <a:t>která</a:t>
            </a:r>
            <a:r>
              <a:rPr lang="en-US" sz="1800" dirty="0"/>
              <a:t> </a:t>
            </a:r>
            <a:r>
              <a:rPr lang="en-US" sz="1800" dirty="0" err="1"/>
              <a:t>obsahuje</a:t>
            </a:r>
            <a:r>
              <a:rPr lang="en-US" sz="1800" dirty="0"/>
              <a:t> </a:t>
            </a:r>
            <a:r>
              <a:rPr lang="en-US" sz="1800" dirty="0" err="1"/>
              <a:t>dvě</a:t>
            </a:r>
            <a:r>
              <a:rPr lang="en-US" sz="1800" dirty="0"/>
              <a:t> instance D14 a D15 s </a:t>
            </a:r>
            <a:r>
              <a:rPr lang="en-US" sz="1800" dirty="0" err="1"/>
              <a:t>jinou</a:t>
            </a:r>
            <a:r>
              <a:rPr lang="en-US" sz="1800" dirty="0"/>
              <a:t> </a:t>
            </a:r>
            <a:r>
              <a:rPr lang="en-US" sz="1800" dirty="0" err="1"/>
              <a:t>hodnotou</a:t>
            </a:r>
            <a:r>
              <a:rPr lang="en-US" sz="1800" dirty="0"/>
              <a:t> </a:t>
            </a:r>
            <a:r>
              <a:rPr lang="en-US" sz="1800" err="1"/>
              <a:t>cílové</a:t>
            </a:r>
            <a:r>
              <a:rPr lang="en-US" sz="1800"/>
              <a:t> proměnné.</a:t>
            </a:r>
            <a:endParaRPr lang="en-US" sz="1800" dirty="0"/>
          </a:p>
          <a:p>
            <a:r>
              <a:rPr lang="en-US" sz="1800" dirty="0" err="1"/>
              <a:t>Tyto</a:t>
            </a:r>
            <a:r>
              <a:rPr lang="en-US" sz="1800" dirty="0"/>
              <a:t> instance </a:t>
            </a:r>
            <a:r>
              <a:rPr lang="en-US" sz="1800" dirty="0" err="1"/>
              <a:t>lze</a:t>
            </a:r>
            <a:r>
              <a:rPr lang="en-US" sz="1800" dirty="0"/>
              <a:t> od </a:t>
            </a:r>
            <a:r>
              <a:rPr lang="en-US" sz="1800" dirty="0" err="1"/>
              <a:t>sebe</a:t>
            </a:r>
            <a:r>
              <a:rPr lang="en-US" sz="1800" dirty="0"/>
              <a:t> </a:t>
            </a:r>
            <a:r>
              <a:rPr lang="en-US" sz="1800" dirty="0" err="1"/>
              <a:t>odlišit</a:t>
            </a:r>
            <a:r>
              <a:rPr lang="en-US" sz="1800" dirty="0"/>
              <a:t> </a:t>
            </a:r>
            <a:r>
              <a:rPr lang="en-US" sz="1800" dirty="0" err="1"/>
              <a:t>pouze</a:t>
            </a:r>
            <a:r>
              <a:rPr lang="en-US" sz="1800" dirty="0"/>
              <a:t> </a:t>
            </a:r>
            <a:r>
              <a:rPr lang="en-US" sz="1800" dirty="0" err="1"/>
              <a:t>pomocí</a:t>
            </a:r>
            <a:r>
              <a:rPr lang="en-US" sz="1800" dirty="0"/>
              <a:t> </a:t>
            </a:r>
            <a:r>
              <a:rPr lang="en-US" sz="1800" dirty="0" err="1"/>
              <a:t>atributu</a:t>
            </a:r>
            <a:r>
              <a:rPr lang="en-US" sz="1800" dirty="0"/>
              <a:t> </a:t>
            </a:r>
            <a:r>
              <a:rPr lang="en-US" sz="1800" err="1"/>
              <a:t>Sluneční</a:t>
            </a:r>
            <a:r>
              <a:rPr lang="en-US" sz="1800"/>
              <a:t> skvrny.</a:t>
            </a:r>
            <a:endParaRPr lang="en-US" sz="1800" dirty="0"/>
          </a:p>
          <a:p>
            <a:endParaRPr lang="cs-CZ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521087"/>
              </p:ext>
            </p:extLst>
          </p:nvPr>
        </p:nvGraphicFramePr>
        <p:xfrm>
          <a:off x="86227" y="3140968"/>
          <a:ext cx="5709911" cy="17419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039">
                <a:tc>
                  <a:txBody>
                    <a:bodyPr/>
                    <a:lstStyle/>
                    <a:p>
                      <a:r>
                        <a:rPr lang="cs-CZ" sz="1200" dirty="0"/>
                        <a:t>Den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Sluneční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skrvny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Předpověď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Teplota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Vlhkost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Vítr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Hrát 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cs-CZ" sz="12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malé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Jasno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Horko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Slabý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39">
                <a:tc>
                  <a:txBody>
                    <a:bodyPr/>
                    <a:lstStyle/>
                    <a:p>
                      <a:r>
                        <a:rPr lang="cs-CZ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/>
                        <a:t>..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39">
                <a:tc>
                  <a:txBody>
                    <a:bodyPr/>
                    <a:lstStyle/>
                    <a:p>
                      <a:r>
                        <a:rPr lang="cs-CZ" sz="12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malé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39">
                <a:tc>
                  <a:txBody>
                    <a:bodyPr/>
                    <a:lstStyle/>
                    <a:p>
                      <a:r>
                        <a:rPr lang="cs-CZ" sz="1200" dirty="0"/>
                        <a:t>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velké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Déšť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Příjemně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Vysoká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/>
                        <a:t>Silný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47869" y="3718344"/>
            <a:ext cx="2071702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Sluneční</a:t>
            </a:r>
            <a:r>
              <a:rPr lang="en-US" dirty="0"/>
              <a:t> </a:t>
            </a:r>
            <a:r>
              <a:rPr lang="en-US" dirty="0" err="1"/>
              <a:t>skvrny</a:t>
            </a:r>
            <a:endParaRPr lang="cs-CZ" dirty="0"/>
          </a:p>
        </p:txBody>
      </p:sp>
      <p:cxnSp>
        <p:nvCxnSpPr>
          <p:cNvPr id="9" name="Straight Arrow Connector 8"/>
          <p:cNvCxnSpPr>
            <a:stCxn id="5" idx="2"/>
            <a:endCxn id="58" idx="0"/>
          </p:cNvCxnSpPr>
          <p:nvPr/>
        </p:nvCxnSpPr>
        <p:spPr>
          <a:xfrm flipH="1">
            <a:off x="6547359" y="4075534"/>
            <a:ext cx="636361" cy="687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6004993" y="4289848"/>
            <a:ext cx="6848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malé</a:t>
            </a:r>
            <a:endParaRPr lang="cs-CZ" dirty="0"/>
          </a:p>
        </p:txBody>
      </p:sp>
      <p:cxnSp>
        <p:nvCxnSpPr>
          <p:cNvPr id="53" name="Straight Arrow Connector 52"/>
          <p:cNvCxnSpPr>
            <a:stCxn id="5" idx="2"/>
            <a:endCxn id="62" idx="0"/>
          </p:cNvCxnSpPr>
          <p:nvPr/>
        </p:nvCxnSpPr>
        <p:spPr>
          <a:xfrm>
            <a:off x="7183720" y="4075534"/>
            <a:ext cx="1027062" cy="799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7668344" y="4293096"/>
            <a:ext cx="7232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velké</a:t>
            </a:r>
            <a:endParaRPr lang="cs-CZ" dirty="0"/>
          </a:p>
        </p:txBody>
      </p:sp>
      <p:sp>
        <p:nvSpPr>
          <p:cNvPr id="58" name="Diamond 57"/>
          <p:cNvSpPr/>
          <p:nvPr/>
        </p:nvSpPr>
        <p:spPr>
          <a:xfrm>
            <a:off x="5940152" y="4762725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62" name="Diamond 61"/>
          <p:cNvSpPr/>
          <p:nvPr/>
        </p:nvSpPr>
        <p:spPr>
          <a:xfrm>
            <a:off x="7603575" y="4874860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14671" y="5482442"/>
            <a:ext cx="615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Algoritmus</a:t>
            </a:r>
            <a:r>
              <a:rPr lang="en-US" dirty="0"/>
              <a:t> ID3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použije</a:t>
            </a:r>
            <a:r>
              <a:rPr lang="en-US" dirty="0"/>
              <a:t>, </a:t>
            </a:r>
            <a:r>
              <a:rPr lang="en-US" dirty="0" err="1"/>
              <a:t>ačkoliv</a:t>
            </a:r>
            <a:r>
              <a:rPr lang="en-US" dirty="0"/>
              <a:t> </a:t>
            </a:r>
            <a:r>
              <a:rPr lang="en-US" dirty="0" err="1"/>
              <a:t>člověk</a:t>
            </a:r>
            <a:r>
              <a:rPr lang="en-US" dirty="0"/>
              <a:t> by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patrně</a:t>
            </a:r>
            <a:r>
              <a:rPr lang="en-US" dirty="0"/>
              <a:t> </a:t>
            </a:r>
            <a:r>
              <a:rPr lang="en-US" dirty="0" err="1"/>
              <a:t>hodnotil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irelev</a:t>
            </a:r>
            <a:r>
              <a:rPr lang="cs-CZ"/>
              <a:t>a</a:t>
            </a:r>
            <a:r>
              <a:rPr lang="en-US"/>
              <a:t>ntní.</a:t>
            </a:r>
            <a:endParaRPr lang="en-US" dirty="0"/>
          </a:p>
        </p:txBody>
      </p:sp>
      <p:cxnSp>
        <p:nvCxnSpPr>
          <p:cNvPr id="18" name="Straight Arrow Connector 46"/>
          <p:cNvCxnSpPr/>
          <p:nvPr/>
        </p:nvCxnSpPr>
        <p:spPr>
          <a:xfrm>
            <a:off x="7105785" y="3588008"/>
            <a:ext cx="0" cy="141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0" name="TextBox 51"/>
          <p:cNvSpPr txBox="1"/>
          <p:nvPr/>
        </p:nvSpPr>
        <p:spPr>
          <a:xfrm>
            <a:off x="6946817" y="3290684"/>
            <a:ext cx="41549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…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49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539552" y="40466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Předpověď: jasno,</a:t>
            </a:r>
            <a:r>
              <a:rPr lang="en-US" dirty="0"/>
              <a:t> </a:t>
            </a:r>
            <a:r>
              <a:rPr lang="en-US" b="1" dirty="0" err="1"/>
              <a:t>polojasno</a:t>
            </a:r>
            <a:r>
              <a:rPr lang="en-US" dirty="0"/>
              <a:t>,</a:t>
            </a:r>
            <a:r>
              <a:rPr lang="cs-CZ" dirty="0"/>
              <a:t> zataženo, déšť 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08805"/>
              </p:ext>
            </p:extLst>
          </p:nvPr>
        </p:nvGraphicFramePr>
        <p:xfrm>
          <a:off x="755576" y="908720"/>
          <a:ext cx="8064896" cy="34226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cs-CZ" sz="1600" dirty="0"/>
                        <a:t>Skupiny</a:t>
                      </a:r>
                      <a:r>
                        <a:rPr lang="cs-CZ" sz="1600" baseline="0" dirty="0"/>
                        <a:t> hodnot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Inf. </a:t>
                      </a:r>
                      <a:r>
                        <a:rPr lang="cs-CZ" sz="1600" dirty="0"/>
                        <a:t>zisk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Split </a:t>
                      </a:r>
                      <a:r>
                        <a:rPr lang="cs-CZ" sz="1600" dirty="0" err="1"/>
                        <a:t>info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Pom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cs-CZ" sz="1600" dirty="0" err="1">
                          <a:solidFill>
                            <a:srgbClr val="FF0000"/>
                          </a:solidFill>
                        </a:rPr>
                        <a:t>Inf</a:t>
                      </a:r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. zisk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en-US" sz="1600" dirty="0"/>
                        <a:t>},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{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aseline="0" dirty="0"/>
                        <a:t>{</a:t>
                      </a:r>
                      <a:r>
                        <a:rPr lang="en-US" sz="1600" baseline="0" dirty="0" err="1"/>
                        <a:t>zata</a:t>
                      </a:r>
                      <a:r>
                        <a:rPr lang="cs-CZ" sz="1600" baseline="0" dirty="0"/>
                        <a:t>ženo</a:t>
                      </a:r>
                      <a:r>
                        <a:rPr lang="en-US" sz="1600" baseline="0" dirty="0"/>
                        <a:t>}, {d</a:t>
                      </a:r>
                      <a:r>
                        <a:rPr lang="cs-CZ" sz="1600" baseline="0" dirty="0" err="1"/>
                        <a:t>éšť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1,677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0,853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0,509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cs-CZ" sz="1600" dirty="0"/>
                        <a:t>,</a:t>
                      </a:r>
                      <a:r>
                        <a:rPr lang="cs-CZ" sz="1600" baseline="0" dirty="0"/>
                        <a:t> 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aseline="0" dirty="0"/>
                        <a:t>{</a:t>
                      </a:r>
                      <a:r>
                        <a:rPr lang="en-US" sz="1600" baseline="0" dirty="0" err="1"/>
                        <a:t>zata</a:t>
                      </a:r>
                      <a:r>
                        <a:rPr lang="cs-CZ" sz="1600" baseline="0" dirty="0"/>
                        <a:t>ženo</a:t>
                      </a:r>
                      <a:r>
                        <a:rPr lang="en-US" sz="1600" baseline="0" dirty="0"/>
                        <a:t>}, {d</a:t>
                      </a:r>
                      <a:r>
                        <a:rPr lang="cs-CZ" sz="1600" baseline="0" dirty="0" err="1"/>
                        <a:t>éšť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1,403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0,609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0,434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cs-CZ" sz="1600" dirty="0"/>
                        <a:t>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zata</a:t>
                      </a:r>
                      <a:r>
                        <a:rPr lang="cs-CZ" sz="1600" baseline="0" dirty="0"/>
                        <a:t>ženo</a:t>
                      </a:r>
                      <a:r>
                        <a:rPr lang="en-US" sz="1600" dirty="0"/>
                        <a:t>},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{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aseline="0" dirty="0"/>
                        <a:t> {d</a:t>
                      </a:r>
                      <a:r>
                        <a:rPr lang="cs-CZ" sz="1600" baseline="0" dirty="0" err="1"/>
                        <a:t>éšť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1,419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0,638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0,450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cs-CZ" sz="1600" dirty="0"/>
                        <a:t>,</a:t>
                      </a:r>
                      <a:r>
                        <a:rPr lang="en-US" sz="1600" baseline="0" dirty="0"/>
                        <a:t> d</a:t>
                      </a:r>
                      <a:r>
                        <a:rPr lang="cs-CZ" sz="1600" baseline="0" dirty="0" err="1"/>
                        <a:t>éšť</a:t>
                      </a:r>
                      <a:r>
                        <a:rPr lang="en-US" sz="1600" dirty="0"/>
                        <a:t>},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{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aseline="0" dirty="0"/>
                        <a:t>{</a:t>
                      </a:r>
                      <a:r>
                        <a:rPr lang="en-US" sz="1600" baseline="0" dirty="0" err="1"/>
                        <a:t>zata</a:t>
                      </a:r>
                      <a:r>
                        <a:rPr lang="cs-CZ" sz="1600" baseline="0" dirty="0"/>
                        <a:t>ženo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0,909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0,358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0,394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en-US" sz="1600" dirty="0"/>
                        <a:t>},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{</a:t>
                      </a:r>
                      <a:r>
                        <a:rPr lang="cs-CZ" sz="1600" dirty="0"/>
                        <a:t>polojasno,</a:t>
                      </a:r>
                      <a:r>
                        <a:rPr lang="en-US" sz="1600" baseline="0" dirty="0" err="1"/>
                        <a:t>zata</a:t>
                      </a:r>
                      <a:r>
                        <a:rPr lang="cs-CZ" sz="1600" baseline="0" dirty="0"/>
                        <a:t>ženo</a:t>
                      </a:r>
                      <a:r>
                        <a:rPr lang="en-US" sz="1600" baseline="0" dirty="0"/>
                        <a:t>}, {d</a:t>
                      </a:r>
                      <a:r>
                        <a:rPr lang="cs-CZ" sz="1600" baseline="0" dirty="0" err="1"/>
                        <a:t>éšť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1,567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0,813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0,519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en-US" sz="1600" dirty="0"/>
                        <a:t>},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{</a:t>
                      </a:r>
                      <a:r>
                        <a:rPr lang="cs-CZ" sz="1600" dirty="0"/>
                        <a:t>polojasno,</a:t>
                      </a:r>
                      <a:r>
                        <a:rPr lang="en-US" sz="1600" baseline="0" dirty="0"/>
                        <a:t> d</a:t>
                      </a:r>
                      <a:r>
                        <a:rPr lang="cs-CZ" sz="1600" baseline="0" dirty="0" err="1"/>
                        <a:t>éšť</a:t>
                      </a:r>
                      <a:r>
                        <a:rPr lang="en-US" sz="1600" dirty="0"/>
                        <a:t>}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aseline="0" dirty="0"/>
                        <a:t>{</a:t>
                      </a:r>
                      <a:r>
                        <a:rPr lang="en-US" sz="1600" baseline="0" dirty="0" err="1"/>
                        <a:t>zata</a:t>
                      </a:r>
                      <a:r>
                        <a:rPr lang="cs-CZ" sz="1600" baseline="0" dirty="0"/>
                        <a:t>ženo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1,456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0,704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0,484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en-US" sz="1600" dirty="0"/>
                        <a:t>},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{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aseline="0" dirty="0"/>
                        <a:t>{</a:t>
                      </a:r>
                      <a:r>
                        <a:rPr lang="en-US" sz="1600" baseline="0" dirty="0" err="1"/>
                        <a:t>zata</a:t>
                      </a:r>
                      <a:r>
                        <a:rPr lang="cs-CZ" sz="1600" baseline="0" dirty="0"/>
                        <a:t>ženo,</a:t>
                      </a:r>
                      <a:r>
                        <a:rPr lang="en-US" sz="1600" baseline="0" dirty="0"/>
                        <a:t>d</a:t>
                      </a:r>
                      <a:r>
                        <a:rPr lang="cs-CZ" sz="1600" baseline="0" dirty="0" err="1"/>
                        <a:t>éšť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1,467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0,780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0,531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válný popisek 8"/>
          <p:cNvSpPr/>
          <p:nvPr/>
        </p:nvSpPr>
        <p:spPr>
          <a:xfrm>
            <a:off x="755576" y="0"/>
            <a:ext cx="6984776" cy="4046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</a:t>
            </a:r>
            <a:r>
              <a:rPr lang="en-US" dirty="0" err="1"/>
              <a:t>ilustra</a:t>
            </a:r>
            <a:r>
              <a:rPr lang="cs-CZ" dirty="0" err="1"/>
              <a:t>čních</a:t>
            </a:r>
            <a:r>
              <a:rPr lang="cs-CZ" dirty="0"/>
              <a:t> důvodů přidáváme další hodnotu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755576" y="3861048"/>
            <a:ext cx="81369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5" name="Tabulk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06315"/>
              </p:ext>
            </p:extLst>
          </p:nvPr>
        </p:nvGraphicFramePr>
        <p:xfrm>
          <a:off x="755576" y="4509120"/>
          <a:ext cx="8064896" cy="1672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34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2. iterace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cs-CZ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cs-CZ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cs-CZ" sz="1600" dirty="0"/>
                        <a:t>,</a:t>
                      </a:r>
                      <a:r>
                        <a:rPr lang="cs-CZ" sz="1600" baseline="0" dirty="0"/>
                        <a:t> 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aseline="0" dirty="0"/>
                        <a:t>{</a:t>
                      </a:r>
                      <a:r>
                        <a:rPr lang="en-US" sz="1600" b="1" baseline="0" dirty="0" err="1"/>
                        <a:t>zata</a:t>
                      </a:r>
                      <a:r>
                        <a:rPr lang="cs-CZ" sz="1600" b="1" baseline="0" dirty="0"/>
                        <a:t>ženo, </a:t>
                      </a:r>
                      <a:r>
                        <a:rPr lang="en-US" sz="1600" b="1" baseline="0" dirty="0"/>
                        <a:t>d</a:t>
                      </a:r>
                      <a:r>
                        <a:rPr lang="cs-CZ" sz="1600" b="1" baseline="0" dirty="0" err="1"/>
                        <a:t>éšť</a:t>
                      </a:r>
                      <a:r>
                        <a:rPr lang="en-US" sz="1600" baseline="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1,194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0,535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0,448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cs-CZ" sz="1600" dirty="0"/>
                        <a:t>, </a:t>
                      </a:r>
                      <a:r>
                        <a:rPr lang="en-US" sz="1600" b="1" baseline="0" dirty="0" err="1"/>
                        <a:t>zata</a:t>
                      </a:r>
                      <a:r>
                        <a:rPr lang="cs-CZ" sz="1600" b="1" baseline="0" dirty="0"/>
                        <a:t>ženo, </a:t>
                      </a:r>
                      <a:r>
                        <a:rPr lang="en-US" sz="1600" b="1" baseline="0" dirty="0"/>
                        <a:t>d</a:t>
                      </a:r>
                      <a:r>
                        <a:rPr lang="cs-CZ" sz="1600" b="1" baseline="0" dirty="0" err="1"/>
                        <a:t>éšť</a:t>
                      </a:r>
                      <a:r>
                        <a:rPr lang="en-US" sz="1600" baseline="0" dirty="0"/>
                        <a:t>}</a:t>
                      </a:r>
                      <a:r>
                        <a:rPr lang="cs-CZ" sz="1600" baseline="0" dirty="0"/>
                        <a:t>, </a:t>
                      </a:r>
                      <a:r>
                        <a:rPr lang="en-US" sz="1600" baseline="0" dirty="0"/>
                        <a:t>{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0,621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0,214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0,345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jasno</a:t>
                      </a:r>
                      <a:r>
                        <a:rPr lang="en-US" sz="1600" dirty="0"/>
                        <a:t>}, {</a:t>
                      </a:r>
                      <a:r>
                        <a:rPr lang="en-US" sz="1600" b="1" baseline="0" dirty="0" err="1"/>
                        <a:t>zata</a:t>
                      </a:r>
                      <a:r>
                        <a:rPr lang="cs-CZ" sz="1600" b="1" baseline="0" dirty="0"/>
                        <a:t>ženo, </a:t>
                      </a:r>
                      <a:r>
                        <a:rPr lang="en-US" sz="1600" b="1" baseline="0" dirty="0"/>
                        <a:t>d</a:t>
                      </a:r>
                      <a:r>
                        <a:rPr lang="cs-CZ" sz="1600" b="1" baseline="0" dirty="0" err="1"/>
                        <a:t>éšť</a:t>
                      </a:r>
                      <a:r>
                        <a:rPr lang="en-US" sz="1600" baseline="0" dirty="0"/>
                        <a:t>, </a:t>
                      </a:r>
                      <a:r>
                        <a:rPr lang="cs-CZ" sz="1600" dirty="0"/>
                        <a:t>polojasno</a:t>
                      </a:r>
                      <a:r>
                        <a:rPr lang="en-US" sz="1600" dirty="0"/>
                        <a:t>}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1,233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0,639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0,518</a:t>
                      </a:r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ovéPole 15"/>
          <p:cNvSpPr txBox="1"/>
          <p:nvPr/>
        </p:nvSpPr>
        <p:spPr>
          <a:xfrm>
            <a:off x="606914" y="6453336"/>
            <a:ext cx="864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Nejlepší nalezené rozdělení do  skupin: </a:t>
            </a:r>
            <a:r>
              <a:rPr lang="en-US" dirty="0"/>
              <a:t>{</a:t>
            </a:r>
            <a:r>
              <a:rPr lang="en-US" dirty="0" err="1"/>
              <a:t>jasno</a:t>
            </a:r>
            <a:r>
              <a:rPr lang="en-US" dirty="0"/>
              <a:t>}, {</a:t>
            </a:r>
            <a:r>
              <a:rPr lang="cs-CZ" dirty="0"/>
              <a:t>polojasno</a:t>
            </a:r>
            <a:r>
              <a:rPr lang="en-US" dirty="0"/>
              <a:t>}</a:t>
            </a:r>
            <a:r>
              <a:rPr lang="cs-CZ" dirty="0"/>
              <a:t>, </a:t>
            </a:r>
            <a:r>
              <a:rPr lang="en-US" dirty="0"/>
              <a:t>{</a:t>
            </a:r>
            <a:r>
              <a:rPr lang="en-US" dirty="0" err="1"/>
              <a:t>zata</a:t>
            </a:r>
            <a:r>
              <a:rPr lang="cs-CZ" dirty="0"/>
              <a:t>ženo,</a:t>
            </a:r>
            <a:r>
              <a:rPr lang="en-US" dirty="0"/>
              <a:t>d</a:t>
            </a:r>
            <a:r>
              <a:rPr lang="cs-CZ" dirty="0" err="1"/>
              <a:t>éšť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 </a:t>
            </a:r>
          </a:p>
        </p:txBody>
      </p:sp>
      <p:sp>
        <p:nvSpPr>
          <p:cNvPr id="17" name="Oválný popisek 16"/>
          <p:cNvSpPr/>
          <p:nvPr/>
        </p:nvSpPr>
        <p:spPr>
          <a:xfrm>
            <a:off x="6156176" y="442702"/>
            <a:ext cx="2987824" cy="35473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Ilustrační hodnoty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40</a:t>
            </a:fld>
            <a:endParaRPr lang="cs-CZ"/>
          </a:p>
        </p:txBody>
      </p:sp>
      <p:sp>
        <p:nvSpPr>
          <p:cNvPr id="10" name="Obdélník 9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0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Seskupování hodnot atributů</a:t>
            </a:r>
            <a:br>
              <a:rPr lang="cs-CZ" dirty="0"/>
            </a:br>
            <a:r>
              <a:rPr lang="cs-CZ" sz="2000" dirty="0"/>
              <a:t>angl. </a:t>
            </a:r>
            <a:r>
              <a:rPr lang="cs-CZ" sz="2000" i="1" dirty="0" err="1"/>
              <a:t>value</a:t>
            </a:r>
            <a:r>
              <a:rPr lang="cs-CZ" sz="2000" i="1" dirty="0"/>
              <a:t> </a:t>
            </a:r>
            <a:r>
              <a:rPr lang="cs-CZ" sz="2000" i="1" dirty="0" err="1"/>
              <a:t>grouping</a:t>
            </a:r>
            <a:r>
              <a:rPr lang="cs-CZ" sz="2000" i="1" dirty="0"/>
              <a:t> </a:t>
            </a:r>
            <a:r>
              <a:rPr lang="cs-CZ" sz="2000" dirty="0"/>
              <a:t>nebo „</a:t>
            </a:r>
            <a:r>
              <a:rPr lang="cs-CZ" sz="2000" dirty="0" err="1"/>
              <a:t>binning</a:t>
            </a:r>
            <a:r>
              <a:rPr lang="cs-CZ" sz="2000" dirty="0"/>
              <a:t>“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Seskupování hodnot atributů je volitelná funkce </a:t>
            </a:r>
            <a:r>
              <a:rPr lang="cs-CZ" sz="2000"/>
              <a:t>v C4.5</a:t>
            </a:r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V daném kroku bude </a:t>
            </a:r>
            <a:r>
              <a:rPr lang="cs-CZ" sz="2000" b="1" dirty="0"/>
              <a:t>Předpověď</a:t>
            </a:r>
            <a:r>
              <a:rPr lang="cs-CZ" sz="2000" dirty="0"/>
              <a:t> vybrána jako větvící atribut, pokud jiný atribut nebude mít lepší hodnot poměrného informačního zisku </a:t>
            </a:r>
            <a:r>
              <a:rPr lang="cs-CZ" sz="2000"/>
              <a:t>než 0,531.</a:t>
            </a:r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Pokud by byl vybrán atribut </a:t>
            </a:r>
            <a:r>
              <a:rPr lang="cs-CZ" sz="2000" b="1" dirty="0"/>
              <a:t>Předpověď</a:t>
            </a:r>
            <a:r>
              <a:rPr lang="cs-CZ" sz="2000" dirty="0"/>
              <a:t> jako větvící, potom by rozhodovací uzel vypadal následovně: </a:t>
            </a:r>
          </a:p>
        </p:txBody>
      </p:sp>
      <p:sp>
        <p:nvSpPr>
          <p:cNvPr id="4" name="Rectangle 38"/>
          <p:cNvSpPr/>
          <p:nvPr/>
        </p:nvSpPr>
        <p:spPr>
          <a:xfrm>
            <a:off x="3060620" y="481311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cxnSp>
        <p:nvCxnSpPr>
          <p:cNvPr id="5" name="Straight Arrow Connector 42"/>
          <p:cNvCxnSpPr>
            <a:stCxn id="4" idx="2"/>
          </p:cNvCxnSpPr>
          <p:nvPr/>
        </p:nvCxnSpPr>
        <p:spPr>
          <a:xfrm rot="5400000">
            <a:off x="2506988" y="4723803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" name="Straight Arrow Connector 43"/>
          <p:cNvCxnSpPr>
            <a:stCxn id="4" idx="2"/>
          </p:cNvCxnSpPr>
          <p:nvPr/>
        </p:nvCxnSpPr>
        <p:spPr>
          <a:xfrm rot="16200000" flipH="1">
            <a:off x="3721421" y="5902541"/>
            <a:ext cx="1285884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" name="Straight Arrow Connector 44"/>
          <p:cNvCxnSpPr>
            <a:stCxn id="4" idx="2"/>
          </p:cNvCxnSpPr>
          <p:nvPr/>
        </p:nvCxnSpPr>
        <p:spPr>
          <a:xfrm rot="16200000" flipH="1">
            <a:off x="5221631" y="4402331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TextBox 45"/>
          <p:cNvSpPr txBox="1"/>
          <p:nvPr/>
        </p:nvSpPr>
        <p:spPr>
          <a:xfrm>
            <a:off x="1331640" y="5790733"/>
            <a:ext cx="17716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Zataženo, Déšť</a:t>
            </a:r>
          </a:p>
        </p:txBody>
      </p:sp>
      <p:sp>
        <p:nvSpPr>
          <p:cNvPr id="9" name="TextBox 46"/>
          <p:cNvSpPr txBox="1"/>
          <p:nvPr/>
        </p:nvSpPr>
        <p:spPr>
          <a:xfrm>
            <a:off x="3846438" y="6027534"/>
            <a:ext cx="119776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Polojasno</a:t>
            </a:r>
          </a:p>
        </p:txBody>
      </p:sp>
      <p:sp>
        <p:nvSpPr>
          <p:cNvPr id="10" name="TextBox 47"/>
          <p:cNvSpPr txBox="1"/>
          <p:nvPr/>
        </p:nvSpPr>
        <p:spPr>
          <a:xfrm>
            <a:off x="5560950" y="5670344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41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2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cs-CZ" sz="2400" dirty="0"/>
              <a:t>Problém přeučení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Prořezávání rozhodovacích stromů 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Algoritmus C4.5 </a:t>
            </a:r>
          </a:p>
          <a:p>
            <a:pPr>
              <a:spcBef>
                <a:spcPts val="2400"/>
              </a:spcBef>
            </a:pPr>
            <a:r>
              <a:rPr lang="cs-CZ" sz="2400" b="1" dirty="0"/>
              <a:t>Omezení rozhodovacích stromů</a:t>
            </a:r>
          </a:p>
          <a:p>
            <a:pPr>
              <a:spcBef>
                <a:spcPts val="2400"/>
              </a:spcBef>
            </a:pP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8842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Ilustrační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14 </a:t>
            </a:r>
            <a:r>
              <a:rPr lang="cs-CZ" sz="2000" dirty="0" err="1"/>
              <a:t>trénovacích</a:t>
            </a:r>
            <a:r>
              <a:rPr lang="cs-CZ" sz="2000" dirty="0"/>
              <a:t> instancí</a:t>
            </a:r>
          </a:p>
          <a:p>
            <a:r>
              <a:rPr lang="cs-CZ" sz="2000" dirty="0"/>
              <a:t>Dva atributy </a:t>
            </a:r>
            <a:r>
              <a:rPr lang="cs-CZ" sz="2000" i="1" dirty="0"/>
              <a:t>x</a:t>
            </a:r>
            <a:r>
              <a:rPr lang="cs-CZ" sz="2000" dirty="0"/>
              <a:t> a </a:t>
            </a:r>
            <a:r>
              <a:rPr lang="cs-CZ" sz="2000" i="1" dirty="0"/>
              <a:t>y, </a:t>
            </a:r>
            <a:r>
              <a:rPr lang="en-US" sz="2000" dirty="0" err="1"/>
              <a:t>oba</a:t>
            </a:r>
            <a:r>
              <a:rPr lang="en-US" sz="2000" dirty="0"/>
              <a:t> s</a:t>
            </a:r>
            <a:r>
              <a:rPr lang="en-US" sz="2000" i="1" dirty="0"/>
              <a:t> </a:t>
            </a:r>
            <a:r>
              <a:rPr lang="cs-CZ" sz="2000" dirty="0"/>
              <a:t>hodno</a:t>
            </a:r>
            <a:r>
              <a:rPr lang="en-US" sz="2000" dirty="0" err="1"/>
              <a:t>tami</a:t>
            </a:r>
            <a:r>
              <a:rPr lang="cs-CZ" sz="2000" dirty="0"/>
              <a:t> </a:t>
            </a:r>
            <a:r>
              <a:rPr lang="en-US" sz="2000" dirty="0" err="1"/>
              <a:t>mezi</a:t>
            </a:r>
            <a:r>
              <a:rPr lang="en-US" sz="2000" dirty="0"/>
              <a:t> 0 a 1</a:t>
            </a:r>
          </a:p>
          <a:p>
            <a:r>
              <a:rPr lang="en-US" sz="2000" dirty="0" err="1"/>
              <a:t>Dv</a:t>
            </a:r>
            <a:r>
              <a:rPr lang="cs-CZ" sz="2000" dirty="0"/>
              <a:t>ě cílové třídy: hvězdičky a čtverečky</a:t>
            </a:r>
          </a:p>
          <a:p>
            <a:r>
              <a:rPr lang="cs-CZ" sz="2000" dirty="0"/>
              <a:t>Jako kritérium pro větvení budeme pro zjednodušení uvažovat informační zisk (místo poměrného informačního </a:t>
            </a:r>
            <a:r>
              <a:rPr lang="cs-CZ" sz="2000"/>
              <a:t>zisku). </a:t>
            </a:r>
            <a:endParaRPr lang="cs-CZ" sz="2000" dirty="0"/>
          </a:p>
        </p:txBody>
      </p:sp>
      <p:graphicFrame>
        <p:nvGraphicFramePr>
          <p:cNvPr id="4" name="Graf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058060"/>
              </p:ext>
            </p:extLst>
          </p:nvPr>
        </p:nvGraphicFramePr>
        <p:xfrm>
          <a:off x="1547664" y="3356992"/>
          <a:ext cx="5915025" cy="307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93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617189"/>
              </p:ext>
            </p:extLst>
          </p:nvPr>
        </p:nvGraphicFramePr>
        <p:xfrm>
          <a:off x="1439652" y="1196752"/>
          <a:ext cx="5915025" cy="307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319340"/>
              </p:ext>
            </p:extLst>
          </p:nvPr>
        </p:nvGraphicFramePr>
        <p:xfrm>
          <a:off x="1929608" y="3717032"/>
          <a:ext cx="5184576" cy="224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2976852" y="1268760"/>
            <a:ext cx="10972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3275856" y="1268760"/>
            <a:ext cx="0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H="1">
            <a:off x="3491880" y="1268760"/>
            <a:ext cx="21904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 flipH="1">
            <a:off x="3757610" y="1268760"/>
            <a:ext cx="36383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4023340" y="1268760"/>
            <a:ext cx="0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H="1">
            <a:off x="5076056" y="1268760"/>
            <a:ext cx="24508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5561464" y="1268760"/>
            <a:ext cx="23750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6156176" y="1268760"/>
            <a:ext cx="0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 flipH="1">
            <a:off x="6338747" y="1268760"/>
            <a:ext cx="23750" cy="43924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179512" y="544696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Informa</a:t>
            </a:r>
            <a:r>
              <a:rPr lang="cs-CZ" dirty="0"/>
              <a:t>ční zisk</a:t>
            </a:r>
          </a:p>
        </p:txBody>
      </p:sp>
      <p:graphicFrame>
        <p:nvGraphicFramePr>
          <p:cNvPr id="25" name="Tabulk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09928"/>
              </p:ext>
            </p:extLst>
          </p:nvPr>
        </p:nvGraphicFramePr>
        <p:xfrm>
          <a:off x="95671" y="4293096"/>
          <a:ext cx="2687961" cy="111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r>
                        <a:rPr lang="cs-CZ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r>
                        <a:rPr lang="cs-CZ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Pěticípá hvězda 25"/>
          <p:cNvSpPr/>
          <p:nvPr/>
        </p:nvSpPr>
        <p:spPr>
          <a:xfrm>
            <a:off x="1295636" y="4365104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/>
          <p:cNvSpPr/>
          <p:nvPr/>
        </p:nvSpPr>
        <p:spPr>
          <a:xfrm>
            <a:off x="2231740" y="436884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TextovéPole 27"/>
          <p:cNvSpPr txBox="1"/>
          <p:nvPr/>
        </p:nvSpPr>
        <p:spPr>
          <a:xfrm>
            <a:off x="1259632" y="5661248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0,25698</a:t>
            </a:r>
          </a:p>
        </p:txBody>
      </p:sp>
      <p:sp>
        <p:nvSpPr>
          <p:cNvPr id="30" name="Nadpis 1"/>
          <p:cNvSpPr>
            <a:spLocks noGrp="1"/>
          </p:cNvSpPr>
          <p:nvPr>
            <p:ph type="title"/>
          </p:nvPr>
        </p:nvSpPr>
        <p:spPr>
          <a:xfrm>
            <a:off x="755576" y="-19178"/>
            <a:ext cx="8229600" cy="1143000"/>
          </a:xfrm>
        </p:spPr>
        <p:txBody>
          <a:bodyPr/>
          <a:lstStyle/>
          <a:p>
            <a:r>
              <a:rPr lang="cs-CZ" dirty="0"/>
              <a:t>Atribut </a:t>
            </a:r>
            <a:r>
              <a:rPr lang="cs-CZ" i="1" dirty="0"/>
              <a:t>x</a:t>
            </a:r>
            <a:r>
              <a:rPr lang="cs-CZ" dirty="0"/>
              <a:t> jako kořen stromu?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44</a:t>
            </a:fld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3131840" y="5733256"/>
            <a:ext cx="406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Graf zobrazuje hodnoty informačního zisku, které odpovídají všem potenciálním bodům rozdělení</a:t>
            </a:r>
          </a:p>
        </p:txBody>
      </p:sp>
      <p:sp>
        <p:nvSpPr>
          <p:cNvPr id="31" name="Ovál 30"/>
          <p:cNvSpPr/>
          <p:nvPr/>
        </p:nvSpPr>
        <p:spPr>
          <a:xfrm>
            <a:off x="3406801" y="4129954"/>
            <a:ext cx="238970" cy="238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ál 31"/>
          <p:cNvSpPr/>
          <p:nvPr/>
        </p:nvSpPr>
        <p:spPr>
          <a:xfrm>
            <a:off x="5436096" y="4149080"/>
            <a:ext cx="238970" cy="238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/>
          <p:cNvSpPr txBox="1"/>
          <p:nvPr/>
        </p:nvSpPr>
        <p:spPr>
          <a:xfrm>
            <a:off x="0" y="6098917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Stejné maximum je  také dosaženo pro x=0,7</a:t>
            </a:r>
          </a:p>
        </p:txBody>
      </p:sp>
    </p:spTree>
    <p:extLst>
      <p:ext uri="{BB962C8B-B14F-4D97-AF65-F5344CB8AC3E}">
        <p14:creationId xmlns:p14="http://schemas.microsoft.com/office/powerpoint/2010/main" val="36080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4" grpId="0"/>
      <p:bldP spid="28" grpId="0"/>
      <p:bldP spid="31" grpId="0" animBg="1"/>
      <p:bldP spid="32" grpId="0" animBg="1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délník 54"/>
          <p:cNvSpPr/>
          <p:nvPr/>
        </p:nvSpPr>
        <p:spPr>
          <a:xfrm>
            <a:off x="3055071" y="294793"/>
            <a:ext cx="5993861" cy="524171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/>
          <p:cNvSpPr/>
          <p:nvPr/>
        </p:nvSpPr>
        <p:spPr>
          <a:xfrm>
            <a:off x="467543" y="294793"/>
            <a:ext cx="2587529" cy="5285155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8" name="Přímá spojnice 57"/>
          <p:cNvCxnSpPr/>
          <p:nvPr/>
        </p:nvCxnSpPr>
        <p:spPr>
          <a:xfrm>
            <a:off x="3059832" y="251356"/>
            <a:ext cx="0" cy="529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Přímá spojnice 4"/>
          <p:cNvCxnSpPr/>
          <p:nvPr/>
        </p:nvCxnSpPr>
        <p:spPr>
          <a:xfrm>
            <a:off x="431161" y="251356"/>
            <a:ext cx="0" cy="52851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H="1">
            <a:off x="439545" y="5544895"/>
            <a:ext cx="863257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Pěticípá hvězda 7"/>
          <p:cNvSpPr/>
          <p:nvPr/>
        </p:nvSpPr>
        <p:spPr>
          <a:xfrm>
            <a:off x="2087345" y="299062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3815537" y="475178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7703969" y="2512102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5514907" y="397040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Pěticípá hvězda 12"/>
          <p:cNvSpPr/>
          <p:nvPr/>
        </p:nvSpPr>
        <p:spPr>
          <a:xfrm>
            <a:off x="3815537" y="300737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ěticípá hvězda 13"/>
          <p:cNvSpPr/>
          <p:nvPr/>
        </p:nvSpPr>
        <p:spPr>
          <a:xfrm>
            <a:off x="2510855" y="396477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Pěticípá hvězda 14"/>
          <p:cNvSpPr/>
          <p:nvPr/>
        </p:nvSpPr>
        <p:spPr>
          <a:xfrm>
            <a:off x="2911057" y="373631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6343248" y="3275692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7271921" y="449982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3383489" y="494730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7691532" y="251217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Pěticípá hvězda 19"/>
          <p:cNvSpPr/>
          <p:nvPr/>
        </p:nvSpPr>
        <p:spPr>
          <a:xfrm>
            <a:off x="6407825" y="2512175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Pěticípá hvězda 20"/>
          <p:cNvSpPr/>
          <p:nvPr/>
        </p:nvSpPr>
        <p:spPr>
          <a:xfrm>
            <a:off x="5529586" y="299062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6407825" y="1043444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/>
          <p:cNvSpPr txBox="1"/>
          <p:nvPr/>
        </p:nvSpPr>
        <p:spPr>
          <a:xfrm>
            <a:off x="395536" y="55172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8892480" y="5579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8130099" y="251217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35496" y="419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cs-CZ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107504" y="52199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279187" y="5877272"/>
            <a:ext cx="862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Hranice mezi regiony je znázorněna na úkor geometrické přesnosti tak, aby bylo zřejmé, do kterého regionu instance umístěné na </a:t>
            </a:r>
            <a:r>
              <a:rPr lang="cs-CZ"/>
              <a:t>hranici spadají.</a:t>
            </a:r>
            <a:endParaRPr lang="cs-CZ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279188" y="6394792"/>
            <a:ext cx="862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Regiony jsou barevně odlišeny na základě majoritní třídy </a:t>
            </a:r>
            <a:r>
              <a:rPr lang="cs-CZ"/>
              <a:t>obsažených instancí.</a:t>
            </a:r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2411760" y="5579948"/>
            <a:ext cx="109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x</a:t>
            </a:r>
            <a:r>
              <a:rPr lang="en-US" dirty="0"/>
              <a:t>&lt;=0,</a:t>
            </a:r>
            <a:r>
              <a:rPr lang="cs-CZ" dirty="0"/>
              <a:t>3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43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912096"/>
              </p:ext>
            </p:extLst>
          </p:nvPr>
        </p:nvGraphicFramePr>
        <p:xfrm>
          <a:off x="1475656" y="1725339"/>
          <a:ext cx="5915025" cy="307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Přímá spojnice 22"/>
          <p:cNvCxnSpPr/>
          <p:nvPr/>
        </p:nvCxnSpPr>
        <p:spPr>
          <a:xfrm>
            <a:off x="179512" y="4149103"/>
            <a:ext cx="784887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5" name="Tabulk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04882"/>
              </p:ext>
            </p:extLst>
          </p:nvPr>
        </p:nvGraphicFramePr>
        <p:xfrm>
          <a:off x="251520" y="4990283"/>
          <a:ext cx="2687961" cy="111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r>
                        <a:rPr lang="cs-CZ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r>
                        <a:rPr lang="cs-CZ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Pěticípá hvězda 25"/>
          <p:cNvSpPr/>
          <p:nvPr/>
        </p:nvSpPr>
        <p:spPr>
          <a:xfrm>
            <a:off x="1451485" y="50622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/>
          <p:cNvSpPr/>
          <p:nvPr/>
        </p:nvSpPr>
        <p:spPr>
          <a:xfrm>
            <a:off x="2387589" y="506602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TextovéPole 27"/>
          <p:cNvSpPr txBox="1"/>
          <p:nvPr/>
        </p:nvSpPr>
        <p:spPr>
          <a:xfrm>
            <a:off x="1979712" y="6240898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0,25698</a:t>
            </a:r>
          </a:p>
        </p:txBody>
      </p:sp>
      <p:cxnSp>
        <p:nvCxnSpPr>
          <p:cNvPr id="29" name="Přímá spojnice 28"/>
          <p:cNvCxnSpPr/>
          <p:nvPr/>
        </p:nvCxnSpPr>
        <p:spPr>
          <a:xfrm>
            <a:off x="179512" y="4029595"/>
            <a:ext cx="784887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179512" y="3657680"/>
            <a:ext cx="784887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189565" y="3261257"/>
            <a:ext cx="784887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190019" y="3165499"/>
            <a:ext cx="784887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>
            <a:off x="178144" y="2877467"/>
            <a:ext cx="784887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316926" y="6214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Informa</a:t>
            </a:r>
            <a:r>
              <a:rPr lang="cs-CZ" dirty="0"/>
              <a:t>ční zisk</a:t>
            </a:r>
          </a:p>
        </p:txBody>
      </p:sp>
      <p:cxnSp>
        <p:nvCxnSpPr>
          <p:cNvPr id="35" name="Přímá spojnice 34"/>
          <p:cNvCxnSpPr/>
          <p:nvPr/>
        </p:nvCxnSpPr>
        <p:spPr>
          <a:xfrm>
            <a:off x="179512" y="3885579"/>
            <a:ext cx="784887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755576" y="-19178"/>
            <a:ext cx="8229600" cy="1143000"/>
          </a:xfrm>
        </p:spPr>
        <p:txBody>
          <a:bodyPr/>
          <a:lstStyle/>
          <a:p>
            <a:r>
              <a:rPr lang="cs-CZ" dirty="0"/>
              <a:t>Atribut </a:t>
            </a:r>
            <a:r>
              <a:rPr lang="cs-CZ" i="1" dirty="0"/>
              <a:t>y</a:t>
            </a:r>
            <a:r>
              <a:rPr lang="cs-CZ" dirty="0"/>
              <a:t> jako kořen stromu?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46</a:t>
            </a:fld>
            <a:endParaRPr lang="cs-CZ"/>
          </a:p>
        </p:txBody>
      </p:sp>
      <p:sp>
        <p:nvSpPr>
          <p:cNvPr id="18" name="TextovéPole 17"/>
          <p:cNvSpPr txBox="1"/>
          <p:nvPr/>
        </p:nvSpPr>
        <p:spPr>
          <a:xfrm>
            <a:off x="3491880" y="533764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 výpočtu informačního zisku pro všechny body rozdělení znázorněné zelenými čárami je nalezen maximální informační zisk pro y=0,2</a:t>
            </a:r>
          </a:p>
        </p:txBody>
      </p:sp>
    </p:spTree>
    <p:extLst>
      <p:ext uri="{BB962C8B-B14F-4D97-AF65-F5344CB8AC3E}">
        <p14:creationId xmlns:p14="http://schemas.microsoft.com/office/powerpoint/2010/main" val="22316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4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délník 54"/>
          <p:cNvSpPr/>
          <p:nvPr/>
        </p:nvSpPr>
        <p:spPr>
          <a:xfrm>
            <a:off x="512440" y="520109"/>
            <a:ext cx="8236024" cy="420503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/>
          <p:cNvSpPr/>
          <p:nvPr/>
        </p:nvSpPr>
        <p:spPr>
          <a:xfrm>
            <a:off x="540438" y="4725144"/>
            <a:ext cx="8208025" cy="1080120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nice 4"/>
          <p:cNvCxnSpPr/>
          <p:nvPr/>
        </p:nvCxnSpPr>
        <p:spPr>
          <a:xfrm>
            <a:off x="504056" y="476672"/>
            <a:ext cx="0" cy="52851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H="1">
            <a:off x="512440" y="5751734"/>
            <a:ext cx="8218718" cy="1847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Pěticípá hvězda 7"/>
          <p:cNvSpPr/>
          <p:nvPr/>
        </p:nvSpPr>
        <p:spPr>
          <a:xfrm>
            <a:off x="2160240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3888432" y="497710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7776864" y="273741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5587802" y="419571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Pěticípá hvězda 12"/>
          <p:cNvSpPr/>
          <p:nvPr/>
        </p:nvSpPr>
        <p:spPr>
          <a:xfrm>
            <a:off x="3888432" y="323269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ěticípá hvězda 13"/>
          <p:cNvSpPr/>
          <p:nvPr/>
        </p:nvSpPr>
        <p:spPr>
          <a:xfrm>
            <a:off x="2583750" y="419008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Pěticípá hvězda 14"/>
          <p:cNvSpPr/>
          <p:nvPr/>
        </p:nvSpPr>
        <p:spPr>
          <a:xfrm>
            <a:off x="2983952" y="396162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6416143" y="350100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7344816" y="472514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3456384" y="517261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7764427" y="273749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Pěticípá hvězda 19"/>
          <p:cNvSpPr/>
          <p:nvPr/>
        </p:nvSpPr>
        <p:spPr>
          <a:xfrm>
            <a:off x="6480720" y="27374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Pěticípá hvězda 20"/>
          <p:cNvSpPr/>
          <p:nvPr/>
        </p:nvSpPr>
        <p:spPr>
          <a:xfrm>
            <a:off x="5602481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21"/>
          <p:cNvCxnSpPr/>
          <p:nvPr/>
        </p:nvCxnSpPr>
        <p:spPr>
          <a:xfrm flipH="1">
            <a:off x="2160240" y="1700808"/>
            <a:ext cx="6588224" cy="406101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Pěticípá hvězda 24"/>
          <p:cNvSpPr/>
          <p:nvPr/>
        </p:nvSpPr>
        <p:spPr>
          <a:xfrm>
            <a:off x="6480720" y="126876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/>
          <p:cNvSpPr txBox="1"/>
          <p:nvPr/>
        </p:nvSpPr>
        <p:spPr>
          <a:xfrm>
            <a:off x="468431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8435558" y="58170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8202994" y="273749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108391" y="644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cs-CZ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180399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cs-CZ" dirty="0"/>
          </a:p>
        </p:txBody>
      </p:sp>
      <p:cxnSp>
        <p:nvCxnSpPr>
          <p:cNvPr id="27" name="Přímá spojnice 26"/>
          <p:cNvCxnSpPr/>
          <p:nvPr/>
        </p:nvCxnSpPr>
        <p:spPr>
          <a:xfrm flipV="1">
            <a:off x="523134" y="4678252"/>
            <a:ext cx="8208024" cy="4343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537631" y="4753435"/>
            <a:ext cx="109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y&lt;=0,2</a:t>
            </a:r>
            <a:endParaRPr lang="cs-CZ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296854" y="-1893"/>
            <a:ext cx="862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Informační zisk obou atributů je stejný, vybíráme atribut y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2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/>
          <p:nvPr/>
        </p:nvSpPr>
        <p:spPr>
          <a:xfrm>
            <a:off x="3347864" y="340767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y</a:t>
            </a:r>
          </a:p>
        </p:txBody>
      </p:sp>
      <p:cxnSp>
        <p:nvCxnSpPr>
          <p:cNvPr id="12" name="Straight Arrow Connector 42"/>
          <p:cNvCxnSpPr>
            <a:stCxn id="11" idx="2"/>
          </p:cNvCxnSpPr>
          <p:nvPr/>
        </p:nvCxnSpPr>
        <p:spPr>
          <a:xfrm rot="5400000">
            <a:off x="2794232" y="251458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44"/>
          <p:cNvCxnSpPr>
            <a:stCxn id="11" idx="2"/>
          </p:cNvCxnSpPr>
          <p:nvPr/>
        </p:nvCxnSpPr>
        <p:spPr>
          <a:xfrm rot="16200000" flipH="1">
            <a:off x="5508875" y="-70014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5" name="TextBox 45"/>
          <p:cNvSpPr txBox="1"/>
          <p:nvPr/>
        </p:nvSpPr>
        <p:spPr>
          <a:xfrm>
            <a:off x="1618884" y="1318388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y</a:t>
            </a:r>
            <a:r>
              <a:rPr lang="en-US" dirty="0"/>
              <a:t>&lt;=0</a:t>
            </a:r>
            <a:r>
              <a:rPr lang="cs-CZ" dirty="0"/>
              <a:t>,2</a:t>
            </a:r>
          </a:p>
        </p:txBody>
      </p:sp>
      <p:sp>
        <p:nvSpPr>
          <p:cNvPr id="17" name="TextBox 47"/>
          <p:cNvSpPr txBox="1"/>
          <p:nvPr/>
        </p:nvSpPr>
        <p:spPr>
          <a:xfrm>
            <a:off x="5848194" y="1197999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</a:t>
            </a:r>
            <a:r>
              <a:rPr lang="cs-CZ" dirty="0"/>
              <a:t>0,2</a:t>
            </a:r>
          </a:p>
        </p:txBody>
      </p:sp>
      <p:sp>
        <p:nvSpPr>
          <p:cNvPr id="21" name="Pěticípá hvězda 20"/>
          <p:cNvSpPr/>
          <p:nvPr/>
        </p:nvSpPr>
        <p:spPr>
          <a:xfrm>
            <a:off x="6210912" y="263677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/>
          <p:cNvSpPr/>
          <p:nvPr/>
        </p:nvSpPr>
        <p:spPr>
          <a:xfrm>
            <a:off x="7178799" y="2627157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Pěticípá hvězda 22"/>
          <p:cNvSpPr/>
          <p:nvPr/>
        </p:nvSpPr>
        <p:spPr>
          <a:xfrm>
            <a:off x="6447790" y="212562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Pěticípá hvězda 23"/>
          <p:cNvSpPr/>
          <p:nvPr/>
        </p:nvSpPr>
        <p:spPr>
          <a:xfrm>
            <a:off x="6459513" y="237403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6459513" y="262542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/>
          <p:cNvSpPr/>
          <p:nvPr/>
        </p:nvSpPr>
        <p:spPr>
          <a:xfrm>
            <a:off x="7178799" y="238682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/>
          <p:cNvSpPr/>
          <p:nvPr/>
        </p:nvSpPr>
        <p:spPr>
          <a:xfrm>
            <a:off x="7178670" y="215102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ěticípá hvězda 27"/>
          <p:cNvSpPr/>
          <p:nvPr/>
        </p:nvSpPr>
        <p:spPr>
          <a:xfrm>
            <a:off x="6696664" y="212343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Pěticípá hvězda 28"/>
          <p:cNvSpPr/>
          <p:nvPr/>
        </p:nvSpPr>
        <p:spPr>
          <a:xfrm>
            <a:off x="6714082" y="262542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Pěticípá hvězda 29"/>
          <p:cNvSpPr/>
          <p:nvPr/>
        </p:nvSpPr>
        <p:spPr>
          <a:xfrm>
            <a:off x="6699403" y="2361704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7375651" y="261994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1910492" y="365313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/>
          <p:cNvSpPr/>
          <p:nvPr/>
        </p:nvSpPr>
        <p:spPr>
          <a:xfrm>
            <a:off x="1910492" y="341279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/>
          <p:cNvSpPr/>
          <p:nvPr/>
        </p:nvSpPr>
        <p:spPr>
          <a:xfrm>
            <a:off x="1910363" y="317699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Diamond 13"/>
          <p:cNvSpPr/>
          <p:nvPr/>
        </p:nvSpPr>
        <p:spPr>
          <a:xfrm>
            <a:off x="1374901" y="1977351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36" name="Obdélník 35"/>
          <p:cNvSpPr/>
          <p:nvPr/>
        </p:nvSpPr>
        <p:spPr>
          <a:xfrm>
            <a:off x="1944096" y="226538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TextovéPole 36"/>
          <p:cNvSpPr txBox="1"/>
          <p:nvPr/>
        </p:nvSpPr>
        <p:spPr>
          <a:xfrm>
            <a:off x="1803699" y="2769439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3/0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942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Kvíz</a:t>
            </a:r>
            <a:r>
              <a:rPr lang="en-US" dirty="0"/>
              <a:t> </a:t>
            </a:r>
            <a:r>
              <a:rPr lang="cs-CZ" dirty="0"/>
              <a:t>4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468760"/>
          </a:xfrm>
        </p:spPr>
        <p:txBody>
          <a:bodyPr/>
          <a:lstStyle/>
          <a:p>
            <a:r>
              <a:rPr lang="en-US" sz="2400" dirty="0" err="1"/>
              <a:t>Jakou</a:t>
            </a:r>
            <a:r>
              <a:rPr lang="en-US" sz="2400" dirty="0"/>
              <a:t> </a:t>
            </a:r>
            <a:r>
              <a:rPr lang="en-US" sz="2400" dirty="0" err="1"/>
              <a:t>entropii</a:t>
            </a:r>
            <a:r>
              <a:rPr lang="en-US" sz="2400" dirty="0"/>
              <a:t> </a:t>
            </a:r>
            <a:r>
              <a:rPr lang="en-US" sz="2400" dirty="0" err="1"/>
              <a:t>má</a:t>
            </a:r>
            <a:r>
              <a:rPr lang="en-US" sz="2400" dirty="0"/>
              <a:t> </a:t>
            </a:r>
            <a:r>
              <a:rPr lang="en-US" sz="2400" dirty="0" err="1"/>
              <a:t>větev</a:t>
            </a:r>
            <a:r>
              <a:rPr lang="en-US" sz="2400" dirty="0"/>
              <a:t> y&lt;=0</a:t>
            </a:r>
            <a:r>
              <a:rPr lang="cs-CZ" sz="2400" dirty="0"/>
              <a:t>,</a:t>
            </a:r>
            <a:r>
              <a:rPr lang="en-US" sz="2400" dirty="0"/>
              <a:t>3?</a:t>
            </a:r>
          </a:p>
          <a:p>
            <a:endParaRPr lang="en-US" sz="2400" dirty="0"/>
          </a:p>
        </p:txBody>
      </p:sp>
      <p:sp>
        <p:nvSpPr>
          <p:cNvPr id="26" name="Rectangle 38"/>
          <p:cNvSpPr/>
          <p:nvPr/>
        </p:nvSpPr>
        <p:spPr>
          <a:xfrm>
            <a:off x="3520627" y="2708920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y</a:t>
            </a:r>
          </a:p>
        </p:txBody>
      </p:sp>
      <p:cxnSp>
        <p:nvCxnSpPr>
          <p:cNvPr id="27" name="Straight Arrow Connector 42"/>
          <p:cNvCxnSpPr>
            <a:stCxn id="26" idx="2"/>
          </p:cNvCxnSpPr>
          <p:nvPr/>
        </p:nvCxnSpPr>
        <p:spPr>
          <a:xfrm rot="5400000">
            <a:off x="2966995" y="2619611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8" name="Straight Arrow Connector 44"/>
          <p:cNvCxnSpPr>
            <a:stCxn id="26" idx="2"/>
          </p:cNvCxnSpPr>
          <p:nvPr/>
        </p:nvCxnSpPr>
        <p:spPr>
          <a:xfrm rot="16200000" flipH="1">
            <a:off x="5681638" y="2298139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9" name="TextBox 45"/>
          <p:cNvSpPr txBox="1"/>
          <p:nvPr/>
        </p:nvSpPr>
        <p:spPr>
          <a:xfrm>
            <a:off x="1791647" y="3686541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y</a:t>
            </a:r>
            <a:r>
              <a:rPr lang="en-US" dirty="0"/>
              <a:t>&lt;=0</a:t>
            </a:r>
            <a:r>
              <a:rPr lang="cs-CZ" dirty="0"/>
              <a:t>,</a:t>
            </a:r>
            <a:r>
              <a:rPr lang="en-US" dirty="0"/>
              <a:t>3</a:t>
            </a:r>
            <a:endParaRPr lang="cs-CZ" dirty="0"/>
          </a:p>
        </p:txBody>
      </p:sp>
      <p:sp>
        <p:nvSpPr>
          <p:cNvPr id="30" name="TextBox 47"/>
          <p:cNvSpPr txBox="1"/>
          <p:nvPr/>
        </p:nvSpPr>
        <p:spPr>
          <a:xfrm>
            <a:off x="6020957" y="3566152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y&gt;0</a:t>
            </a:r>
            <a:r>
              <a:rPr lang="cs-CZ" dirty="0"/>
              <a:t>,</a:t>
            </a:r>
            <a:r>
              <a:rPr lang="en-US" dirty="0"/>
              <a:t>3</a:t>
            </a:r>
            <a:endParaRPr lang="cs-CZ" dirty="0"/>
          </a:p>
        </p:txBody>
      </p:sp>
      <p:sp>
        <p:nvSpPr>
          <p:cNvPr id="31" name="Pěticípá hvězda 30"/>
          <p:cNvSpPr/>
          <p:nvPr/>
        </p:nvSpPr>
        <p:spPr>
          <a:xfrm>
            <a:off x="6383675" y="500492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7351562" y="499531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Pěticípá hvězda 32"/>
          <p:cNvSpPr/>
          <p:nvPr/>
        </p:nvSpPr>
        <p:spPr>
          <a:xfrm>
            <a:off x="6620553" y="449377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Pěticípá hvězda 33"/>
          <p:cNvSpPr/>
          <p:nvPr/>
        </p:nvSpPr>
        <p:spPr>
          <a:xfrm>
            <a:off x="6632276" y="47421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Pěticípá hvězda 34"/>
          <p:cNvSpPr/>
          <p:nvPr/>
        </p:nvSpPr>
        <p:spPr>
          <a:xfrm>
            <a:off x="6632276" y="499357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Obdélník 35"/>
          <p:cNvSpPr/>
          <p:nvPr/>
        </p:nvSpPr>
        <p:spPr>
          <a:xfrm>
            <a:off x="7351562" y="475497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bdélník 36"/>
          <p:cNvSpPr/>
          <p:nvPr/>
        </p:nvSpPr>
        <p:spPr>
          <a:xfrm>
            <a:off x="7351433" y="451917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Pěticípá hvězda 37"/>
          <p:cNvSpPr/>
          <p:nvPr/>
        </p:nvSpPr>
        <p:spPr>
          <a:xfrm>
            <a:off x="6869427" y="4491589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Pěticípá hvězda 38"/>
          <p:cNvSpPr/>
          <p:nvPr/>
        </p:nvSpPr>
        <p:spPr>
          <a:xfrm>
            <a:off x="6886845" y="499357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Pěticípá hvězda 39"/>
          <p:cNvSpPr/>
          <p:nvPr/>
        </p:nvSpPr>
        <p:spPr>
          <a:xfrm>
            <a:off x="6872166" y="472985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Obdélník 40"/>
          <p:cNvSpPr/>
          <p:nvPr/>
        </p:nvSpPr>
        <p:spPr>
          <a:xfrm>
            <a:off x="7548414" y="498809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Obdélník 41"/>
          <p:cNvSpPr/>
          <p:nvPr/>
        </p:nvSpPr>
        <p:spPr>
          <a:xfrm>
            <a:off x="2083255" y="602128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Obdélník 42"/>
          <p:cNvSpPr/>
          <p:nvPr/>
        </p:nvSpPr>
        <p:spPr>
          <a:xfrm>
            <a:off x="2083255" y="578095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Obdélník 43"/>
          <p:cNvSpPr/>
          <p:nvPr/>
        </p:nvSpPr>
        <p:spPr>
          <a:xfrm>
            <a:off x="2083126" y="554515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Diamond 13"/>
          <p:cNvSpPr/>
          <p:nvPr/>
        </p:nvSpPr>
        <p:spPr>
          <a:xfrm>
            <a:off x="1547664" y="4345504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46" name="Obdélník 45"/>
          <p:cNvSpPr/>
          <p:nvPr/>
        </p:nvSpPr>
        <p:spPr>
          <a:xfrm>
            <a:off x="2116859" y="463353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TextovéPole 46"/>
          <p:cNvSpPr txBox="1"/>
          <p:nvPr/>
        </p:nvSpPr>
        <p:spPr>
          <a:xfrm>
            <a:off x="1976462" y="5137592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3/0</a:t>
            </a:r>
            <a:endParaRPr lang="cs-CZ" dirty="0"/>
          </a:p>
        </p:txBody>
      </p:sp>
      <p:sp>
        <p:nvSpPr>
          <p:cNvPr id="48" name="Ovál 47"/>
          <p:cNvSpPr/>
          <p:nvPr/>
        </p:nvSpPr>
        <p:spPr>
          <a:xfrm>
            <a:off x="107504" y="3566152"/>
            <a:ext cx="4608512" cy="3175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Přeučení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400" dirty="0"/>
              <a:t>Uvažujeme model (rozhodovací strom) </a:t>
            </a:r>
            <a:r>
              <a:rPr lang="cs-CZ" sz="2400" i="1" dirty="0"/>
              <a:t>m</a:t>
            </a:r>
            <a:r>
              <a:rPr lang="cs-CZ" sz="2400" dirty="0"/>
              <a:t>, který má</a:t>
            </a:r>
          </a:p>
          <a:p>
            <a:r>
              <a:rPr lang="cs-CZ" sz="2400" dirty="0"/>
              <a:t>na </a:t>
            </a:r>
            <a:r>
              <a:rPr lang="cs-CZ" sz="2400" dirty="0" err="1"/>
              <a:t>trénovacích</a:t>
            </a:r>
            <a:r>
              <a:rPr lang="cs-CZ" sz="2400" dirty="0"/>
              <a:t> instancích chybu</a:t>
            </a:r>
          </a:p>
          <a:p>
            <a:r>
              <a:rPr lang="cs-CZ" sz="2400" dirty="0"/>
              <a:t>na celém rozdělení instancí D (na všech instancích i mimo </a:t>
            </a:r>
            <a:r>
              <a:rPr lang="cs-CZ" sz="2400" dirty="0" err="1"/>
              <a:t>trénovací</a:t>
            </a:r>
            <a:r>
              <a:rPr lang="cs-CZ" sz="2400" dirty="0"/>
              <a:t> množinu)  chybu </a:t>
            </a:r>
          </a:p>
          <a:p>
            <a:pPr>
              <a:buNone/>
            </a:pPr>
            <a:r>
              <a:rPr lang="cs-CZ" sz="2400" dirty="0"/>
              <a:t>Strom </a:t>
            </a:r>
            <a:r>
              <a:rPr lang="cs-CZ" sz="2400" i="1" dirty="0"/>
              <a:t>m</a:t>
            </a:r>
            <a:r>
              <a:rPr lang="cs-CZ" sz="2400" dirty="0"/>
              <a:t> je přeučený vzhledem k </a:t>
            </a:r>
            <a:r>
              <a:rPr lang="cs-CZ" sz="2400" dirty="0" err="1"/>
              <a:t>trénovacím</a:t>
            </a:r>
            <a:r>
              <a:rPr lang="cs-CZ" sz="2400" dirty="0"/>
              <a:t> datům, pokud existuje alternativní strom </a:t>
            </a:r>
            <a:r>
              <a:rPr lang="cs-CZ" sz="2400" i="1" dirty="0"/>
              <a:t>m</a:t>
            </a:r>
            <a:r>
              <a:rPr lang="en-US" sz="2400" i="1" dirty="0"/>
              <a:t>’</a:t>
            </a:r>
            <a:r>
              <a:rPr lang="en-US" sz="2400" dirty="0"/>
              <a:t>, pro </a:t>
            </a:r>
            <a:r>
              <a:rPr lang="en-US" sz="2400" dirty="0" err="1"/>
              <a:t>kter</a:t>
            </a:r>
            <a:r>
              <a:rPr lang="cs-CZ" sz="2400" dirty="0"/>
              <a:t>ý platí:</a:t>
            </a:r>
          </a:p>
          <a:p>
            <a:pPr>
              <a:buNone/>
            </a:pPr>
            <a:endParaRPr lang="cs-CZ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59470"/>
              </p:ext>
            </p:extLst>
          </p:nvPr>
        </p:nvGraphicFramePr>
        <p:xfrm>
          <a:off x="5387975" y="2000250"/>
          <a:ext cx="1752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4" name="Rovnice" r:id="rId4" imgW="799920" imgH="228600" progId="Equation.3">
                  <p:embed/>
                </p:oleObj>
              </mc:Choice>
              <mc:Fallback>
                <p:oleObj name="Rovnice" r:id="rId4" imgW="79992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000250"/>
                        <a:ext cx="17526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440927"/>
              </p:ext>
            </p:extLst>
          </p:nvPr>
        </p:nvGraphicFramePr>
        <p:xfrm>
          <a:off x="5384800" y="2871788"/>
          <a:ext cx="12858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5" name="Rovnice" r:id="rId6" imgW="685800" imgH="215640" progId="Equation.3">
                  <p:embed/>
                </p:oleObj>
              </mc:Choice>
              <mc:Fallback>
                <p:oleObj name="Rovnice" r:id="rId6" imgW="685800" imgH="21564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2871788"/>
                        <a:ext cx="128587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66260"/>
              </p:ext>
            </p:extLst>
          </p:nvPr>
        </p:nvGraphicFramePr>
        <p:xfrm>
          <a:off x="611560" y="4106471"/>
          <a:ext cx="36433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6" name="Rovnice" r:id="rId8" imgW="1663700" imgH="228600" progId="Equation.3">
                  <p:embed/>
                </p:oleObj>
              </mc:Choice>
              <mc:Fallback>
                <p:oleObj name="Rovnice" r:id="rId8" imgW="1663700" imgH="228600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06471"/>
                        <a:ext cx="36433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93839"/>
              </p:ext>
            </p:extLst>
          </p:nvPr>
        </p:nvGraphicFramePr>
        <p:xfrm>
          <a:off x="5101617" y="4164403"/>
          <a:ext cx="27384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7" name="Rovnice" r:id="rId10" imgW="1459866" imgH="215806" progId="Equation.3">
                  <p:embed/>
                </p:oleObj>
              </mc:Choice>
              <mc:Fallback>
                <p:oleObj name="Rovnice" r:id="rId10" imgW="1459866" imgH="215806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617" y="4164403"/>
                        <a:ext cx="27384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5076056" y="4843026"/>
            <a:ext cx="388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Chyba</a:t>
            </a:r>
          </a:p>
          <a:p>
            <a:r>
              <a:rPr lang="cs-CZ" dirty="0"/>
              <a:t>je pravděpodobnost, že model m bude špatně klasifikovat instanci náhodně vybranou </a:t>
            </a:r>
            <a:r>
              <a:rPr lang="cs-CZ"/>
              <a:t>z D. </a:t>
            </a:r>
            <a:endParaRPr lang="cs-CZ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61096"/>
              </p:ext>
            </p:extLst>
          </p:nvPr>
        </p:nvGraphicFramePr>
        <p:xfrm>
          <a:off x="5881254" y="4789019"/>
          <a:ext cx="12382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8" name="Rovnice" r:id="rId12" imgW="660113" imgH="215806" progId="Equation.3">
                  <p:embed/>
                </p:oleObj>
              </mc:Choice>
              <mc:Fallback>
                <p:oleObj name="Rovnice" r:id="rId12" imgW="660113" imgH="215806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254" y="4789019"/>
                        <a:ext cx="12382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467544" y="485279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Chyba</a:t>
            </a:r>
          </a:p>
          <a:p>
            <a:r>
              <a:rPr lang="cs-CZ" dirty="0"/>
              <a:t>je procento </a:t>
            </a:r>
            <a:r>
              <a:rPr lang="cs-CZ" dirty="0" err="1"/>
              <a:t>trénovacích</a:t>
            </a:r>
            <a:r>
              <a:rPr lang="cs-CZ" dirty="0"/>
              <a:t> instancí chybně klasifikovaných modelem 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23515"/>
              </p:ext>
            </p:extLst>
          </p:nvPr>
        </p:nvGraphicFramePr>
        <p:xfrm>
          <a:off x="1409700" y="4797425"/>
          <a:ext cx="1457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9" name="Rovnice" r:id="rId14" imgW="761760" imgH="228600" progId="Equation.3">
                  <p:embed/>
                </p:oleObj>
              </mc:Choice>
              <mc:Fallback>
                <p:oleObj name="Rovnice" r:id="rId14" imgW="76176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797425"/>
                        <a:ext cx="1457325" cy="436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aoblený obdélník 6"/>
          <p:cNvSpPr/>
          <p:nvPr/>
        </p:nvSpPr>
        <p:spPr>
          <a:xfrm>
            <a:off x="467544" y="6108500"/>
            <a:ext cx="3240360" cy="61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Tuto chybu známe z </a:t>
            </a:r>
            <a:r>
              <a:rPr lang="cs-CZ" dirty="0" err="1"/>
              <a:t>trénovacích</a:t>
            </a:r>
            <a:r>
              <a:rPr lang="cs-CZ" dirty="0"/>
              <a:t> dat</a:t>
            </a:r>
          </a:p>
        </p:txBody>
      </p:sp>
      <p:sp>
        <p:nvSpPr>
          <p:cNvPr id="14" name="Zaoblený obdélník 13"/>
          <p:cNvSpPr/>
          <p:nvPr/>
        </p:nvSpPr>
        <p:spPr>
          <a:xfrm>
            <a:off x="4942717" y="6043355"/>
            <a:ext cx="4165787" cy="732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Strom chceme sestavit tak, abychom minimalizovali tuto chybu</a:t>
            </a:r>
          </a:p>
        </p:txBody>
      </p:sp>
    </p:spTree>
    <p:extLst>
      <p:ext uri="{BB962C8B-B14F-4D97-AF65-F5344CB8AC3E}">
        <p14:creationId xmlns:p14="http://schemas.microsoft.com/office/powerpoint/2010/main" val="2101495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/>
          <p:nvPr/>
        </p:nvSpPr>
        <p:spPr>
          <a:xfrm>
            <a:off x="3347864" y="340767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y</a:t>
            </a:r>
          </a:p>
        </p:txBody>
      </p:sp>
      <p:cxnSp>
        <p:nvCxnSpPr>
          <p:cNvPr id="12" name="Straight Arrow Connector 42"/>
          <p:cNvCxnSpPr>
            <a:stCxn id="11" idx="2"/>
          </p:cNvCxnSpPr>
          <p:nvPr/>
        </p:nvCxnSpPr>
        <p:spPr>
          <a:xfrm rot="5400000">
            <a:off x="2794232" y="251458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44"/>
          <p:cNvCxnSpPr>
            <a:stCxn id="11" idx="2"/>
          </p:cNvCxnSpPr>
          <p:nvPr/>
        </p:nvCxnSpPr>
        <p:spPr>
          <a:xfrm rot="16200000" flipH="1">
            <a:off x="5508875" y="-70014"/>
            <a:ext cx="714356" cy="2964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5" name="TextBox 45"/>
          <p:cNvSpPr txBox="1"/>
          <p:nvPr/>
        </p:nvSpPr>
        <p:spPr>
          <a:xfrm>
            <a:off x="1618884" y="1318388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y</a:t>
            </a:r>
            <a:r>
              <a:rPr lang="en-US" dirty="0"/>
              <a:t>&lt;=0</a:t>
            </a:r>
            <a:r>
              <a:rPr lang="cs-CZ" dirty="0"/>
              <a:t>,2</a:t>
            </a:r>
          </a:p>
        </p:txBody>
      </p:sp>
      <p:sp>
        <p:nvSpPr>
          <p:cNvPr id="17" name="TextBox 47"/>
          <p:cNvSpPr txBox="1"/>
          <p:nvPr/>
        </p:nvSpPr>
        <p:spPr>
          <a:xfrm>
            <a:off x="5848194" y="1197999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</a:t>
            </a:r>
            <a:r>
              <a:rPr lang="cs-CZ" dirty="0"/>
              <a:t>0,2</a:t>
            </a:r>
          </a:p>
        </p:txBody>
      </p:sp>
      <p:sp>
        <p:nvSpPr>
          <p:cNvPr id="21" name="Pěticípá hvězda 20"/>
          <p:cNvSpPr/>
          <p:nvPr/>
        </p:nvSpPr>
        <p:spPr>
          <a:xfrm>
            <a:off x="6210912" y="263677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/>
          <p:cNvSpPr/>
          <p:nvPr/>
        </p:nvSpPr>
        <p:spPr>
          <a:xfrm>
            <a:off x="7178799" y="2627157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Pěticípá hvězda 22"/>
          <p:cNvSpPr/>
          <p:nvPr/>
        </p:nvSpPr>
        <p:spPr>
          <a:xfrm>
            <a:off x="6447790" y="212562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Pěticípá hvězda 23"/>
          <p:cNvSpPr/>
          <p:nvPr/>
        </p:nvSpPr>
        <p:spPr>
          <a:xfrm>
            <a:off x="6459513" y="237403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6459513" y="262542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/>
          <p:cNvSpPr/>
          <p:nvPr/>
        </p:nvSpPr>
        <p:spPr>
          <a:xfrm>
            <a:off x="7178799" y="238682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/>
          <p:cNvSpPr/>
          <p:nvPr/>
        </p:nvSpPr>
        <p:spPr>
          <a:xfrm>
            <a:off x="7178670" y="215102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ěticípá hvězda 27"/>
          <p:cNvSpPr/>
          <p:nvPr/>
        </p:nvSpPr>
        <p:spPr>
          <a:xfrm>
            <a:off x="6696664" y="212343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Pěticípá hvězda 28"/>
          <p:cNvSpPr/>
          <p:nvPr/>
        </p:nvSpPr>
        <p:spPr>
          <a:xfrm>
            <a:off x="6714082" y="262542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Pěticípá hvězda 29"/>
          <p:cNvSpPr/>
          <p:nvPr/>
        </p:nvSpPr>
        <p:spPr>
          <a:xfrm>
            <a:off x="6699403" y="2361704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7375651" y="261994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1910492" y="365313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/>
          <p:cNvSpPr/>
          <p:nvPr/>
        </p:nvSpPr>
        <p:spPr>
          <a:xfrm>
            <a:off x="1910492" y="341279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/>
          <p:cNvSpPr/>
          <p:nvPr/>
        </p:nvSpPr>
        <p:spPr>
          <a:xfrm>
            <a:off x="1910363" y="317699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Diamond 13"/>
          <p:cNvSpPr/>
          <p:nvPr/>
        </p:nvSpPr>
        <p:spPr>
          <a:xfrm>
            <a:off x="1374901" y="1977351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36" name="Obdélník 35"/>
          <p:cNvSpPr/>
          <p:nvPr/>
        </p:nvSpPr>
        <p:spPr>
          <a:xfrm>
            <a:off x="1944096" y="226538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TextovéPole 36"/>
          <p:cNvSpPr txBox="1"/>
          <p:nvPr/>
        </p:nvSpPr>
        <p:spPr>
          <a:xfrm>
            <a:off x="1803699" y="2769439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3/0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50</a:t>
            </a:fld>
            <a:endParaRPr lang="cs-CZ"/>
          </a:p>
        </p:txBody>
      </p:sp>
      <p:sp>
        <p:nvSpPr>
          <p:cNvPr id="3" name="TextovéPole 2"/>
          <p:cNvSpPr txBox="1"/>
          <p:nvPr/>
        </p:nvSpPr>
        <p:spPr>
          <a:xfrm>
            <a:off x="2411760" y="407707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 nejlepším bodem rozdělení na atributech </a:t>
            </a:r>
            <a:r>
              <a:rPr lang="cs-CZ" dirty="0" err="1"/>
              <a:t>x,y</a:t>
            </a:r>
            <a:r>
              <a:rPr lang="cs-CZ" dirty="0"/>
              <a:t> byl asociován stejný informační zisk 0,25698. Atribut pro kořen stromu vybíráme tedy z těchto dvou náhodně.</a:t>
            </a:r>
          </a:p>
        </p:txBody>
      </p:sp>
    </p:spTree>
    <p:extLst>
      <p:ext uri="{BB962C8B-B14F-4D97-AF65-F5344CB8AC3E}">
        <p14:creationId xmlns:p14="http://schemas.microsoft.com/office/powerpoint/2010/main" val="1167829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délník 53"/>
          <p:cNvSpPr/>
          <p:nvPr/>
        </p:nvSpPr>
        <p:spPr>
          <a:xfrm>
            <a:off x="467543" y="4725144"/>
            <a:ext cx="8208025" cy="1008112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6564840" y="476674"/>
            <a:ext cx="2110729" cy="4248469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délník 54"/>
          <p:cNvSpPr/>
          <p:nvPr/>
        </p:nvSpPr>
        <p:spPr>
          <a:xfrm>
            <a:off x="430706" y="520109"/>
            <a:ext cx="6134134" cy="420503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nice 4"/>
          <p:cNvCxnSpPr/>
          <p:nvPr/>
        </p:nvCxnSpPr>
        <p:spPr>
          <a:xfrm>
            <a:off x="431161" y="476672"/>
            <a:ext cx="0" cy="52851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H="1">
            <a:off x="439545" y="5761827"/>
            <a:ext cx="8236023" cy="83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Pěticípá hvězda 7"/>
          <p:cNvSpPr/>
          <p:nvPr/>
        </p:nvSpPr>
        <p:spPr>
          <a:xfrm>
            <a:off x="2087345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3815537" y="497710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7703969" y="273741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5514907" y="419571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Pěticípá hvězda 12"/>
          <p:cNvSpPr/>
          <p:nvPr/>
        </p:nvSpPr>
        <p:spPr>
          <a:xfrm>
            <a:off x="3815537" y="323269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ěticípá hvězda 13"/>
          <p:cNvSpPr/>
          <p:nvPr/>
        </p:nvSpPr>
        <p:spPr>
          <a:xfrm>
            <a:off x="2510855" y="419008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Pěticípá hvězda 14"/>
          <p:cNvSpPr/>
          <p:nvPr/>
        </p:nvSpPr>
        <p:spPr>
          <a:xfrm>
            <a:off x="2911057" y="396162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6420824" y="350100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7271921" y="472514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3383489" y="517261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7691532" y="273749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Pěticípá hvězda 19"/>
          <p:cNvSpPr/>
          <p:nvPr/>
        </p:nvSpPr>
        <p:spPr>
          <a:xfrm>
            <a:off x="6407825" y="27374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Pěticípá hvězda 20"/>
          <p:cNvSpPr/>
          <p:nvPr/>
        </p:nvSpPr>
        <p:spPr>
          <a:xfrm>
            <a:off x="5529586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21"/>
          <p:cNvCxnSpPr/>
          <p:nvPr/>
        </p:nvCxnSpPr>
        <p:spPr>
          <a:xfrm flipH="1">
            <a:off x="2087345" y="1700808"/>
            <a:ext cx="6588224" cy="406101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Pěticípá hvězda 24"/>
          <p:cNvSpPr/>
          <p:nvPr/>
        </p:nvSpPr>
        <p:spPr>
          <a:xfrm>
            <a:off x="6407825" y="126876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/>
          <p:cNvSpPr txBox="1"/>
          <p:nvPr/>
        </p:nvSpPr>
        <p:spPr>
          <a:xfrm>
            <a:off x="395536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8892480" y="5795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8130099" y="273749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35496" y="644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cs-CZ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107504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cs-CZ" dirty="0"/>
          </a:p>
        </p:txBody>
      </p:sp>
      <p:cxnSp>
        <p:nvCxnSpPr>
          <p:cNvPr id="28" name="Přímá spojnice 27"/>
          <p:cNvCxnSpPr/>
          <p:nvPr/>
        </p:nvCxnSpPr>
        <p:spPr>
          <a:xfrm flipV="1">
            <a:off x="6569145" y="476674"/>
            <a:ext cx="17167" cy="42384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ovéPole 29"/>
          <p:cNvSpPr txBox="1"/>
          <p:nvPr/>
        </p:nvSpPr>
        <p:spPr>
          <a:xfrm>
            <a:off x="6358131" y="5435932"/>
            <a:ext cx="88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x&lt;=0</a:t>
            </a:r>
            <a:r>
              <a:rPr lang="cs-CZ" dirty="0"/>
              <a:t>,</a:t>
            </a:r>
            <a:r>
              <a:rPr lang="en-US" dirty="0"/>
              <a:t>7</a:t>
            </a:r>
            <a:endParaRPr lang="cs-CZ" dirty="0"/>
          </a:p>
        </p:txBody>
      </p:sp>
      <p:cxnSp>
        <p:nvCxnSpPr>
          <p:cNvPr id="29" name="Přímá spojnice 28"/>
          <p:cNvCxnSpPr/>
          <p:nvPr/>
        </p:nvCxnSpPr>
        <p:spPr>
          <a:xfrm flipV="1">
            <a:off x="430705" y="4693429"/>
            <a:ext cx="8208024" cy="43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715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/>
          <p:nvPr/>
        </p:nvSpPr>
        <p:spPr>
          <a:xfrm>
            <a:off x="2009789" y="7170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y</a:t>
            </a:r>
          </a:p>
        </p:txBody>
      </p:sp>
      <p:cxnSp>
        <p:nvCxnSpPr>
          <p:cNvPr id="12" name="Straight Arrow Connector 42"/>
          <p:cNvCxnSpPr>
            <a:stCxn id="11" idx="2"/>
          </p:cNvCxnSpPr>
          <p:nvPr/>
        </p:nvCxnSpPr>
        <p:spPr>
          <a:xfrm rot="5400000">
            <a:off x="1456157" y="-17607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44"/>
          <p:cNvCxnSpPr>
            <a:stCxn id="11" idx="2"/>
            <a:endCxn id="38" idx="0"/>
          </p:cNvCxnSpPr>
          <p:nvPr/>
        </p:nvCxnSpPr>
        <p:spPr>
          <a:xfrm>
            <a:off x="3045640" y="786082"/>
            <a:ext cx="2938971" cy="853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5" name="TextBox 45"/>
          <p:cNvSpPr txBox="1"/>
          <p:nvPr/>
        </p:nvSpPr>
        <p:spPr>
          <a:xfrm>
            <a:off x="280809" y="1049323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y</a:t>
            </a:r>
            <a:r>
              <a:rPr lang="en-US" dirty="0"/>
              <a:t>&lt;=0</a:t>
            </a:r>
            <a:r>
              <a:rPr lang="cs-CZ" dirty="0"/>
              <a:t>,2</a:t>
            </a:r>
          </a:p>
        </p:txBody>
      </p:sp>
      <p:sp>
        <p:nvSpPr>
          <p:cNvPr id="17" name="TextBox 47"/>
          <p:cNvSpPr txBox="1"/>
          <p:nvPr/>
        </p:nvSpPr>
        <p:spPr>
          <a:xfrm>
            <a:off x="4510119" y="928934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y&gt;0</a:t>
            </a:r>
            <a:r>
              <a:rPr lang="cs-CZ" dirty="0"/>
              <a:t>,2</a:t>
            </a:r>
          </a:p>
        </p:txBody>
      </p:sp>
      <p:sp>
        <p:nvSpPr>
          <p:cNvPr id="21" name="Pěticípá hvězda 20"/>
          <p:cNvSpPr/>
          <p:nvPr/>
        </p:nvSpPr>
        <p:spPr>
          <a:xfrm>
            <a:off x="3051663" y="421335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/>
          <p:cNvSpPr/>
          <p:nvPr/>
        </p:nvSpPr>
        <p:spPr>
          <a:xfrm>
            <a:off x="4019550" y="4203742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Pěticípá hvězda 22"/>
          <p:cNvSpPr/>
          <p:nvPr/>
        </p:nvSpPr>
        <p:spPr>
          <a:xfrm>
            <a:off x="3288541" y="3702205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Pěticípá hvězda 23"/>
          <p:cNvSpPr/>
          <p:nvPr/>
        </p:nvSpPr>
        <p:spPr>
          <a:xfrm>
            <a:off x="3300264" y="395062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3300264" y="420200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ěticípá hvězda 27"/>
          <p:cNvSpPr/>
          <p:nvPr/>
        </p:nvSpPr>
        <p:spPr>
          <a:xfrm>
            <a:off x="3537415" y="370002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Pěticípá hvězda 28"/>
          <p:cNvSpPr/>
          <p:nvPr/>
        </p:nvSpPr>
        <p:spPr>
          <a:xfrm>
            <a:off x="3554833" y="420200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Pěticípá hvězda 29"/>
          <p:cNvSpPr/>
          <p:nvPr/>
        </p:nvSpPr>
        <p:spPr>
          <a:xfrm>
            <a:off x="3540154" y="3938289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4216402" y="419652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572417" y="338407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/>
          <p:cNvSpPr/>
          <p:nvPr/>
        </p:nvSpPr>
        <p:spPr>
          <a:xfrm>
            <a:off x="572417" y="314373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/>
          <p:cNvSpPr/>
          <p:nvPr/>
        </p:nvSpPr>
        <p:spPr>
          <a:xfrm>
            <a:off x="572288" y="290793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Diamond 13"/>
          <p:cNvSpPr/>
          <p:nvPr/>
        </p:nvSpPr>
        <p:spPr>
          <a:xfrm>
            <a:off x="36826" y="1708286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36" name="Obdélník 35"/>
          <p:cNvSpPr/>
          <p:nvPr/>
        </p:nvSpPr>
        <p:spPr>
          <a:xfrm>
            <a:off x="606021" y="199631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TextovéPole 36"/>
          <p:cNvSpPr txBox="1"/>
          <p:nvPr/>
        </p:nvSpPr>
        <p:spPr>
          <a:xfrm>
            <a:off x="465624" y="2500374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3/0</a:t>
            </a:r>
            <a:endParaRPr lang="cs-CZ" dirty="0"/>
          </a:p>
        </p:txBody>
      </p:sp>
      <p:sp>
        <p:nvSpPr>
          <p:cNvPr id="38" name="Rectangle 38"/>
          <p:cNvSpPr/>
          <p:nvPr/>
        </p:nvSpPr>
        <p:spPr>
          <a:xfrm>
            <a:off x="4948760" y="1639128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cxnSp>
        <p:nvCxnSpPr>
          <p:cNvPr id="44" name="Straight Arrow Connector 42"/>
          <p:cNvCxnSpPr/>
          <p:nvPr/>
        </p:nvCxnSpPr>
        <p:spPr>
          <a:xfrm flipH="1">
            <a:off x="3491880" y="2410892"/>
            <a:ext cx="2465183" cy="1117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57060" y="2410891"/>
            <a:ext cx="2647388" cy="1361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1" name="TextBox 47"/>
          <p:cNvSpPr txBox="1"/>
          <p:nvPr/>
        </p:nvSpPr>
        <p:spPr>
          <a:xfrm>
            <a:off x="6899639" y="2825872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x&gt;0</a:t>
            </a:r>
            <a:r>
              <a:rPr lang="cs-CZ" dirty="0"/>
              <a:t>,</a:t>
            </a:r>
            <a:r>
              <a:rPr lang="en-US" dirty="0"/>
              <a:t>7</a:t>
            </a:r>
            <a:endParaRPr lang="cs-CZ" dirty="0"/>
          </a:p>
        </p:txBody>
      </p:sp>
      <p:sp>
        <p:nvSpPr>
          <p:cNvPr id="40" name="TextBox 45"/>
          <p:cNvSpPr txBox="1"/>
          <p:nvPr/>
        </p:nvSpPr>
        <p:spPr>
          <a:xfrm>
            <a:off x="4237290" y="2753117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x&lt;=0</a:t>
            </a:r>
            <a:r>
              <a:rPr lang="cs-CZ" dirty="0"/>
              <a:t>,</a:t>
            </a:r>
            <a:r>
              <a:rPr lang="en-US" dirty="0"/>
              <a:t>7</a:t>
            </a:r>
            <a:endParaRPr lang="cs-CZ" dirty="0"/>
          </a:p>
        </p:txBody>
      </p:sp>
      <p:sp>
        <p:nvSpPr>
          <p:cNvPr id="47" name="Obdélník 46"/>
          <p:cNvSpPr/>
          <p:nvPr/>
        </p:nvSpPr>
        <p:spPr>
          <a:xfrm>
            <a:off x="8369909" y="525408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8369780" y="501828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Diamond 13"/>
          <p:cNvSpPr/>
          <p:nvPr/>
        </p:nvSpPr>
        <p:spPr>
          <a:xfrm>
            <a:off x="7834318" y="3818637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50" name="Obdélník 49"/>
          <p:cNvSpPr/>
          <p:nvPr/>
        </p:nvSpPr>
        <p:spPr>
          <a:xfrm>
            <a:off x="8403513" y="410666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TextovéPole 50"/>
          <p:cNvSpPr txBox="1"/>
          <p:nvPr/>
        </p:nvSpPr>
        <p:spPr>
          <a:xfrm>
            <a:off x="8209752" y="4571836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2/0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1918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délník 54"/>
          <p:cNvSpPr/>
          <p:nvPr/>
        </p:nvSpPr>
        <p:spPr>
          <a:xfrm>
            <a:off x="370663" y="520109"/>
            <a:ext cx="6182826" cy="3042047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/>
          <p:cNvSpPr/>
          <p:nvPr/>
        </p:nvSpPr>
        <p:spPr>
          <a:xfrm>
            <a:off x="442669" y="4690091"/>
            <a:ext cx="8424937" cy="1080120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nice 4"/>
          <p:cNvCxnSpPr/>
          <p:nvPr/>
        </p:nvCxnSpPr>
        <p:spPr>
          <a:xfrm>
            <a:off x="406287" y="476672"/>
            <a:ext cx="0" cy="52851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H="1">
            <a:off x="414671" y="5770211"/>
            <a:ext cx="845293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Pěticípá hvězda 7"/>
          <p:cNvSpPr/>
          <p:nvPr/>
        </p:nvSpPr>
        <p:spPr>
          <a:xfrm>
            <a:off x="2062471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3790663" y="497710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7679095" y="273741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5490033" y="419571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Pěticípá hvězda 12"/>
          <p:cNvSpPr/>
          <p:nvPr/>
        </p:nvSpPr>
        <p:spPr>
          <a:xfrm>
            <a:off x="3790663" y="323269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ěticípá hvězda 13"/>
          <p:cNvSpPr/>
          <p:nvPr/>
        </p:nvSpPr>
        <p:spPr>
          <a:xfrm>
            <a:off x="2485981" y="419008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Pěticípá hvězda 14"/>
          <p:cNvSpPr/>
          <p:nvPr/>
        </p:nvSpPr>
        <p:spPr>
          <a:xfrm>
            <a:off x="2886183" y="396162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6395950" y="350100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7247047" y="472514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3358615" y="517261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7666658" y="273749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Pěticípá hvězda 19"/>
          <p:cNvSpPr/>
          <p:nvPr/>
        </p:nvSpPr>
        <p:spPr>
          <a:xfrm>
            <a:off x="6382951" y="27374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Pěticípá hvězda 20"/>
          <p:cNvSpPr/>
          <p:nvPr/>
        </p:nvSpPr>
        <p:spPr>
          <a:xfrm>
            <a:off x="5504712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21"/>
          <p:cNvCxnSpPr/>
          <p:nvPr/>
        </p:nvCxnSpPr>
        <p:spPr>
          <a:xfrm flipH="1">
            <a:off x="2062471" y="1700808"/>
            <a:ext cx="6588224" cy="406101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Pěticípá hvězda 24"/>
          <p:cNvSpPr/>
          <p:nvPr/>
        </p:nvSpPr>
        <p:spPr>
          <a:xfrm>
            <a:off x="6382951" y="126876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/>
          <p:cNvSpPr txBox="1"/>
          <p:nvPr/>
        </p:nvSpPr>
        <p:spPr>
          <a:xfrm>
            <a:off x="370662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8676456" y="5795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8105225" y="273749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10622" y="644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cs-CZ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82630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cs-CZ" dirty="0"/>
          </a:p>
        </p:txBody>
      </p:sp>
      <p:sp>
        <p:nvSpPr>
          <p:cNvPr id="32" name="Obdélník 31"/>
          <p:cNvSpPr/>
          <p:nvPr/>
        </p:nvSpPr>
        <p:spPr>
          <a:xfrm>
            <a:off x="6521458" y="476674"/>
            <a:ext cx="2346147" cy="4248469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3" name="Přímá spojnice 32"/>
          <p:cNvCxnSpPr/>
          <p:nvPr/>
        </p:nvCxnSpPr>
        <p:spPr>
          <a:xfrm flipV="1">
            <a:off x="395536" y="3537013"/>
            <a:ext cx="5976664" cy="3600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395536" y="3573016"/>
            <a:ext cx="109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y&lt;=0,45</a:t>
            </a:r>
            <a:endParaRPr lang="cs-CZ" dirty="0"/>
          </a:p>
        </p:txBody>
      </p:sp>
      <p:sp>
        <p:nvSpPr>
          <p:cNvPr id="35" name="Obdélník 34"/>
          <p:cNvSpPr/>
          <p:nvPr/>
        </p:nvSpPr>
        <p:spPr>
          <a:xfrm>
            <a:off x="395536" y="3573016"/>
            <a:ext cx="6117340" cy="1142836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0" name="Přímá spojnice 29"/>
          <p:cNvCxnSpPr/>
          <p:nvPr/>
        </p:nvCxnSpPr>
        <p:spPr>
          <a:xfrm flipV="1">
            <a:off x="395536" y="4690091"/>
            <a:ext cx="8472070" cy="416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Přímá spojnice 35"/>
          <p:cNvCxnSpPr/>
          <p:nvPr/>
        </p:nvCxnSpPr>
        <p:spPr>
          <a:xfrm flipV="1">
            <a:off x="6536322" y="476674"/>
            <a:ext cx="17167" cy="42384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220857" y="6309320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Nově vytvořený region má v obou větvích     jako </a:t>
            </a:r>
            <a:r>
              <a:rPr lang="cs-CZ"/>
              <a:t>převažující třídu.</a:t>
            </a:r>
            <a:endParaRPr lang="cs-CZ" dirty="0"/>
          </a:p>
        </p:txBody>
      </p:sp>
      <p:sp>
        <p:nvSpPr>
          <p:cNvPr id="38" name="Pěticípá hvězda 37"/>
          <p:cNvSpPr/>
          <p:nvPr/>
        </p:nvSpPr>
        <p:spPr>
          <a:xfrm>
            <a:off x="4569130" y="642197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6588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/>
          <p:nvPr/>
        </p:nvSpPr>
        <p:spPr>
          <a:xfrm>
            <a:off x="2009789" y="7170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y</a:t>
            </a:r>
          </a:p>
        </p:txBody>
      </p:sp>
      <p:cxnSp>
        <p:nvCxnSpPr>
          <p:cNvPr id="12" name="Straight Arrow Connector 42"/>
          <p:cNvCxnSpPr>
            <a:stCxn id="11" idx="2"/>
          </p:cNvCxnSpPr>
          <p:nvPr/>
        </p:nvCxnSpPr>
        <p:spPr>
          <a:xfrm rot="5400000">
            <a:off x="1456157" y="-17607"/>
            <a:ext cx="785794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44"/>
          <p:cNvCxnSpPr>
            <a:stCxn id="11" idx="2"/>
            <a:endCxn id="38" idx="0"/>
          </p:cNvCxnSpPr>
          <p:nvPr/>
        </p:nvCxnSpPr>
        <p:spPr>
          <a:xfrm>
            <a:off x="3045640" y="786082"/>
            <a:ext cx="2938971" cy="853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5" name="TextBox 45"/>
          <p:cNvSpPr txBox="1"/>
          <p:nvPr/>
        </p:nvSpPr>
        <p:spPr>
          <a:xfrm>
            <a:off x="280809" y="1049323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y</a:t>
            </a:r>
            <a:r>
              <a:rPr lang="en-US" dirty="0"/>
              <a:t>&lt;=0</a:t>
            </a:r>
            <a:r>
              <a:rPr lang="cs-CZ" dirty="0"/>
              <a:t>,2</a:t>
            </a:r>
          </a:p>
        </p:txBody>
      </p:sp>
      <p:sp>
        <p:nvSpPr>
          <p:cNvPr id="17" name="TextBox 47"/>
          <p:cNvSpPr txBox="1"/>
          <p:nvPr/>
        </p:nvSpPr>
        <p:spPr>
          <a:xfrm>
            <a:off x="4510119" y="928934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y&gt;0</a:t>
            </a:r>
            <a:r>
              <a:rPr lang="cs-CZ" dirty="0"/>
              <a:t>,2</a:t>
            </a:r>
          </a:p>
        </p:txBody>
      </p:sp>
      <p:sp>
        <p:nvSpPr>
          <p:cNvPr id="21" name="Pěticípá hvězda 20"/>
          <p:cNvSpPr/>
          <p:nvPr/>
        </p:nvSpPr>
        <p:spPr>
          <a:xfrm>
            <a:off x="5076056" y="629635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/>
          <p:cNvSpPr/>
          <p:nvPr/>
        </p:nvSpPr>
        <p:spPr>
          <a:xfrm>
            <a:off x="3268062" y="509067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Pěticípá hvězda 22"/>
          <p:cNvSpPr/>
          <p:nvPr/>
        </p:nvSpPr>
        <p:spPr>
          <a:xfrm>
            <a:off x="3261470" y="480482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Pěticípá hvězda 23"/>
          <p:cNvSpPr/>
          <p:nvPr/>
        </p:nvSpPr>
        <p:spPr>
          <a:xfrm>
            <a:off x="5324657" y="603362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5324657" y="628500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ěticípá hvězda 27"/>
          <p:cNvSpPr/>
          <p:nvPr/>
        </p:nvSpPr>
        <p:spPr>
          <a:xfrm>
            <a:off x="3510344" y="480264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Pěticípá hvězda 28"/>
          <p:cNvSpPr/>
          <p:nvPr/>
        </p:nvSpPr>
        <p:spPr>
          <a:xfrm>
            <a:off x="5579226" y="628500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Pěticípá hvězda 29"/>
          <p:cNvSpPr/>
          <p:nvPr/>
        </p:nvSpPr>
        <p:spPr>
          <a:xfrm>
            <a:off x="5564547" y="602128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3511806" y="508345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572417" y="338407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/>
          <p:cNvSpPr/>
          <p:nvPr/>
        </p:nvSpPr>
        <p:spPr>
          <a:xfrm>
            <a:off x="572417" y="314373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/>
          <p:cNvSpPr/>
          <p:nvPr/>
        </p:nvSpPr>
        <p:spPr>
          <a:xfrm>
            <a:off x="572288" y="290793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Diamond 13"/>
          <p:cNvSpPr/>
          <p:nvPr/>
        </p:nvSpPr>
        <p:spPr>
          <a:xfrm>
            <a:off x="36826" y="1708286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36" name="Obdélník 35"/>
          <p:cNvSpPr/>
          <p:nvPr/>
        </p:nvSpPr>
        <p:spPr>
          <a:xfrm>
            <a:off x="606021" y="199631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TextovéPole 36"/>
          <p:cNvSpPr txBox="1"/>
          <p:nvPr/>
        </p:nvSpPr>
        <p:spPr>
          <a:xfrm>
            <a:off x="465624" y="2500374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3/0</a:t>
            </a:r>
            <a:endParaRPr lang="cs-CZ" dirty="0"/>
          </a:p>
        </p:txBody>
      </p:sp>
      <p:sp>
        <p:nvSpPr>
          <p:cNvPr id="38" name="Rectangle 38"/>
          <p:cNvSpPr/>
          <p:nvPr/>
        </p:nvSpPr>
        <p:spPr>
          <a:xfrm>
            <a:off x="4948760" y="1639128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cxnSp>
        <p:nvCxnSpPr>
          <p:cNvPr id="44" name="Straight Arrow Connector 42"/>
          <p:cNvCxnSpPr/>
          <p:nvPr/>
        </p:nvCxnSpPr>
        <p:spPr>
          <a:xfrm flipH="1">
            <a:off x="4510119" y="2410892"/>
            <a:ext cx="1446945" cy="7328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38" idx="2"/>
          </p:cNvCxnSpPr>
          <p:nvPr/>
        </p:nvCxnSpPr>
        <p:spPr>
          <a:xfrm>
            <a:off x="5984611" y="2353508"/>
            <a:ext cx="1179677" cy="790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1" name="TextBox 47"/>
          <p:cNvSpPr txBox="1"/>
          <p:nvPr/>
        </p:nvSpPr>
        <p:spPr>
          <a:xfrm>
            <a:off x="6521971" y="2592646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x&gt;0</a:t>
            </a:r>
            <a:r>
              <a:rPr lang="cs-CZ" dirty="0"/>
              <a:t>,</a:t>
            </a:r>
            <a:r>
              <a:rPr lang="en-US" dirty="0"/>
              <a:t>7</a:t>
            </a:r>
            <a:endParaRPr lang="cs-CZ" dirty="0"/>
          </a:p>
        </p:txBody>
      </p:sp>
      <p:sp>
        <p:nvSpPr>
          <p:cNvPr id="40" name="TextBox 45"/>
          <p:cNvSpPr txBox="1"/>
          <p:nvPr/>
        </p:nvSpPr>
        <p:spPr>
          <a:xfrm>
            <a:off x="4887786" y="2538601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x&lt;=0</a:t>
            </a:r>
            <a:r>
              <a:rPr lang="cs-CZ" dirty="0"/>
              <a:t>,</a:t>
            </a:r>
            <a:r>
              <a:rPr lang="en-US" dirty="0"/>
              <a:t>7</a:t>
            </a:r>
            <a:endParaRPr lang="cs-CZ" dirty="0"/>
          </a:p>
        </p:txBody>
      </p:sp>
      <p:sp>
        <p:nvSpPr>
          <p:cNvPr id="47" name="Obdélník 46"/>
          <p:cNvSpPr/>
          <p:nvPr/>
        </p:nvSpPr>
        <p:spPr>
          <a:xfrm>
            <a:off x="7158056" y="468355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7157927" y="444775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Diamond 13"/>
          <p:cNvSpPr/>
          <p:nvPr/>
        </p:nvSpPr>
        <p:spPr>
          <a:xfrm>
            <a:off x="4870809" y="4607015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50" name="Obdélník 49"/>
          <p:cNvSpPr/>
          <p:nvPr/>
        </p:nvSpPr>
        <p:spPr>
          <a:xfrm>
            <a:off x="7092280" y="350100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TextovéPole 50"/>
          <p:cNvSpPr txBox="1"/>
          <p:nvPr/>
        </p:nvSpPr>
        <p:spPr>
          <a:xfrm>
            <a:off x="7740352" y="4322271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2/0</a:t>
            </a:r>
            <a:endParaRPr lang="cs-CZ" dirty="0"/>
          </a:p>
        </p:txBody>
      </p:sp>
      <p:sp>
        <p:nvSpPr>
          <p:cNvPr id="39" name="Rectangle 38"/>
          <p:cNvSpPr/>
          <p:nvPr/>
        </p:nvSpPr>
        <p:spPr>
          <a:xfrm>
            <a:off x="3605322" y="3170896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cs-CZ" dirty="0"/>
          </a:p>
        </p:txBody>
      </p:sp>
      <p:cxnSp>
        <p:nvCxnSpPr>
          <p:cNvPr id="42" name="Straight Arrow Connector 42"/>
          <p:cNvCxnSpPr/>
          <p:nvPr/>
        </p:nvCxnSpPr>
        <p:spPr>
          <a:xfrm flipH="1">
            <a:off x="3408653" y="3885276"/>
            <a:ext cx="1080171" cy="712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3" name="Straight Arrow Connector 44"/>
          <p:cNvCxnSpPr>
            <a:stCxn id="39" idx="2"/>
          </p:cNvCxnSpPr>
          <p:nvPr/>
        </p:nvCxnSpPr>
        <p:spPr>
          <a:xfrm>
            <a:off x="4641173" y="3885276"/>
            <a:ext cx="865839" cy="712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" name="TextBox 47"/>
          <p:cNvSpPr txBox="1"/>
          <p:nvPr/>
        </p:nvSpPr>
        <p:spPr>
          <a:xfrm>
            <a:off x="4821188" y="4103233"/>
            <a:ext cx="8835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y&gt;0</a:t>
            </a:r>
            <a:r>
              <a:rPr lang="cs-CZ" dirty="0"/>
              <a:t>,</a:t>
            </a:r>
            <a:r>
              <a:rPr lang="en-US" dirty="0"/>
              <a:t>45</a:t>
            </a:r>
            <a:endParaRPr lang="cs-CZ" dirty="0"/>
          </a:p>
        </p:txBody>
      </p:sp>
      <p:sp>
        <p:nvSpPr>
          <p:cNvPr id="52" name="TextBox 45"/>
          <p:cNvSpPr txBox="1"/>
          <p:nvPr/>
        </p:nvSpPr>
        <p:spPr>
          <a:xfrm>
            <a:off x="3264637" y="4103485"/>
            <a:ext cx="101822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y&lt;=0</a:t>
            </a:r>
            <a:r>
              <a:rPr lang="cs-CZ" dirty="0"/>
              <a:t>,</a:t>
            </a:r>
            <a:r>
              <a:rPr lang="en-US" dirty="0"/>
              <a:t>45</a:t>
            </a:r>
            <a:endParaRPr lang="cs-CZ" dirty="0"/>
          </a:p>
        </p:txBody>
      </p:sp>
      <p:sp>
        <p:nvSpPr>
          <p:cNvPr id="53" name="Diamond 13"/>
          <p:cNvSpPr/>
          <p:nvPr/>
        </p:nvSpPr>
        <p:spPr>
          <a:xfrm>
            <a:off x="6692804" y="3377062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54" name="Obdélník 53"/>
          <p:cNvSpPr/>
          <p:nvPr/>
        </p:nvSpPr>
        <p:spPr>
          <a:xfrm>
            <a:off x="7244680" y="365340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Pěticípá hvězda 54"/>
          <p:cNvSpPr/>
          <p:nvPr/>
        </p:nvSpPr>
        <p:spPr>
          <a:xfrm>
            <a:off x="5435004" y="486916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TextovéPole 55"/>
          <p:cNvSpPr txBox="1"/>
          <p:nvPr/>
        </p:nvSpPr>
        <p:spPr>
          <a:xfrm>
            <a:off x="5289603" y="5507940"/>
            <a:ext cx="65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5/0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0607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délník 31"/>
          <p:cNvSpPr/>
          <p:nvPr/>
        </p:nvSpPr>
        <p:spPr>
          <a:xfrm>
            <a:off x="6457207" y="526965"/>
            <a:ext cx="2352514" cy="4198180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bdélník 36"/>
          <p:cNvSpPr/>
          <p:nvPr/>
        </p:nvSpPr>
        <p:spPr>
          <a:xfrm>
            <a:off x="2967741" y="3562156"/>
            <a:ext cx="3476467" cy="1162988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/>
          <p:cNvSpPr/>
          <p:nvPr/>
        </p:nvSpPr>
        <p:spPr>
          <a:xfrm>
            <a:off x="359910" y="4725144"/>
            <a:ext cx="8449811" cy="1080120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312777" y="3562156"/>
            <a:ext cx="2653674" cy="1162988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délník 54"/>
          <p:cNvSpPr/>
          <p:nvPr/>
        </p:nvSpPr>
        <p:spPr>
          <a:xfrm>
            <a:off x="312778" y="520109"/>
            <a:ext cx="6144430" cy="3042047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nice 4"/>
          <p:cNvCxnSpPr/>
          <p:nvPr/>
        </p:nvCxnSpPr>
        <p:spPr>
          <a:xfrm>
            <a:off x="323528" y="476672"/>
            <a:ext cx="0" cy="52851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H="1">
            <a:off x="331912" y="5761827"/>
            <a:ext cx="8477809" cy="83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Pěticípá hvězda 7"/>
          <p:cNvSpPr/>
          <p:nvPr/>
        </p:nvSpPr>
        <p:spPr>
          <a:xfrm>
            <a:off x="1979712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3707904" y="497710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7596336" y="273741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5407274" y="419571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Pěticípá hvězda 12"/>
          <p:cNvSpPr/>
          <p:nvPr/>
        </p:nvSpPr>
        <p:spPr>
          <a:xfrm>
            <a:off x="3707904" y="323269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ěticípá hvězda 13"/>
          <p:cNvSpPr/>
          <p:nvPr/>
        </p:nvSpPr>
        <p:spPr>
          <a:xfrm>
            <a:off x="2403222" y="419008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Pěticípá hvězda 14"/>
          <p:cNvSpPr/>
          <p:nvPr/>
        </p:nvSpPr>
        <p:spPr>
          <a:xfrm>
            <a:off x="2803424" y="396162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6289127" y="357155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7164288" y="472514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3275856" y="517261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7583899" y="273749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Pěticípá hvězda 19"/>
          <p:cNvSpPr/>
          <p:nvPr/>
        </p:nvSpPr>
        <p:spPr>
          <a:xfrm>
            <a:off x="6300192" y="27374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Pěticípá hvězda 20"/>
          <p:cNvSpPr/>
          <p:nvPr/>
        </p:nvSpPr>
        <p:spPr>
          <a:xfrm>
            <a:off x="5421953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21"/>
          <p:cNvCxnSpPr/>
          <p:nvPr/>
        </p:nvCxnSpPr>
        <p:spPr>
          <a:xfrm flipH="1">
            <a:off x="1979712" y="1700808"/>
            <a:ext cx="6588224" cy="406101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Pěticípá hvězda 24"/>
          <p:cNvSpPr/>
          <p:nvPr/>
        </p:nvSpPr>
        <p:spPr>
          <a:xfrm>
            <a:off x="6300192" y="126876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/>
          <p:cNvSpPr txBox="1"/>
          <p:nvPr/>
        </p:nvSpPr>
        <p:spPr>
          <a:xfrm>
            <a:off x="802710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8567936" y="5818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8022466" y="273749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-72137" y="644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cs-CZ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-129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cs-CZ" dirty="0"/>
          </a:p>
        </p:txBody>
      </p:sp>
      <p:cxnSp>
        <p:nvCxnSpPr>
          <p:cNvPr id="28" name="Přímá spojnice 27"/>
          <p:cNvCxnSpPr/>
          <p:nvPr/>
        </p:nvCxnSpPr>
        <p:spPr>
          <a:xfrm flipV="1">
            <a:off x="2967742" y="3573016"/>
            <a:ext cx="0" cy="11428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2966451" y="5392495"/>
            <a:ext cx="109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x&lt;=0,4</a:t>
            </a:r>
            <a:endParaRPr lang="cs-CZ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2285408" y="9062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Finální model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1639614" y="6309320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Všechny </a:t>
            </a:r>
            <a:r>
              <a:rPr lang="cs-CZ" dirty="0" err="1"/>
              <a:t>trénovací</a:t>
            </a:r>
            <a:r>
              <a:rPr lang="cs-CZ" dirty="0"/>
              <a:t> instance jsou správně klasifikované</a:t>
            </a:r>
          </a:p>
        </p:txBody>
      </p:sp>
      <p:cxnSp>
        <p:nvCxnSpPr>
          <p:cNvPr id="38" name="Přímá spojnice 37"/>
          <p:cNvCxnSpPr/>
          <p:nvPr/>
        </p:nvCxnSpPr>
        <p:spPr>
          <a:xfrm flipV="1">
            <a:off x="6432485" y="476672"/>
            <a:ext cx="12999" cy="4239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V="1">
            <a:off x="395536" y="3537013"/>
            <a:ext cx="5976664" cy="360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V="1">
            <a:off x="323528" y="4725144"/>
            <a:ext cx="848619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878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iamond 13"/>
          <p:cNvSpPr/>
          <p:nvPr/>
        </p:nvSpPr>
        <p:spPr>
          <a:xfrm>
            <a:off x="1187624" y="5805264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11" name="Rectangle 38"/>
          <p:cNvSpPr/>
          <p:nvPr/>
        </p:nvSpPr>
        <p:spPr>
          <a:xfrm>
            <a:off x="3536991" y="71702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y</a:t>
            </a:r>
          </a:p>
        </p:txBody>
      </p:sp>
      <p:cxnSp>
        <p:nvCxnSpPr>
          <p:cNvPr id="12" name="Straight Arrow Connector 42"/>
          <p:cNvCxnSpPr>
            <a:stCxn id="11" idx="2"/>
          </p:cNvCxnSpPr>
          <p:nvPr/>
        </p:nvCxnSpPr>
        <p:spPr>
          <a:xfrm flipH="1">
            <a:off x="3321756" y="786082"/>
            <a:ext cx="1251086" cy="632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44"/>
          <p:cNvCxnSpPr>
            <a:stCxn id="11" idx="2"/>
            <a:endCxn id="38" idx="0"/>
          </p:cNvCxnSpPr>
          <p:nvPr/>
        </p:nvCxnSpPr>
        <p:spPr>
          <a:xfrm>
            <a:off x="4572842" y="786082"/>
            <a:ext cx="1869715" cy="5546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5" name="TextBox 45"/>
          <p:cNvSpPr txBox="1"/>
          <p:nvPr/>
        </p:nvSpPr>
        <p:spPr>
          <a:xfrm>
            <a:off x="3432824" y="970072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y</a:t>
            </a:r>
            <a:r>
              <a:rPr lang="en-US" dirty="0"/>
              <a:t>&lt;=0</a:t>
            </a:r>
            <a:r>
              <a:rPr lang="cs-CZ" dirty="0"/>
              <a:t>,2</a:t>
            </a:r>
          </a:p>
        </p:txBody>
      </p:sp>
      <p:sp>
        <p:nvSpPr>
          <p:cNvPr id="17" name="TextBox 47"/>
          <p:cNvSpPr txBox="1"/>
          <p:nvPr/>
        </p:nvSpPr>
        <p:spPr>
          <a:xfrm>
            <a:off x="5595146" y="928934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y&gt;0</a:t>
            </a:r>
            <a:r>
              <a:rPr lang="cs-CZ" dirty="0"/>
              <a:t>,2</a:t>
            </a:r>
          </a:p>
        </p:txBody>
      </p:sp>
      <p:sp>
        <p:nvSpPr>
          <p:cNvPr id="21" name="Pěticípá hvězda 20"/>
          <p:cNvSpPr/>
          <p:nvPr/>
        </p:nvSpPr>
        <p:spPr>
          <a:xfrm>
            <a:off x="6419418" y="537798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Pěticípá hvězda 23"/>
          <p:cNvSpPr/>
          <p:nvPr/>
        </p:nvSpPr>
        <p:spPr>
          <a:xfrm>
            <a:off x="6668019" y="511524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6668019" y="536663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ěticípá hvězda 27"/>
          <p:cNvSpPr/>
          <p:nvPr/>
        </p:nvSpPr>
        <p:spPr>
          <a:xfrm>
            <a:off x="1763688" y="609329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Pěticípá hvězda 28"/>
          <p:cNvSpPr/>
          <p:nvPr/>
        </p:nvSpPr>
        <p:spPr>
          <a:xfrm>
            <a:off x="6922588" y="536663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Pěticípá hvězda 29"/>
          <p:cNvSpPr/>
          <p:nvPr/>
        </p:nvSpPr>
        <p:spPr>
          <a:xfrm>
            <a:off x="6907909" y="510291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5324997" y="594928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2281192" y="199717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/>
          <p:cNvSpPr/>
          <p:nvPr/>
        </p:nvSpPr>
        <p:spPr>
          <a:xfrm>
            <a:off x="2281192" y="175683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/>
          <p:cNvSpPr/>
          <p:nvPr/>
        </p:nvSpPr>
        <p:spPr>
          <a:xfrm>
            <a:off x="2281063" y="152103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Diamond 13"/>
          <p:cNvSpPr/>
          <p:nvPr/>
        </p:nvSpPr>
        <p:spPr>
          <a:xfrm>
            <a:off x="2675604" y="1481984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36" name="Obdélník 35"/>
          <p:cNvSpPr/>
          <p:nvPr/>
        </p:nvSpPr>
        <p:spPr>
          <a:xfrm>
            <a:off x="3202693" y="177001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TextovéPole 36"/>
          <p:cNvSpPr txBox="1"/>
          <p:nvPr/>
        </p:nvSpPr>
        <p:spPr>
          <a:xfrm>
            <a:off x="3014526" y="2229651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3/0</a:t>
            </a:r>
            <a:endParaRPr lang="cs-CZ" dirty="0"/>
          </a:p>
        </p:txBody>
      </p:sp>
      <p:sp>
        <p:nvSpPr>
          <p:cNvPr id="38" name="Rectangle 38"/>
          <p:cNvSpPr/>
          <p:nvPr/>
        </p:nvSpPr>
        <p:spPr>
          <a:xfrm>
            <a:off x="5406706" y="1340768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cxnSp>
        <p:nvCxnSpPr>
          <p:cNvPr id="44" name="Straight Arrow Connector 42"/>
          <p:cNvCxnSpPr>
            <a:stCxn id="38" idx="2"/>
          </p:cNvCxnSpPr>
          <p:nvPr/>
        </p:nvCxnSpPr>
        <p:spPr>
          <a:xfrm flipH="1">
            <a:off x="4968066" y="2055148"/>
            <a:ext cx="1474491" cy="790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38" idx="2"/>
            <a:endCxn id="53" idx="0"/>
          </p:cNvCxnSpPr>
          <p:nvPr/>
        </p:nvCxnSpPr>
        <p:spPr>
          <a:xfrm>
            <a:off x="6442557" y="2055148"/>
            <a:ext cx="1363034" cy="10235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1" name="TextBox 47"/>
          <p:cNvSpPr txBox="1"/>
          <p:nvPr/>
        </p:nvSpPr>
        <p:spPr>
          <a:xfrm>
            <a:off x="6979917" y="2294286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x&gt;0</a:t>
            </a:r>
            <a:r>
              <a:rPr lang="cs-CZ" dirty="0"/>
              <a:t>,</a:t>
            </a:r>
            <a:r>
              <a:rPr lang="en-US" dirty="0"/>
              <a:t>7</a:t>
            </a:r>
            <a:endParaRPr lang="cs-CZ" dirty="0"/>
          </a:p>
        </p:txBody>
      </p:sp>
      <p:sp>
        <p:nvSpPr>
          <p:cNvPr id="40" name="TextBox 45"/>
          <p:cNvSpPr txBox="1"/>
          <p:nvPr/>
        </p:nvSpPr>
        <p:spPr>
          <a:xfrm>
            <a:off x="5345732" y="2240241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x&lt;=0</a:t>
            </a:r>
            <a:r>
              <a:rPr lang="cs-CZ" dirty="0"/>
              <a:t>,</a:t>
            </a:r>
            <a:r>
              <a:rPr lang="en-US" dirty="0"/>
              <a:t>7</a:t>
            </a:r>
            <a:endParaRPr lang="cs-CZ" dirty="0"/>
          </a:p>
        </p:txBody>
      </p:sp>
      <p:sp>
        <p:nvSpPr>
          <p:cNvPr id="47" name="Obdélník 46"/>
          <p:cNvSpPr/>
          <p:nvPr/>
        </p:nvSpPr>
        <p:spPr>
          <a:xfrm>
            <a:off x="8748593" y="348810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8748464" y="325230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Diamond 13"/>
          <p:cNvSpPr/>
          <p:nvPr/>
        </p:nvSpPr>
        <p:spPr>
          <a:xfrm>
            <a:off x="5328755" y="4308655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50" name="Obdélník 49"/>
          <p:cNvSpPr/>
          <p:nvPr/>
        </p:nvSpPr>
        <p:spPr>
          <a:xfrm>
            <a:off x="7550226" y="320264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TextovéPole 50"/>
          <p:cNvSpPr txBox="1"/>
          <p:nvPr/>
        </p:nvSpPr>
        <p:spPr>
          <a:xfrm>
            <a:off x="7524328" y="3852071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2/0</a:t>
            </a:r>
            <a:endParaRPr lang="cs-CZ" dirty="0"/>
          </a:p>
        </p:txBody>
      </p:sp>
      <p:sp>
        <p:nvSpPr>
          <p:cNvPr id="39" name="Rectangle 38"/>
          <p:cNvSpPr/>
          <p:nvPr/>
        </p:nvSpPr>
        <p:spPr>
          <a:xfrm>
            <a:off x="4063268" y="2872536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cs-CZ" dirty="0"/>
          </a:p>
        </p:txBody>
      </p:sp>
      <p:cxnSp>
        <p:nvCxnSpPr>
          <p:cNvPr id="42" name="Straight Arrow Connector 42"/>
          <p:cNvCxnSpPr>
            <a:endCxn id="57" idx="0"/>
          </p:cNvCxnSpPr>
          <p:nvPr/>
        </p:nvCxnSpPr>
        <p:spPr>
          <a:xfrm flipH="1">
            <a:off x="3321756" y="3586916"/>
            <a:ext cx="1625015" cy="7064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3" name="Straight Arrow Connector 44"/>
          <p:cNvCxnSpPr>
            <a:stCxn id="39" idx="2"/>
          </p:cNvCxnSpPr>
          <p:nvPr/>
        </p:nvCxnSpPr>
        <p:spPr>
          <a:xfrm>
            <a:off x="5099119" y="3586916"/>
            <a:ext cx="865839" cy="712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" name="TextBox 47"/>
          <p:cNvSpPr txBox="1"/>
          <p:nvPr/>
        </p:nvSpPr>
        <p:spPr>
          <a:xfrm>
            <a:off x="5279134" y="3804873"/>
            <a:ext cx="8835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y&gt;</a:t>
            </a:r>
            <a:r>
              <a:rPr lang="cs-CZ" dirty="0"/>
              <a:t>0,</a:t>
            </a:r>
            <a:r>
              <a:rPr lang="en-US" dirty="0"/>
              <a:t>45</a:t>
            </a:r>
            <a:endParaRPr lang="cs-CZ" dirty="0"/>
          </a:p>
        </p:txBody>
      </p:sp>
      <p:sp>
        <p:nvSpPr>
          <p:cNvPr id="52" name="TextBox 45"/>
          <p:cNvSpPr txBox="1"/>
          <p:nvPr/>
        </p:nvSpPr>
        <p:spPr>
          <a:xfrm>
            <a:off x="3722583" y="3805125"/>
            <a:ext cx="101822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y&lt;=0</a:t>
            </a:r>
            <a:r>
              <a:rPr lang="cs-CZ" dirty="0"/>
              <a:t>,</a:t>
            </a:r>
            <a:r>
              <a:rPr lang="en-US" dirty="0"/>
              <a:t>45</a:t>
            </a:r>
            <a:endParaRPr lang="cs-CZ" dirty="0"/>
          </a:p>
        </p:txBody>
      </p:sp>
      <p:sp>
        <p:nvSpPr>
          <p:cNvPr id="53" name="Diamond 13"/>
          <p:cNvSpPr/>
          <p:nvPr/>
        </p:nvSpPr>
        <p:spPr>
          <a:xfrm>
            <a:off x="7150750" y="3078702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54" name="Obdélník 53"/>
          <p:cNvSpPr/>
          <p:nvPr/>
        </p:nvSpPr>
        <p:spPr>
          <a:xfrm>
            <a:off x="7702626" y="335504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Pěticípá hvězda 54"/>
          <p:cNvSpPr/>
          <p:nvPr/>
        </p:nvSpPr>
        <p:spPr>
          <a:xfrm>
            <a:off x="5892950" y="457080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TextovéPole 55"/>
          <p:cNvSpPr txBox="1"/>
          <p:nvPr/>
        </p:nvSpPr>
        <p:spPr>
          <a:xfrm>
            <a:off x="5747549" y="5209580"/>
            <a:ext cx="65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5/0</a:t>
            </a:r>
            <a:endParaRPr lang="cs-CZ" dirty="0"/>
          </a:p>
        </p:txBody>
      </p:sp>
      <p:sp>
        <p:nvSpPr>
          <p:cNvPr id="57" name="Rectangle 38"/>
          <p:cNvSpPr/>
          <p:nvPr/>
        </p:nvSpPr>
        <p:spPr>
          <a:xfrm>
            <a:off x="2285905" y="4293411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cxnSp>
        <p:nvCxnSpPr>
          <p:cNvPr id="58" name="Straight Arrow Connector 42"/>
          <p:cNvCxnSpPr/>
          <p:nvPr/>
        </p:nvCxnSpPr>
        <p:spPr>
          <a:xfrm flipH="1">
            <a:off x="1808011" y="5301208"/>
            <a:ext cx="1042583" cy="496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9" name="Straight Arrow Connector 44"/>
          <p:cNvCxnSpPr>
            <a:stCxn id="57" idx="2"/>
          </p:cNvCxnSpPr>
          <p:nvPr/>
        </p:nvCxnSpPr>
        <p:spPr>
          <a:xfrm>
            <a:off x="3321756" y="5007791"/>
            <a:ext cx="1179677" cy="790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0" name="TextBox 47"/>
          <p:cNvSpPr txBox="1"/>
          <p:nvPr/>
        </p:nvSpPr>
        <p:spPr>
          <a:xfrm>
            <a:off x="3859116" y="5246929"/>
            <a:ext cx="75533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x&gt;0</a:t>
            </a:r>
            <a:r>
              <a:rPr lang="cs-CZ" dirty="0"/>
              <a:t>,</a:t>
            </a:r>
            <a:r>
              <a:rPr lang="en-US" dirty="0"/>
              <a:t>4</a:t>
            </a:r>
            <a:endParaRPr lang="cs-CZ" dirty="0"/>
          </a:p>
        </p:txBody>
      </p:sp>
      <p:sp>
        <p:nvSpPr>
          <p:cNvPr id="61" name="TextBox 45"/>
          <p:cNvSpPr txBox="1"/>
          <p:nvPr/>
        </p:nvSpPr>
        <p:spPr>
          <a:xfrm>
            <a:off x="2224931" y="5192884"/>
            <a:ext cx="8899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x&lt;=0</a:t>
            </a:r>
            <a:r>
              <a:rPr lang="cs-CZ" dirty="0"/>
              <a:t>,</a:t>
            </a:r>
            <a:r>
              <a:rPr lang="en-US" dirty="0"/>
              <a:t>4</a:t>
            </a:r>
            <a:endParaRPr lang="cs-CZ" dirty="0"/>
          </a:p>
        </p:txBody>
      </p:sp>
      <p:sp>
        <p:nvSpPr>
          <p:cNvPr id="62" name="Diamond 13"/>
          <p:cNvSpPr/>
          <p:nvPr/>
        </p:nvSpPr>
        <p:spPr>
          <a:xfrm>
            <a:off x="3877818" y="5794936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63" name="Obdélník 62"/>
          <p:cNvSpPr/>
          <p:nvPr/>
        </p:nvSpPr>
        <p:spPr>
          <a:xfrm>
            <a:off x="4453882" y="608296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Pěticípá hvězda 65"/>
          <p:cNvSpPr/>
          <p:nvPr/>
        </p:nvSpPr>
        <p:spPr>
          <a:xfrm>
            <a:off x="899592" y="594928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Pěticípá hvězda 66"/>
          <p:cNvSpPr/>
          <p:nvPr/>
        </p:nvSpPr>
        <p:spPr>
          <a:xfrm>
            <a:off x="899592" y="623731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Obdélník 67"/>
          <p:cNvSpPr/>
          <p:nvPr/>
        </p:nvSpPr>
        <p:spPr>
          <a:xfrm>
            <a:off x="5330413" y="616777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TextovéPole 68"/>
          <p:cNvSpPr txBox="1"/>
          <p:nvPr/>
        </p:nvSpPr>
        <p:spPr>
          <a:xfrm>
            <a:off x="1547664" y="6516052"/>
            <a:ext cx="75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2/0</a:t>
            </a:r>
            <a:endParaRPr lang="cs-CZ" dirty="0"/>
          </a:p>
        </p:txBody>
      </p:sp>
      <p:sp>
        <p:nvSpPr>
          <p:cNvPr id="70" name="TextovéPole 69"/>
          <p:cNvSpPr txBox="1"/>
          <p:nvPr/>
        </p:nvSpPr>
        <p:spPr>
          <a:xfrm>
            <a:off x="4283968" y="6516052"/>
            <a:ext cx="75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2/0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5785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9" y="19090"/>
            <a:ext cx="6434855" cy="686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222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délník 51"/>
          <p:cNvSpPr/>
          <p:nvPr/>
        </p:nvSpPr>
        <p:spPr>
          <a:xfrm>
            <a:off x="287904" y="520109"/>
            <a:ext cx="6169303" cy="3042047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Obdélník 48"/>
          <p:cNvSpPr/>
          <p:nvPr/>
        </p:nvSpPr>
        <p:spPr>
          <a:xfrm>
            <a:off x="2967741" y="3562156"/>
            <a:ext cx="3476467" cy="1162988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6457207" y="526965"/>
            <a:ext cx="2352514" cy="4198180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nice 4"/>
          <p:cNvCxnSpPr/>
          <p:nvPr/>
        </p:nvCxnSpPr>
        <p:spPr>
          <a:xfrm>
            <a:off x="323528" y="476672"/>
            <a:ext cx="0" cy="52851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H="1">
            <a:off x="331912" y="5761827"/>
            <a:ext cx="8477809" cy="83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ovéPole 40"/>
          <p:cNvSpPr txBox="1"/>
          <p:nvPr/>
        </p:nvSpPr>
        <p:spPr>
          <a:xfrm>
            <a:off x="298654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8567936" y="5818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-72137" y="644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cs-CZ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-129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cs-CZ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2966451" y="5392495"/>
            <a:ext cx="109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x&lt;=0,4</a:t>
            </a:r>
            <a:endParaRPr lang="cs-CZ" dirty="0"/>
          </a:p>
        </p:txBody>
      </p:sp>
      <p:sp>
        <p:nvSpPr>
          <p:cNvPr id="2" name="TextovéPole 1"/>
          <p:cNvSpPr txBox="1"/>
          <p:nvPr/>
        </p:nvSpPr>
        <p:spPr>
          <a:xfrm>
            <a:off x="2285408" y="9062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Použití modelu na oklasifikování dat</a:t>
            </a:r>
          </a:p>
        </p:txBody>
      </p:sp>
      <p:sp>
        <p:nvSpPr>
          <p:cNvPr id="3" name="Ovál 2"/>
          <p:cNvSpPr/>
          <p:nvPr/>
        </p:nvSpPr>
        <p:spPr>
          <a:xfrm>
            <a:off x="3131840" y="3645024"/>
            <a:ext cx="286848" cy="2460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sp>
        <p:nvSpPr>
          <p:cNvPr id="33" name="Ovál 32"/>
          <p:cNvSpPr/>
          <p:nvPr/>
        </p:nvSpPr>
        <p:spPr>
          <a:xfrm>
            <a:off x="2875432" y="1454756"/>
            <a:ext cx="286848" cy="2460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sp>
        <p:nvSpPr>
          <p:cNvPr id="36" name="Ovál 35"/>
          <p:cNvSpPr/>
          <p:nvPr/>
        </p:nvSpPr>
        <p:spPr>
          <a:xfrm>
            <a:off x="5201816" y="4365104"/>
            <a:ext cx="286848" cy="2460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sp>
        <p:nvSpPr>
          <p:cNvPr id="24" name="Pěticípá hvězda 23"/>
          <p:cNvSpPr/>
          <p:nvPr/>
        </p:nvSpPr>
        <p:spPr>
          <a:xfrm>
            <a:off x="1979712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3707904" y="3232693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Pěticípá hvězda 25"/>
          <p:cNvSpPr/>
          <p:nvPr/>
        </p:nvSpPr>
        <p:spPr>
          <a:xfrm>
            <a:off x="2403222" y="419008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Pěticípá hvězda 26"/>
          <p:cNvSpPr/>
          <p:nvPr/>
        </p:nvSpPr>
        <p:spPr>
          <a:xfrm>
            <a:off x="2803424" y="396162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ěticípá hvězda 27"/>
          <p:cNvSpPr/>
          <p:nvPr/>
        </p:nvSpPr>
        <p:spPr>
          <a:xfrm>
            <a:off x="6300192" y="27374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Pěticípá hvězda 28"/>
          <p:cNvSpPr/>
          <p:nvPr/>
        </p:nvSpPr>
        <p:spPr>
          <a:xfrm>
            <a:off x="5421953" y="3215942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Pěticípá hvězda 29"/>
          <p:cNvSpPr/>
          <p:nvPr/>
        </p:nvSpPr>
        <p:spPr>
          <a:xfrm>
            <a:off x="6300192" y="1268760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Obdélník 37"/>
          <p:cNvSpPr/>
          <p:nvPr/>
        </p:nvSpPr>
        <p:spPr>
          <a:xfrm>
            <a:off x="3707904" y="497710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bdélník 38"/>
          <p:cNvSpPr/>
          <p:nvPr/>
        </p:nvSpPr>
        <p:spPr>
          <a:xfrm>
            <a:off x="5407274" y="419571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bdélník 39"/>
          <p:cNvSpPr/>
          <p:nvPr/>
        </p:nvSpPr>
        <p:spPr>
          <a:xfrm>
            <a:off x="6289127" y="3571559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Obdélník 42"/>
          <p:cNvSpPr/>
          <p:nvPr/>
        </p:nvSpPr>
        <p:spPr>
          <a:xfrm>
            <a:off x="7164288" y="472514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Obdélník 43"/>
          <p:cNvSpPr/>
          <p:nvPr/>
        </p:nvSpPr>
        <p:spPr>
          <a:xfrm>
            <a:off x="3275856" y="517261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/>
          <p:cNvSpPr/>
          <p:nvPr/>
        </p:nvSpPr>
        <p:spPr>
          <a:xfrm>
            <a:off x="7583899" y="273749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Obdélník 45"/>
          <p:cNvSpPr/>
          <p:nvPr/>
        </p:nvSpPr>
        <p:spPr>
          <a:xfrm>
            <a:off x="8022466" y="2737491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7" name="Přímá spojnice 46"/>
          <p:cNvCxnSpPr/>
          <p:nvPr/>
        </p:nvCxnSpPr>
        <p:spPr>
          <a:xfrm flipH="1">
            <a:off x="1979712" y="1700808"/>
            <a:ext cx="6588224" cy="406101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Obdélník 49"/>
          <p:cNvSpPr/>
          <p:nvPr/>
        </p:nvSpPr>
        <p:spPr>
          <a:xfrm>
            <a:off x="359910" y="4725144"/>
            <a:ext cx="8449811" cy="1080120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Obdélník 50"/>
          <p:cNvSpPr/>
          <p:nvPr/>
        </p:nvSpPr>
        <p:spPr>
          <a:xfrm>
            <a:off x="312777" y="3562156"/>
            <a:ext cx="2653674" cy="1162988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84315" y="6002806"/>
            <a:ext cx="895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Pokud uvažujeme, že rozdělující </a:t>
            </a:r>
            <a:r>
              <a:rPr lang="cs-CZ" dirty="0" err="1"/>
              <a:t>nadrovina</a:t>
            </a:r>
            <a:r>
              <a:rPr lang="cs-CZ" dirty="0"/>
              <a:t> vyznačená čárkovanou čárou představuje „pravdivý“ model, potom je jedna instance stromem špatně klasifikovaná</a:t>
            </a:r>
          </a:p>
        </p:txBody>
      </p:sp>
      <p:cxnSp>
        <p:nvCxnSpPr>
          <p:cNvPr id="35" name="Přímá spojnice 34"/>
          <p:cNvCxnSpPr/>
          <p:nvPr/>
        </p:nvCxnSpPr>
        <p:spPr>
          <a:xfrm flipV="1">
            <a:off x="2967742" y="3573016"/>
            <a:ext cx="0" cy="11428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36"/>
          <p:cNvCxnSpPr/>
          <p:nvPr/>
        </p:nvCxnSpPr>
        <p:spPr>
          <a:xfrm flipV="1">
            <a:off x="6432485" y="476672"/>
            <a:ext cx="12999" cy="4239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Přímá spojnice 52"/>
          <p:cNvCxnSpPr/>
          <p:nvPr/>
        </p:nvCxnSpPr>
        <p:spPr>
          <a:xfrm flipV="1">
            <a:off x="395536" y="3537013"/>
            <a:ext cx="5976664" cy="360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Přímá spojnice 53"/>
          <p:cNvCxnSpPr/>
          <p:nvPr/>
        </p:nvCxnSpPr>
        <p:spPr>
          <a:xfrm flipV="1">
            <a:off x="323528" y="4725144"/>
            <a:ext cx="848619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>
            <a:off x="3046439" y="3577608"/>
            <a:ext cx="429680" cy="388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77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9" grpId="0" animBg="1"/>
      <p:bldP spid="4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50" grpId="0" animBg="1"/>
      <p:bldP spid="51" grpId="0" animBg="1"/>
      <p:bldP spid="7" grpId="0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Algoritmus</a:t>
            </a:r>
            <a:r>
              <a:rPr lang="en-US"/>
              <a:t> C4.5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sz="2400" dirty="0" err="1"/>
              <a:t>Vznikl</a:t>
            </a:r>
            <a:r>
              <a:rPr lang="en-US" sz="2400" dirty="0"/>
              <a:t> </a:t>
            </a:r>
            <a:r>
              <a:rPr lang="en-US" sz="2400" dirty="0" err="1"/>
              <a:t>úpravou</a:t>
            </a:r>
            <a:r>
              <a:rPr lang="en-US" sz="2400" dirty="0"/>
              <a:t> a </a:t>
            </a:r>
            <a:r>
              <a:rPr lang="en-US" sz="2400" dirty="0" err="1"/>
              <a:t>rozšířením</a:t>
            </a:r>
            <a:r>
              <a:rPr lang="en-US" sz="2400" dirty="0"/>
              <a:t> </a:t>
            </a:r>
            <a:r>
              <a:rPr lang="en-US" sz="2400" dirty="0" err="1"/>
              <a:t>algoritmu</a:t>
            </a:r>
            <a:r>
              <a:rPr lang="en-US" sz="2400" dirty="0"/>
              <a:t> ID3</a:t>
            </a:r>
            <a:r>
              <a:rPr lang="cs-CZ" sz="2400" dirty="0"/>
              <a:t> (minulá přednáška)</a:t>
            </a:r>
            <a:endParaRPr lang="en-US" sz="2400" dirty="0"/>
          </a:p>
          <a:p>
            <a:r>
              <a:rPr lang="en-US" sz="2400" dirty="0" err="1"/>
              <a:t>Autorem</a:t>
            </a:r>
            <a:r>
              <a:rPr lang="en-US" sz="2400" dirty="0"/>
              <a:t> je </a:t>
            </a:r>
            <a:r>
              <a:rPr lang="en-US" sz="2400" err="1"/>
              <a:t>též</a:t>
            </a:r>
            <a:r>
              <a:rPr lang="en-US" sz="2400"/>
              <a:t> Dr. </a:t>
            </a:r>
            <a:r>
              <a:rPr lang="en-US" sz="2400" dirty="0"/>
              <a:t>Quinlan</a:t>
            </a:r>
          </a:p>
          <a:p>
            <a:r>
              <a:rPr lang="en-US" sz="2400" dirty="0" err="1"/>
              <a:t>Hlavní</a:t>
            </a:r>
            <a:r>
              <a:rPr lang="en-US" sz="2400" dirty="0"/>
              <a:t> </a:t>
            </a:r>
            <a:r>
              <a:rPr lang="en-US" sz="2400" dirty="0" err="1"/>
              <a:t>rysy</a:t>
            </a:r>
            <a:endParaRPr lang="en-US" sz="2400" dirty="0"/>
          </a:p>
          <a:p>
            <a:pPr lvl="1"/>
            <a:r>
              <a:rPr lang="en-US" sz="2000" dirty="0" err="1"/>
              <a:t>Prořezávání</a:t>
            </a:r>
            <a:endParaRPr lang="en-US" sz="2000" dirty="0"/>
          </a:p>
          <a:p>
            <a:pPr lvl="1"/>
            <a:r>
              <a:rPr lang="cs-CZ" sz="2000" dirty="0"/>
              <a:t>Poměrný informační zisk</a:t>
            </a:r>
          </a:p>
          <a:p>
            <a:pPr lvl="1"/>
            <a:r>
              <a:rPr lang="en-US" sz="2000" dirty="0" err="1"/>
              <a:t>Využití</a:t>
            </a:r>
            <a:r>
              <a:rPr lang="en-US" sz="2000" dirty="0"/>
              <a:t> </a:t>
            </a:r>
            <a:r>
              <a:rPr lang="en-US" sz="2000" dirty="0" err="1"/>
              <a:t>spojitých</a:t>
            </a:r>
            <a:r>
              <a:rPr lang="en-US" sz="2000" dirty="0"/>
              <a:t> </a:t>
            </a:r>
            <a:r>
              <a:rPr lang="en-US" sz="2000" dirty="0" err="1"/>
              <a:t>atributů</a:t>
            </a:r>
            <a:endParaRPr lang="en-US" sz="2000" dirty="0"/>
          </a:p>
          <a:p>
            <a:pPr lvl="1"/>
            <a:r>
              <a:rPr lang="cs-CZ" sz="2000" dirty="0"/>
              <a:t>Seskupování hodnot </a:t>
            </a:r>
            <a:r>
              <a:rPr lang="en-US" sz="2000" dirty="0" err="1"/>
              <a:t>nominálních</a:t>
            </a:r>
            <a:r>
              <a:rPr lang="en-US" sz="2000" dirty="0"/>
              <a:t> </a:t>
            </a:r>
            <a:r>
              <a:rPr lang="cs-CZ" sz="2000" dirty="0"/>
              <a:t>atributů</a:t>
            </a:r>
            <a:endParaRPr lang="en-US" sz="2000" dirty="0"/>
          </a:p>
          <a:p>
            <a:r>
              <a:rPr lang="en-US" sz="2400" dirty="0" err="1"/>
              <a:t>Dále</a:t>
            </a:r>
            <a:r>
              <a:rPr lang="en-US" sz="2400" dirty="0"/>
              <a:t> v </a:t>
            </a:r>
            <a:r>
              <a:rPr lang="en-US" sz="2400" dirty="0" err="1"/>
              <a:t>přednášce</a:t>
            </a:r>
            <a:r>
              <a:rPr lang="en-US" sz="2400" dirty="0"/>
              <a:t> </a:t>
            </a:r>
            <a:r>
              <a:rPr lang="en-US" sz="2400" dirty="0" err="1"/>
              <a:t>pokryjeme</a:t>
            </a:r>
            <a:endParaRPr lang="en-US" sz="2400" dirty="0"/>
          </a:p>
          <a:p>
            <a:pPr lvl="1"/>
            <a:r>
              <a:rPr lang="cs-CZ" sz="2000">
                <a:solidFill>
                  <a:srgbClr val="FF0000"/>
                </a:solidFill>
              </a:rPr>
              <a:t>Omezení C4.5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87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Důsledek přeučení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5857892"/>
            <a:ext cx="421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Zdroj: </a:t>
            </a:r>
            <a:r>
              <a:rPr lang="cs-CZ" sz="1200" dirty="0" err="1"/>
              <a:t>Mitchell</a:t>
            </a:r>
            <a:r>
              <a:rPr lang="cs-CZ" sz="1200" dirty="0"/>
              <a:t> 97 (Upraveno)</a:t>
            </a:r>
          </a:p>
        </p:txBody>
      </p:sp>
      <p:cxnSp>
        <p:nvCxnSpPr>
          <p:cNvPr id="6" name="Přímá spojnice 5"/>
          <p:cNvCxnSpPr/>
          <p:nvPr/>
        </p:nvCxnSpPr>
        <p:spPr>
          <a:xfrm>
            <a:off x="1475657" y="2209379"/>
            <a:ext cx="0" cy="2736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 flipH="1">
            <a:off x="1475657" y="4945683"/>
            <a:ext cx="45365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2135699" y="508969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stromu</a:t>
            </a:r>
            <a:r>
              <a:rPr lang="en-US" dirty="0"/>
              <a:t> (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uzlů</a:t>
            </a:r>
            <a:r>
              <a:rPr lang="en-US" dirty="0"/>
              <a:t>)</a:t>
            </a:r>
          </a:p>
        </p:txBody>
      </p:sp>
      <p:sp>
        <p:nvSpPr>
          <p:cNvPr id="14" name="TextovéPole 13"/>
          <p:cNvSpPr txBox="1"/>
          <p:nvPr/>
        </p:nvSpPr>
        <p:spPr>
          <a:xfrm rot="16200000">
            <a:off x="328537" y="350123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Správnost</a:t>
            </a:r>
            <a:endParaRPr lang="en-US" dirty="0"/>
          </a:p>
        </p:txBody>
      </p:sp>
      <p:cxnSp>
        <p:nvCxnSpPr>
          <p:cNvPr id="23" name="Přímá spojnice 22"/>
          <p:cNvCxnSpPr/>
          <p:nvPr/>
        </p:nvCxnSpPr>
        <p:spPr>
          <a:xfrm flipH="1">
            <a:off x="1475657" y="3074199"/>
            <a:ext cx="360040" cy="791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H="1">
            <a:off x="1835697" y="3001467"/>
            <a:ext cx="576064" cy="727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 flipV="1">
            <a:off x="2411761" y="2353395"/>
            <a:ext cx="3456384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 flipH="1">
            <a:off x="5266815" y="4249353"/>
            <a:ext cx="360040" cy="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 flipH="1">
            <a:off x="1475657" y="3226599"/>
            <a:ext cx="180020" cy="6389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1655677" y="3226599"/>
            <a:ext cx="7560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2411761" y="3226599"/>
            <a:ext cx="216024" cy="13490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V="1">
            <a:off x="2627785" y="3308252"/>
            <a:ext cx="893791" cy="707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>
            <a:off x="3521576" y="3308252"/>
            <a:ext cx="330345" cy="2692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/>
          <p:cNvCxnSpPr/>
          <p:nvPr/>
        </p:nvCxnSpPr>
        <p:spPr>
          <a:xfrm>
            <a:off x="3851921" y="3577531"/>
            <a:ext cx="504056" cy="13463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/>
          <p:cNvCxnSpPr/>
          <p:nvPr/>
        </p:nvCxnSpPr>
        <p:spPr>
          <a:xfrm flipV="1">
            <a:off x="4355977" y="3613052"/>
            <a:ext cx="1368152" cy="991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Přímá spojnice 59"/>
          <p:cNvCxnSpPr/>
          <p:nvPr/>
        </p:nvCxnSpPr>
        <p:spPr>
          <a:xfrm flipV="1">
            <a:off x="5292081" y="4436110"/>
            <a:ext cx="334774" cy="55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ovéPole 60"/>
          <p:cNvSpPr txBox="1"/>
          <p:nvPr/>
        </p:nvSpPr>
        <p:spPr>
          <a:xfrm>
            <a:off x="4088866" y="4081587"/>
            <a:ext cx="12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Trénovací</a:t>
            </a:r>
            <a:r>
              <a:rPr lang="en-US" sz="1200" dirty="0"/>
              <a:t> data</a:t>
            </a:r>
          </a:p>
        </p:txBody>
      </p:sp>
      <p:sp>
        <p:nvSpPr>
          <p:cNvPr id="63" name="TextovéPole 62"/>
          <p:cNvSpPr txBox="1"/>
          <p:nvPr/>
        </p:nvSpPr>
        <p:spPr>
          <a:xfrm>
            <a:off x="4116246" y="4297611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Testovací</a:t>
            </a:r>
            <a:r>
              <a:rPr lang="en-US" sz="1200" dirty="0"/>
              <a:t> data</a:t>
            </a:r>
          </a:p>
        </p:txBody>
      </p:sp>
      <p:sp>
        <p:nvSpPr>
          <p:cNvPr id="41987" name="TextovéPole 41986"/>
          <p:cNvSpPr txBox="1"/>
          <p:nvPr/>
        </p:nvSpPr>
        <p:spPr>
          <a:xfrm>
            <a:off x="971601" y="213737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cs-CZ" dirty="0"/>
              <a:t>,</a:t>
            </a:r>
            <a:r>
              <a:rPr lang="en-US" dirty="0"/>
              <a:t>9</a:t>
            </a:r>
          </a:p>
        </p:txBody>
      </p:sp>
      <p:sp>
        <p:nvSpPr>
          <p:cNvPr id="68" name="TextovéPole 67"/>
          <p:cNvSpPr txBox="1"/>
          <p:nvPr/>
        </p:nvSpPr>
        <p:spPr>
          <a:xfrm>
            <a:off x="5869355" y="50176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69" name="TextovéPole 68"/>
          <p:cNvSpPr txBox="1"/>
          <p:nvPr/>
        </p:nvSpPr>
        <p:spPr>
          <a:xfrm>
            <a:off x="1162751" y="4801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</a:t>
            </a:fld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5984262" y="3307676"/>
            <a:ext cx="305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Testovací data nám poskytují odhad správnosti na  D - celé distribuci dat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76313"/>
              </p:ext>
            </p:extLst>
          </p:nvPr>
        </p:nvGraphicFramePr>
        <p:xfrm>
          <a:off x="6015311" y="2060848"/>
          <a:ext cx="1797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Rovnice" r:id="rId3" imgW="939600" imgH="228600" progId="Equation.3">
                  <p:embed/>
                </p:oleObj>
              </mc:Choice>
              <mc:Fallback>
                <p:oleObj name="Rovnice" r:id="rId3" imgW="939600" imgH="22860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311" y="2060848"/>
                        <a:ext cx="1797050" cy="436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72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Rozhodovací strom rozděluje prostor na hyperkostky</a:t>
            </a:r>
          </a:p>
          <a:p>
            <a:r>
              <a:rPr lang="cs-CZ" sz="2400" dirty="0"/>
              <a:t>Pokud koncept (třída), kterou se rozhodovací strom učí, nemá charakter hyperkostky, potom tento koncept rozhodovací strom pomocí hyperkostek aproximuje</a:t>
            </a:r>
          </a:p>
          <a:p>
            <a:r>
              <a:rPr lang="cs-CZ" sz="2400" dirty="0"/>
              <a:t>Pokud je k dispozici dostatek </a:t>
            </a:r>
            <a:r>
              <a:rPr lang="cs-CZ" sz="2400" dirty="0" err="1"/>
              <a:t>trénovacích</a:t>
            </a:r>
            <a:r>
              <a:rPr lang="cs-CZ" sz="2400" dirty="0"/>
              <a:t> dat a současně není omezena hloubka rozhodovacího stromu, je typicky indukován strom s vysokou hloubkou a velkým počtem listů, který umožní nízkou chybu na </a:t>
            </a:r>
            <a:r>
              <a:rPr lang="cs-CZ" sz="2400" dirty="0" err="1"/>
              <a:t>trénovacích</a:t>
            </a:r>
            <a:r>
              <a:rPr lang="cs-CZ" sz="2400" dirty="0"/>
              <a:t> datech</a:t>
            </a:r>
          </a:p>
          <a:p>
            <a:r>
              <a:rPr lang="cs-CZ" sz="2400" dirty="0"/>
              <a:t>Jako systémové řešení se uvádí použití algoritmu, který umožňuje použití kombinace atributů jako testu</a:t>
            </a:r>
          </a:p>
          <a:p>
            <a:endParaRPr lang="cs-CZ" sz="2400" dirty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kern="0"/>
              <a:t>Omezení C4.5</a:t>
            </a:r>
            <a:endParaRPr lang="en-US" kern="0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1819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89512"/>
              </p:ext>
            </p:extLst>
          </p:nvPr>
        </p:nvGraphicFramePr>
        <p:xfrm>
          <a:off x="1403648" y="2671824"/>
          <a:ext cx="7128792" cy="3907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192"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6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697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PRAVDA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cs-CZ" dirty="0"/>
              <a:t>Konstrukce atributů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2547" y="1222728"/>
            <a:ext cx="8280920" cy="738642"/>
          </a:xfrm>
        </p:spPr>
        <p:txBody>
          <a:bodyPr/>
          <a:lstStyle/>
          <a:p>
            <a:r>
              <a:rPr lang="cs-CZ" sz="1800" dirty="0"/>
              <a:t>Od původních atributů lze odvodit nové atributy ve fázi předzpracování (použitelné v zásadě pro všechny </a:t>
            </a:r>
            <a:r>
              <a:rPr lang="cs-CZ" sz="1800" dirty="0" err="1"/>
              <a:t>klasifikač</a:t>
            </a:r>
            <a:r>
              <a:rPr lang="en-US" sz="1800" dirty="0"/>
              <a:t>n</a:t>
            </a:r>
            <a:r>
              <a:rPr lang="cs-CZ" sz="1800" dirty="0"/>
              <a:t>í algoritmy)</a:t>
            </a:r>
          </a:p>
          <a:p>
            <a:r>
              <a:rPr lang="cs-CZ" sz="1800" dirty="0"/>
              <a:t>Často se používají binární atributy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/>
              <p:cNvSpPr txBox="1"/>
              <p:nvPr/>
            </p:nvSpPr>
            <p:spPr>
              <a:xfrm>
                <a:off x="5034135" y="2646204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y</a:t>
                </a:r>
                <a:r>
                  <a:rPr lang="cs-CZ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cs-CZ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cs-CZ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endParaRPr lang="cs-CZ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135" y="2646204"/>
                <a:ext cx="906017" cy="369332"/>
              </a:xfrm>
              <a:prstGeom prst="rect">
                <a:avLst/>
              </a:prstGeom>
              <a:blipFill>
                <a:blip r:embed="rId2"/>
                <a:stretch>
                  <a:fillRect l="-6081" t="-8197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/>
              <p:cNvSpPr txBox="1"/>
              <p:nvPr/>
            </p:nvSpPr>
            <p:spPr>
              <a:xfrm>
                <a:off x="3809999" y="2646204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>
                    <a:solidFill>
                      <a:schemeClr val="accent3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cs-CZ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cs-CZ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cs-CZ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5</m:t>
                    </m:r>
                  </m:oMath>
                </a14:m>
                <a:endParaRPr lang="cs-CZ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2646204"/>
                <a:ext cx="906017" cy="369332"/>
              </a:xfrm>
              <a:prstGeom prst="rect">
                <a:avLst/>
              </a:prstGeom>
              <a:blipFill>
                <a:blip r:embed="rId3"/>
                <a:stretch>
                  <a:fillRect l="-5369" t="-8197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/>
              <p:cNvSpPr txBox="1"/>
              <p:nvPr/>
            </p:nvSpPr>
            <p:spPr>
              <a:xfrm>
                <a:off x="6200668" y="2646204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y</a:t>
                </a:r>
                <a:r>
                  <a:rPr lang="cs-CZ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cs-CZ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cs-CZ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6</m:t>
                    </m:r>
                  </m:oMath>
                </a14:m>
                <a:endParaRPr lang="cs-CZ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68" y="2646204"/>
                <a:ext cx="906017" cy="369332"/>
              </a:xfrm>
              <a:prstGeom prst="rect">
                <a:avLst/>
              </a:prstGeom>
              <a:blipFill>
                <a:blip r:embed="rId4"/>
                <a:stretch>
                  <a:fillRect l="-5369" t="-8197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/>
              <p:cNvSpPr txBox="1"/>
              <p:nvPr/>
            </p:nvSpPr>
            <p:spPr>
              <a:xfrm>
                <a:off x="7092280" y="2636912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y</m:t>
                      </m:r>
                      <m: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cs-CZ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cs-CZ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cs-CZ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4" name="TextovéPol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1410964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ulk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28587"/>
              </p:ext>
            </p:extLst>
          </p:nvPr>
        </p:nvGraphicFramePr>
        <p:xfrm>
          <a:off x="143508" y="2668853"/>
          <a:ext cx="1260140" cy="39077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15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cs-CZ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51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85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" name="Pěticípá hvězda 15"/>
          <p:cNvSpPr/>
          <p:nvPr/>
        </p:nvSpPr>
        <p:spPr>
          <a:xfrm>
            <a:off x="696146" y="306749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611560" y="6381328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611560" y="6093296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611560" y="5815655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>
            <a:off x="611560" y="5589240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621951" y="534204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/>
          <p:cNvSpPr/>
          <p:nvPr/>
        </p:nvSpPr>
        <p:spPr>
          <a:xfrm>
            <a:off x="632342" y="507479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/>
          <p:cNvSpPr/>
          <p:nvPr/>
        </p:nvSpPr>
        <p:spPr>
          <a:xfrm>
            <a:off x="636308" y="4807543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Pěticípá hvězda 24"/>
          <p:cNvSpPr/>
          <p:nvPr/>
        </p:nvSpPr>
        <p:spPr>
          <a:xfrm>
            <a:off x="652395" y="4570737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Pěticípá hvězda 25"/>
          <p:cNvSpPr/>
          <p:nvPr/>
        </p:nvSpPr>
        <p:spPr>
          <a:xfrm>
            <a:off x="652395" y="429309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Pěticípá hvězda 26"/>
          <p:cNvSpPr/>
          <p:nvPr/>
        </p:nvSpPr>
        <p:spPr>
          <a:xfrm>
            <a:off x="662786" y="406668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ěticípá hvězda 27"/>
          <p:cNvSpPr/>
          <p:nvPr/>
        </p:nvSpPr>
        <p:spPr>
          <a:xfrm>
            <a:off x="673177" y="3819484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Pěticípá hvězda 28"/>
          <p:cNvSpPr/>
          <p:nvPr/>
        </p:nvSpPr>
        <p:spPr>
          <a:xfrm>
            <a:off x="682839" y="3573016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Pěticípá hvězda 29"/>
          <p:cNvSpPr/>
          <p:nvPr/>
        </p:nvSpPr>
        <p:spPr>
          <a:xfrm>
            <a:off x="692681" y="332654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ový popisek 30"/>
          <p:cNvSpPr/>
          <p:nvPr/>
        </p:nvSpPr>
        <p:spPr>
          <a:xfrm>
            <a:off x="593498" y="2171633"/>
            <a:ext cx="7891684" cy="354493"/>
          </a:xfrm>
          <a:prstGeom prst="wedgeRectCallout">
            <a:avLst>
              <a:gd name="adj1" fmla="val 40841"/>
              <a:gd name="adj2" fmla="val 91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Práh 0,2 je možno stanovit ručně nebo pomocí specializovaných algoritmů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61</a:t>
            </a:fld>
            <a:endParaRPr lang="cs-CZ"/>
          </a:p>
        </p:txBody>
      </p:sp>
      <p:sp>
        <p:nvSpPr>
          <p:cNvPr id="32" name="Obdélník 31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iamond 13"/>
          <p:cNvSpPr/>
          <p:nvPr/>
        </p:nvSpPr>
        <p:spPr>
          <a:xfrm>
            <a:off x="2274556" y="4437112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Bezchybnou</a:t>
            </a:r>
            <a:r>
              <a:rPr lang="en-US" sz="3600" dirty="0"/>
              <a:t> </a:t>
            </a:r>
            <a:r>
              <a:rPr lang="en-US" sz="3600" dirty="0" err="1"/>
              <a:t>klasifikaci</a:t>
            </a:r>
            <a:r>
              <a:rPr lang="en-US" sz="3600" dirty="0"/>
              <a:t> </a:t>
            </a:r>
            <a:r>
              <a:rPr lang="cs-CZ" sz="3600" dirty="0"/>
              <a:t>zajistí rozhodovací strom o hloubce 1</a:t>
            </a:r>
          </a:p>
        </p:txBody>
      </p:sp>
      <p:sp>
        <p:nvSpPr>
          <p:cNvPr id="5" name="Rectangle 5"/>
          <p:cNvSpPr/>
          <p:nvPr/>
        </p:nvSpPr>
        <p:spPr>
          <a:xfrm>
            <a:off x="3545741" y="2539975"/>
            <a:ext cx="2071702" cy="714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6" name="Straight Arrow Connector 10"/>
          <p:cNvCxnSpPr/>
          <p:nvPr/>
        </p:nvCxnSpPr>
        <p:spPr>
          <a:xfrm flipH="1">
            <a:off x="2857389" y="3309875"/>
            <a:ext cx="1687912" cy="1160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" name="Straight Arrow Connector 14"/>
          <p:cNvCxnSpPr/>
          <p:nvPr/>
        </p:nvCxnSpPr>
        <p:spPr>
          <a:xfrm>
            <a:off x="4545301" y="3309875"/>
            <a:ext cx="1484429" cy="1232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9" name="TextBox 19"/>
          <p:cNvSpPr txBox="1"/>
          <p:nvPr/>
        </p:nvSpPr>
        <p:spPr>
          <a:xfrm>
            <a:off x="3448462" y="3741697"/>
            <a:ext cx="9156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Pravda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4844790" y="3741697"/>
            <a:ext cx="11849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Nepravda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ovéPole 30"/>
              <p:cNvSpPr txBox="1"/>
              <p:nvPr/>
            </p:nvSpPr>
            <p:spPr>
              <a:xfrm>
                <a:off x="3958584" y="2681730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y</m:t>
                      </m:r>
                      <m:r>
                        <a:rPr lang="en-US" b="0" i="0" dirty="0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cs-CZ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cs-CZ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cs-CZ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TextovéPol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84" y="2681730"/>
                <a:ext cx="141096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bdélník 31"/>
          <p:cNvSpPr/>
          <p:nvPr/>
        </p:nvSpPr>
        <p:spPr>
          <a:xfrm>
            <a:off x="2843751" y="4725144"/>
            <a:ext cx="144016" cy="144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Diamond 13"/>
          <p:cNvSpPr/>
          <p:nvPr/>
        </p:nvSpPr>
        <p:spPr>
          <a:xfrm>
            <a:off x="5358531" y="4542851"/>
            <a:ext cx="1309682" cy="7200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35" name="Pěticípá hvězda 34"/>
          <p:cNvSpPr/>
          <p:nvPr/>
        </p:nvSpPr>
        <p:spPr>
          <a:xfrm>
            <a:off x="5957722" y="4815749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TextovéPole 35"/>
          <p:cNvSpPr txBox="1"/>
          <p:nvPr/>
        </p:nvSpPr>
        <p:spPr>
          <a:xfrm>
            <a:off x="2449112" y="5229200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7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37" name="TextovéPole 36"/>
          <p:cNvSpPr txBox="1"/>
          <p:nvPr/>
        </p:nvSpPr>
        <p:spPr>
          <a:xfrm>
            <a:off x="5617443" y="5350087"/>
            <a:ext cx="15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7</a:t>
            </a:r>
            <a:r>
              <a:rPr lang="en-US" dirty="0"/>
              <a:t>/0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62</a:t>
            </a:fld>
            <a:endParaRPr lang="cs-CZ"/>
          </a:p>
        </p:txBody>
      </p:sp>
      <p:sp>
        <p:nvSpPr>
          <p:cNvPr id="16" name="Obdélník 15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 pro indukci rozhodovacích stromů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Source</a:t>
            </a:r>
          </a:p>
          <a:p>
            <a:pPr lvl="1"/>
            <a:r>
              <a:rPr lang="cs-CZ" dirty="0" err="1"/>
              <a:t>RuleQuest</a:t>
            </a:r>
            <a:r>
              <a:rPr lang="cs-CZ" dirty="0"/>
              <a:t> (</a:t>
            </a:r>
            <a:r>
              <a:rPr lang="cs-CZ"/>
              <a:t>originální C4.5</a:t>
            </a:r>
            <a:r>
              <a:rPr lang="cs-CZ" dirty="0"/>
              <a:t>, aktuální </a:t>
            </a:r>
            <a:r>
              <a:rPr lang="cs-CZ"/>
              <a:t>verze C5.0</a:t>
            </a:r>
            <a:r>
              <a:rPr lang="cs-CZ" dirty="0"/>
              <a:t>), komerční i open </a:t>
            </a:r>
            <a:r>
              <a:rPr lang="cs-CZ"/>
              <a:t>source verze.</a:t>
            </a:r>
            <a:endParaRPr lang="cs-CZ" dirty="0"/>
          </a:p>
          <a:p>
            <a:pPr lvl="1"/>
            <a:r>
              <a:rPr lang="cs-CZ" dirty="0" err="1"/>
              <a:t>Weka</a:t>
            </a:r>
            <a:r>
              <a:rPr lang="cs-CZ" dirty="0"/>
              <a:t> (J48 – </a:t>
            </a:r>
            <a:r>
              <a:rPr lang="cs-CZ"/>
              <a:t>implementace C4.5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RapidMiner</a:t>
            </a:r>
            <a:r>
              <a:rPr lang="cs-CZ" dirty="0"/>
              <a:t> (ID3</a:t>
            </a:r>
            <a:r>
              <a:rPr lang="cs-CZ"/>
              <a:t>, C4.5</a:t>
            </a:r>
            <a:r>
              <a:rPr lang="cs-CZ" dirty="0"/>
              <a:t>, CART)</a:t>
            </a:r>
          </a:p>
          <a:p>
            <a:pPr lvl="1"/>
            <a:r>
              <a:rPr lang="cs-CZ" dirty="0"/>
              <a:t>R </a:t>
            </a:r>
            <a:r>
              <a:rPr lang="cs-CZ"/>
              <a:t>(C5.0</a:t>
            </a:r>
            <a:r>
              <a:rPr lang="cs-CZ" dirty="0"/>
              <a:t>)</a:t>
            </a:r>
          </a:p>
          <a:p>
            <a:r>
              <a:rPr lang="cs-CZ" dirty="0"/>
              <a:t>Komerční</a:t>
            </a:r>
          </a:p>
          <a:p>
            <a:pPr lvl="1"/>
            <a:r>
              <a:rPr lang="cs-CZ" dirty="0"/>
              <a:t>IBM SPSS </a:t>
            </a:r>
            <a:r>
              <a:rPr lang="cs-CZ" dirty="0" err="1"/>
              <a:t>Modeler</a:t>
            </a:r>
            <a:r>
              <a:rPr lang="cs-CZ" dirty="0"/>
              <a:t> </a:t>
            </a:r>
            <a:r>
              <a:rPr lang="cs-CZ"/>
              <a:t>(C5.0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SAS </a:t>
            </a:r>
            <a:r>
              <a:rPr lang="cs-CZ" dirty="0" err="1"/>
              <a:t>Enterprise</a:t>
            </a:r>
            <a:r>
              <a:rPr lang="cs-CZ" dirty="0"/>
              <a:t> </a:t>
            </a:r>
            <a:r>
              <a:rPr lang="cs-CZ" dirty="0" err="1"/>
              <a:t>Miner</a:t>
            </a:r>
            <a:endParaRPr lang="cs-CZ" dirty="0"/>
          </a:p>
          <a:p>
            <a:pPr lvl="1"/>
            <a:r>
              <a:rPr lang="cs-CZ" dirty="0"/>
              <a:t>…</a:t>
            </a:r>
          </a:p>
          <a:p>
            <a:endParaRPr lang="cs-CZ" dirty="0"/>
          </a:p>
        </p:txBody>
      </p:sp>
      <p:sp>
        <p:nvSpPr>
          <p:cNvPr id="4" name="Ovál 3"/>
          <p:cNvSpPr/>
          <p:nvPr/>
        </p:nvSpPr>
        <p:spPr>
          <a:xfrm>
            <a:off x="5183560" y="4077072"/>
            <a:ext cx="3960440" cy="12961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Některé uvedené systémy podporují i další algoritmy pro indukci rozhodovacích stromů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63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J48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Snadno použitelná </a:t>
            </a:r>
            <a:r>
              <a:rPr lang="cs-CZ"/>
              <a:t>implementace C4.5 </a:t>
            </a:r>
            <a:r>
              <a:rPr lang="cs-CZ" dirty="0"/>
              <a:t>dostupná v systému </a:t>
            </a:r>
            <a:r>
              <a:rPr lang="cs-CZ" dirty="0" err="1"/>
              <a:t>Weka</a:t>
            </a:r>
            <a:endParaRPr lang="cs-CZ" dirty="0"/>
          </a:p>
          <a:p>
            <a:endParaRPr lang="cs-CZ" dirty="0"/>
          </a:p>
          <a:p>
            <a:r>
              <a:rPr lang="cs-CZ" dirty="0"/>
              <a:t>Několik odlišností (ve vztahu k tématům přednášky)</a:t>
            </a:r>
          </a:p>
          <a:p>
            <a:pPr lvl="1"/>
            <a:r>
              <a:rPr lang="cs-CZ" dirty="0"/>
              <a:t>J48 nepodporuje seskupování nominálních hodnot</a:t>
            </a:r>
          </a:p>
          <a:p>
            <a:pPr lvl="1"/>
            <a:r>
              <a:rPr lang="cs-CZ" dirty="0"/>
              <a:t>J48 ale nabízí možnost seskupovat hodnoty nominálních atributů tak, aby vznikly binární skupiny</a:t>
            </a:r>
          </a:p>
          <a:p>
            <a:pPr lvl="1"/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555776" y="2646204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</a:t>
            </a:r>
            <a:r>
              <a:rPr lang="cs-CZ"/>
              <a:t>://www.cs.waikato.ac.nz/ml/weka</a:t>
            </a:r>
            <a:r>
              <a:rPr lang="cs-CZ" dirty="0"/>
              <a:t>/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64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 rot="2149375">
            <a:off x="6291577" y="755538"/>
            <a:ext cx="2926053" cy="572834"/>
          </a:xfrm>
          <a:prstGeom prst="rect">
            <a:avLst/>
          </a:prstGeom>
          <a:solidFill>
            <a:srgbClr val="00B0F0">
              <a:alpha val="4588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Rozšiřující látka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25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sz="1600" dirty="0"/>
              <a:t>J. </a:t>
            </a:r>
            <a:r>
              <a:rPr lang="cs-CZ" sz="1600" dirty="0" err="1"/>
              <a:t>Ross</a:t>
            </a:r>
            <a:r>
              <a:rPr lang="cs-CZ" sz="1600" dirty="0"/>
              <a:t> </a:t>
            </a:r>
            <a:r>
              <a:rPr lang="cs-CZ" sz="1600" dirty="0" err="1"/>
              <a:t>Quinlan</a:t>
            </a:r>
            <a:r>
              <a:rPr lang="cs-CZ" sz="1600" dirty="0"/>
              <a:t>, C4.5 </a:t>
            </a:r>
            <a:r>
              <a:rPr lang="cs-CZ" sz="1600" dirty="0" err="1"/>
              <a:t>Programs</a:t>
            </a:r>
            <a:r>
              <a:rPr lang="cs-CZ" sz="1600" dirty="0"/>
              <a:t> </a:t>
            </a:r>
            <a:r>
              <a:rPr lang="cs-CZ" sz="1600" dirty="0" err="1"/>
              <a:t>for</a:t>
            </a:r>
            <a:r>
              <a:rPr lang="cs-CZ" sz="1600" dirty="0"/>
              <a:t> </a:t>
            </a:r>
            <a:r>
              <a:rPr lang="cs-CZ" sz="1600" dirty="0" err="1"/>
              <a:t>Machine</a:t>
            </a:r>
            <a:r>
              <a:rPr lang="cs-CZ" sz="1600" dirty="0"/>
              <a:t> </a:t>
            </a:r>
            <a:r>
              <a:rPr lang="cs-CZ" sz="1600" dirty="0" err="1"/>
              <a:t>Learning</a:t>
            </a:r>
            <a:r>
              <a:rPr lang="cs-CZ" sz="1600" dirty="0"/>
              <a:t>. Morgan Kaufmann </a:t>
            </a:r>
            <a:r>
              <a:rPr lang="cs-CZ" sz="1600" dirty="0" err="1"/>
              <a:t>Publishers</a:t>
            </a:r>
            <a:r>
              <a:rPr lang="cs-CZ" sz="1600" dirty="0"/>
              <a:t>, Inc., 1993.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Tom Mitchell, Machine Learning. McGraw-Hill, 1997. </a:t>
            </a:r>
            <a:endParaRPr lang="cs-CZ" sz="1600" dirty="0"/>
          </a:p>
          <a:p>
            <a:pPr>
              <a:buFont typeface="+mj-lt"/>
              <a:buAutoNum type="arabicPeriod"/>
            </a:pPr>
            <a:r>
              <a:rPr lang="cs-CZ" sz="1600" dirty="0"/>
              <a:t>Petr Berka. Dobývání znalostí z databází. Academia, 2003.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Johan </a:t>
            </a:r>
            <a:r>
              <a:rPr lang="cs-CZ" sz="1600" dirty="0" err="1"/>
              <a:t>Huysmans</a:t>
            </a:r>
            <a:r>
              <a:rPr lang="cs-CZ" sz="1600" dirty="0"/>
              <a:t>, Karel </a:t>
            </a:r>
            <a:r>
              <a:rPr lang="cs-CZ" sz="1600" dirty="0" err="1"/>
              <a:t>Dejaeger</a:t>
            </a:r>
            <a:r>
              <a:rPr lang="cs-CZ" sz="1600" dirty="0"/>
              <a:t>, Christophe </a:t>
            </a:r>
            <a:r>
              <a:rPr lang="cs-CZ" sz="1600" dirty="0" err="1"/>
              <a:t>Mues</a:t>
            </a:r>
            <a:r>
              <a:rPr lang="cs-CZ" sz="1600" dirty="0"/>
              <a:t>, Jan </a:t>
            </a:r>
            <a:r>
              <a:rPr lang="cs-CZ" sz="1600" dirty="0" err="1"/>
              <a:t>Vanthienen</a:t>
            </a:r>
            <a:r>
              <a:rPr lang="cs-CZ" sz="1600" dirty="0"/>
              <a:t>, </a:t>
            </a:r>
            <a:r>
              <a:rPr lang="cs-CZ" sz="1600" dirty="0" err="1"/>
              <a:t>Bart</a:t>
            </a:r>
            <a:r>
              <a:rPr lang="cs-CZ" sz="1600" dirty="0"/>
              <a:t> </a:t>
            </a:r>
            <a:r>
              <a:rPr lang="cs-CZ" sz="1600" dirty="0" err="1"/>
              <a:t>Baesens</a:t>
            </a:r>
            <a:r>
              <a:rPr lang="cs-CZ" sz="1600" dirty="0"/>
              <a:t>: </a:t>
            </a:r>
            <a:r>
              <a:rPr lang="cs-CZ" sz="1600" dirty="0" err="1"/>
              <a:t>An</a:t>
            </a:r>
            <a:r>
              <a:rPr lang="cs-CZ" sz="1600" dirty="0"/>
              <a:t> </a:t>
            </a:r>
            <a:r>
              <a:rPr lang="cs-CZ" sz="1600" dirty="0" err="1"/>
              <a:t>empirical</a:t>
            </a:r>
            <a:r>
              <a:rPr lang="cs-CZ" sz="1600" dirty="0"/>
              <a:t> </a:t>
            </a:r>
            <a:r>
              <a:rPr lang="cs-CZ" sz="1600" dirty="0" err="1"/>
              <a:t>evaluation</a:t>
            </a:r>
            <a:r>
              <a:rPr lang="cs-CZ" sz="1600" dirty="0"/>
              <a:t>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comprehensibility</a:t>
            </a:r>
            <a:r>
              <a:rPr lang="cs-CZ" sz="1600" dirty="0"/>
              <a:t>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decision</a:t>
            </a:r>
            <a:r>
              <a:rPr lang="cs-CZ" sz="1600" dirty="0"/>
              <a:t> table, </a:t>
            </a:r>
            <a:r>
              <a:rPr lang="cs-CZ" sz="1600" dirty="0" err="1"/>
              <a:t>tree</a:t>
            </a:r>
            <a:r>
              <a:rPr lang="cs-CZ" sz="1600" dirty="0"/>
              <a:t> and rule </a:t>
            </a:r>
            <a:r>
              <a:rPr lang="cs-CZ" sz="1600" dirty="0" err="1"/>
              <a:t>based</a:t>
            </a:r>
            <a:r>
              <a:rPr lang="cs-CZ" sz="1600" dirty="0"/>
              <a:t> </a:t>
            </a:r>
            <a:r>
              <a:rPr lang="cs-CZ" sz="1600" dirty="0" err="1"/>
              <a:t>predictive</a:t>
            </a:r>
            <a:r>
              <a:rPr lang="cs-CZ" sz="1600" dirty="0"/>
              <a:t> </a:t>
            </a:r>
            <a:r>
              <a:rPr lang="cs-CZ" sz="1600" dirty="0" err="1"/>
              <a:t>models</a:t>
            </a:r>
            <a:r>
              <a:rPr lang="cs-CZ" sz="1600" dirty="0"/>
              <a:t>. </a:t>
            </a:r>
            <a:r>
              <a:rPr lang="cs-CZ" sz="1600" dirty="0" err="1"/>
              <a:t>Decision</a:t>
            </a:r>
            <a:r>
              <a:rPr lang="cs-CZ" sz="1600" dirty="0"/>
              <a:t> Support Systems 51(1): 141-154, 2011.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Johannes </a:t>
            </a:r>
            <a:r>
              <a:rPr lang="cs-CZ" sz="1600" dirty="0" err="1"/>
              <a:t>Fu</a:t>
            </a:r>
            <a:r>
              <a:rPr lang="en-US" sz="1600" dirty="0"/>
              <a:t>e</a:t>
            </a:r>
            <a:r>
              <a:rPr lang="cs-CZ" sz="1600" dirty="0" err="1"/>
              <a:t>rnkranz</a:t>
            </a:r>
            <a:r>
              <a:rPr lang="cs-CZ" sz="1600" dirty="0"/>
              <a:t>, Dragan </a:t>
            </a:r>
            <a:r>
              <a:rPr lang="cs-CZ" sz="1600" dirty="0" err="1"/>
              <a:t>Gamberger</a:t>
            </a:r>
            <a:r>
              <a:rPr lang="cs-CZ" sz="1600" dirty="0"/>
              <a:t>, </a:t>
            </a:r>
            <a:r>
              <a:rPr lang="cs-CZ" sz="1600" dirty="0" err="1"/>
              <a:t>Nada</a:t>
            </a:r>
            <a:r>
              <a:rPr lang="cs-CZ" sz="1600" dirty="0"/>
              <a:t> </a:t>
            </a:r>
            <a:r>
              <a:rPr lang="cs-CZ" sz="1600" dirty="0" err="1"/>
              <a:t>Lavrač</a:t>
            </a:r>
            <a:r>
              <a:rPr lang="cs-CZ" sz="1600" dirty="0"/>
              <a:t>. </a:t>
            </a:r>
            <a:r>
              <a:rPr lang="cs-CZ" sz="1600" dirty="0" err="1"/>
              <a:t>Foundations</a:t>
            </a:r>
            <a:r>
              <a:rPr lang="cs-CZ" sz="1600" dirty="0"/>
              <a:t> </a:t>
            </a:r>
            <a:r>
              <a:rPr lang="cs-CZ" sz="1600" dirty="0" err="1"/>
              <a:t>of</a:t>
            </a:r>
            <a:r>
              <a:rPr lang="cs-CZ" sz="1600" dirty="0"/>
              <a:t> Rule </a:t>
            </a:r>
            <a:r>
              <a:rPr lang="cs-CZ" sz="1600" dirty="0" err="1"/>
              <a:t>Learning</a:t>
            </a:r>
            <a:r>
              <a:rPr lang="cs-CZ" sz="1600" dirty="0"/>
              <a:t>. </a:t>
            </a:r>
            <a:r>
              <a:rPr lang="cs-CZ" sz="1600" dirty="0" err="1"/>
              <a:t>Springer</a:t>
            </a:r>
            <a:r>
              <a:rPr lang="cs-CZ" sz="1600" dirty="0"/>
              <a:t>, 2012.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Tapio</a:t>
            </a:r>
            <a:r>
              <a:rPr lang="en-US" sz="1600" dirty="0"/>
              <a:t> </a:t>
            </a:r>
            <a:r>
              <a:rPr lang="en-US" sz="1600" dirty="0" err="1"/>
              <a:t>Elomaa</a:t>
            </a:r>
            <a:r>
              <a:rPr lang="en-US" sz="1600" dirty="0"/>
              <a:t>, </a:t>
            </a:r>
            <a:r>
              <a:rPr lang="en-US" sz="1600" dirty="0" err="1"/>
              <a:t>Matti</a:t>
            </a:r>
            <a:r>
              <a:rPr lang="en-US" sz="1600" dirty="0"/>
              <a:t> </a:t>
            </a:r>
            <a:r>
              <a:rPr lang="en-US" sz="1600" dirty="0" err="1"/>
              <a:t>Kaariainen</a:t>
            </a:r>
            <a:r>
              <a:rPr lang="en-US" sz="1600" dirty="0"/>
              <a:t>. An Analysis of Reduced Error Pruning. Journal of Artificial Intelligence Research (15),2001</a:t>
            </a:r>
            <a:endParaRPr lang="cs-CZ" sz="1600" dirty="0"/>
          </a:p>
          <a:p>
            <a:pPr>
              <a:buFont typeface="+mj-lt"/>
              <a:buAutoNum type="arabicPeriod"/>
            </a:pPr>
            <a:r>
              <a:rPr lang="cs-CZ" sz="1600" dirty="0">
                <a:hlinkClick r:id="rId2"/>
              </a:rPr>
              <a:t>http://www.cs.bc.edu/~alvarez/ML/statPruning.html</a:t>
            </a:r>
            <a:endParaRPr lang="cs-CZ" sz="1600" dirty="0"/>
          </a:p>
          <a:p>
            <a:pPr>
              <a:buFont typeface="+mj-lt"/>
              <a:buAutoNum type="arabicPeriod"/>
            </a:pPr>
            <a:r>
              <a:rPr lang="cs-CZ" sz="1600" dirty="0">
                <a:hlinkClick r:id="rId3"/>
              </a:rPr>
              <a:t>http://rapid-i.com/downloads/brochures/RapidMiner_Fact_Sheet.pdf</a:t>
            </a:r>
            <a:endParaRPr lang="cs-CZ" sz="1600" dirty="0"/>
          </a:p>
          <a:p>
            <a:pPr>
              <a:buFont typeface="+mj-lt"/>
              <a:buAutoNum type="arabicPeriod"/>
            </a:pPr>
            <a:r>
              <a:rPr lang="cs-CZ" sz="1600" dirty="0">
                <a:hlinkClick r:id="rId4"/>
              </a:rPr>
              <a:t>http://support.sas.com/publishing/pubcat/chaps/57587.pdf</a:t>
            </a:r>
            <a:r>
              <a:rPr lang="cs-CZ" sz="1600" dirty="0"/>
              <a:t> 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cs-CZ" sz="1600" dirty="0">
                <a:hlinkClick r:id="rId5"/>
              </a:rPr>
              <a:t>http://www.sts.tu-harburg.de/teaching/ss-09/ml-sose-09/03-Decision-Tree-c45.pdf</a:t>
            </a:r>
            <a:r>
              <a:rPr lang="en-US" sz="1600" dirty="0"/>
              <a:t> </a:t>
            </a:r>
            <a:endParaRPr lang="cs-CZ" sz="1600" dirty="0"/>
          </a:p>
          <a:p>
            <a:pPr marL="0" indent="0">
              <a:buNone/>
            </a:pPr>
            <a:endParaRPr lang="cs-CZ" sz="1600" dirty="0"/>
          </a:p>
          <a:p>
            <a:pPr marL="0" indent="0">
              <a:buNone/>
            </a:pPr>
            <a:r>
              <a:rPr lang="cs-CZ" sz="1600" dirty="0"/>
              <a:t>Za připomínky děkuji Prof. RNDr. Janu </a:t>
            </a:r>
            <a:r>
              <a:rPr lang="cs-CZ" sz="1600" dirty="0" err="1"/>
              <a:t>Rauchovi</a:t>
            </a:r>
            <a:r>
              <a:rPr lang="cs-CZ" sz="1600" dirty="0"/>
              <a:t>, CSc.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65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cs-CZ" sz="2400" dirty="0"/>
              <a:t>Problém přeučení</a:t>
            </a:r>
          </a:p>
          <a:p>
            <a:pPr>
              <a:spcBef>
                <a:spcPts val="2400"/>
              </a:spcBef>
            </a:pPr>
            <a:r>
              <a:rPr lang="cs-CZ" sz="2400" b="1" dirty="0"/>
              <a:t>Prořezávání rozhodovacích stromů 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Algoritmus C4.5 </a:t>
            </a:r>
          </a:p>
          <a:p>
            <a:pPr>
              <a:spcBef>
                <a:spcPts val="2400"/>
              </a:spcBef>
            </a:pPr>
            <a:r>
              <a:rPr lang="cs-CZ" sz="2400" dirty="0"/>
              <a:t>Omezení rozhodovacích stromů</a:t>
            </a:r>
          </a:p>
          <a:p>
            <a:pPr>
              <a:spcBef>
                <a:spcPts val="2400"/>
              </a:spcBef>
            </a:pP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052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Prepruning</a:t>
            </a:r>
            <a:endParaRPr lang="en-US" sz="2800" dirty="0"/>
          </a:p>
          <a:p>
            <a:pPr lvl="1"/>
            <a:r>
              <a:rPr lang="en-US" sz="2400" dirty="0" err="1"/>
              <a:t>Zastavení</a:t>
            </a:r>
            <a:r>
              <a:rPr lang="en-US" sz="2400" dirty="0"/>
              <a:t> </a:t>
            </a:r>
            <a:r>
              <a:rPr lang="en-US" sz="2400" dirty="0" err="1"/>
              <a:t>růstu</a:t>
            </a:r>
            <a:r>
              <a:rPr lang="en-US" sz="2400" dirty="0"/>
              <a:t> </a:t>
            </a:r>
            <a:r>
              <a:rPr lang="en-US" sz="2400" dirty="0" err="1"/>
              <a:t>stromu</a:t>
            </a:r>
            <a:r>
              <a:rPr lang="en-US" sz="2400" dirty="0"/>
              <a:t> </a:t>
            </a:r>
            <a:r>
              <a:rPr lang="en-US" sz="2400" dirty="0" err="1"/>
              <a:t>pokud</a:t>
            </a:r>
            <a:r>
              <a:rPr lang="en-US" sz="2400" dirty="0"/>
              <a:t>  v </a:t>
            </a:r>
            <a:r>
              <a:rPr lang="en-US" sz="2400" dirty="0" err="1"/>
              <a:t>daném</a:t>
            </a:r>
            <a:r>
              <a:rPr lang="en-US" sz="2400" dirty="0"/>
              <a:t> </a:t>
            </a:r>
            <a:r>
              <a:rPr lang="en-US" sz="2400" dirty="0" err="1"/>
              <a:t>uzlu</a:t>
            </a:r>
            <a:r>
              <a:rPr lang="en-US" sz="2400" dirty="0"/>
              <a:t> </a:t>
            </a:r>
            <a:r>
              <a:rPr lang="en-US" sz="2400" dirty="0" err="1"/>
              <a:t>není</a:t>
            </a:r>
            <a:r>
              <a:rPr lang="en-US" sz="2400" dirty="0"/>
              <a:t> </a:t>
            </a:r>
            <a:r>
              <a:rPr lang="en-US" sz="2400" dirty="0" err="1"/>
              <a:t>statisticky</a:t>
            </a:r>
            <a:r>
              <a:rPr lang="en-US" sz="2400" dirty="0"/>
              <a:t> </a:t>
            </a:r>
            <a:r>
              <a:rPr lang="en-US" sz="2400" dirty="0" err="1"/>
              <a:t>významná</a:t>
            </a:r>
            <a:r>
              <a:rPr lang="en-US" sz="2400" dirty="0"/>
              <a:t> </a:t>
            </a:r>
            <a:r>
              <a:rPr lang="en-US" sz="2400" dirty="0" err="1"/>
              <a:t>souvislost</a:t>
            </a:r>
            <a:r>
              <a:rPr lang="en-US" sz="2400" dirty="0"/>
              <a:t> </a:t>
            </a:r>
            <a:r>
              <a:rPr lang="en-US" sz="2400" dirty="0" err="1"/>
              <a:t>mezi</a:t>
            </a:r>
            <a:r>
              <a:rPr lang="en-US" sz="2400" dirty="0"/>
              <a:t> </a:t>
            </a:r>
            <a:r>
              <a:rPr lang="en-US" sz="2400" dirty="0" err="1"/>
              <a:t>hodnotami</a:t>
            </a:r>
            <a:r>
              <a:rPr lang="en-US" sz="2400" dirty="0"/>
              <a:t> </a:t>
            </a:r>
            <a:r>
              <a:rPr lang="en-US" sz="2400" dirty="0" err="1"/>
              <a:t>atributy</a:t>
            </a:r>
            <a:r>
              <a:rPr lang="en-US" sz="2400" dirty="0"/>
              <a:t> a </a:t>
            </a:r>
            <a:r>
              <a:rPr lang="en-US" sz="2400" dirty="0" err="1"/>
              <a:t>třídou</a:t>
            </a:r>
            <a:r>
              <a:rPr lang="en-US" sz="2400" dirty="0"/>
              <a:t>  (</a:t>
            </a:r>
            <a:r>
              <a:rPr lang="cs-CZ" sz="2400" dirty="0"/>
              <a:t>zjištěno na základě </a:t>
            </a:r>
            <a:r>
              <a:rPr lang="en-US" sz="2400" dirty="0" err="1"/>
              <a:t>např</a:t>
            </a:r>
            <a:r>
              <a:rPr lang="en-US" sz="2400" dirty="0"/>
              <a:t>. chi-</a:t>
            </a:r>
            <a:r>
              <a:rPr lang="en-US" sz="2400" dirty="0" err="1"/>
              <a:t>kvadrát</a:t>
            </a:r>
            <a:r>
              <a:rPr lang="en-US" sz="2400" dirty="0"/>
              <a:t> test</a:t>
            </a:r>
            <a:r>
              <a:rPr lang="cs-CZ" sz="2400" dirty="0"/>
              <a:t>u</a:t>
            </a:r>
            <a:r>
              <a:rPr lang="en-US" sz="2400" dirty="0"/>
              <a:t>)</a:t>
            </a:r>
          </a:p>
          <a:p>
            <a:r>
              <a:rPr lang="en-US" sz="2800" dirty="0" err="1"/>
              <a:t>Postpruning</a:t>
            </a:r>
            <a:endParaRPr lang="en-US" sz="2800" dirty="0"/>
          </a:p>
          <a:p>
            <a:pPr lvl="1"/>
            <a:r>
              <a:rPr lang="en-US" sz="2400" dirty="0" err="1"/>
              <a:t>Prořezání</a:t>
            </a:r>
            <a:r>
              <a:rPr lang="en-US" sz="2400" dirty="0"/>
              <a:t> </a:t>
            </a:r>
            <a:r>
              <a:rPr lang="en-US" sz="2400" dirty="0" err="1"/>
              <a:t>stromu</a:t>
            </a:r>
            <a:r>
              <a:rPr lang="en-US" sz="2400" dirty="0"/>
              <a:t>: </a:t>
            </a:r>
            <a:r>
              <a:rPr lang="en-US" sz="2400" dirty="0" err="1"/>
              <a:t>nahrazování</a:t>
            </a:r>
            <a:r>
              <a:rPr lang="en-US" sz="2400" dirty="0"/>
              <a:t> </a:t>
            </a:r>
            <a:r>
              <a:rPr lang="en-US" sz="2400" dirty="0" err="1"/>
              <a:t>přespecializovaných</a:t>
            </a:r>
            <a:r>
              <a:rPr lang="en-US" sz="2400" dirty="0"/>
              <a:t> </a:t>
            </a:r>
            <a:r>
              <a:rPr lang="en-US" sz="2400" dirty="0" err="1"/>
              <a:t>podstromů</a:t>
            </a:r>
            <a:r>
              <a:rPr lang="en-US" sz="2400" dirty="0"/>
              <a:t> </a:t>
            </a:r>
            <a:r>
              <a:rPr lang="en-US" sz="2400" dirty="0" err="1"/>
              <a:t>listy</a:t>
            </a:r>
            <a:endParaRPr lang="en-US" sz="2400" dirty="0"/>
          </a:p>
          <a:p>
            <a:pPr lvl="2"/>
            <a:r>
              <a:rPr lang="en-US" sz="2000" dirty="0"/>
              <a:t>Na </a:t>
            </a:r>
            <a:r>
              <a:rPr lang="en-US" sz="2000" dirty="0" err="1"/>
              <a:t>validačních</a:t>
            </a:r>
            <a:r>
              <a:rPr lang="en-US" sz="2000" dirty="0"/>
              <a:t> </a:t>
            </a:r>
            <a:r>
              <a:rPr lang="en-US" sz="2000" dirty="0" err="1"/>
              <a:t>datech</a:t>
            </a:r>
            <a:endParaRPr lang="en-US" sz="2000" dirty="0"/>
          </a:p>
          <a:p>
            <a:pPr lvl="2"/>
            <a:r>
              <a:rPr lang="en-US" sz="2000" dirty="0"/>
              <a:t>Na trénovacích </a:t>
            </a:r>
            <a:r>
              <a:rPr lang="en-US" sz="2000" dirty="0" err="1"/>
              <a:t>datech</a:t>
            </a:r>
            <a:endParaRPr lang="en-US" sz="2000" dirty="0"/>
          </a:p>
          <a:p>
            <a:pPr lvl="1"/>
            <a:r>
              <a:rPr lang="cs-CZ" sz="2400" dirty="0"/>
              <a:t>Převod stromu na pravidla a následné zjednodušování pravidel</a:t>
            </a:r>
          </a:p>
          <a:p>
            <a:pPr lvl="1"/>
            <a:endParaRPr lang="cs-CZ" sz="2400" dirty="0"/>
          </a:p>
          <a:p>
            <a:pPr marL="457200" lvl="1" indent="0">
              <a:buNone/>
            </a:pPr>
            <a:endParaRPr lang="cs-CZ" sz="2400" dirty="0"/>
          </a:p>
          <a:p>
            <a:pPr lvl="1"/>
            <a:endParaRPr lang="cs-CZ" sz="2400" dirty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609600" y="40466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kern="0" dirty="0"/>
              <a:t>Prořezávání stromu</a:t>
            </a:r>
            <a:endParaRPr lang="en-US" kern="0" dirty="0"/>
          </a:p>
          <a:p>
            <a:r>
              <a:rPr lang="en-US" i="1" dirty="0" err="1"/>
              <a:t>řešení</a:t>
            </a:r>
            <a:r>
              <a:rPr lang="en-US" i="1" dirty="0"/>
              <a:t> </a:t>
            </a:r>
            <a:r>
              <a:rPr lang="en-US" i="1" dirty="0" err="1"/>
              <a:t>problému</a:t>
            </a:r>
            <a:r>
              <a:rPr lang="en-US" i="1" dirty="0"/>
              <a:t> </a:t>
            </a:r>
            <a:r>
              <a:rPr lang="en-US" i="1" dirty="0" err="1"/>
              <a:t>přeučení</a:t>
            </a:r>
            <a:br>
              <a:rPr lang="cs-CZ" kern="0" dirty="0"/>
            </a:br>
            <a:endParaRPr lang="cs-CZ" kern="0" dirty="0"/>
          </a:p>
        </p:txBody>
      </p:sp>
      <p:sp>
        <p:nvSpPr>
          <p:cNvPr id="2" name="Ovál 1"/>
          <p:cNvSpPr/>
          <p:nvPr/>
        </p:nvSpPr>
        <p:spPr>
          <a:xfrm>
            <a:off x="1331640" y="4977172"/>
            <a:ext cx="3528392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811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201216" y="-27384"/>
            <a:ext cx="8229600" cy="1143000"/>
          </a:xfrm>
        </p:spPr>
        <p:txBody>
          <a:bodyPr/>
          <a:lstStyle/>
          <a:p>
            <a:r>
              <a:rPr lang="en-US" sz="3200" dirty="0"/>
              <a:t>Reduced Error Pruning </a:t>
            </a:r>
            <a:br>
              <a:rPr lang="en-US" sz="2400" dirty="0"/>
            </a:br>
            <a:r>
              <a:rPr lang="cs-CZ" sz="1600" i="1" dirty="0"/>
              <a:t>Prořezávání založené na odhadu chyby</a:t>
            </a:r>
            <a:r>
              <a:rPr lang="en-US" sz="1600" i="1" dirty="0"/>
              <a:t> </a:t>
            </a:r>
            <a:r>
              <a:rPr lang="cs-CZ" sz="1600" i="1" dirty="0"/>
              <a:t>na </a:t>
            </a:r>
            <a:r>
              <a:rPr lang="en-US" sz="1600" b="1" i="1" dirty="0" err="1"/>
              <a:t>validačních</a:t>
            </a:r>
            <a:r>
              <a:rPr lang="en-US" sz="1600" b="1" i="1" dirty="0"/>
              <a:t> </a:t>
            </a:r>
            <a:r>
              <a:rPr lang="cs-CZ" sz="1600" i="1" dirty="0"/>
              <a:t>datech</a:t>
            </a:r>
          </a:p>
        </p:txBody>
      </p:sp>
      <p:sp>
        <p:nvSpPr>
          <p:cNvPr id="26" name="Šipka doprava 25"/>
          <p:cNvSpPr/>
          <p:nvPr/>
        </p:nvSpPr>
        <p:spPr>
          <a:xfrm>
            <a:off x="3501064" y="2705923"/>
            <a:ext cx="1502984" cy="50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282156"/>
              </p:ext>
            </p:extLst>
          </p:nvPr>
        </p:nvGraphicFramePr>
        <p:xfrm>
          <a:off x="3308949" y="3541613"/>
          <a:ext cx="2066621" cy="30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6" name="Rovnice" r:id="rId3" imgW="1459866" imgH="215806" progId="Equation.3">
                  <p:embed/>
                </p:oleObj>
              </mc:Choice>
              <mc:Fallback>
                <p:oleObj name="Rovnice" r:id="rId3" imgW="1459866" imgH="215806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949" y="3541613"/>
                        <a:ext cx="2066621" cy="305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ovéPole 43"/>
          <p:cNvSpPr txBox="1"/>
          <p:nvPr/>
        </p:nvSpPr>
        <p:spPr>
          <a:xfrm>
            <a:off x="3643797" y="3122158"/>
            <a:ext cx="12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pokud</a:t>
            </a:r>
          </a:p>
        </p:txBody>
      </p:sp>
      <p:sp>
        <p:nvSpPr>
          <p:cNvPr id="45" name="TextovéPole 44"/>
          <p:cNvSpPr txBox="1"/>
          <p:nvPr/>
        </p:nvSpPr>
        <p:spPr>
          <a:xfrm>
            <a:off x="1061468" y="1110186"/>
            <a:ext cx="290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Model </a:t>
            </a:r>
            <a:r>
              <a:rPr lang="cs-CZ" i="1" dirty="0"/>
              <a:t>m</a:t>
            </a:r>
          </a:p>
        </p:txBody>
      </p:sp>
      <p:sp>
        <p:nvSpPr>
          <p:cNvPr id="49" name="TextovéPole 48"/>
          <p:cNvSpPr txBox="1"/>
          <p:nvPr/>
        </p:nvSpPr>
        <p:spPr>
          <a:xfrm>
            <a:off x="5564302" y="1110186"/>
            <a:ext cx="246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Model </a:t>
            </a:r>
            <a:r>
              <a:rPr lang="en-US" i="1" dirty="0"/>
              <a:t>m’</a:t>
            </a:r>
            <a:endParaRPr lang="cs-CZ" i="1" dirty="0"/>
          </a:p>
        </p:txBody>
      </p:sp>
      <p:sp>
        <p:nvSpPr>
          <p:cNvPr id="8" name="Obdélník 7"/>
          <p:cNvSpPr/>
          <p:nvPr/>
        </p:nvSpPr>
        <p:spPr>
          <a:xfrm>
            <a:off x="7440872" y="0"/>
            <a:ext cx="1700907" cy="72008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metody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6553200" y="6299691"/>
            <a:ext cx="2133600" cy="476250"/>
          </a:xfrm>
        </p:spPr>
        <p:txBody>
          <a:bodyPr/>
          <a:lstStyle/>
          <a:p>
            <a:pPr>
              <a:defRPr/>
            </a:pPr>
            <a:fld id="{31FE7BC1-D73F-4201-B35C-BF5158D040C9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  <p:sp>
        <p:nvSpPr>
          <p:cNvPr id="27" name="Rectangle 4"/>
          <p:cNvSpPr/>
          <p:nvPr/>
        </p:nvSpPr>
        <p:spPr>
          <a:xfrm>
            <a:off x="814959" y="1727860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sp>
        <p:nvSpPr>
          <p:cNvPr id="30" name="Rectangle 5"/>
          <p:cNvSpPr/>
          <p:nvPr/>
        </p:nvSpPr>
        <p:spPr>
          <a:xfrm>
            <a:off x="321818" y="3784340"/>
            <a:ext cx="1857388" cy="428604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Vlhkost</a:t>
            </a:r>
            <a:endParaRPr lang="cs-CZ" dirty="0"/>
          </a:p>
        </p:txBody>
      </p:sp>
      <p:cxnSp>
        <p:nvCxnSpPr>
          <p:cNvPr id="34" name="Straight Arrow Connector 8"/>
          <p:cNvCxnSpPr>
            <a:stCxn id="27" idx="2"/>
            <a:endCxn id="30" idx="0"/>
          </p:cNvCxnSpPr>
          <p:nvPr/>
        </p:nvCxnSpPr>
        <p:spPr>
          <a:xfrm flipH="1">
            <a:off x="1250512" y="2442240"/>
            <a:ext cx="600298" cy="134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9"/>
          <p:cNvCxnSpPr>
            <a:stCxn id="27" idx="2"/>
          </p:cNvCxnSpPr>
          <p:nvPr/>
        </p:nvCxnSpPr>
        <p:spPr>
          <a:xfrm>
            <a:off x="1850810" y="2442240"/>
            <a:ext cx="893826" cy="11808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6" name="TextBox 11"/>
          <p:cNvSpPr txBox="1"/>
          <p:nvPr/>
        </p:nvSpPr>
        <p:spPr>
          <a:xfrm>
            <a:off x="1150551" y="3028807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cxnSp>
        <p:nvCxnSpPr>
          <p:cNvPr id="38" name="Straight Arrow Connector 14"/>
          <p:cNvCxnSpPr>
            <a:stCxn id="30" idx="2"/>
            <a:endCxn id="47" idx="0"/>
          </p:cNvCxnSpPr>
          <p:nvPr/>
        </p:nvCxnSpPr>
        <p:spPr>
          <a:xfrm rot="5400000">
            <a:off x="553972" y="4373684"/>
            <a:ext cx="857280" cy="535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9" name="Straight Arrow Connector 15"/>
          <p:cNvCxnSpPr>
            <a:stCxn id="30" idx="2"/>
            <a:endCxn id="46" idx="0"/>
          </p:cNvCxnSpPr>
          <p:nvPr/>
        </p:nvCxnSpPr>
        <p:spPr>
          <a:xfrm rot="16200000" flipH="1">
            <a:off x="1357657" y="4105799"/>
            <a:ext cx="8572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1" name="TextBox 16"/>
          <p:cNvSpPr txBox="1"/>
          <p:nvPr/>
        </p:nvSpPr>
        <p:spPr>
          <a:xfrm>
            <a:off x="464694" y="4570158"/>
            <a:ext cx="9326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Vysok</a:t>
            </a:r>
            <a:r>
              <a:rPr lang="cs-CZ" dirty="0"/>
              <a:t>á</a:t>
            </a:r>
          </a:p>
        </p:txBody>
      </p:sp>
      <p:sp>
        <p:nvSpPr>
          <p:cNvPr id="42" name="TextBox 17"/>
          <p:cNvSpPr txBox="1"/>
          <p:nvPr/>
        </p:nvSpPr>
        <p:spPr>
          <a:xfrm>
            <a:off x="1822016" y="4641596"/>
            <a:ext cx="11208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Normální</a:t>
            </a:r>
          </a:p>
        </p:txBody>
      </p:sp>
      <p:sp>
        <p:nvSpPr>
          <p:cNvPr id="46" name="Diamond 18"/>
          <p:cNvSpPr/>
          <p:nvPr/>
        </p:nvSpPr>
        <p:spPr>
          <a:xfrm>
            <a:off x="1679140" y="5070224"/>
            <a:ext cx="128588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Ano</a:t>
            </a:r>
          </a:p>
        </p:txBody>
      </p:sp>
      <p:sp>
        <p:nvSpPr>
          <p:cNvPr id="47" name="Diamond 19"/>
          <p:cNvSpPr/>
          <p:nvPr/>
        </p:nvSpPr>
        <p:spPr>
          <a:xfrm>
            <a:off x="107504" y="5070224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sp>
        <p:nvSpPr>
          <p:cNvPr id="52" name="Rectangle 4"/>
          <p:cNvSpPr/>
          <p:nvPr/>
        </p:nvSpPr>
        <p:spPr>
          <a:xfrm>
            <a:off x="6203559" y="1772816"/>
            <a:ext cx="207170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Předpověď</a:t>
            </a:r>
          </a:p>
        </p:txBody>
      </p:sp>
      <p:cxnSp>
        <p:nvCxnSpPr>
          <p:cNvPr id="54" name="Straight Arrow Connector 8"/>
          <p:cNvCxnSpPr>
            <a:stCxn id="52" idx="2"/>
          </p:cNvCxnSpPr>
          <p:nvPr/>
        </p:nvCxnSpPr>
        <p:spPr>
          <a:xfrm flipH="1">
            <a:off x="6639112" y="2487196"/>
            <a:ext cx="600298" cy="134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5" name="Straight Arrow Connector 9"/>
          <p:cNvCxnSpPr>
            <a:stCxn id="52" idx="2"/>
          </p:cNvCxnSpPr>
          <p:nvPr/>
        </p:nvCxnSpPr>
        <p:spPr>
          <a:xfrm>
            <a:off x="7239410" y="2487196"/>
            <a:ext cx="893826" cy="11808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56" name="TextBox 11"/>
          <p:cNvSpPr txBox="1"/>
          <p:nvPr/>
        </p:nvSpPr>
        <p:spPr>
          <a:xfrm>
            <a:off x="6555469" y="3111843"/>
            <a:ext cx="8002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Jasno</a:t>
            </a:r>
          </a:p>
        </p:txBody>
      </p:sp>
      <p:sp>
        <p:nvSpPr>
          <p:cNvPr id="62" name="Diamond 19"/>
          <p:cNvSpPr/>
          <p:nvPr/>
        </p:nvSpPr>
        <p:spPr>
          <a:xfrm>
            <a:off x="6010742" y="3897948"/>
            <a:ext cx="1214414" cy="7143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</a:t>
            </a:r>
          </a:p>
        </p:txBody>
      </p:sp>
      <p:cxnSp>
        <p:nvCxnSpPr>
          <p:cNvPr id="65" name="Straight Arrow Connector 9"/>
          <p:cNvCxnSpPr/>
          <p:nvPr/>
        </p:nvCxnSpPr>
        <p:spPr>
          <a:xfrm>
            <a:off x="1860176" y="2402967"/>
            <a:ext cx="1524610" cy="1086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6" name="Straight Arrow Connector 9"/>
          <p:cNvCxnSpPr/>
          <p:nvPr/>
        </p:nvCxnSpPr>
        <p:spPr>
          <a:xfrm>
            <a:off x="7266078" y="2499536"/>
            <a:ext cx="1524610" cy="1086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7" name="TextovéPole 66"/>
          <p:cNvSpPr txBox="1"/>
          <p:nvPr/>
        </p:nvSpPr>
        <p:spPr>
          <a:xfrm>
            <a:off x="3608092" y="4189205"/>
            <a:ext cx="269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kde </a:t>
            </a:r>
          </a:p>
          <a:p>
            <a:r>
              <a:rPr lang="cs-CZ" i="1" dirty="0"/>
              <a:t>m</a:t>
            </a:r>
            <a:r>
              <a:rPr lang="cs-CZ" dirty="0"/>
              <a:t> = původní strom</a:t>
            </a:r>
          </a:p>
          <a:p>
            <a:r>
              <a:rPr lang="en-GB" i="1" dirty="0"/>
              <a:t>m‘</a:t>
            </a:r>
            <a:r>
              <a:rPr lang="en-GB" dirty="0"/>
              <a:t> = pro</a:t>
            </a:r>
            <a:r>
              <a:rPr lang="cs-CZ" dirty="0"/>
              <a:t>řezaný strom</a:t>
            </a:r>
          </a:p>
        </p:txBody>
      </p:sp>
    </p:spTree>
    <p:extLst>
      <p:ext uri="{BB962C8B-B14F-4D97-AF65-F5344CB8AC3E}">
        <p14:creationId xmlns:p14="http://schemas.microsoft.com/office/powerpoint/2010/main" val="1895509372"/>
      </p:ext>
    </p:extLst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3745</Words>
  <Application>Microsoft Office PowerPoint</Application>
  <PresentationFormat>Předvádění na obrazovce (4:3)</PresentationFormat>
  <Paragraphs>1203</Paragraphs>
  <Slides>65</Slides>
  <Notes>5</Notes>
  <HiddenSlides>2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65</vt:i4>
      </vt:variant>
    </vt:vector>
  </HeadingPairs>
  <TitlesOfParts>
    <vt:vector size="71" baseType="lpstr">
      <vt:lpstr>Arial</vt:lpstr>
      <vt:lpstr>Calibri</vt:lpstr>
      <vt:lpstr>Cambria Math</vt:lpstr>
      <vt:lpstr>Výchozí návrh</vt:lpstr>
      <vt:lpstr>Rovnice</vt:lpstr>
      <vt:lpstr>Equation</vt:lpstr>
      <vt:lpstr>Rozhodovací stromy II přeučení a prořezávání algoritmus C4.5</vt:lpstr>
      <vt:lpstr>Osnova </vt:lpstr>
      <vt:lpstr>Problémy - Šum</vt:lpstr>
      <vt:lpstr>Problémy  - přeučení</vt:lpstr>
      <vt:lpstr>Přeučení</vt:lpstr>
      <vt:lpstr>Důsledek přeučení</vt:lpstr>
      <vt:lpstr>Osnova </vt:lpstr>
      <vt:lpstr>Prezentace aplikace PowerPoint</vt:lpstr>
      <vt:lpstr>Reduced Error Pruning  Prořezávání založené na odhadu chyby na validačních datech</vt:lpstr>
      <vt:lpstr>Prezentace aplikace PowerPoint</vt:lpstr>
      <vt:lpstr>Trénovací data - rekapitulace</vt:lpstr>
      <vt:lpstr>Validační data</vt:lpstr>
      <vt:lpstr>Reduced Error Pruning</vt:lpstr>
      <vt:lpstr>Prezentace aplikace PowerPoint</vt:lpstr>
      <vt:lpstr>Prezentace aplikace PowerPoint</vt:lpstr>
      <vt:lpstr>Efekt prořezávání</vt:lpstr>
      <vt:lpstr>Kvíz 1</vt:lpstr>
      <vt:lpstr>Osnova </vt:lpstr>
      <vt:lpstr>Algoritmus C4.5</vt:lpstr>
      <vt:lpstr>Prořezávání v C4.5</vt:lpstr>
      <vt:lpstr>Osnova </vt:lpstr>
      <vt:lpstr>Poměrný informační zisk Motivace</vt:lpstr>
      <vt:lpstr>Prezentace aplikace PowerPoint</vt:lpstr>
      <vt:lpstr>Poměrný informační zisk</vt:lpstr>
      <vt:lpstr>Výběr atributu pro větvení informační zisk</vt:lpstr>
      <vt:lpstr>Poměrný informační zisk normalizační koeficient</vt:lpstr>
      <vt:lpstr>Prezentace aplikace PowerPoint</vt:lpstr>
      <vt:lpstr>Informační zisk vs poměrný informační zisk</vt:lpstr>
      <vt:lpstr>Kvíz 2</vt:lpstr>
      <vt:lpstr>Osnova </vt:lpstr>
      <vt:lpstr>Spojité atributy </vt:lpstr>
      <vt:lpstr>Spojité atributy diskretizace během předzpracování</vt:lpstr>
      <vt:lpstr>Spojité atributy ošetření během učení</vt:lpstr>
      <vt:lpstr>Prezentace aplikace PowerPoint</vt:lpstr>
      <vt:lpstr>Spojité atributy</vt:lpstr>
      <vt:lpstr>Kvíz 3</vt:lpstr>
      <vt:lpstr>Osnova </vt:lpstr>
      <vt:lpstr>Seskupování hodnot atributů</vt:lpstr>
      <vt:lpstr>Seskupování hodnot atributů  ve fázi učení</vt:lpstr>
      <vt:lpstr>Prezentace aplikace PowerPoint</vt:lpstr>
      <vt:lpstr>Seskupování hodnot atributů angl. value grouping nebo „binning“</vt:lpstr>
      <vt:lpstr>Osnova </vt:lpstr>
      <vt:lpstr>Ilustrační příklad</vt:lpstr>
      <vt:lpstr>Atribut x jako kořen stromu?</vt:lpstr>
      <vt:lpstr>Prezentace aplikace PowerPoint</vt:lpstr>
      <vt:lpstr>Atribut y jako kořen stromu?</vt:lpstr>
      <vt:lpstr>Prezentace aplikace PowerPoint</vt:lpstr>
      <vt:lpstr>Prezentace aplikace PowerPoint</vt:lpstr>
      <vt:lpstr>Kvíz 4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Algoritmus C4.5</vt:lpstr>
      <vt:lpstr>Prezentace aplikace PowerPoint</vt:lpstr>
      <vt:lpstr>Konstrukce atributů</vt:lpstr>
      <vt:lpstr>Bezchybnou klasifikaci zajistí rozhodovací strom o hloubce 1</vt:lpstr>
      <vt:lpstr>Software pro indukci rozhodovacích stromů</vt:lpstr>
      <vt:lpstr>J48</vt:lpstr>
      <vt:lpstr>Literatura</vt:lpstr>
    </vt:vector>
  </TitlesOfParts>
  <Company>VŠE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NOBODY</dc:creator>
  <cp:lastModifiedBy>Tomas</cp:lastModifiedBy>
  <cp:revision>480</cp:revision>
  <dcterms:created xsi:type="dcterms:W3CDTF">2011-12-05T14:01:48Z</dcterms:created>
  <dcterms:modified xsi:type="dcterms:W3CDTF">2016-10-06T14:43:27Z</dcterms:modified>
</cp:coreProperties>
</file>