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20" r:id="rId4"/>
    <p:sldId id="364" r:id="rId5"/>
    <p:sldId id="319" r:id="rId6"/>
    <p:sldId id="325" r:id="rId7"/>
    <p:sldId id="326" r:id="rId8"/>
    <p:sldId id="327" r:id="rId9"/>
    <p:sldId id="328" r:id="rId10"/>
    <p:sldId id="366" r:id="rId11"/>
    <p:sldId id="307" r:id="rId12"/>
    <p:sldId id="297" r:id="rId13"/>
    <p:sldId id="298" r:id="rId14"/>
    <p:sldId id="372" r:id="rId15"/>
    <p:sldId id="299" r:id="rId16"/>
    <p:sldId id="373" r:id="rId17"/>
    <p:sldId id="374" r:id="rId18"/>
    <p:sldId id="375" r:id="rId19"/>
    <p:sldId id="376" r:id="rId20"/>
    <p:sldId id="378" r:id="rId21"/>
    <p:sldId id="377" r:id="rId22"/>
    <p:sldId id="300" r:id="rId23"/>
    <p:sldId id="379" r:id="rId24"/>
    <p:sldId id="367" r:id="rId25"/>
    <p:sldId id="301" r:id="rId26"/>
    <p:sldId id="368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04" r:id="rId39"/>
    <p:sldId id="369" r:id="rId40"/>
    <p:sldId id="321" r:id="rId41"/>
    <p:sldId id="329" r:id="rId42"/>
    <p:sldId id="332" r:id="rId43"/>
    <p:sldId id="365" r:id="rId44"/>
    <p:sldId id="330" r:id="rId45"/>
    <p:sldId id="331" r:id="rId46"/>
    <p:sldId id="333" r:id="rId47"/>
    <p:sldId id="370" r:id="rId48"/>
    <p:sldId id="335" r:id="rId49"/>
    <p:sldId id="337" r:id="rId50"/>
    <p:sldId id="338" r:id="rId51"/>
    <p:sldId id="309" r:id="rId52"/>
    <p:sldId id="340" r:id="rId53"/>
    <p:sldId id="341" r:id="rId54"/>
    <p:sldId id="342" r:id="rId55"/>
    <p:sldId id="344" r:id="rId56"/>
    <p:sldId id="345" r:id="rId57"/>
    <p:sldId id="346" r:id="rId58"/>
    <p:sldId id="357" r:id="rId59"/>
    <p:sldId id="347" r:id="rId60"/>
    <p:sldId id="348" r:id="rId61"/>
    <p:sldId id="282" r:id="rId62"/>
    <p:sldId id="371" r:id="rId63"/>
  </p:sldIdLst>
  <p:sldSz cx="9144000" cy="6858000" type="screen4x3"/>
  <p:notesSz cx="6772275" cy="99028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310" autoAdjust="0"/>
  </p:normalViewPr>
  <p:slideViewPr>
    <p:cSldViewPr>
      <p:cViewPr varScale="1">
        <p:scale>
          <a:sx n="75" d="100"/>
          <a:sy n="75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35400" y="0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4F0A8-F655-4EEF-AF7B-C5849221BCDA}" type="datetimeFigureOut">
              <a:rPr lang="cs-CZ" smtClean="0"/>
              <a:pPr/>
              <a:t>01.12.2016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05938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35400" y="9405938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FA159-841A-4450-97E8-2BEC1E9173D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2519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36055" y="0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52D1803-AB29-4DDF-97BE-F0E673BF116A}" type="datetimeFigureOut">
              <a:rPr lang="cs-CZ"/>
              <a:pPr>
                <a:defRPr/>
              </a:pPr>
              <a:t>01.12.2016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2950"/>
            <a:ext cx="4949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7228" y="4703842"/>
            <a:ext cx="5417820" cy="445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05965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36055" y="9405965"/>
            <a:ext cx="2934653" cy="495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33C7D00-7121-47E5-AB2C-3FA8A6D0588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303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</a:t>
            </a:r>
            <a:r>
              <a:rPr lang="cs-CZ" dirty="0"/>
              <a:t>Význam A?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835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2000" dirty="0"/>
              <a:t>využití XML ve vyhledávačích zboží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81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2000" dirty="0"/>
              <a:t>využití XML ve vyhledávačích zboží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97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www.</a:t>
            </a:r>
            <a:r>
              <a:rPr lang="cs-CZ" dirty="0" err="1"/>
              <a:t>zbozi.cz</a:t>
            </a:r>
            <a:r>
              <a:rPr lang="en-US" dirty="0"/>
              <a:t> –</a:t>
            </a:r>
            <a:r>
              <a:rPr lang="en-US" baseline="0" dirty="0"/>
              <a:t> </a:t>
            </a:r>
            <a:r>
              <a:rPr lang="en-US" baseline="0" dirty="0" err="1"/>
              <a:t>vyu</a:t>
            </a:r>
            <a:r>
              <a:rPr lang="cs-CZ" baseline="0" dirty="0"/>
              <a:t>žitím tohoto XML formátu může zvýšit obrat obchodu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97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Částečné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řešení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kurzy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kurz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4iz210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kredity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kredity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studenti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&lt;student&gt;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xstar01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&lt;/student&gt;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kurz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kurzy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58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27651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B0B50-DAF2-48DE-89AF-C7AF4F0449DE}" type="slidenum">
              <a:rPr lang="cs-CZ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42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xxx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57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D00-7121-47E5-AB2C-3FA8A6D05884}" type="slidenum">
              <a:rPr lang="cs-CZ" smtClean="0"/>
              <a:pPr>
                <a:defRPr/>
              </a:pPr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698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3849-ECD8-4E59-BAC6-4FC4DBB56E2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1FF5C-0937-4B64-9E83-35D239B5B20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883FB-7C3C-47A5-A488-4F731A7AD3C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21DF-2A77-4439-8E74-8BADBC7A95E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2AE68-F71C-46EE-8484-1F786DE51C8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87EA6-8F0E-418C-B1B6-04110BCF137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FE88E-50BF-4725-B32E-55E1FE89515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9E21-62E8-46D6-A376-A34FFFF8FF1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150C7-9EBF-4FD8-BE94-65938B4FAF0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4F0BD-6D3A-4F28-A657-226CDE78C94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B59-408C-4022-97DF-3D4C323BCAC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55E2-CAC2-4FB2-A601-E3299F04712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46755A-F680-41B8-BFEC-2A1FF75963C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REC-rdf-primer-2004021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REC-rdf-primer-2004021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d-cloud.ne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2014/REC-rdf11-concepts-20140225/" TargetMode="External"/><Relationship Id="rId3" Type="http://schemas.openxmlformats.org/officeDocument/2006/relationships/hyperlink" Target="https://tools.ietf.org/html/rfc7159" TargetMode="External"/><Relationship Id="rId7" Type="http://schemas.openxmlformats.org/officeDocument/2006/relationships/hyperlink" Target="http://www.w3.org/TR/xmlschema11-1/" TargetMode="External"/><Relationship Id="rId2" Type="http://schemas.openxmlformats.org/officeDocument/2006/relationships/hyperlink" Target="https://tools.ietf.org/html/rfc418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w3.org/TR/DOM-Level-3-Core/core.html" TargetMode="External"/><Relationship Id="rId11" Type="http://schemas.openxmlformats.org/officeDocument/2006/relationships/hyperlink" Target="http://www.w3.org/TR/2015/REC-ldp-20150226/" TargetMode="External"/><Relationship Id="rId5" Type="http://schemas.openxmlformats.org/officeDocument/2006/relationships/hyperlink" Target="http://www.w3.org/TR/2008/REC-xml-20081126/" TargetMode="External"/><Relationship Id="rId10" Type="http://schemas.openxmlformats.org/officeDocument/2006/relationships/hyperlink" Target="http://www.w3.org/TR/2004/REC-rdf-primer-20040210/" TargetMode="External"/><Relationship Id="rId4" Type="http://schemas.openxmlformats.org/officeDocument/2006/relationships/hyperlink" Target="http://www.ecma-international.org/publications/standards/Ecma-404.htm" TargetMode="External"/><Relationship Id="rId9" Type="http://schemas.openxmlformats.org/officeDocument/2006/relationships/hyperlink" Target="http://www.w3.org/TR/2014/NOTE-rdf11-primer-20140225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1470" y="2143116"/>
            <a:ext cx="9144064" cy="1470025"/>
          </a:xfrm>
        </p:spPr>
        <p:txBody>
          <a:bodyPr/>
          <a:lstStyle/>
          <a:p>
            <a:pPr eaLnBrk="1" hangingPunct="1"/>
            <a:r>
              <a:rPr lang="en-US" dirty="0" err="1"/>
              <a:t>Datové</a:t>
            </a:r>
            <a:r>
              <a:rPr lang="en-US" dirty="0"/>
              <a:t> </a:t>
            </a:r>
            <a:r>
              <a:rPr lang="en-US"/>
              <a:t>formáty</a:t>
            </a:r>
            <a:endParaRPr lang="cs-CZ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3390912"/>
            <a:ext cx="6400800" cy="1752600"/>
          </a:xfrm>
        </p:spPr>
        <p:txBody>
          <a:bodyPr/>
          <a:lstStyle/>
          <a:p>
            <a:pPr eaLnBrk="1" hangingPunct="1"/>
            <a:r>
              <a:rPr lang="cs-CZ" i="1" dirty="0"/>
              <a:t>CSV</a:t>
            </a:r>
            <a:r>
              <a:rPr lang="en-US" i="1" dirty="0"/>
              <a:t>,</a:t>
            </a:r>
            <a:r>
              <a:rPr lang="cs-CZ" i="1" dirty="0"/>
              <a:t>XML</a:t>
            </a:r>
            <a:r>
              <a:rPr lang="en-US" i="1" dirty="0"/>
              <a:t>,JSON,RDF</a:t>
            </a:r>
            <a:endParaRPr lang="cs-CZ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56176" y="6490652"/>
            <a:ext cx="3672408" cy="4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cs-C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Tomáš </a:t>
            </a:r>
            <a:r>
              <a:rPr kumimoji="0" lang="cs-CZ" sz="16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Kliegr</a:t>
            </a:r>
            <a:r>
              <a:rPr lang="cs-CZ" sz="1600" kern="0" dirty="0">
                <a:latin typeface="+mn-lt"/>
              </a:rPr>
              <a:t>,</a:t>
            </a:r>
            <a:r>
              <a:rPr lang="en-US" sz="1600" kern="0" dirty="0">
                <a:latin typeface="+mn-lt"/>
              </a:rPr>
              <a:t> Ph.D.</a:t>
            </a:r>
            <a:endParaRPr kumimoji="0" lang="cs-CZ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188" y="6580006"/>
            <a:ext cx="1370460" cy="23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1600" kern="0" noProof="0" dirty="0"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cs-CZ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.201</a:t>
            </a:r>
            <a:r>
              <a:rPr kumimoji="0" lang="cs-C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400" dirty="0"/>
              <a:t>Univerzita nabízí 1400 kurzů, student je identifikován </a:t>
            </a:r>
            <a:r>
              <a:rPr lang="cs-CZ" sz="2400" dirty="0" err="1"/>
              <a:t>xname</a:t>
            </a:r>
            <a:r>
              <a:rPr lang="cs-CZ" sz="2400" dirty="0"/>
              <a:t>.</a:t>
            </a:r>
          </a:p>
          <a:p>
            <a:pPr>
              <a:buNone/>
            </a:pPr>
            <a:endParaRPr lang="cs-CZ" sz="2400" dirty="0"/>
          </a:p>
          <a:p>
            <a:pPr>
              <a:buNone/>
            </a:pPr>
            <a:r>
              <a:rPr lang="cs-CZ" sz="2400" dirty="0"/>
              <a:t>Kolik polí bude mít </a:t>
            </a:r>
            <a:r>
              <a:rPr lang="cs-CZ" sz="2400" dirty="0" err="1"/>
              <a:t>csv</a:t>
            </a:r>
            <a:r>
              <a:rPr lang="cs-CZ" sz="2400" dirty="0"/>
              <a:t> soubor vyjadřující hodnocení studentů na absolvovaných předmětech?</a:t>
            </a:r>
          </a:p>
          <a:p>
            <a:pPr>
              <a:buNone/>
            </a:pPr>
            <a:endParaRPr lang="cs-CZ" sz="2400" dirty="0"/>
          </a:p>
          <a:p>
            <a:pPr>
              <a:buNone/>
            </a:pPr>
            <a:r>
              <a:rPr lang="cs-CZ" sz="2400" dirty="0"/>
              <a:t>a) tolik polí, kolik student absolvoval kurzů</a:t>
            </a:r>
          </a:p>
          <a:p>
            <a:pPr>
              <a:buNone/>
            </a:pPr>
            <a:r>
              <a:rPr lang="cs-CZ" sz="2400" dirty="0"/>
              <a:t>b) tolik polí, kolik student absolvoval kurzů +1</a:t>
            </a:r>
          </a:p>
          <a:p>
            <a:pPr>
              <a:buNone/>
            </a:pPr>
            <a:r>
              <a:rPr lang="cs-CZ" sz="2400" dirty="0"/>
              <a:t>c) 1401</a:t>
            </a:r>
          </a:p>
          <a:p>
            <a:pPr>
              <a:buNone/>
            </a:pPr>
            <a:r>
              <a:rPr lang="cs-CZ" sz="2400" dirty="0"/>
              <a:t>d) nelze pomocí jednoho </a:t>
            </a:r>
            <a:r>
              <a:rPr lang="cs-CZ" sz="2400" dirty="0" err="1"/>
              <a:t>csv</a:t>
            </a:r>
            <a:r>
              <a:rPr lang="cs-CZ" sz="2400" dirty="0"/>
              <a:t> souboru vyjádřit</a:t>
            </a:r>
          </a:p>
          <a:p>
            <a:pPr>
              <a:buNone/>
            </a:pPr>
            <a:r>
              <a:rPr lang="cs-CZ" sz="2400" dirty="0"/>
              <a:t>e) ani jedno z výše uvedených</a:t>
            </a:r>
          </a:p>
        </p:txBody>
      </p:sp>
    </p:spTree>
    <p:extLst>
      <p:ext uri="{BB962C8B-B14F-4D97-AF65-F5344CB8AC3E}">
        <p14:creationId xmlns:p14="http://schemas.microsoft.com/office/powerpoint/2010/main" val="302664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cs-CZ" dirty="0"/>
              <a:t>Část </a:t>
            </a:r>
            <a:r>
              <a:rPr lang="en-US" dirty="0"/>
              <a:t>I</a:t>
            </a:r>
            <a:r>
              <a:rPr lang="cs-CZ" dirty="0"/>
              <a:t>I: Úvod do XML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eXtensible</a:t>
            </a:r>
            <a:r>
              <a:rPr lang="en-US" dirty="0"/>
              <a:t> Markup Language”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XML</a:t>
            </a:r>
            <a:r>
              <a:rPr lang="en-US" dirty="0"/>
              <a:t> –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informace</a:t>
            </a:r>
            <a:endParaRPr lang="cs-CZ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z="2800" dirty="0"/>
              <a:t>Formát pro výměnu dat</a:t>
            </a:r>
          </a:p>
          <a:p>
            <a:pPr eaLnBrk="1" hangingPunct="1"/>
            <a:r>
              <a:rPr lang="cs-CZ" sz="2800" dirty="0"/>
              <a:t>Odděluje data od způsobu jejich prezentace</a:t>
            </a:r>
          </a:p>
          <a:p>
            <a:pPr eaLnBrk="1" hangingPunct="1"/>
            <a:r>
              <a:rPr lang="cs-CZ" sz="2800" dirty="0"/>
              <a:t>Snadno čitelný a </a:t>
            </a:r>
            <a:r>
              <a:rPr lang="cs-CZ" sz="2800" dirty="0" err="1"/>
              <a:t>editovatelný</a:t>
            </a:r>
            <a:endParaRPr lang="cs-CZ" sz="2800" dirty="0"/>
          </a:p>
          <a:p>
            <a:pPr eaLnBrk="1" hangingPunct="1"/>
            <a:r>
              <a:rPr lang="cs-CZ" sz="2800" dirty="0"/>
              <a:t>Standardizován W3C, odvozen od SGML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505075" y="5102225"/>
            <a:ext cx="30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cs-CZ" sz="2800"/>
          </a:p>
        </p:txBody>
      </p:sp>
      <p:sp>
        <p:nvSpPr>
          <p:cNvPr id="6" name="Obdélník 5"/>
          <p:cNvSpPr/>
          <p:nvPr/>
        </p:nvSpPr>
        <p:spPr>
          <a:xfrm>
            <a:off x="1643042" y="4500570"/>
            <a:ext cx="585791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"utf-8"&gt;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Hello &lt;to&gt;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&lt;from&gt;Marvin&lt;/from&gt;</a:t>
            </a:r>
            <a:endParaRPr lang="cs-CZ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Document Object Model</a:t>
            </a:r>
            <a:endParaRPr lang="cs-CZ" sz="4000" dirty="0"/>
          </a:p>
        </p:txBody>
      </p:sp>
      <p:sp>
        <p:nvSpPr>
          <p:cNvPr id="2" name="TextovéPole 1"/>
          <p:cNvSpPr txBox="1"/>
          <p:nvPr/>
        </p:nvSpPr>
        <p:spPr>
          <a:xfrm>
            <a:off x="539552" y="1700808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XML </a:t>
            </a:r>
            <a:r>
              <a:rPr lang="en-US" sz="2000" dirty="0" err="1"/>
              <a:t>dokumenty</a:t>
            </a:r>
            <a:r>
              <a:rPr lang="en-US" sz="2000" dirty="0"/>
              <a:t> </a:t>
            </a:r>
            <a:r>
              <a:rPr lang="en-US" sz="2000" dirty="0" err="1"/>
              <a:t>jsou</a:t>
            </a:r>
            <a:r>
              <a:rPr lang="en-US" sz="2000" dirty="0"/>
              <a:t> </a:t>
            </a:r>
            <a:r>
              <a:rPr lang="en-US" sz="2000" dirty="0" err="1"/>
              <a:t>dle</a:t>
            </a:r>
            <a:r>
              <a:rPr lang="en-US" sz="2000" dirty="0"/>
              <a:t> </a:t>
            </a:r>
            <a:r>
              <a:rPr lang="en-US" sz="2000" dirty="0" err="1"/>
              <a:t>specifikace</a:t>
            </a:r>
            <a:r>
              <a:rPr lang="en-US" sz="2000" dirty="0"/>
              <a:t> </a:t>
            </a:r>
            <a:r>
              <a:rPr lang="en-US" sz="2000" dirty="0" err="1"/>
              <a:t>tvořeny</a:t>
            </a:r>
            <a:r>
              <a:rPr lang="en-US" sz="2000" dirty="0"/>
              <a:t> </a:t>
            </a:r>
            <a:r>
              <a:rPr lang="en-US" sz="2000" dirty="0" err="1"/>
              <a:t>jednotkami</a:t>
            </a:r>
            <a:r>
              <a:rPr lang="en-US" sz="2000" dirty="0"/>
              <a:t> pro </a:t>
            </a:r>
            <a:r>
              <a:rPr lang="en-US" sz="2000" dirty="0" err="1"/>
              <a:t>ukládání</a:t>
            </a:r>
            <a:r>
              <a:rPr lang="en-US" sz="2000" dirty="0"/>
              <a:t> </a:t>
            </a:r>
            <a:r>
              <a:rPr lang="en-US" sz="2000" dirty="0" err="1"/>
              <a:t>informací</a:t>
            </a:r>
            <a:r>
              <a:rPr lang="en-US" sz="2000" dirty="0"/>
              <a:t>, </a:t>
            </a:r>
            <a:r>
              <a:rPr lang="en-US" sz="2000" dirty="0" err="1"/>
              <a:t>kterým</a:t>
            </a:r>
            <a:r>
              <a:rPr lang="en-US" sz="2000" dirty="0"/>
              <a:t> se </a:t>
            </a:r>
            <a:r>
              <a:rPr lang="en-US" sz="2000" dirty="0" err="1"/>
              <a:t>říká</a:t>
            </a:r>
            <a:r>
              <a:rPr lang="en-US" sz="2000" dirty="0"/>
              <a:t> </a:t>
            </a:r>
            <a:r>
              <a:rPr lang="en-US" sz="2000" i="1" dirty="0"/>
              <a:t>entity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V </a:t>
            </a:r>
            <a:r>
              <a:rPr lang="en-US" sz="2000" dirty="0" err="1"/>
              <a:t>praxi</a:t>
            </a:r>
            <a:r>
              <a:rPr lang="en-US" sz="2000" dirty="0"/>
              <a:t> se </a:t>
            </a:r>
            <a:r>
              <a:rPr lang="en-US" sz="2000" dirty="0" err="1"/>
              <a:t>více</a:t>
            </a:r>
            <a:r>
              <a:rPr lang="en-US" sz="2000" dirty="0"/>
              <a:t> </a:t>
            </a:r>
            <a:r>
              <a:rPr lang="en-US" sz="2000" dirty="0" err="1"/>
              <a:t>využívá</a:t>
            </a:r>
            <a:r>
              <a:rPr lang="en-US" sz="2000" dirty="0"/>
              <a:t> </a:t>
            </a:r>
            <a:r>
              <a:rPr lang="en-US" sz="2000" dirty="0" err="1"/>
              <a:t>terminologie</a:t>
            </a:r>
            <a:r>
              <a:rPr lang="en-US" sz="2000" dirty="0"/>
              <a:t> </a:t>
            </a:r>
            <a:r>
              <a:rPr lang="en-US" sz="2000" dirty="0" err="1"/>
              <a:t>založené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specifikaci</a:t>
            </a:r>
            <a:r>
              <a:rPr lang="en-US" sz="2000" dirty="0"/>
              <a:t> DOM.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DOM </a:t>
            </a:r>
            <a:r>
              <a:rPr lang="en-US" sz="2000" dirty="0" err="1"/>
              <a:t>definuje</a:t>
            </a:r>
            <a:r>
              <a:rPr lang="en-US" sz="2000" dirty="0"/>
              <a:t> </a:t>
            </a:r>
            <a:r>
              <a:rPr lang="en-US" sz="2000" dirty="0" err="1"/>
              <a:t>množinu</a:t>
            </a:r>
            <a:r>
              <a:rPr lang="en-US" sz="2000" dirty="0"/>
              <a:t> </a:t>
            </a:r>
            <a:r>
              <a:rPr lang="en-US" sz="2000" dirty="0" err="1"/>
              <a:t>objektů</a:t>
            </a:r>
            <a:r>
              <a:rPr lang="en-US" sz="2000" dirty="0"/>
              <a:t> a </a:t>
            </a:r>
            <a:r>
              <a:rPr lang="en-US" sz="2000" dirty="0" err="1"/>
              <a:t>rozhraní</a:t>
            </a:r>
            <a:r>
              <a:rPr lang="en-US" sz="2000" dirty="0"/>
              <a:t> pro </a:t>
            </a:r>
            <a:r>
              <a:rPr lang="en-US" sz="2000" dirty="0" err="1"/>
              <a:t>manipulaci</a:t>
            </a:r>
            <a:r>
              <a:rPr lang="en-US" sz="2000" dirty="0"/>
              <a:t> HTML a XML </a:t>
            </a:r>
            <a:r>
              <a:rPr lang="en-US" sz="2000" dirty="0" err="1"/>
              <a:t>obsahu</a:t>
            </a:r>
            <a:r>
              <a:rPr lang="en-US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Přesný</a:t>
            </a:r>
            <a:r>
              <a:rPr lang="en-US" sz="2000" dirty="0"/>
              <a:t> </a:t>
            </a:r>
            <a:r>
              <a:rPr lang="en-US" sz="2000" dirty="0" err="1"/>
              <a:t>formální</a:t>
            </a:r>
            <a:r>
              <a:rPr lang="en-US" sz="2000" dirty="0"/>
              <a:t> </a:t>
            </a:r>
            <a:r>
              <a:rPr lang="en-US" sz="2000" dirty="0" err="1"/>
              <a:t>popis</a:t>
            </a:r>
            <a:r>
              <a:rPr lang="en-US" sz="2000" dirty="0"/>
              <a:t> XML – </a:t>
            </a:r>
            <a:r>
              <a:rPr lang="en-US" sz="2000" dirty="0" err="1"/>
              <a:t>viz</a:t>
            </a:r>
            <a:r>
              <a:rPr lang="en-US" sz="2000" dirty="0"/>
              <a:t> </a:t>
            </a:r>
            <a:r>
              <a:rPr lang="en-US" sz="2000" dirty="0" err="1"/>
              <a:t>specializovaný</a:t>
            </a:r>
            <a:r>
              <a:rPr lang="en-US" sz="2000" dirty="0"/>
              <a:t> </a:t>
            </a:r>
            <a:r>
              <a:rPr lang="en-US" sz="2000" dirty="0" err="1"/>
              <a:t>kurz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2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4950687"/>
              </p:ext>
            </p:extLst>
          </p:nvPr>
        </p:nvGraphicFramePr>
        <p:xfrm>
          <a:off x="531384" y="3068960"/>
          <a:ext cx="8001056" cy="3291840"/>
        </p:xfrm>
        <a:graphic>
          <a:graphicData uri="http://schemas.openxmlformats.org/drawingml/2006/table">
            <a:tbl>
              <a:tblPr/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dirty="0"/>
                        <a:t>CDATA sekce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dirty="0">
                          <a:latin typeface="Courier New" pitchFamily="49" charset="0"/>
                          <a:cs typeface="Courier New" pitchFamily="49" charset="0"/>
                        </a:rPr>
                        <a:t>&lt;![CDATA[</a:t>
                      </a:r>
                      <a:r>
                        <a:rPr lang="cs-CZ" sz="1600" b="0" dirty="0">
                          <a:latin typeface="Courier New" pitchFamily="49" charset="0"/>
                          <a:cs typeface="Courier New" pitchFamily="49" charset="0"/>
                        </a:rPr>
                        <a:t>obsah</a:t>
                      </a:r>
                      <a:r>
                        <a:rPr lang="cs-CZ" sz="1600" b="0" baseline="0" dirty="0">
                          <a:latin typeface="Courier New" pitchFamily="49" charset="0"/>
                          <a:cs typeface="Courier New" pitchFamily="49" charset="0"/>
                        </a:rPr>
                        <a:t> CDATA sekce se používá pro text, který </a:t>
                      </a:r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cs-CZ" sz="1600" b="0" baseline="0" dirty="0" err="1">
                          <a:latin typeface="Courier New" pitchFamily="49" charset="0"/>
                          <a:cs typeface="Courier New" pitchFamily="49" charset="0"/>
                        </a:rPr>
                        <a:t>ůže</a:t>
                      </a:r>
                      <a:r>
                        <a:rPr lang="cs-CZ" sz="1600" b="0" baseline="0" dirty="0">
                          <a:latin typeface="Courier New" pitchFamily="49" charset="0"/>
                          <a:cs typeface="Courier New" pitchFamily="49" charset="0"/>
                        </a:rPr>
                        <a:t> obsahovat vyhrazené znaky jako </a:t>
                      </a:r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&lt; &amp;, ale </a:t>
                      </a:r>
                      <a:r>
                        <a:rPr lang="cs-CZ" sz="1600" b="0" baseline="0" dirty="0">
                          <a:latin typeface="Courier New" pitchFamily="49" charset="0"/>
                          <a:cs typeface="Courier New" pitchFamily="49" charset="0"/>
                        </a:rPr>
                        <a:t>nemá být zpracován </a:t>
                      </a:r>
                      <a:r>
                        <a:rPr lang="cs-CZ" sz="1600" b="0" baseline="0" dirty="0" err="1">
                          <a:latin typeface="Courier New" pitchFamily="49" charset="0"/>
                          <a:cs typeface="Courier New" pitchFamily="49" charset="0"/>
                        </a:rPr>
                        <a:t>xml</a:t>
                      </a:r>
                      <a:r>
                        <a:rPr lang="cs-CZ" sz="1600" b="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cs-CZ" sz="1600" b="0" baseline="0" dirty="0" err="1">
                          <a:latin typeface="Courier New" pitchFamily="49" charset="0"/>
                          <a:cs typeface="Courier New" pitchFamily="49" charset="0"/>
                        </a:rPr>
                        <a:t>parserem</a:t>
                      </a:r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]]&gt;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cs-CZ" sz="2000" dirty="0"/>
                        <a:t>Entita</a:t>
                      </a:r>
                      <a:endParaRPr kumimoji="0" lang="cs-CZ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Entity zastupují nějaký text. Nejčastěji se používají pro znaky vyhrazené v XML,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 ampersand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&amp;amp;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</a:t>
                      </a:r>
                      <a:r>
                        <a:rPr kumimoji="0" lang="cs-CZ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šítko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je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ár jméno-hodnota, který je obsažen v otevíracím </a:t>
                      </a:r>
                      <a:r>
                        <a:rPr kumimoji="0" lang="cs-CZ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tagu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za jménem elementu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produkt id="5"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gid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="</a:t>
                      </a:r>
                      <a:r>
                        <a:rPr kumimoji="0" lang="cs-CZ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"&gt;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/produkt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cs-CZ" sz="2000" dirty="0"/>
                        <a:t>Text</a:t>
                      </a:r>
                      <a:endParaRPr kumimoji="0" lang="cs-CZ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produkt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texto</a:t>
                      </a:r>
                      <a:r>
                        <a:rPr kumimoji="0" lang="cs-CZ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vý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obsah atributu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"&gt;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nebo elementu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produkt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999878"/>
              </p:ext>
            </p:extLst>
          </p:nvPr>
        </p:nvGraphicFramePr>
        <p:xfrm>
          <a:off x="531384" y="188640"/>
          <a:ext cx="8001056" cy="2876550"/>
        </p:xfrm>
        <a:graphic>
          <a:graphicData uri="http://schemas.openxmlformats.org/drawingml/2006/table">
            <a:tbl>
              <a:tblPr/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Uzel</a:t>
                      </a:r>
                      <a:endParaRPr kumimoji="0" lang="cs-CZ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Popis</a:t>
                      </a:r>
                      <a:endParaRPr kumimoji="0" lang="cs-CZ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Dokument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Reprezentuje celý XML dokument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cs-CZ" sz="1600" b="0" dirty="0">
                          <a:latin typeface="Courier New" pitchFamily="49" charset="0"/>
                          <a:cs typeface="Courier New" pitchFamily="49" charset="0"/>
                        </a:rPr>
                        <a:t>&lt;element&gt; </a:t>
                      </a:r>
                      <a:r>
                        <a:rPr lang="cs-CZ" sz="1600" b="0" dirty="0"/>
                        <a:t>Obsah </a:t>
                      </a:r>
                      <a:r>
                        <a:rPr lang="cs-CZ" sz="1600" b="0" dirty="0" err="1"/>
                        <a:t>elementového</a:t>
                      </a:r>
                      <a:r>
                        <a:rPr lang="cs-CZ" sz="1600" b="0" dirty="0"/>
                        <a:t> uzlu je mezi otevírací a </a:t>
                      </a:r>
                      <a:r>
                        <a:rPr lang="cs-CZ" sz="1600" b="0" dirty="0" err="1"/>
                        <a:t>uko</a:t>
                      </a:r>
                      <a:r>
                        <a:rPr lang="en-US" sz="1600" b="0" dirty="0"/>
                        <a:t>n</a:t>
                      </a:r>
                      <a:r>
                        <a:rPr lang="cs-CZ" sz="1600" b="0" dirty="0" err="1"/>
                        <a:t>čovací</a:t>
                      </a:r>
                      <a:r>
                        <a:rPr lang="cs-CZ" sz="1600" b="0" baseline="0" dirty="0"/>
                        <a:t> značkou</a:t>
                      </a:r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&lt;/element&gt;</a:t>
                      </a:r>
                      <a:r>
                        <a:rPr lang="cs-CZ" sz="1600" b="0" baseline="0" dirty="0"/>
                        <a:t>, není-li element prázdný jako tento </a:t>
                      </a:r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&lt;element/&gt;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Instrukce pro zpracování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cs-CZ" sz="1600" b="0" dirty="0">
                          <a:latin typeface="Courier New" pitchFamily="49" charset="0"/>
                          <a:cs typeface="Courier New" pitchFamily="49" charset="0"/>
                        </a:rPr>
                        <a:t>&lt;?Instrukce</a:t>
                      </a:r>
                      <a:r>
                        <a:rPr lang="cs-CZ" sz="1600" b="0" baseline="0" dirty="0">
                          <a:latin typeface="Courier New" pitchFamily="49" charset="0"/>
                          <a:cs typeface="Courier New" pitchFamily="49" charset="0"/>
                        </a:rPr>
                        <a:t> pro zpracování říkají aplikacím, jak se má dokument zpracovat</a:t>
                      </a:r>
                      <a:r>
                        <a:rPr lang="cs-CZ" sz="1600" b="0" dirty="0">
                          <a:latin typeface="Courier New" pitchFamily="49" charset="0"/>
                          <a:cs typeface="Courier New" pitchFamily="49" charset="0"/>
                        </a:rPr>
                        <a:t>?&gt;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Komentář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cs-CZ" sz="1600" b="0" dirty="0">
                          <a:latin typeface="Courier New" pitchFamily="49" charset="0"/>
                          <a:cs typeface="Courier New" pitchFamily="49" charset="0"/>
                        </a:rPr>
                        <a:t>&lt;!-- Komentáře</a:t>
                      </a:r>
                      <a:r>
                        <a:rPr lang="cs-CZ" sz="1600" b="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cs-CZ" sz="1600" b="0" dirty="0">
                          <a:latin typeface="Courier New" pitchFamily="49" charset="0"/>
                          <a:cs typeface="Courier New" pitchFamily="49" charset="0"/>
                        </a:rPr>
                        <a:t>--&gt;</a:t>
                      </a:r>
                      <a:endParaRPr kumimoji="0" 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ovéPole 2"/>
          <p:cNvSpPr txBox="1"/>
          <p:nvPr/>
        </p:nvSpPr>
        <p:spPr>
          <a:xfrm>
            <a:off x="2843808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Přehled</a:t>
            </a:r>
            <a:r>
              <a:rPr lang="en-US" i="1" dirty="0"/>
              <a:t> </a:t>
            </a:r>
            <a:r>
              <a:rPr lang="en-US" i="1" dirty="0" err="1"/>
              <a:t>nejvýznamnějších</a:t>
            </a:r>
            <a:r>
              <a:rPr lang="en-US" i="1" dirty="0"/>
              <a:t> </a:t>
            </a:r>
            <a:r>
              <a:rPr lang="en-US" i="1" dirty="0" err="1"/>
              <a:t>typů</a:t>
            </a:r>
            <a:r>
              <a:rPr lang="en-US" i="1" dirty="0"/>
              <a:t> </a:t>
            </a:r>
            <a:r>
              <a:rPr lang="en-US" i="1" dirty="0" err="1"/>
              <a:t>uzlů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59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Nadpis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cs-CZ" dirty="0"/>
              <a:t>Tvorba XML dokumentu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-32" y="1285860"/>
            <a:ext cx="5114932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utf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-8"?&gt;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&lt;!– 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Vygenerováno z relační databáze v 19/10/2009 14:51:00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--!&gt;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shop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id = "p156"&gt;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káva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NicaMex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Tato směs velmi kvalitních odrůd kávy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description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&lt;package unit=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grams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&gt;200&lt;/package&gt;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&gt;http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://www.fair-bio.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availability unit="days"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&gt;0&lt;/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availability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imgurl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&gt;http://www.fair-bio.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jpg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imgurl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price currency="CZK"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&gt;69.72&lt;/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price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vat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&gt;9&lt;/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vat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id="p19"&gt;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/item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&lt;/shop&gt;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00657" y="1196752"/>
            <a:ext cx="4214813" cy="4525963"/>
          </a:xfrm>
        </p:spPr>
        <p:txBody>
          <a:bodyPr/>
          <a:lstStyle/>
          <a:p>
            <a:pPr eaLnBrk="1" hangingPunct="1"/>
            <a:r>
              <a:rPr lang="cs-CZ" sz="2000" dirty="0"/>
              <a:t>Do atributů by se měly ukládat "atomické" hodnoty, které mají roli </a:t>
            </a:r>
            <a:r>
              <a:rPr lang="cs-CZ" sz="2000" i="1" dirty="0" err="1"/>
              <a:t>metadat</a:t>
            </a:r>
            <a:endParaRPr lang="cs-CZ" sz="2000" i="1" dirty="0"/>
          </a:p>
          <a:p>
            <a:pPr eaLnBrk="1" hangingPunct="1"/>
            <a:r>
              <a:rPr lang="cs-CZ" sz="2000" dirty="0"/>
              <a:t>Pokud textový uzel může obsahovat rezervované znaky </a:t>
            </a:r>
            <a:r>
              <a:rPr lang="en-US" sz="2000" dirty="0"/>
              <a:t>&lt;&amp;</a:t>
            </a:r>
            <a:r>
              <a:rPr lang="cs-CZ" sz="2000" dirty="0"/>
              <a:t>, převedeme je na entity, nebo text vložíme do CDATA sekce</a:t>
            </a:r>
          </a:p>
          <a:p>
            <a:pPr eaLnBrk="1" hangingPunct="1"/>
            <a:r>
              <a:rPr lang="cs-CZ" sz="2000" dirty="0"/>
              <a:t>Volíme co nejjemnější členění</a:t>
            </a:r>
            <a:r>
              <a:rPr lang="en-US" sz="2000" dirty="0"/>
              <a:t>, ka</a:t>
            </a:r>
            <a:r>
              <a:rPr lang="cs-CZ" sz="2000" dirty="0" err="1"/>
              <a:t>ždá</a:t>
            </a:r>
            <a:r>
              <a:rPr lang="cs-CZ" sz="2000" dirty="0"/>
              <a:t> dále nedělitelná informace do samostatného listového elementu (nebo atributu)</a:t>
            </a:r>
          </a:p>
        </p:txBody>
      </p:sp>
      <p:sp>
        <p:nvSpPr>
          <p:cNvPr id="2" name="Ovál 1"/>
          <p:cNvSpPr/>
          <p:nvPr/>
        </p:nvSpPr>
        <p:spPr>
          <a:xfrm>
            <a:off x="3203848" y="5517232"/>
            <a:ext cx="525658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b="1" dirty="0"/>
              <a:t>well-</a:t>
            </a:r>
            <a:r>
              <a:rPr lang="en-US" b="1" dirty="0" err="1"/>
              <a:t>formedness</a:t>
            </a:r>
            <a:r>
              <a:rPr lang="en-US" dirty="0"/>
              <a:t>: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syntaktické</a:t>
            </a:r>
            <a:r>
              <a:rPr lang="en-US" dirty="0"/>
              <a:t> </a:t>
            </a:r>
            <a:r>
              <a:rPr lang="en-US" dirty="0" err="1"/>
              <a:t>správnosti</a:t>
            </a:r>
            <a:r>
              <a:rPr lang="en-US" dirty="0"/>
              <a:t> XML </a:t>
            </a:r>
            <a:r>
              <a:rPr lang="en-US" dirty="0" err="1"/>
              <a:t>dokumentu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en-US" sz="2400" dirty="0"/>
              <a:t>XML </a:t>
            </a:r>
            <a:r>
              <a:rPr lang="en-US" sz="2400" dirty="0" err="1"/>
              <a:t>dokument</a:t>
            </a:r>
            <a:r>
              <a:rPr lang="en-US" sz="2400" dirty="0"/>
              <a:t> se </a:t>
            </a:r>
            <a:r>
              <a:rPr lang="en-US" sz="2400" dirty="0" err="1"/>
              <a:t>skládá</a:t>
            </a:r>
            <a:r>
              <a:rPr lang="en-US" sz="2400" dirty="0"/>
              <a:t> z </a:t>
            </a:r>
            <a:r>
              <a:rPr lang="en-US" sz="2400" dirty="0" err="1"/>
              <a:t>elementů</a:t>
            </a:r>
            <a:r>
              <a:rPr lang="en-US" sz="2400" dirty="0"/>
              <a:t>. </a:t>
            </a:r>
            <a:r>
              <a:rPr lang="en-US" sz="2400" dirty="0" err="1"/>
              <a:t>Elementy</a:t>
            </a:r>
            <a:r>
              <a:rPr lang="en-US" sz="2400" dirty="0"/>
              <a:t>  </a:t>
            </a:r>
            <a:r>
              <a:rPr lang="en-US" sz="2400" dirty="0" err="1"/>
              <a:t>jsou</a:t>
            </a:r>
            <a:r>
              <a:rPr lang="en-US" sz="2400" dirty="0"/>
              <a:t> </a:t>
            </a:r>
            <a:r>
              <a:rPr lang="en-US" sz="2400" dirty="0" err="1"/>
              <a:t>vymezeny</a:t>
            </a:r>
            <a:r>
              <a:rPr lang="en-US" sz="2400" dirty="0"/>
              <a:t> </a:t>
            </a:r>
            <a:r>
              <a:rPr lang="en-US" sz="2400" dirty="0" err="1"/>
              <a:t>buď</a:t>
            </a:r>
            <a:endParaRPr lang="en-US" sz="2400" dirty="0"/>
          </a:p>
          <a:p>
            <a:pPr lvl="1"/>
            <a:r>
              <a:rPr lang="en-US" sz="2000" dirty="0" err="1"/>
              <a:t>zahajovacím</a:t>
            </a:r>
            <a:r>
              <a:rPr lang="en-US" sz="2000" dirty="0"/>
              <a:t> a </a:t>
            </a:r>
            <a:r>
              <a:rPr lang="en-US" sz="2000" dirty="0" err="1"/>
              <a:t>ukončovací</a:t>
            </a:r>
            <a:r>
              <a:rPr lang="en-US" sz="2000" dirty="0"/>
              <a:t> </a:t>
            </a:r>
            <a:r>
              <a:rPr lang="en-US" sz="2000" dirty="0" err="1"/>
              <a:t>značkou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 err="1"/>
              <a:t>zahajovací</a:t>
            </a:r>
            <a:r>
              <a:rPr lang="en-US" sz="1600" dirty="0"/>
              <a:t> </a:t>
            </a:r>
            <a:r>
              <a:rPr lang="en-US" sz="1600" dirty="0" err="1"/>
              <a:t>značka</a:t>
            </a:r>
            <a:r>
              <a:rPr lang="en-US" sz="1600" dirty="0"/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'&lt;' Name (S Attribute)* S? '&gt;'</a:t>
            </a:r>
          </a:p>
          <a:p>
            <a:pPr lvl="2"/>
            <a:r>
              <a:rPr lang="en-US" sz="1600" dirty="0" err="1"/>
              <a:t>ukončovací</a:t>
            </a:r>
            <a:r>
              <a:rPr lang="en-US" sz="1600" dirty="0"/>
              <a:t> </a:t>
            </a:r>
            <a:r>
              <a:rPr lang="en-US" sz="1600" dirty="0" err="1"/>
              <a:t>značka</a:t>
            </a:r>
            <a:r>
              <a:rPr lang="en-US" sz="1600" dirty="0"/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'&lt;/' Name S? '&gt;‘</a:t>
            </a:r>
          </a:p>
          <a:p>
            <a:pPr lvl="1"/>
            <a:r>
              <a:rPr lang="en-US" sz="2000" dirty="0"/>
              <a:t>pro </a:t>
            </a:r>
            <a:r>
              <a:rPr lang="en-US" sz="2000" dirty="0" err="1"/>
              <a:t>prázdný</a:t>
            </a:r>
            <a:r>
              <a:rPr lang="en-US" sz="2000" dirty="0"/>
              <a:t> element </a:t>
            </a:r>
            <a:r>
              <a:rPr lang="en-US" sz="2000" dirty="0" err="1"/>
              <a:t>značkou</a:t>
            </a:r>
            <a:r>
              <a:rPr lang="en-US" sz="2000" dirty="0"/>
              <a:t> </a:t>
            </a:r>
          </a:p>
          <a:p>
            <a:pPr lvl="2"/>
            <a:r>
              <a:rPr lang="en-US" sz="1600" dirty="0" err="1"/>
              <a:t>prázdného</a:t>
            </a:r>
            <a:r>
              <a:rPr lang="en-US" sz="1200" dirty="0"/>
              <a:t> </a:t>
            </a:r>
            <a:r>
              <a:rPr lang="en-US" sz="1600" dirty="0" err="1"/>
              <a:t>elementu</a:t>
            </a:r>
            <a:r>
              <a:rPr lang="en-US" sz="1200" dirty="0"/>
              <a:t>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'&lt;' Name (S Attribute)* S? '/&gt;'</a:t>
            </a:r>
          </a:p>
          <a:p>
            <a:pPr marL="457200" lvl="1" indent="0">
              <a:buNone/>
            </a:pPr>
            <a:r>
              <a:rPr lang="en-US" sz="2400" i="1" dirty="0" err="1">
                <a:ea typeface="+mn-ea"/>
                <a:cs typeface="+mn-cs"/>
              </a:rPr>
              <a:t>kde</a:t>
            </a:r>
            <a:r>
              <a:rPr lang="en-US" sz="2400" i="1" dirty="0">
                <a:ea typeface="+mn-ea"/>
                <a:cs typeface="+mn-cs"/>
              </a:rPr>
              <a:t> “S” </a:t>
            </a:r>
            <a:r>
              <a:rPr lang="en-US" sz="2400" i="1" dirty="0" err="1">
                <a:ea typeface="+mn-ea"/>
                <a:cs typeface="+mn-cs"/>
              </a:rPr>
              <a:t>bílý</a:t>
            </a:r>
            <a:r>
              <a:rPr lang="en-US" sz="2400" i="1" dirty="0">
                <a:ea typeface="+mn-ea"/>
                <a:cs typeface="+mn-cs"/>
              </a:rPr>
              <a:t> </a:t>
            </a:r>
            <a:r>
              <a:rPr lang="en-US" sz="2400" i="1" dirty="0" err="1">
                <a:ea typeface="+mn-ea"/>
                <a:cs typeface="+mn-cs"/>
              </a:rPr>
              <a:t>znak</a:t>
            </a:r>
            <a:r>
              <a:rPr lang="en-US" sz="2400" i="1" dirty="0">
                <a:ea typeface="+mn-ea"/>
                <a:cs typeface="+mn-cs"/>
              </a:rPr>
              <a:t>, a “?” </a:t>
            </a:r>
            <a:r>
              <a:rPr lang="en-US" sz="2400" dirty="0" err="1">
                <a:ea typeface="+mn-ea"/>
                <a:cs typeface="+mn-cs"/>
              </a:rPr>
              <a:t>indikuje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volitelnost</a:t>
            </a:r>
            <a:endParaRPr lang="en-US" sz="2400" dirty="0">
              <a:ea typeface="+mn-ea"/>
              <a:cs typeface="+mn-cs"/>
            </a:endParaRPr>
          </a:p>
          <a:p>
            <a:r>
              <a:rPr lang="en-US" sz="2400" dirty="0"/>
              <a:t>Element </a:t>
            </a:r>
            <a:r>
              <a:rPr lang="en-US" sz="2400" dirty="0" err="1"/>
              <a:t>má</a:t>
            </a:r>
            <a:r>
              <a:rPr lang="en-US" sz="2400" dirty="0"/>
              <a:t> </a:t>
            </a:r>
            <a:r>
              <a:rPr lang="en-US" sz="2400" dirty="0" err="1"/>
              <a:t>typ</a:t>
            </a:r>
            <a:r>
              <a:rPr lang="en-US" sz="2400" dirty="0"/>
              <a:t>, </a:t>
            </a:r>
            <a:r>
              <a:rPr lang="en-US" sz="2400" dirty="0" err="1"/>
              <a:t>který</a:t>
            </a:r>
            <a:r>
              <a:rPr lang="en-US" sz="2400" dirty="0"/>
              <a:t> je </a:t>
            </a:r>
            <a:r>
              <a:rPr lang="en-US" sz="2400" dirty="0" err="1"/>
              <a:t>identifikován</a:t>
            </a:r>
            <a:r>
              <a:rPr lang="en-US" sz="2400" dirty="0"/>
              <a:t> </a:t>
            </a:r>
            <a:r>
              <a:rPr lang="en-US" sz="2400" dirty="0" err="1"/>
              <a:t>jménem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/>
              <a:t>, a </a:t>
            </a:r>
            <a:r>
              <a:rPr lang="en-US" sz="2400" dirty="0" err="1"/>
              <a:t>může</a:t>
            </a:r>
            <a:r>
              <a:rPr lang="en-US" sz="2400" dirty="0"/>
              <a:t> </a:t>
            </a:r>
            <a:r>
              <a:rPr lang="en-US" sz="2400" dirty="0" err="1"/>
              <a:t>mít</a:t>
            </a:r>
            <a:r>
              <a:rPr lang="en-US" sz="2400" dirty="0"/>
              <a:t> </a:t>
            </a:r>
            <a:r>
              <a:rPr lang="en-US" sz="2400" dirty="0" err="1"/>
              <a:t>množinu</a:t>
            </a:r>
            <a:r>
              <a:rPr lang="en-US" sz="2400" dirty="0"/>
              <a:t> </a:t>
            </a:r>
            <a:r>
              <a:rPr lang="en-US" sz="2400" dirty="0" err="1"/>
              <a:t>specifikací</a:t>
            </a:r>
            <a:r>
              <a:rPr lang="en-US" sz="2400" dirty="0"/>
              <a:t> </a:t>
            </a:r>
            <a:r>
              <a:rPr lang="en-US" sz="2400" dirty="0" err="1"/>
              <a:t>atributů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sz="2400" dirty="0"/>
              <a:t>.</a:t>
            </a:r>
          </a:p>
          <a:p>
            <a:r>
              <a:rPr lang="en-US" sz="2400" dirty="0"/>
              <a:t>XML </a:t>
            </a:r>
            <a:r>
              <a:rPr lang="en-US" sz="2400" dirty="0" err="1"/>
              <a:t>dokument</a:t>
            </a:r>
            <a:r>
              <a:rPr lang="en-US" sz="2400" dirty="0"/>
              <a:t> </a:t>
            </a:r>
            <a:r>
              <a:rPr lang="en-US" sz="2400" dirty="0" err="1"/>
              <a:t>musí</a:t>
            </a:r>
            <a:r>
              <a:rPr lang="en-US" sz="2400" dirty="0"/>
              <a:t> </a:t>
            </a:r>
            <a:r>
              <a:rPr lang="en-US" sz="2400" dirty="0" err="1"/>
              <a:t>obsahovat</a:t>
            </a:r>
            <a:r>
              <a:rPr lang="en-US" sz="2400" dirty="0"/>
              <a:t> </a:t>
            </a:r>
            <a:r>
              <a:rPr lang="en-US" sz="2400" dirty="0" err="1"/>
              <a:t>právě</a:t>
            </a:r>
            <a:r>
              <a:rPr lang="en-US" sz="2400" dirty="0"/>
              <a:t> </a:t>
            </a:r>
            <a:r>
              <a:rPr lang="en-US" sz="2400" dirty="0" err="1"/>
              <a:t>jeden</a:t>
            </a:r>
            <a:r>
              <a:rPr lang="en-US" sz="2400" dirty="0"/>
              <a:t> </a:t>
            </a:r>
            <a:r>
              <a:rPr lang="en-US" sz="2400" dirty="0" err="1"/>
              <a:t>kořenový</a:t>
            </a:r>
            <a:r>
              <a:rPr lang="en-US" sz="2400" dirty="0"/>
              <a:t> element</a:t>
            </a:r>
          </a:p>
        </p:txBody>
      </p:sp>
      <p:sp>
        <p:nvSpPr>
          <p:cNvPr id="5" name="Obdélník 4"/>
          <p:cNvSpPr/>
          <p:nvPr/>
        </p:nvSpPr>
        <p:spPr>
          <a:xfrm>
            <a:off x="3491880" y="6021288"/>
            <a:ext cx="15632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&lt;element/&gt;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91880" y="63906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Prázdný</a:t>
            </a:r>
            <a:r>
              <a:rPr lang="en-US" i="1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303098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Jméno</a:t>
            </a:r>
            <a:r>
              <a:rPr lang="en-US" dirty="0"/>
              <a:t> (</a:t>
            </a:r>
            <a:r>
              <a:rPr lang="en-US" dirty="0" err="1"/>
              <a:t>elementu</a:t>
            </a:r>
            <a:r>
              <a:rPr lang="en-US" dirty="0"/>
              <a:t>, </a:t>
            </a:r>
            <a:r>
              <a:rPr lang="en-US" dirty="0" err="1"/>
              <a:t>atributu</a:t>
            </a:r>
            <a:r>
              <a:rPr lang="en-US" dirty="0"/>
              <a:t>)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NameStartChar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NameChar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)*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NameStartChar</a:t>
            </a:r>
            <a:r>
              <a:rPr lang="en-US" sz="2400" dirty="0"/>
              <a:t>: ":" | </a:t>
            </a:r>
            <a:r>
              <a:rPr lang="en-US" sz="2400" dirty="0">
                <a:solidFill>
                  <a:srgbClr val="FF0000"/>
                </a:solidFill>
              </a:rPr>
              <a:t>[A-Z] </a:t>
            </a:r>
            <a:r>
              <a:rPr lang="en-US" sz="2400" dirty="0"/>
              <a:t>| "</a:t>
            </a:r>
            <a:r>
              <a:rPr lang="en-US" sz="2400" dirty="0">
                <a:solidFill>
                  <a:srgbClr val="FF0000"/>
                </a:solidFill>
              </a:rPr>
              <a:t>_</a:t>
            </a:r>
            <a:r>
              <a:rPr lang="en-US" sz="2400" dirty="0"/>
              <a:t>" | </a:t>
            </a:r>
            <a:r>
              <a:rPr lang="en-US" sz="2400" dirty="0">
                <a:solidFill>
                  <a:srgbClr val="FF0000"/>
                </a:solidFill>
              </a:rPr>
              <a:t>[a-z]</a:t>
            </a:r>
            <a:r>
              <a:rPr lang="en-US" sz="2400" dirty="0"/>
              <a:t> | [#xC0-#xD6] | [#xD8-#xF6] | [#xF8-#x2FF] | [#x370-#x37D] | [#x37F-#x1FFF] | [#x200C-#x200D] | [#x2070-#x218F] | [#x2C00-#x2FEF] | [#x3001-#xD7FF] | [#xF900-#</a:t>
            </a:r>
            <a:r>
              <a:rPr lang="en-US" sz="2400" dirty="0" err="1"/>
              <a:t>xFDCF</a:t>
            </a:r>
            <a:r>
              <a:rPr lang="en-US" sz="2400" dirty="0"/>
              <a:t>] | [#xFDF0-#</a:t>
            </a:r>
            <a:r>
              <a:rPr lang="en-US" sz="2400" dirty="0" err="1"/>
              <a:t>xFFFD</a:t>
            </a:r>
            <a:r>
              <a:rPr lang="en-US" sz="2400" dirty="0"/>
              <a:t>] | [#x10000-#</a:t>
            </a:r>
            <a:r>
              <a:rPr lang="en-US" sz="2400" dirty="0" err="1"/>
              <a:t>xEFFFF</a:t>
            </a:r>
            <a:r>
              <a:rPr lang="en-US" sz="2400" dirty="0"/>
              <a:t>]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NameChar</a:t>
            </a:r>
            <a:r>
              <a:rPr lang="en-US" sz="2400" dirty="0"/>
              <a:t>: 	</a:t>
            </a:r>
            <a:r>
              <a:rPr lang="en-US" sz="2400" dirty="0" err="1">
                <a:solidFill>
                  <a:srgbClr val="FF0000"/>
                </a:solidFill>
              </a:rPr>
              <a:t>NameStartChar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| "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" | "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" | [</a:t>
            </a:r>
            <a:r>
              <a:rPr lang="en-US" sz="2400" b="1" dirty="0">
                <a:solidFill>
                  <a:srgbClr val="FF0000"/>
                </a:solidFill>
              </a:rPr>
              <a:t>0-9</a:t>
            </a:r>
            <a:r>
              <a:rPr lang="en-US" sz="2400" dirty="0"/>
              <a:t>] | #xB7 | [#x0300-#x036F] | [#x203F-#x2040]</a:t>
            </a:r>
          </a:p>
        </p:txBody>
      </p:sp>
    </p:spTree>
    <p:extLst>
      <p:ext uri="{BB962C8B-B14F-4D97-AF65-F5344CB8AC3E}">
        <p14:creationId xmlns:p14="http://schemas.microsoft.com/office/powerpoint/2010/main" val="181507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35516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Atributy</a:t>
            </a:r>
            <a:r>
              <a:rPr lang="en-US" sz="2800" dirty="0"/>
              <a:t> se </a:t>
            </a:r>
            <a:r>
              <a:rPr lang="en-US" sz="2800" dirty="0" err="1"/>
              <a:t>používají</a:t>
            </a:r>
            <a:r>
              <a:rPr lang="en-US" sz="2800" dirty="0"/>
              <a:t> k </a:t>
            </a:r>
            <a:r>
              <a:rPr lang="en-US" sz="2800" dirty="0" err="1"/>
              <a:t>asociaci</a:t>
            </a:r>
            <a:r>
              <a:rPr lang="en-US" sz="2800" dirty="0"/>
              <a:t> </a:t>
            </a:r>
            <a:r>
              <a:rPr lang="en-US" sz="2800" dirty="0" err="1"/>
              <a:t>párů</a:t>
            </a:r>
            <a:r>
              <a:rPr lang="en-US" sz="2800" dirty="0"/>
              <a:t> </a:t>
            </a:r>
            <a:r>
              <a:rPr lang="en-US" sz="2800" dirty="0" err="1"/>
              <a:t>jméno</a:t>
            </a:r>
            <a:r>
              <a:rPr lang="en-US" sz="2800" dirty="0"/>
              <a:t> </a:t>
            </a:r>
            <a:r>
              <a:rPr lang="en-US" sz="2800" dirty="0" err="1"/>
              <a:t>hodnota</a:t>
            </a:r>
            <a:r>
              <a:rPr lang="en-US" sz="2800" dirty="0"/>
              <a:t> s </a:t>
            </a:r>
            <a:r>
              <a:rPr lang="en-US" sz="2800" dirty="0" err="1"/>
              <a:t>elementy</a:t>
            </a:r>
            <a:endParaRPr lang="en-US" sz="2800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Name S? '=' S?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dirty="0"/>
              <a:t>Na </a:t>
            </a:r>
            <a:r>
              <a:rPr lang="en-US" sz="2800" dirty="0" err="1"/>
              <a:t>jméno</a:t>
            </a:r>
            <a:r>
              <a:rPr lang="en-US" sz="2800" dirty="0"/>
              <a:t> </a:t>
            </a:r>
            <a:r>
              <a:rPr lang="en-US" sz="2800" dirty="0" err="1"/>
              <a:t>atributu</a:t>
            </a:r>
            <a:r>
              <a:rPr lang="en-US" sz="2800" dirty="0"/>
              <a:t> </a:t>
            </a:r>
            <a:r>
              <a:rPr lang="en-US" sz="2800" dirty="0" err="1"/>
              <a:t>jsou</a:t>
            </a:r>
            <a:r>
              <a:rPr lang="en-US" sz="2800" dirty="0"/>
              <a:t> </a:t>
            </a:r>
            <a:r>
              <a:rPr lang="en-US" sz="2800" dirty="0" err="1"/>
              <a:t>stejné</a:t>
            </a:r>
            <a:r>
              <a:rPr lang="en-US" sz="2800" dirty="0"/>
              <a:t> </a:t>
            </a:r>
            <a:r>
              <a:rPr lang="en-US" sz="2800" dirty="0" err="1"/>
              <a:t>požadavky</a:t>
            </a:r>
            <a:r>
              <a:rPr lang="en-US" sz="2800" dirty="0"/>
              <a:t>  </a:t>
            </a:r>
            <a:r>
              <a:rPr lang="en-US" sz="2800" dirty="0" err="1"/>
              <a:t>jako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jméno</a:t>
            </a:r>
            <a:r>
              <a:rPr lang="en-US" sz="2800" dirty="0"/>
              <a:t> </a:t>
            </a:r>
            <a:r>
              <a:rPr lang="en-US" sz="2800" dirty="0" err="1"/>
              <a:t>elementu</a:t>
            </a:r>
            <a:endParaRPr lang="en-US" sz="2800" dirty="0"/>
          </a:p>
          <a:p>
            <a:r>
              <a:rPr lang="en-US" sz="2800" dirty="0" err="1"/>
              <a:t>Hodnota</a:t>
            </a:r>
            <a:r>
              <a:rPr lang="en-US" sz="2800" dirty="0"/>
              <a:t> </a:t>
            </a:r>
            <a:r>
              <a:rPr lang="en-US" sz="2800" dirty="0" err="1"/>
              <a:t>atributu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AttValue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 se </a:t>
            </a:r>
            <a:r>
              <a:rPr lang="en-US" sz="2800" dirty="0" err="1"/>
              <a:t>může</a:t>
            </a:r>
            <a:r>
              <a:rPr lang="en-US" sz="2800" dirty="0"/>
              <a:t> </a:t>
            </a:r>
            <a:r>
              <a:rPr lang="en-US" sz="2800" dirty="0" err="1"/>
              <a:t>skládat</a:t>
            </a:r>
            <a:r>
              <a:rPr lang="en-US" sz="2800" dirty="0"/>
              <a:t> z </a:t>
            </a:r>
            <a:r>
              <a:rPr lang="en-US" sz="2800" dirty="0" err="1"/>
              <a:t>libovolných</a:t>
            </a:r>
            <a:r>
              <a:rPr lang="en-US" sz="2800" dirty="0"/>
              <a:t> </a:t>
            </a:r>
            <a:r>
              <a:rPr lang="en-US" sz="2800" dirty="0" err="1"/>
              <a:t>znaků</a:t>
            </a:r>
            <a:r>
              <a:rPr lang="en-US" sz="2800" dirty="0"/>
              <a:t> </a:t>
            </a:r>
            <a:r>
              <a:rPr lang="en-US" sz="2800" dirty="0" err="1"/>
              <a:t>kromě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&lt;&amp;“</a:t>
            </a:r>
            <a:r>
              <a:rPr lang="en-US" sz="2800" dirty="0"/>
              <a:t> </a:t>
            </a:r>
          </a:p>
          <a:p>
            <a:pPr lvl="1"/>
            <a:r>
              <a:rPr lang="en-US" sz="2400" dirty="0" err="1"/>
              <a:t>Znak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/>
              <a:t> je </a:t>
            </a:r>
            <a:r>
              <a:rPr lang="en-US" sz="2400" dirty="0" err="1"/>
              <a:t>povolen</a:t>
            </a:r>
            <a:r>
              <a:rPr lang="en-US" sz="2400" dirty="0"/>
              <a:t> </a:t>
            </a:r>
            <a:r>
              <a:rPr lang="en-US" sz="2400" dirty="0" err="1"/>
              <a:t>pokud</a:t>
            </a:r>
            <a:r>
              <a:rPr lang="en-US" sz="2400" dirty="0"/>
              <a:t> se </a:t>
            </a:r>
            <a:r>
              <a:rPr lang="en-US" sz="2400" dirty="0" err="1"/>
              <a:t>jedná</a:t>
            </a:r>
            <a:r>
              <a:rPr lang="en-US" sz="2400" dirty="0"/>
              <a:t> o </a:t>
            </a:r>
            <a:r>
              <a:rPr lang="en-US" sz="2400" dirty="0" err="1"/>
              <a:t>součást</a:t>
            </a:r>
            <a:r>
              <a:rPr lang="en-US" sz="2400" dirty="0"/>
              <a:t> </a:t>
            </a:r>
            <a:r>
              <a:rPr lang="en-US" sz="2400" dirty="0" err="1"/>
              <a:t>odkazu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entitu</a:t>
            </a:r>
            <a:r>
              <a:rPr lang="en-US" sz="2400" dirty="0"/>
              <a:t> </a:t>
            </a:r>
            <a:r>
              <a:rPr lang="en-US" sz="2400" dirty="0" err="1"/>
              <a:t>nebo</a:t>
            </a:r>
            <a:r>
              <a:rPr lang="en-US" sz="2400" dirty="0"/>
              <a:t> </a:t>
            </a:r>
            <a:r>
              <a:rPr lang="en-US" sz="2400" dirty="0" err="1"/>
              <a:t>znak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3106817" y="5949280"/>
            <a:ext cx="28039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id = "p156"&gt;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106817" y="634241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Příklad</a:t>
            </a:r>
            <a:r>
              <a:rPr lang="en-US" dirty="0"/>
              <a:t> </a:t>
            </a:r>
            <a:r>
              <a:rPr lang="en-US" dirty="0" err="1"/>
              <a:t>elementu</a:t>
            </a:r>
            <a:r>
              <a:rPr lang="en-US" dirty="0"/>
              <a:t> s </a:t>
            </a:r>
            <a:r>
              <a:rPr lang="en-US" dirty="0" err="1"/>
              <a:t>atributem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427168" cy="4525963"/>
          </a:xfrm>
        </p:spPr>
        <p:txBody>
          <a:bodyPr/>
          <a:lstStyle/>
          <a:p>
            <a:r>
              <a:rPr lang="en-US" dirty="0" err="1"/>
              <a:t>Elementový</a:t>
            </a:r>
            <a:r>
              <a:rPr lang="en-US" dirty="0"/>
              <a:t> </a:t>
            </a:r>
            <a:r>
              <a:rPr lang="en-US" dirty="0" err="1"/>
              <a:t>obsah</a:t>
            </a:r>
            <a:endParaRPr lang="en-US" dirty="0"/>
          </a:p>
          <a:p>
            <a:pPr lvl="1"/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obsahovat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(</a:t>
            </a:r>
            <a:r>
              <a:rPr lang="en-US" dirty="0" err="1"/>
              <a:t>děti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Dětské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volitelně</a:t>
            </a:r>
            <a:r>
              <a:rPr lang="en-US" dirty="0"/>
              <a:t> </a:t>
            </a:r>
            <a:r>
              <a:rPr lang="en-US" dirty="0" err="1"/>
              <a:t>odděleny</a:t>
            </a:r>
            <a:r>
              <a:rPr lang="en-US" dirty="0"/>
              <a:t> </a:t>
            </a:r>
            <a:r>
              <a:rPr lang="en-US" dirty="0" err="1"/>
              <a:t>bílými</a:t>
            </a:r>
            <a:r>
              <a:rPr lang="en-US" dirty="0"/>
              <a:t> </a:t>
            </a:r>
            <a:r>
              <a:rPr lang="en-US" dirty="0" err="1"/>
              <a:t>znaky</a:t>
            </a:r>
            <a:endParaRPr lang="en-US" dirty="0"/>
          </a:p>
          <a:p>
            <a:r>
              <a:rPr lang="en-US" dirty="0" err="1"/>
              <a:t>Smíšený</a:t>
            </a:r>
            <a:r>
              <a:rPr lang="en-US" dirty="0"/>
              <a:t> </a:t>
            </a:r>
            <a:r>
              <a:rPr lang="en-US" dirty="0" err="1"/>
              <a:t>obsah</a:t>
            </a:r>
            <a:r>
              <a:rPr lang="en-US" dirty="0"/>
              <a:t> (mixed content)</a:t>
            </a:r>
          </a:p>
          <a:p>
            <a:pPr lvl="1"/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obsahovat</a:t>
            </a:r>
            <a:r>
              <a:rPr lang="en-US" dirty="0"/>
              <a:t> </a:t>
            </a:r>
            <a:r>
              <a:rPr lang="en-US" dirty="0" err="1"/>
              <a:t>znaková</a:t>
            </a:r>
            <a:r>
              <a:rPr lang="en-US" dirty="0"/>
              <a:t> data,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kterými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volitelně</a:t>
            </a:r>
            <a:r>
              <a:rPr lang="en-US" dirty="0"/>
              <a:t> </a:t>
            </a:r>
            <a:r>
              <a:rPr lang="en-US" dirty="0" err="1"/>
              <a:t>promíchané</a:t>
            </a:r>
            <a:r>
              <a:rPr lang="en-US" dirty="0"/>
              <a:t> s </a:t>
            </a:r>
            <a:r>
              <a:rPr lang="en-US" dirty="0" err="1"/>
              <a:t>dětskými</a:t>
            </a:r>
            <a:r>
              <a:rPr lang="en-US" dirty="0"/>
              <a:t> </a:t>
            </a:r>
            <a:r>
              <a:rPr lang="en-US" dirty="0" err="1"/>
              <a:t>elementy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Osnova přednášky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endParaRPr lang="cs-CZ" dirty="0"/>
          </a:p>
          <a:p>
            <a:pPr marL="514350" indent="-514350" eaLnBrk="1" hangingPunct="1">
              <a:buFont typeface="+mj-lt"/>
              <a:buAutoNum type="arabicPeriod"/>
            </a:pPr>
            <a:endParaRPr lang="cs-CZ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cs-CZ" sz="3200" dirty="0"/>
              <a:t>CSV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cs-CZ" sz="3200" dirty="0"/>
              <a:t>Úvod do XML</a:t>
            </a:r>
            <a:r>
              <a:rPr lang="en-US" sz="3200" dirty="0"/>
              <a:t>, XML Schema</a:t>
            </a:r>
            <a:endParaRPr lang="cs-CZ" sz="3200" dirty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cs-CZ" sz="3200" dirty="0"/>
              <a:t>JSON 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cs-CZ" sz="3200" dirty="0"/>
              <a:t>RDF</a:t>
            </a:r>
          </a:p>
          <a:p>
            <a:pPr marL="971550" lvl="1" indent="-514350" eaLnBrk="1" hangingPunct="1">
              <a:buFont typeface="+mj-lt"/>
              <a:buAutoNum type="arabicPeriod"/>
            </a:pPr>
            <a:endParaRPr lang="cs-CZ" sz="3200" dirty="0"/>
          </a:p>
          <a:p>
            <a:pPr marL="971550" lvl="1" indent="-514350" eaLnBrk="1" hangingPunct="1">
              <a:buFont typeface="+mj-lt"/>
              <a:buAutoNum type="arabicPeriod"/>
            </a:pPr>
            <a:endParaRPr lang="cs-CZ" sz="3200" dirty="0"/>
          </a:p>
          <a:p>
            <a:pPr marL="742950" indent="-742950" eaLnBrk="1" hangingPunct="1">
              <a:buFont typeface="+mj-lt"/>
              <a:buAutoNum type="arabicPeriod"/>
            </a:pPr>
            <a:endParaRPr lang="cs-CZ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Znaky</a:t>
            </a:r>
            <a:r>
              <a:rPr lang="en-US" sz="4000" dirty="0"/>
              <a:t> ampersand </a:t>
            </a:r>
            <a:r>
              <a:rPr lang="en-US" sz="4000" dirty="0">
                <a:solidFill>
                  <a:srgbClr val="FF0000"/>
                </a:solidFill>
              </a:rPr>
              <a:t>&amp;</a:t>
            </a:r>
            <a:r>
              <a:rPr lang="en-US" sz="4000" dirty="0"/>
              <a:t> a </a:t>
            </a:r>
            <a:r>
              <a:rPr lang="en-US" sz="4000" dirty="0" err="1"/>
              <a:t>menšítko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r>
              <a:rPr lang="en-US" dirty="0" err="1"/>
              <a:t>Mohou</a:t>
            </a:r>
            <a:r>
              <a:rPr lang="en-US" dirty="0"/>
              <a:t> se </a:t>
            </a:r>
            <a:r>
              <a:rPr lang="en-US" dirty="0" err="1"/>
              <a:t>vyskytnout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součást</a:t>
            </a:r>
            <a:r>
              <a:rPr lang="en-US" dirty="0"/>
              <a:t> </a:t>
            </a:r>
            <a:r>
              <a:rPr lang="en-US" dirty="0" err="1"/>
              <a:t>značek</a:t>
            </a:r>
            <a:r>
              <a:rPr lang="en-US" dirty="0"/>
              <a:t>, v </a:t>
            </a:r>
            <a:r>
              <a:rPr lang="en-US" dirty="0" err="1"/>
              <a:t>komentáři</a:t>
            </a:r>
            <a:r>
              <a:rPr lang="en-US" dirty="0"/>
              <a:t>, v </a:t>
            </a:r>
            <a:r>
              <a:rPr lang="en-US" dirty="0" err="1"/>
              <a:t>instrukci</a:t>
            </a:r>
            <a:r>
              <a:rPr lang="en-US" dirty="0"/>
              <a:t> pro </a:t>
            </a:r>
            <a:r>
              <a:rPr lang="en-US" dirty="0" err="1"/>
              <a:t>zpracování</a:t>
            </a:r>
            <a:r>
              <a:rPr lang="en-US" dirty="0"/>
              <a:t> a v CDATA </a:t>
            </a:r>
            <a:r>
              <a:rPr lang="en-US" dirty="0" err="1"/>
              <a:t>sekci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jiných</a:t>
            </a:r>
            <a:r>
              <a:rPr lang="en-US" dirty="0"/>
              <a:t> </a:t>
            </a:r>
            <a:r>
              <a:rPr lang="en-US" dirty="0" err="1"/>
              <a:t>místech</a:t>
            </a:r>
            <a:r>
              <a:rPr lang="en-US" dirty="0"/>
              <a:t> v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escapovány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numerického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&amp;amp;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>
                <a:solidFill>
                  <a:srgbClr val="FF0000"/>
                </a:solidFill>
              </a:rPr>
              <a:t>lt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 err="1"/>
              <a:t>Znak</a:t>
            </a:r>
            <a:r>
              <a:rPr lang="en-US" dirty="0"/>
              <a:t> &gt;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escapován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>
                <a:solidFill>
                  <a:srgbClr val="FF0000"/>
                </a:solidFill>
              </a:rPr>
              <a:t>gt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26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10622"/>
            <a:ext cx="8229600" cy="1143000"/>
          </a:xfrm>
        </p:spPr>
        <p:txBody>
          <a:bodyPr/>
          <a:lstStyle/>
          <a:p>
            <a:r>
              <a:rPr lang="en-US" dirty="0" err="1"/>
              <a:t>Odkaz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entitu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en-US" dirty="0" err="1"/>
              <a:t>Odkaz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definovanou</a:t>
            </a:r>
            <a:r>
              <a:rPr lang="en-US" dirty="0"/>
              <a:t> </a:t>
            </a:r>
            <a:r>
              <a:rPr lang="en-US" dirty="0" err="1"/>
              <a:t>entitu</a:t>
            </a:r>
            <a:endParaRPr lang="en-US" dirty="0"/>
          </a:p>
          <a:p>
            <a:pPr lvl="1"/>
            <a:r>
              <a:rPr lang="en-US" dirty="0" err="1"/>
              <a:t>Interní</a:t>
            </a:r>
            <a:r>
              <a:rPr lang="en-US" dirty="0"/>
              <a:t> </a:t>
            </a:r>
            <a:r>
              <a:rPr lang="en-US" dirty="0" err="1"/>
              <a:t>entita</a:t>
            </a:r>
            <a:endParaRPr lang="en-US" dirty="0"/>
          </a:p>
          <a:p>
            <a:pPr lvl="1"/>
            <a:r>
              <a:rPr lang="en-US" dirty="0" err="1"/>
              <a:t>Externí</a:t>
            </a:r>
            <a:r>
              <a:rPr lang="en-US" dirty="0"/>
              <a:t> </a:t>
            </a:r>
            <a:r>
              <a:rPr lang="en-US" dirty="0" err="1"/>
              <a:t>entita</a:t>
            </a:r>
            <a:endParaRPr lang="en-US" dirty="0"/>
          </a:p>
          <a:p>
            <a:r>
              <a:rPr lang="en-US" dirty="0" err="1"/>
              <a:t>Odkaz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'&amp;#' [0-9]+ ';' </a:t>
            </a:r>
          </a:p>
          <a:p>
            <a:pPr lvl="2"/>
            <a:r>
              <a:rPr lang="en-US" dirty="0" err="1">
                <a:latin typeface="Calibri" pitchFamily="34" charset="0"/>
                <a:cs typeface="Calibri" pitchFamily="34" charset="0"/>
              </a:rPr>
              <a:t>decimální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kód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v ISO/IEC 10646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'&amp;#x' [0-9a-fA-F]+ ';‘</a:t>
            </a:r>
          </a:p>
          <a:p>
            <a:pPr lvl="2"/>
            <a:r>
              <a:rPr lang="en-US" dirty="0" err="1">
                <a:latin typeface="Calibri" pitchFamily="34" charset="0"/>
                <a:cs typeface="Calibri" pitchFamily="34" charset="0"/>
              </a:rPr>
              <a:t>hexadecimální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kód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v ISO/IEC 10646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Universal Coded Character Set  (ISO/IEC 10646)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sdílí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znaky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standardem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UNICODE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4716016" y="2276872"/>
            <a:ext cx="2952328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</a:t>
            </a:r>
            <a:r>
              <a:rPr lang="en-US" dirty="0"/>
              <a:t> </a:t>
            </a:r>
            <a:r>
              <a:rPr lang="en-US" dirty="0" err="1"/>
              <a:t>specializovaný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350070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hangingPunct="1"/>
            <a:r>
              <a:rPr lang="cs-CZ" dirty="0"/>
              <a:t>Stromová reprezentace XML</a:t>
            </a:r>
          </a:p>
        </p:txBody>
      </p:sp>
      <p:sp>
        <p:nvSpPr>
          <p:cNvPr id="8" name="Zástupný symbol pro obsah 3"/>
          <p:cNvSpPr>
            <a:spLocks noGrp="1"/>
          </p:cNvSpPr>
          <p:nvPr>
            <p:ph sz="half" idx="2"/>
          </p:nvPr>
        </p:nvSpPr>
        <p:spPr>
          <a:xfrm>
            <a:off x="0" y="4437112"/>
            <a:ext cx="4038600" cy="4525963"/>
          </a:xfrm>
        </p:spPr>
        <p:txBody>
          <a:bodyPr/>
          <a:lstStyle/>
          <a:p>
            <a:pPr eaLnBrk="1" hangingPunct="1"/>
            <a:r>
              <a:rPr lang="cs-CZ" sz="2000" dirty="0"/>
              <a:t>Rodič</a:t>
            </a:r>
          </a:p>
          <a:p>
            <a:pPr lvl="1" eaLnBrk="1" hangingPunct="1"/>
            <a:r>
              <a:rPr lang="cs-CZ" sz="1800" dirty="0"/>
              <a:t>Přímo nadřazený element</a:t>
            </a:r>
          </a:p>
          <a:p>
            <a:pPr eaLnBrk="1" hangingPunct="1"/>
            <a:r>
              <a:rPr lang="cs-CZ" sz="2000" dirty="0"/>
              <a:t>Dítě</a:t>
            </a:r>
          </a:p>
          <a:p>
            <a:pPr lvl="1" eaLnBrk="1" hangingPunct="1"/>
            <a:r>
              <a:rPr lang="cs-CZ" sz="1800" dirty="0"/>
              <a:t>Přímo podřazený element</a:t>
            </a:r>
          </a:p>
          <a:p>
            <a:pPr eaLnBrk="1" hangingPunct="1"/>
            <a:r>
              <a:rPr lang="cs-CZ" sz="2000" dirty="0"/>
              <a:t>Potomek</a:t>
            </a:r>
          </a:p>
          <a:p>
            <a:pPr marL="742950" lvl="2" indent="-342900" eaLnBrk="1" hangingPunct="1"/>
            <a:r>
              <a:rPr lang="cs-CZ" sz="1800" dirty="0"/>
              <a:t>Libovolný uzel pod daným uzlem</a:t>
            </a:r>
          </a:p>
        </p:txBody>
      </p:sp>
      <p:sp>
        <p:nvSpPr>
          <p:cNvPr id="9" name="Zástupný symbol pro obsah 3"/>
          <p:cNvSpPr txBox="1">
            <a:spLocks/>
          </p:cNvSpPr>
          <p:nvPr/>
        </p:nvSpPr>
        <p:spPr bwMode="auto">
          <a:xfrm>
            <a:off x="4860032" y="450912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cs-CZ" sz="2000" dirty="0"/>
              <a:t>Předek</a:t>
            </a:r>
          </a:p>
          <a:p>
            <a:pPr lvl="1" eaLnBrk="1" hangingPunct="1">
              <a:buFontTx/>
              <a:buChar char="•"/>
            </a:pPr>
            <a:r>
              <a:rPr lang="cs-CZ" sz="1800" dirty="0"/>
              <a:t>Libovolný uzel nad daným uzlem</a:t>
            </a:r>
          </a:p>
          <a:p>
            <a:pPr eaLnBrk="1" hangingPunct="1"/>
            <a:r>
              <a:rPr lang="cs-CZ" sz="2000" dirty="0"/>
              <a:t>Sourozenec</a:t>
            </a:r>
          </a:p>
          <a:p>
            <a:pPr lvl="1" eaLnBrk="1" hangingPunct="1">
              <a:buFontTx/>
              <a:buChar char="•"/>
            </a:pPr>
            <a:r>
              <a:rPr lang="cs-CZ" sz="1800" dirty="0"/>
              <a:t>Uzel na stejné úrovni, sdílející stejného rodiče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4" y="908720"/>
            <a:ext cx="6731189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hangingPunct="1"/>
            <a:r>
              <a:rPr lang="cs-CZ" dirty="0"/>
              <a:t>Stromová reprezentace XML</a:t>
            </a:r>
          </a:p>
        </p:txBody>
      </p:sp>
      <p:sp>
        <p:nvSpPr>
          <p:cNvPr id="8" name="Zástupný symbol pro obsah 3"/>
          <p:cNvSpPr>
            <a:spLocks noGrp="1"/>
          </p:cNvSpPr>
          <p:nvPr>
            <p:ph sz="half" idx="2"/>
          </p:nvPr>
        </p:nvSpPr>
        <p:spPr>
          <a:xfrm>
            <a:off x="0" y="4437112"/>
            <a:ext cx="4038600" cy="4525963"/>
          </a:xfrm>
        </p:spPr>
        <p:txBody>
          <a:bodyPr/>
          <a:lstStyle/>
          <a:p>
            <a:pPr eaLnBrk="1" hangingPunct="1"/>
            <a:r>
              <a:rPr lang="cs-CZ" sz="2000" dirty="0"/>
              <a:t>Rodič</a:t>
            </a:r>
          </a:p>
          <a:p>
            <a:pPr lvl="1" eaLnBrk="1" hangingPunct="1"/>
            <a:r>
              <a:rPr lang="cs-CZ" sz="1800" dirty="0"/>
              <a:t>Přímo nadřazený element</a:t>
            </a:r>
          </a:p>
          <a:p>
            <a:pPr eaLnBrk="1" hangingPunct="1"/>
            <a:r>
              <a:rPr lang="cs-CZ" sz="2000" dirty="0"/>
              <a:t>Dítě</a:t>
            </a:r>
          </a:p>
          <a:p>
            <a:pPr lvl="1" eaLnBrk="1" hangingPunct="1"/>
            <a:r>
              <a:rPr lang="cs-CZ" sz="1800" dirty="0"/>
              <a:t>Přímo podřazený element</a:t>
            </a:r>
          </a:p>
          <a:p>
            <a:pPr eaLnBrk="1" hangingPunct="1"/>
            <a:r>
              <a:rPr lang="cs-CZ" sz="2000" dirty="0"/>
              <a:t>Potomek</a:t>
            </a:r>
          </a:p>
          <a:p>
            <a:pPr marL="742950" lvl="2" indent="-342900" eaLnBrk="1" hangingPunct="1"/>
            <a:r>
              <a:rPr lang="cs-CZ" sz="1800" dirty="0"/>
              <a:t>Libovolný uzel pod daným uzlem</a:t>
            </a:r>
          </a:p>
        </p:txBody>
      </p:sp>
      <p:sp>
        <p:nvSpPr>
          <p:cNvPr id="9" name="Zástupný symbol pro obsah 3"/>
          <p:cNvSpPr txBox="1">
            <a:spLocks/>
          </p:cNvSpPr>
          <p:nvPr/>
        </p:nvSpPr>
        <p:spPr bwMode="auto">
          <a:xfrm>
            <a:off x="4860032" y="450912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cs-CZ" sz="2000" dirty="0"/>
              <a:t>Předek</a:t>
            </a:r>
          </a:p>
          <a:p>
            <a:pPr lvl="1" eaLnBrk="1" hangingPunct="1">
              <a:buFontTx/>
              <a:buChar char="•"/>
            </a:pPr>
            <a:r>
              <a:rPr lang="cs-CZ" sz="1800" dirty="0"/>
              <a:t>Libovolný uzel nad daným uzlem</a:t>
            </a:r>
          </a:p>
          <a:p>
            <a:pPr eaLnBrk="1" hangingPunct="1"/>
            <a:r>
              <a:rPr lang="cs-CZ" sz="2000" dirty="0"/>
              <a:t>Sourozenec</a:t>
            </a:r>
          </a:p>
          <a:p>
            <a:pPr lvl="1" eaLnBrk="1" hangingPunct="1">
              <a:buFontTx/>
              <a:buChar char="•"/>
            </a:pPr>
            <a:r>
              <a:rPr lang="cs-CZ" sz="1800" dirty="0"/>
              <a:t>Uzel na stejné úrovni, sdílející stejného rodiče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4" y="908720"/>
            <a:ext cx="6731189" cy="3528392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220072" y="105447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XML </a:t>
            </a:r>
            <a:r>
              <a:rPr lang="en-US" dirty="0" err="1">
                <a:solidFill>
                  <a:srgbClr val="0070C0"/>
                </a:solidFill>
              </a:rPr>
              <a:t>dokument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mít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právě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kořenový</a:t>
            </a:r>
            <a:r>
              <a:rPr lang="en-US" dirty="0">
                <a:solidFill>
                  <a:srgbClr val="0070C0"/>
                </a:solidFill>
              </a:rPr>
              <a:t> element</a:t>
            </a:r>
          </a:p>
        </p:txBody>
      </p:sp>
      <p:cxnSp>
        <p:nvCxnSpPr>
          <p:cNvPr id="10" name="Přímá spojnice se šipkou 9"/>
          <p:cNvCxnSpPr/>
          <p:nvPr/>
        </p:nvCxnSpPr>
        <p:spPr>
          <a:xfrm flipH="1">
            <a:off x="4932040" y="1317711"/>
            <a:ext cx="396044" cy="950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27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850" y="214290"/>
            <a:ext cx="8229600" cy="1143000"/>
          </a:xfrm>
        </p:spPr>
        <p:txBody>
          <a:bodyPr/>
          <a:lstStyle/>
          <a:p>
            <a:r>
              <a:rPr lang="cs-CZ" dirty="0"/>
              <a:t>Kvíz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cs-CZ" sz="1800" dirty="0"/>
              <a:t>V jakém vztahu jsou elementy SHOP a SHOPITEM?</a:t>
            </a:r>
          </a:p>
          <a:p>
            <a:pPr>
              <a:buNone/>
            </a:pPr>
            <a:endParaRPr lang="cs-CZ" sz="1800" dirty="0"/>
          </a:p>
          <a:p>
            <a:pPr>
              <a:buNone/>
            </a:pPr>
            <a:r>
              <a:rPr lang="cs-CZ" sz="1800" dirty="0"/>
              <a:t>a) SHOPITEM je potomek SHOP</a:t>
            </a:r>
          </a:p>
          <a:p>
            <a:pPr>
              <a:buNone/>
            </a:pPr>
            <a:r>
              <a:rPr lang="cs-CZ" sz="1800" dirty="0"/>
              <a:t>b) SHOP je dítě SHOP</a:t>
            </a:r>
            <a:r>
              <a:rPr lang="en-US" sz="1800" dirty="0"/>
              <a:t>ITEM</a:t>
            </a:r>
            <a:endParaRPr lang="cs-CZ" sz="1800" dirty="0"/>
          </a:p>
          <a:p>
            <a:pPr>
              <a:buNone/>
            </a:pPr>
            <a:r>
              <a:rPr lang="cs-CZ" sz="1800" dirty="0"/>
              <a:t>c) SHOPITEM je sourozenec SHOP</a:t>
            </a:r>
          </a:p>
          <a:p>
            <a:pPr>
              <a:buNone/>
            </a:pPr>
            <a:r>
              <a:rPr lang="cs-CZ" sz="1800" dirty="0"/>
              <a:t>d) </a:t>
            </a:r>
            <a:r>
              <a:rPr lang="en-US" sz="1800" dirty="0"/>
              <a:t>SHOPITEM je </a:t>
            </a:r>
            <a:r>
              <a:rPr lang="en-US" sz="1800" dirty="0" err="1"/>
              <a:t>předek</a:t>
            </a:r>
            <a:r>
              <a:rPr lang="en-US" sz="1800" dirty="0"/>
              <a:t> SHOP</a:t>
            </a:r>
            <a:endParaRPr lang="cs-CZ" sz="1800" dirty="0"/>
          </a:p>
          <a:p>
            <a:pPr>
              <a:buNone/>
            </a:pPr>
            <a:r>
              <a:rPr lang="cs-CZ" sz="1800" dirty="0"/>
              <a:t>e) ani jedna odpověď není správně</a:t>
            </a:r>
          </a:p>
          <a:p>
            <a:pPr>
              <a:buNone/>
            </a:pPr>
            <a:endParaRPr lang="cs-CZ" sz="1800" dirty="0"/>
          </a:p>
          <a:p>
            <a:pPr marL="0" indent="0">
              <a:buNone/>
            </a:pPr>
            <a:endParaRPr lang="cs-CZ" sz="1800" dirty="0"/>
          </a:p>
        </p:txBody>
      </p:sp>
      <p:sp>
        <p:nvSpPr>
          <p:cNvPr id="5" name="Zástupný symbol pro text 2"/>
          <p:cNvSpPr txBox="1">
            <a:spLocks/>
          </p:cNvSpPr>
          <p:nvPr/>
        </p:nvSpPr>
        <p:spPr bwMode="auto">
          <a:xfrm>
            <a:off x="4286248" y="285728"/>
            <a:ext cx="464347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&lt;?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xml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version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="1.0" 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encoding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utf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-8"?&gt;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&lt;SHOP&gt;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&lt;SHOPITEM&gt;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&lt;PRODUCT&gt;BIO káva 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NicaMex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- zrnková,  Nikaragua, Mexiko&lt;/PRODUCT&gt;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&lt;DESCRIPTION&gt;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Tato směs velmi kvalitních odrůd kávy Arabika z Mexika a Nikaragui pochází z ekologické produkce. Směs se vyznačuje nízkou kyselostí a speciální postup pražení kávě poskytuje výrazné aroma.  Balení: 200 g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&lt;/DESCRIPTION&gt;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&lt;URL&gt;http://www.fair-bio.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cz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/index.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?a=detail&amp;d=1&lt;/URL&gt;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&lt;AVAILABILITY&gt;0&lt;/AVAILABILITY&gt;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&lt;IMGURL&gt;http://www.fair-bio.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cz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/galerie/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nicamex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_kopie.</a:t>
            </a:r>
            <a:r>
              <a:rPr kumimoji="0" lang="cs-CZ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jpg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&lt;/IMGURL&gt;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&lt;PRICE&gt;69.72&lt;/PRICE&gt;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&lt;VAT&gt;9&lt;/VAT&gt;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&lt;/SHOPITEM&gt;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&lt;SHOPITEM&gt;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  <a:endParaRPr kumimoji="0" lang="cs-CZ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SHOPITEM&gt;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&lt;/SHOP&gt;</a:t>
            </a:r>
            <a:endParaRPr kumimoji="0" lang="cs-CZ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4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hangingPunct="1"/>
            <a:r>
              <a:rPr lang="cs-CZ" dirty="0"/>
              <a:t>Příklad  - XML </a:t>
            </a:r>
            <a:r>
              <a:rPr lang="cs-CZ" dirty="0" err="1"/>
              <a:t>Feed</a:t>
            </a:r>
            <a:r>
              <a:rPr lang="cs-CZ" dirty="0"/>
              <a:t> Zboží.</a:t>
            </a:r>
            <a:r>
              <a:rPr lang="cs-CZ" dirty="0" err="1"/>
              <a:t>cz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8625" y="1285875"/>
            <a:ext cx="4038600" cy="4840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utf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-8"?&gt;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&lt;SHOP&gt;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 &lt;SHOPITEM&gt;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&lt;PRODUCT&gt;BIO káva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NicaMex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- zrnková,  Nikaragua, Mexiko&lt;/PRODUCT&gt;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&lt;DESCRIPTION&gt;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Tato směs velmi kvalitních odrůd kávy Arabika z Mexika a Nikaragui pochází z ekologické produkce. Směs se vyznačuje nízkou kyselostí a speciální postup pražení kávě poskytuje výrazné aroma.  Balení: 200 g     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&lt;/DESCRIPTION&gt;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&lt;URL&gt;http://www.fair-bio.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/index.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?a=detail&amp;d=1&lt;/URL&gt;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&lt;AVAILABILITY&gt;0&lt;/AVAILABILITY&gt;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&lt;IMGURL&gt;http://www.fair-bio.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/galerie/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nicamex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_kopie.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jpg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&lt;/IMGURL&gt;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&lt;PRICE&gt;69.72&lt;/PRICE&gt;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	&lt;VAT&gt;9&lt;/VAT&gt;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&lt;/SHOPITEM&gt;</a:t>
            </a: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&lt;SHOPITEM&gt;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…</a:t>
            </a: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SHOPITEM&gt;</a:t>
            </a:r>
          </a:p>
          <a:p>
            <a:pPr eaLnBrk="1" hangingPunct="1">
              <a:buFontTx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&lt;/SHOP&gt;</a:t>
            </a:r>
            <a:endParaRPr lang="cs-CZ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3" name="Zástupný symbol pro obsah 3"/>
          <p:cNvSpPr>
            <a:spLocks noGrp="1"/>
          </p:cNvSpPr>
          <p:nvPr>
            <p:ph sz="half" idx="2"/>
          </p:nvPr>
        </p:nvSpPr>
        <p:spPr>
          <a:xfrm>
            <a:off x="4643438" y="1285875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sz="2400" dirty="0"/>
              <a:t>    </a:t>
            </a:r>
            <a:r>
              <a:rPr lang="en-US" sz="2400" dirty="0" err="1"/>
              <a:t>Uk</a:t>
            </a:r>
            <a:r>
              <a:rPr lang="cs-CZ" sz="2400" dirty="0" err="1"/>
              <a:t>ázka</a:t>
            </a:r>
            <a:r>
              <a:rPr lang="cs-CZ" sz="2400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starší</a:t>
            </a:r>
            <a:r>
              <a:rPr lang="en-US" sz="2400" dirty="0"/>
              <a:t> </a:t>
            </a:r>
            <a:r>
              <a:rPr lang="en-US" sz="2400" dirty="0" err="1"/>
              <a:t>verze</a:t>
            </a:r>
            <a:r>
              <a:rPr lang="en-US" sz="2400" dirty="0"/>
              <a:t>) </a:t>
            </a:r>
            <a:r>
              <a:rPr lang="cs-CZ" sz="2400" dirty="0"/>
              <a:t>XML</a:t>
            </a:r>
            <a:r>
              <a:rPr lang="en-US" sz="2400" dirty="0"/>
              <a:t> </a:t>
            </a:r>
            <a:r>
              <a:rPr lang="en-US" sz="2400" dirty="0" err="1"/>
              <a:t>formátu</a:t>
            </a:r>
            <a:r>
              <a:rPr lang="cs-CZ" sz="2400" dirty="0"/>
              <a:t>, </a:t>
            </a:r>
            <a:r>
              <a:rPr lang="cs-CZ" sz="2400" dirty="0" err="1"/>
              <a:t>kter</a:t>
            </a:r>
            <a:r>
              <a:rPr lang="en-US" sz="2400" dirty="0"/>
              <a:t>ý</a:t>
            </a:r>
            <a:r>
              <a:rPr lang="cs-CZ" sz="2400" dirty="0"/>
              <a:t> používá Seznam.cz pro komunikaci s </a:t>
            </a:r>
            <a:r>
              <a:rPr lang="cs-CZ" sz="2400" dirty="0" err="1"/>
              <a:t>eShopy</a:t>
            </a:r>
            <a:r>
              <a:rPr lang="cs-CZ" sz="2400" dirty="0"/>
              <a:t>, které jsou indexované </a:t>
            </a:r>
            <a:br>
              <a:rPr lang="cs-CZ" sz="2400" dirty="0"/>
            </a:br>
            <a:r>
              <a:rPr lang="cs-CZ" sz="2400" dirty="0"/>
              <a:t>v produktovém katalogu</a:t>
            </a:r>
            <a:endParaRPr lang="en-US" sz="2400" dirty="0"/>
          </a:p>
        </p:txBody>
      </p:sp>
      <p:pic>
        <p:nvPicPr>
          <p:cNvPr id="6146" name="Picture 2" descr="Zboží.c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0238" y="5286388"/>
            <a:ext cx="2705100" cy="72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3360" y="163934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cs-CZ" sz="2000" dirty="0"/>
              <a:t>Převeďte následující dva dokumenty z .</a:t>
            </a:r>
            <a:r>
              <a:rPr lang="cs-CZ" sz="2000" dirty="0" err="1"/>
              <a:t>csv</a:t>
            </a:r>
            <a:r>
              <a:rPr lang="cs-CZ" sz="2000" dirty="0"/>
              <a:t> do jednoho .</a:t>
            </a:r>
            <a:r>
              <a:rPr lang="cs-CZ" sz="2000" dirty="0" err="1"/>
              <a:t>xml</a:t>
            </a:r>
            <a:r>
              <a:rPr lang="cs-CZ" sz="2000" dirty="0"/>
              <a:t> dokumentu</a:t>
            </a:r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sp>
        <p:nvSpPr>
          <p:cNvPr id="6" name="Rectangle 5"/>
          <p:cNvSpPr/>
          <p:nvPr/>
        </p:nvSpPr>
        <p:spPr>
          <a:xfrm>
            <a:off x="73318" y="3039513"/>
            <a:ext cx="3929090" cy="1071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kurz, kredity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4iz210, 4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4iz238, 4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18" y="4611149"/>
            <a:ext cx="3643338" cy="12144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student, kurz, výsledek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xstar01, 4iz210, 1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xstar01, 4iz238, 1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xhvez01, 4iz238, 1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004048" y="1260467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000" dirty="0" err="1"/>
              <a:t>Výsledné</a:t>
            </a:r>
            <a:r>
              <a:rPr lang="en-US" sz="2000" dirty="0"/>
              <a:t> XML </a:t>
            </a:r>
            <a:r>
              <a:rPr lang="en-US" sz="2000" dirty="0" err="1"/>
              <a:t>bude</a:t>
            </a:r>
            <a:r>
              <a:rPr lang="en-US" sz="2000" dirty="0"/>
              <a:t> </a:t>
            </a:r>
            <a:r>
              <a:rPr lang="en-US" sz="2000" dirty="0" err="1"/>
              <a:t>obsahovat</a:t>
            </a:r>
            <a:r>
              <a:rPr lang="en-US" sz="2000" dirty="0"/>
              <a:t> </a:t>
            </a:r>
            <a:r>
              <a:rPr lang="cs-CZ" sz="2000" dirty="0"/>
              <a:t>který </a:t>
            </a:r>
            <a:r>
              <a:rPr lang="en-US" sz="2000" dirty="0"/>
              <a:t> z </a:t>
            </a:r>
            <a:r>
              <a:rPr lang="en-US" sz="2000" dirty="0" err="1"/>
              <a:t>následujících</a:t>
            </a:r>
            <a:r>
              <a:rPr lang="en-US" sz="2000" dirty="0"/>
              <a:t> </a:t>
            </a:r>
            <a:r>
              <a:rPr lang="en-US" sz="2000" dirty="0" err="1"/>
              <a:t>bloků</a:t>
            </a:r>
            <a:r>
              <a:rPr lang="en-US" sz="2000" dirty="0"/>
              <a:t> XML</a:t>
            </a:r>
            <a:r>
              <a:rPr lang="cs-CZ" sz="2000" dirty="0"/>
              <a:t>?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 marL="457200" indent="-457200">
              <a:buFontTx/>
              <a:buAutoNum type="alphaLcParenR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&lt;student&gt;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xstar01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výsledek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výsledek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&lt;/student&gt;</a:t>
            </a:r>
          </a:p>
          <a:p>
            <a:pPr marL="457200" indent="-457200">
              <a:buFontTx/>
              <a:buAutoNum type="alphaLcParenR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&lt;4/&gt;</a:t>
            </a:r>
          </a:p>
          <a:p>
            <a:pPr marL="457200" indent="-457200">
              <a:buFontTx/>
              <a:buAutoNum type="alphaLcParenR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kredity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kredity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Tx/>
              <a:buAutoNum type="alphaLcParenR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kurz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4iz21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0&gt;</a:t>
            </a:r>
          </a:p>
          <a:p>
            <a:pPr marL="457200" indent="-457200">
              <a:buFontTx/>
              <a:buAutoNum type="alphaLcParenR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vysledek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/&gt;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Tx/>
              <a:buAutoNum type="alphaLcParenR"/>
            </a:pPr>
            <a:endParaRPr lang="en-US" sz="2000" b="1" dirty="0"/>
          </a:p>
          <a:p>
            <a:pPr marL="457200" indent="-457200">
              <a:buFontTx/>
              <a:buAutoNum type="alphaLcParenR"/>
            </a:pPr>
            <a:endParaRPr lang="en-US" sz="2000" b="1" dirty="0"/>
          </a:p>
          <a:p>
            <a:pPr marL="457200" indent="-457200">
              <a:buFontTx/>
              <a:buAutoNum type="alphaLcParenR"/>
            </a:pPr>
            <a:endParaRPr lang="en-US" sz="2000" dirty="0"/>
          </a:p>
        </p:txBody>
      </p:sp>
      <p:sp>
        <p:nvSpPr>
          <p:cNvPr id="4" name="Obdélník 3"/>
          <p:cNvSpPr/>
          <p:nvPr/>
        </p:nvSpPr>
        <p:spPr>
          <a:xfrm>
            <a:off x="5148064" y="60932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/>
              <a:t>Správně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možnost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795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XML </a:t>
            </a:r>
            <a:r>
              <a:rPr lang="en-US" dirty="0"/>
              <a:t>s</a:t>
            </a:r>
            <a:r>
              <a:rPr lang="cs-CZ" dirty="0" err="1"/>
              <a:t>chema</a:t>
            </a:r>
            <a:r>
              <a:rPr lang="en-US" dirty="0"/>
              <a:t>, XML Schema</a:t>
            </a:r>
            <a:endParaRPr lang="cs-CZ" dirty="0"/>
          </a:p>
        </p:txBody>
      </p:sp>
      <p:sp>
        <p:nvSpPr>
          <p:cNvPr id="26627" name="Zástupný symbol pro obsah 3"/>
          <p:cNvSpPr>
            <a:spLocks noGrp="1"/>
          </p:cNvSpPr>
          <p:nvPr>
            <p:ph sz="half" idx="2"/>
          </p:nvPr>
        </p:nvSpPr>
        <p:spPr>
          <a:xfrm>
            <a:off x="928662" y="1412776"/>
            <a:ext cx="7758138" cy="4525963"/>
          </a:xfrm>
        </p:spPr>
        <p:txBody>
          <a:bodyPr/>
          <a:lstStyle/>
          <a:p>
            <a:pPr eaLnBrk="1" hangingPunct="1"/>
            <a:r>
              <a:rPr lang="en-US" sz="2400" dirty="0" err="1"/>
              <a:t>Obsah</a:t>
            </a:r>
            <a:r>
              <a:rPr lang="en-US" sz="2400" dirty="0"/>
              <a:t> XML </a:t>
            </a:r>
            <a:r>
              <a:rPr lang="en-US" sz="2400" dirty="0" err="1"/>
              <a:t>dokumentů</a:t>
            </a:r>
            <a:r>
              <a:rPr lang="en-US" sz="2400" dirty="0"/>
              <a:t> </a:t>
            </a:r>
            <a:r>
              <a:rPr lang="en-US" sz="2400" dirty="0" err="1"/>
              <a:t>lze</a:t>
            </a:r>
            <a:r>
              <a:rPr lang="en-US" sz="2400" dirty="0"/>
              <a:t> </a:t>
            </a:r>
            <a:r>
              <a:rPr lang="en-US" sz="2400" dirty="0" err="1"/>
              <a:t>popsat</a:t>
            </a:r>
            <a:r>
              <a:rPr lang="en-US" sz="2400" dirty="0"/>
              <a:t> </a:t>
            </a:r>
            <a:r>
              <a:rPr lang="en-US" sz="2400" dirty="0" err="1"/>
              <a:t>pomocí</a:t>
            </a:r>
            <a:r>
              <a:rPr lang="en-US" sz="2400" dirty="0"/>
              <a:t> </a:t>
            </a:r>
            <a:r>
              <a:rPr lang="en-US" sz="2400" dirty="0" err="1"/>
              <a:t>některého</a:t>
            </a:r>
            <a:r>
              <a:rPr lang="en-US" sz="2400" dirty="0"/>
              <a:t> z </a:t>
            </a:r>
            <a:r>
              <a:rPr lang="en-US" sz="2400" b="1" dirty="0"/>
              <a:t>XML schema</a:t>
            </a:r>
            <a:r>
              <a:rPr lang="en-US" sz="2400" dirty="0"/>
              <a:t> </a:t>
            </a:r>
            <a:r>
              <a:rPr lang="en-US" sz="2400" dirty="0" err="1"/>
              <a:t>jazyků</a:t>
            </a:r>
            <a:r>
              <a:rPr lang="en-US" sz="2400" dirty="0"/>
              <a:t> (DTD, …)</a:t>
            </a:r>
          </a:p>
          <a:p>
            <a:pPr eaLnBrk="1" hangingPunct="1"/>
            <a:r>
              <a:rPr lang="en-US" sz="2400" dirty="0" err="1"/>
              <a:t>Tyto</a:t>
            </a:r>
            <a:r>
              <a:rPr lang="en-US" sz="2400" dirty="0"/>
              <a:t> </a:t>
            </a:r>
            <a:r>
              <a:rPr lang="en-US" sz="2400" dirty="0" err="1"/>
              <a:t>jazyky</a:t>
            </a:r>
            <a:r>
              <a:rPr lang="en-US" sz="2400" dirty="0"/>
              <a:t> </a:t>
            </a:r>
            <a:r>
              <a:rPr lang="en-US" sz="2400" dirty="0" err="1"/>
              <a:t>umožňují</a:t>
            </a:r>
            <a:r>
              <a:rPr lang="en-US" sz="2400" dirty="0"/>
              <a:t> </a:t>
            </a:r>
            <a:r>
              <a:rPr lang="en-US" sz="2400" dirty="0" err="1"/>
              <a:t>kontrolovat</a:t>
            </a:r>
            <a:r>
              <a:rPr lang="en-US" sz="2400" dirty="0"/>
              <a:t> </a:t>
            </a:r>
            <a:r>
              <a:rPr lang="en-US" sz="2400" dirty="0" err="1"/>
              <a:t>obsah</a:t>
            </a:r>
            <a:r>
              <a:rPr lang="en-US" sz="2400" dirty="0"/>
              <a:t> XML </a:t>
            </a:r>
            <a:r>
              <a:rPr lang="en-US" sz="2400" dirty="0" err="1"/>
              <a:t>dokumentů</a:t>
            </a:r>
            <a:r>
              <a:rPr lang="en-US" sz="2400" dirty="0"/>
              <a:t>, </a:t>
            </a:r>
            <a:r>
              <a:rPr lang="en-US" sz="2400" dirty="0" err="1"/>
              <a:t>skrz</a:t>
            </a:r>
            <a:r>
              <a:rPr lang="en-US" sz="2400" dirty="0"/>
              <a:t> </a:t>
            </a:r>
            <a:r>
              <a:rPr lang="en-US" sz="2400" dirty="0" err="1"/>
              <a:t>omezení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:</a:t>
            </a:r>
          </a:p>
          <a:p>
            <a:pPr lvl="1" eaLnBrk="1" hangingPunct="1"/>
            <a:r>
              <a:rPr lang="cs-CZ" sz="2000" dirty="0"/>
              <a:t>povolené elementy, </a:t>
            </a:r>
            <a:endParaRPr lang="en-US" sz="2000" dirty="0"/>
          </a:p>
          <a:p>
            <a:pPr lvl="1" eaLnBrk="1" hangingPunct="1"/>
            <a:r>
              <a:rPr lang="cs-CZ" sz="2000" dirty="0"/>
              <a:t>atributy,</a:t>
            </a:r>
            <a:endParaRPr lang="en-US" sz="2000" dirty="0"/>
          </a:p>
          <a:p>
            <a:pPr lvl="1" eaLnBrk="1" hangingPunct="1"/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výskytů</a:t>
            </a:r>
            <a:r>
              <a:rPr lang="en-US" sz="2000" dirty="0"/>
              <a:t> </a:t>
            </a:r>
            <a:r>
              <a:rPr lang="en-US" sz="2000" dirty="0" err="1"/>
              <a:t>elementů</a:t>
            </a:r>
            <a:r>
              <a:rPr lang="en-US" sz="2000" dirty="0"/>
              <a:t>, </a:t>
            </a:r>
            <a:endParaRPr lang="cs-CZ" sz="2000" dirty="0"/>
          </a:p>
          <a:p>
            <a:pPr lvl="1" eaLnBrk="1" hangingPunct="1"/>
            <a:r>
              <a:rPr lang="cs-CZ" sz="2000" dirty="0"/>
              <a:t>přípustné kombinace elementů a atributů,</a:t>
            </a:r>
            <a:endParaRPr lang="en-US" sz="2000" dirty="0"/>
          </a:p>
          <a:p>
            <a:pPr lvl="1" eaLnBrk="1" hangingPunct="1"/>
            <a:r>
              <a:rPr lang="en-US" sz="2000" dirty="0" err="1"/>
              <a:t>obsah</a:t>
            </a:r>
            <a:r>
              <a:rPr lang="en-US" sz="2000" dirty="0"/>
              <a:t> </a:t>
            </a:r>
            <a:r>
              <a:rPr lang="en-US" sz="2000" dirty="0" err="1"/>
              <a:t>elementů</a:t>
            </a:r>
            <a:r>
              <a:rPr lang="en-US" sz="2000" dirty="0"/>
              <a:t> a </a:t>
            </a:r>
            <a:r>
              <a:rPr lang="en-US" sz="2000" dirty="0" err="1"/>
              <a:t>atributů</a:t>
            </a:r>
            <a:r>
              <a:rPr lang="en-US" sz="2000" dirty="0"/>
              <a:t>,</a:t>
            </a:r>
          </a:p>
          <a:p>
            <a:pPr lvl="1" eaLnBrk="1" hangingPunct="1"/>
            <a:r>
              <a:rPr lang="en-US" sz="2000" dirty="0"/>
              <a:t>…</a:t>
            </a:r>
            <a:endParaRPr lang="cs-CZ" sz="2000" dirty="0"/>
          </a:p>
          <a:p>
            <a:pPr eaLnBrk="1" hangingPunct="1"/>
            <a:r>
              <a:rPr lang="en-US" sz="2400" dirty="0" err="1"/>
              <a:t>Jedním</a:t>
            </a:r>
            <a:r>
              <a:rPr lang="en-US" sz="2400" dirty="0"/>
              <a:t> z </a:t>
            </a:r>
            <a:r>
              <a:rPr lang="en-US" sz="2400" dirty="0" err="1"/>
              <a:t>nejčastěji</a:t>
            </a:r>
            <a:r>
              <a:rPr lang="en-US" sz="2400" dirty="0"/>
              <a:t> </a:t>
            </a:r>
            <a:r>
              <a:rPr lang="en-US" sz="2400" dirty="0" err="1"/>
              <a:t>používaných</a:t>
            </a:r>
            <a:r>
              <a:rPr lang="en-US" sz="2400" dirty="0"/>
              <a:t> XML schema </a:t>
            </a:r>
            <a:r>
              <a:rPr lang="en-US" sz="2400" dirty="0" err="1"/>
              <a:t>jazyků</a:t>
            </a:r>
            <a:r>
              <a:rPr lang="en-US" sz="2400" dirty="0"/>
              <a:t> je </a:t>
            </a:r>
            <a:r>
              <a:rPr lang="en-US" sz="2400" dirty="0" err="1"/>
              <a:t>jazyk</a:t>
            </a:r>
            <a:r>
              <a:rPr lang="en-US" sz="2400" dirty="0"/>
              <a:t> </a:t>
            </a:r>
            <a:r>
              <a:rPr lang="en-US" sz="2400" b="1" dirty="0"/>
              <a:t>XML Schema </a:t>
            </a:r>
            <a:r>
              <a:rPr lang="en-US" sz="2400" dirty="0"/>
              <a:t>(</a:t>
            </a:r>
            <a:r>
              <a:rPr lang="en-US" sz="2400" dirty="0" err="1"/>
              <a:t>psáno</a:t>
            </a:r>
            <a:r>
              <a:rPr lang="en-US" sz="2400" dirty="0"/>
              <a:t> s </a:t>
            </a:r>
            <a:r>
              <a:rPr lang="en-US" sz="2400" dirty="0" err="1"/>
              <a:t>velkým</a:t>
            </a:r>
            <a:r>
              <a:rPr lang="en-US" sz="2400" dirty="0"/>
              <a:t> S)</a:t>
            </a:r>
          </a:p>
          <a:p>
            <a:pPr eaLnBrk="1" hangingPunct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33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Nadpis 1"/>
          <p:cNvSpPr>
            <a:spLocks noGrp="1"/>
          </p:cNvSpPr>
          <p:nvPr>
            <p:ph type="title"/>
          </p:nvPr>
        </p:nvSpPr>
        <p:spPr>
          <a:xfrm>
            <a:off x="6500826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cs-CZ" dirty="0"/>
              <a:t>Příklad </a:t>
            </a:r>
          </a:p>
        </p:txBody>
      </p:sp>
      <p:sp>
        <p:nvSpPr>
          <p:cNvPr id="28674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8625" y="260648"/>
            <a:ext cx="5257800" cy="5954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schema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="http://www.w3.org/2001/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XMLSchema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="SHOP"&gt;  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         </a:t>
            </a:r>
          </a:p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="SHOPITEM"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unbounded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xs:all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="PRODUCT"&gt;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simple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Type&gt;         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restriction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base="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minLength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="1"/&gt;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="64"/&gt;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restriction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simple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Type&gt;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:element&gt; 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="DESCRIPTION"&gt;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…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:element&gt;</a:t>
            </a:r>
            <a:br>
              <a:rPr lang="cs-CZ" sz="1400" dirty="0"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="URL" type="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anyURI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"/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all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:element&gt;</a:t>
            </a:r>
          </a:p>
          <a:p>
            <a:pPr eaLnBrk="1" hangingPunct="1">
              <a:buFontTx/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sequence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&gt;         </a:t>
            </a:r>
          </a:p>
          <a:p>
            <a:pPr eaLnBrk="1" hangingPunct="1"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:element&gt;</a:t>
            </a:r>
          </a:p>
        </p:txBody>
      </p:sp>
      <p:sp>
        <p:nvSpPr>
          <p:cNvPr id="28675" name="Zástupný symbol pro obsah 3"/>
          <p:cNvSpPr>
            <a:spLocks noGrp="1"/>
          </p:cNvSpPr>
          <p:nvPr>
            <p:ph sz="half" idx="2"/>
          </p:nvPr>
        </p:nvSpPr>
        <p:spPr>
          <a:xfrm>
            <a:off x="5572125" y="1428751"/>
            <a:ext cx="3429000" cy="2214564"/>
          </a:xfrm>
        </p:spPr>
        <p:txBody>
          <a:bodyPr/>
          <a:lstStyle/>
          <a:p>
            <a:pPr eaLnBrk="1" hangingPunct="1"/>
            <a:r>
              <a:rPr lang="cs-CZ" sz="1600" dirty="0"/>
              <a:t>Dokument obsahuje kořenový element SHOP</a:t>
            </a:r>
          </a:p>
          <a:p>
            <a:pPr eaLnBrk="1" hangingPunct="1"/>
            <a:r>
              <a:rPr lang="en-US" sz="1600" dirty="0" err="1"/>
              <a:t>Obsahuje</a:t>
            </a:r>
            <a:r>
              <a:rPr lang="en-US" sz="1600" dirty="0"/>
              <a:t> </a:t>
            </a:r>
            <a:r>
              <a:rPr lang="en-US" sz="1600" dirty="0" err="1"/>
              <a:t>alespo</a:t>
            </a:r>
            <a:r>
              <a:rPr lang="cs-CZ" sz="1600" dirty="0"/>
              <a:t>ň </a:t>
            </a:r>
            <a:r>
              <a:rPr lang="en-US" sz="1600" dirty="0"/>
              <a:t> </a:t>
            </a:r>
            <a:r>
              <a:rPr lang="en-US" sz="1600" dirty="0" err="1"/>
              <a:t>jeden</a:t>
            </a:r>
            <a:r>
              <a:rPr lang="en-US" sz="1600" dirty="0"/>
              <a:t> </a:t>
            </a:r>
            <a:r>
              <a:rPr lang="cs-CZ" sz="1600" dirty="0"/>
              <a:t>nebo více elementů SHOPITEM</a:t>
            </a:r>
          </a:p>
          <a:p>
            <a:pPr eaLnBrk="1" hangingPunct="1"/>
            <a:r>
              <a:rPr lang="cs-CZ" sz="1600" dirty="0"/>
              <a:t>SHOPITEM obsahuje PRODUCT, DESCRIPTION, URL,..</a:t>
            </a:r>
            <a:endParaRPr lang="cs-CZ" sz="1200" dirty="0"/>
          </a:p>
          <a:p>
            <a:pPr eaLnBrk="1" hangingPunct="1"/>
            <a:endParaRPr lang="cs-CZ" sz="1600" dirty="0"/>
          </a:p>
        </p:txBody>
      </p:sp>
      <p:sp>
        <p:nvSpPr>
          <p:cNvPr id="6" name="Obdélník 5"/>
          <p:cNvSpPr/>
          <p:nvPr/>
        </p:nvSpPr>
        <p:spPr>
          <a:xfrm>
            <a:off x="5500657" y="3500438"/>
            <a:ext cx="3357623" cy="3357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       </a:t>
            </a:r>
            <a:endParaRPr lang="cs-CZ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</a:rPr>
              <a:t>Uk</a:t>
            </a:r>
            <a:r>
              <a:rPr lang="cs-CZ" sz="1100" b="1" dirty="0" err="1">
                <a:solidFill>
                  <a:schemeClr val="tx1"/>
                </a:solidFill>
              </a:rPr>
              <a:t>ázka</a:t>
            </a:r>
            <a:r>
              <a:rPr lang="cs-CZ" sz="1100" b="1" dirty="0">
                <a:solidFill>
                  <a:schemeClr val="tx1"/>
                </a:solidFill>
              </a:rPr>
              <a:t> XML validního proti tomuto schématu</a:t>
            </a:r>
          </a:p>
          <a:p>
            <a:pPr>
              <a:defRPr/>
            </a:pPr>
            <a:endParaRPr lang="en-US" sz="11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&lt;SHOP&gt;</a:t>
            </a:r>
            <a:endParaRPr lang="cs-CZ" sz="9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cs-CZ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&lt;SHOPITEM&gt;</a:t>
            </a:r>
            <a:b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&lt;PRODUCT&gt;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quaranou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Dominikánská republika, Bolívie, Filipíny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&lt;/PRODUCT&gt;</a:t>
            </a:r>
            <a:b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&lt;DESCRIPTION&gt;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Tato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tyčinka není vhodná pro děti!  Tyčinky jsou vyrobené z lahodného kakaa ze sdružení 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Conacado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El 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Ceibo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Podíl kakaa činí min. 34% a kofeinu min. 3%. Tyčinky jsou slazené třtinovým cukrem 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Mascobado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 Alter 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Trade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 Balení: 45 g     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&lt;/DESCRIPTION&gt;</a:t>
            </a:r>
            <a:b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&lt;URL&gt;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http://www.fair-bio.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/index.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?a=detail&amp;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;d=50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&lt;/URL&gt;</a:t>
            </a:r>
            <a:b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&lt;AVAILABILITY&gt;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&lt;/AVAILABILITY&gt;</a:t>
            </a:r>
            <a:b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&lt;IMGURL&gt;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http://www.fair-bio.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/galerie/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guarana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_kopie.</a:t>
            </a:r>
            <a:r>
              <a:rPr lang="cs-CZ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jpg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&lt;/IMGURL&gt;</a:t>
            </a:r>
            <a:b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&lt;PRICE&gt;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21.10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&lt;/PRICE&gt;</a:t>
            </a:r>
            <a:b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&lt;VAT&gt;</a:t>
            </a:r>
            <a:r>
              <a:rPr lang="cs-CZ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&lt;/VAT&gt;</a:t>
            </a:r>
            <a:br>
              <a:rPr lang="cs-CZ" sz="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&lt;/SHOPITEM&gt;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cs-CZ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Rozsah</a:t>
            </a:r>
            <a:r>
              <a:rPr lang="en-US" dirty="0"/>
              <a:t> </a:t>
            </a:r>
            <a:r>
              <a:rPr lang="en-US" dirty="0" err="1"/>
              <a:t>přednášky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sz="2800" dirty="0"/>
              <a:t>XML Schema je pro XML </a:t>
            </a:r>
            <a:r>
              <a:rPr lang="en-US" sz="2800" dirty="0" err="1"/>
              <a:t>důležitá</a:t>
            </a:r>
            <a:r>
              <a:rPr lang="en-US" sz="2800" dirty="0"/>
              <a:t> </a:t>
            </a:r>
            <a:r>
              <a:rPr lang="en-US" sz="2800" dirty="0" err="1"/>
              <a:t>technologie</a:t>
            </a:r>
            <a:r>
              <a:rPr lang="en-US" sz="2800" dirty="0"/>
              <a:t>, </a:t>
            </a:r>
            <a:r>
              <a:rPr lang="en-US" sz="2800" dirty="0" err="1"/>
              <a:t>současně</a:t>
            </a:r>
            <a:r>
              <a:rPr lang="en-US" sz="2800" dirty="0"/>
              <a:t> to je ale i </a:t>
            </a:r>
            <a:r>
              <a:rPr lang="en-US" sz="2800" dirty="0" err="1"/>
              <a:t>velmi</a:t>
            </a:r>
            <a:r>
              <a:rPr lang="en-US" sz="2800" dirty="0"/>
              <a:t> </a:t>
            </a:r>
            <a:r>
              <a:rPr lang="en-US" sz="2800" dirty="0" err="1"/>
              <a:t>komplexní</a:t>
            </a:r>
            <a:r>
              <a:rPr lang="en-US" sz="2800" dirty="0"/>
              <a:t> </a:t>
            </a:r>
            <a:r>
              <a:rPr lang="en-US" sz="2800" dirty="0" err="1"/>
              <a:t>specifikace</a:t>
            </a:r>
            <a:endParaRPr lang="en-US" sz="2800" dirty="0"/>
          </a:p>
          <a:p>
            <a:r>
              <a:rPr lang="en-US" sz="2800" dirty="0"/>
              <a:t>V </a:t>
            </a:r>
            <a:r>
              <a:rPr lang="en-US" sz="2800" dirty="0" err="1"/>
              <a:t>rámci</a:t>
            </a:r>
            <a:r>
              <a:rPr lang="en-US" sz="2800" dirty="0"/>
              <a:t> </a:t>
            </a:r>
            <a:r>
              <a:rPr lang="en-US" sz="2800" dirty="0" err="1"/>
              <a:t>tohoto</a:t>
            </a:r>
            <a:r>
              <a:rPr lang="en-US" sz="2800" dirty="0"/>
              <a:t> </a:t>
            </a:r>
            <a:r>
              <a:rPr lang="en-US" sz="2800" dirty="0" err="1"/>
              <a:t>kurzu</a:t>
            </a:r>
            <a:r>
              <a:rPr lang="en-US" sz="2800" dirty="0"/>
              <a:t> se </a:t>
            </a:r>
            <a:r>
              <a:rPr lang="en-US" sz="2800" dirty="0" err="1"/>
              <a:t>zaměříme</a:t>
            </a:r>
            <a:r>
              <a:rPr lang="en-US" sz="2800" dirty="0"/>
              <a:t> </a:t>
            </a:r>
            <a:r>
              <a:rPr lang="en-US" sz="2800" dirty="0" err="1"/>
              <a:t>pouze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vybrané</a:t>
            </a:r>
            <a:r>
              <a:rPr lang="en-US" sz="2800" dirty="0"/>
              <a:t> </a:t>
            </a:r>
            <a:r>
              <a:rPr lang="en-US" sz="2800" dirty="0" err="1"/>
              <a:t>aspekty</a:t>
            </a:r>
            <a:r>
              <a:rPr lang="en-US" sz="2800" dirty="0"/>
              <a:t>, </a:t>
            </a:r>
            <a:r>
              <a:rPr lang="en-US" sz="2800" dirty="0" err="1"/>
              <a:t>které</a:t>
            </a:r>
            <a:r>
              <a:rPr lang="en-US" sz="2800" dirty="0"/>
              <a:t> </a:t>
            </a:r>
            <a:r>
              <a:rPr lang="en-US" sz="2800" dirty="0" err="1"/>
              <a:t>vám</a:t>
            </a:r>
            <a:r>
              <a:rPr lang="en-US" sz="2800" dirty="0"/>
              <a:t> </a:t>
            </a:r>
            <a:r>
              <a:rPr lang="en-US" sz="2800" dirty="0" err="1"/>
              <a:t>umožní</a:t>
            </a:r>
            <a:r>
              <a:rPr lang="en-US" sz="2800" dirty="0"/>
              <a:t> </a:t>
            </a:r>
            <a:r>
              <a:rPr lang="en-US" sz="2800" dirty="0" err="1"/>
              <a:t>vytvořit</a:t>
            </a:r>
            <a:r>
              <a:rPr lang="en-US" sz="2800" dirty="0"/>
              <a:t> a </a:t>
            </a:r>
            <a:r>
              <a:rPr lang="en-US" sz="2800" dirty="0" err="1"/>
              <a:t>použít</a:t>
            </a:r>
            <a:r>
              <a:rPr lang="en-US" sz="2800" dirty="0"/>
              <a:t> </a:t>
            </a:r>
            <a:r>
              <a:rPr lang="en-US" sz="2800" dirty="0" err="1"/>
              <a:t>jednoduché</a:t>
            </a:r>
            <a:r>
              <a:rPr lang="en-US" sz="2800" dirty="0"/>
              <a:t> XML Schema </a:t>
            </a:r>
            <a:r>
              <a:rPr lang="en-US" sz="2800" dirty="0" err="1"/>
              <a:t>dokumenty</a:t>
            </a:r>
            <a:endParaRPr lang="en-US" sz="2800" dirty="0"/>
          </a:p>
          <a:p>
            <a:r>
              <a:rPr lang="en-US" sz="2800" dirty="0" err="1"/>
              <a:t>Rozsah</a:t>
            </a:r>
            <a:r>
              <a:rPr lang="en-US" sz="2800" dirty="0"/>
              <a:t> </a:t>
            </a:r>
            <a:r>
              <a:rPr lang="en-US" sz="2800" dirty="0" err="1"/>
              <a:t>přednášky</a:t>
            </a:r>
            <a:r>
              <a:rPr lang="en-US" sz="2800" dirty="0"/>
              <a:t> je </a:t>
            </a:r>
            <a:r>
              <a:rPr lang="en-US" sz="2800" dirty="0" err="1"/>
              <a:t>neúplný</a:t>
            </a:r>
            <a:r>
              <a:rPr lang="en-US" sz="2800" dirty="0"/>
              <a:t> a </a:t>
            </a:r>
            <a:r>
              <a:rPr lang="en-US" sz="2800" dirty="0" err="1"/>
              <a:t>neformální</a:t>
            </a:r>
            <a:endParaRPr lang="en-US" sz="2800" dirty="0"/>
          </a:p>
          <a:p>
            <a:r>
              <a:rPr lang="en-US" sz="2800" dirty="0" err="1"/>
              <a:t>Zcela</a:t>
            </a:r>
            <a:r>
              <a:rPr lang="en-US" sz="2800" dirty="0"/>
              <a:t> </a:t>
            </a:r>
            <a:r>
              <a:rPr lang="en-US" sz="2800" dirty="0" err="1"/>
              <a:t>např</a:t>
            </a:r>
            <a:r>
              <a:rPr lang="en-US" sz="2800" dirty="0"/>
              <a:t>. </a:t>
            </a:r>
            <a:r>
              <a:rPr lang="en-US" sz="2800" dirty="0" err="1"/>
              <a:t>abstrahujeme</a:t>
            </a:r>
            <a:r>
              <a:rPr lang="en-US" sz="2800" dirty="0"/>
              <a:t> od </a:t>
            </a:r>
            <a:r>
              <a:rPr lang="en-US" sz="2800" dirty="0" err="1"/>
              <a:t>problematiky</a:t>
            </a:r>
            <a:r>
              <a:rPr lang="en-US" sz="2800" dirty="0"/>
              <a:t> </a:t>
            </a:r>
            <a:r>
              <a:rPr lang="en-US" sz="2800" dirty="0" err="1"/>
              <a:t>atributů</a:t>
            </a:r>
            <a:r>
              <a:rPr lang="en-US" sz="2800" dirty="0"/>
              <a:t> a </a:t>
            </a:r>
            <a:r>
              <a:rPr lang="en-US" sz="2800" dirty="0" err="1"/>
              <a:t>jmenných</a:t>
            </a:r>
            <a:r>
              <a:rPr lang="en-US" sz="2800" dirty="0"/>
              <a:t> </a:t>
            </a:r>
            <a:r>
              <a:rPr lang="en-US" sz="2800" dirty="0" err="1"/>
              <a:t>prostorů</a:t>
            </a:r>
            <a:r>
              <a:rPr lang="en-US" sz="2800" dirty="0"/>
              <a:t>, </a:t>
            </a:r>
            <a:r>
              <a:rPr lang="en-US" sz="2800" dirty="0" err="1"/>
              <a:t>elementů</a:t>
            </a:r>
            <a:r>
              <a:rPr lang="en-US" sz="2800" dirty="0"/>
              <a:t> se </a:t>
            </a:r>
            <a:r>
              <a:rPr lang="en-US" sz="2800" dirty="0" err="1"/>
              <a:t>smíšeným</a:t>
            </a:r>
            <a:r>
              <a:rPr lang="en-US" sz="2800" dirty="0"/>
              <a:t> </a:t>
            </a:r>
            <a:r>
              <a:rPr lang="en-US" sz="2800" dirty="0" err="1"/>
              <a:t>obsahem</a:t>
            </a:r>
            <a:r>
              <a:rPr lang="en-US" sz="2800" dirty="0"/>
              <a:t>, …</a:t>
            </a:r>
          </a:p>
          <a:p>
            <a:r>
              <a:rPr lang="en-US" sz="2800" dirty="0" err="1"/>
              <a:t>Kompletní</a:t>
            </a:r>
            <a:r>
              <a:rPr lang="en-US" sz="2800" dirty="0"/>
              <a:t> </a:t>
            </a:r>
            <a:r>
              <a:rPr lang="en-US" sz="2800" dirty="0" err="1"/>
              <a:t>úvod</a:t>
            </a:r>
            <a:r>
              <a:rPr lang="en-US" sz="2800" dirty="0"/>
              <a:t> do XML Schema a </a:t>
            </a:r>
            <a:r>
              <a:rPr lang="en-US" sz="2800" dirty="0" err="1"/>
              <a:t>dalších</a:t>
            </a:r>
            <a:r>
              <a:rPr lang="en-US" sz="2800" dirty="0"/>
              <a:t> XML schema </a:t>
            </a:r>
            <a:r>
              <a:rPr lang="en-US" sz="2800" dirty="0" err="1"/>
              <a:t>jazyků</a:t>
            </a:r>
            <a:r>
              <a:rPr lang="en-US" sz="2800" dirty="0"/>
              <a:t> – </a:t>
            </a:r>
            <a:r>
              <a:rPr lang="en-US" sz="2800" dirty="0" err="1"/>
              <a:t>viz</a:t>
            </a:r>
            <a:r>
              <a:rPr lang="en-US" sz="2800" dirty="0"/>
              <a:t> </a:t>
            </a:r>
            <a:r>
              <a:rPr lang="en-US" sz="2800" dirty="0" err="1"/>
              <a:t>specializovaný</a:t>
            </a:r>
            <a:r>
              <a:rPr lang="en-US" sz="2800" dirty="0"/>
              <a:t> </a:t>
            </a:r>
            <a:r>
              <a:rPr lang="en-US" sz="2800" dirty="0" err="1"/>
              <a:t>kurz</a:t>
            </a:r>
            <a:r>
              <a:rPr lang="en-US" sz="2800" dirty="0"/>
              <a:t> 4iz238</a:t>
            </a:r>
            <a:endParaRPr lang="cs-CZ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300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cs-CZ" sz="2800" dirty="0"/>
              <a:t>Motivační problém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42928" y="107154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cs-CZ" sz="2400" dirty="0"/>
              <a:t>Máme následující volný text (A):</a:t>
            </a:r>
          </a:p>
          <a:p>
            <a:pPr>
              <a:buNone/>
            </a:pPr>
            <a:endParaRPr lang="cs-CZ" sz="2400" dirty="0"/>
          </a:p>
          <a:p>
            <a:pPr>
              <a:buNone/>
            </a:pPr>
            <a:endParaRPr lang="cs-CZ" sz="2400" dirty="0"/>
          </a:p>
          <a:p>
            <a:pPr>
              <a:buNone/>
            </a:pPr>
            <a:endParaRPr lang="cs-CZ" sz="2400" dirty="0"/>
          </a:p>
          <a:p>
            <a:pPr>
              <a:buNone/>
            </a:pPr>
            <a:endParaRPr lang="cs-CZ" sz="2400" dirty="0"/>
          </a:p>
          <a:p>
            <a:pPr>
              <a:buNone/>
            </a:pPr>
            <a:endParaRPr lang="cs-CZ" sz="2400" dirty="0"/>
          </a:p>
          <a:p>
            <a:pPr>
              <a:buNone/>
            </a:pPr>
            <a:r>
              <a:rPr lang="cs-CZ" sz="2400" dirty="0"/>
              <a:t>Jak lze vybrané informace z tohoto textu reprezentovat ve strojově čitelné podobě?</a:t>
            </a:r>
          </a:p>
        </p:txBody>
      </p:sp>
      <p:sp>
        <p:nvSpPr>
          <p:cNvPr id="5" name="Obdélník 4"/>
          <p:cNvSpPr/>
          <p:nvPr/>
        </p:nvSpPr>
        <p:spPr>
          <a:xfrm>
            <a:off x="642910" y="1714488"/>
            <a:ext cx="7143800" cy="1714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Podpořte chudé farmáře v zemích třetího světa zakoupením Fair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trade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výrobků. Můžete začít například u tyčinky 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guaranou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která je dostupná 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okamžitě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Tyčinka pochází z 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Dominikánské republiky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Za pouhých 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 korun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které zaplatíte za tuto energetickou bombu,</a:t>
            </a:r>
            <a:r>
              <a:rPr lang="cs-CZ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získáte  jistotu, že nepodporujete práci dětí. Více informací o produktu je na URL 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http://www.fair-bio.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/index.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?a=detail&amp;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;d=50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6" name="Obdélník 3"/>
          <p:cNvSpPr/>
          <p:nvPr/>
        </p:nvSpPr>
        <p:spPr>
          <a:xfrm>
            <a:off x="1857356" y="4714884"/>
            <a:ext cx="5214974" cy="1643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cs-CZ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&lt;PRODUCT&gt;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quaranou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&lt;/PRODUCT&gt;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&lt;ZEME&gt;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Dominikánská republika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&lt;/ZEME&gt;</a:t>
            </a:r>
            <a:endParaRPr lang="cs-CZ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&lt;URL&gt;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http://www.fair-bio.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cz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/index.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?a=detail&amp;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;d=50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&lt;/URL&gt;</a:t>
            </a:r>
            <a:br>
              <a:rPr lang="cs-CZ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&lt;AVAILABILITY&gt;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&lt;/AVAILABILITY&gt;</a:t>
            </a:r>
            <a:br>
              <a:rPr lang="cs-CZ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PRICE&gt;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21.10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&lt;/PRICE&gt; </a:t>
            </a:r>
            <a:b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  <a:cs typeface="Courier New" pitchFamily="49" charset="0"/>
              </a:rPr>
              <a:t>Definice</a:t>
            </a:r>
            <a:r>
              <a:rPr lang="en-US" sz="40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cs typeface="Courier New" pitchFamily="49" charset="0"/>
              </a:rPr>
              <a:t>kořenového</a:t>
            </a:r>
            <a:r>
              <a:rPr lang="en-US" sz="40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cs typeface="Courier New" pitchFamily="49" charset="0"/>
              </a:rPr>
              <a:t>elementu</a:t>
            </a:r>
            <a:endParaRPr lang="cs-CZ" sz="24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57298"/>
            <a:ext cx="8186766" cy="4525963"/>
          </a:xfrm>
        </p:spPr>
        <p:txBody>
          <a:bodyPr/>
          <a:lstStyle/>
          <a:p>
            <a:r>
              <a:rPr lang="en-US" sz="2400" dirty="0" err="1"/>
              <a:t>Kořenový</a:t>
            </a:r>
            <a:r>
              <a:rPr lang="en-US" sz="2400" dirty="0"/>
              <a:t> element </a:t>
            </a:r>
            <a:r>
              <a:rPr lang="en-US" sz="2400" dirty="0" err="1"/>
              <a:t>musí</a:t>
            </a:r>
            <a:r>
              <a:rPr lang="en-US" sz="2400" dirty="0"/>
              <a:t> </a:t>
            </a:r>
            <a:r>
              <a:rPr lang="en-US" sz="2400" dirty="0" err="1"/>
              <a:t>být</a:t>
            </a:r>
            <a:r>
              <a:rPr lang="en-US" sz="2400" dirty="0"/>
              <a:t> </a:t>
            </a:r>
            <a:r>
              <a:rPr lang="en-US" sz="2400" dirty="0" err="1"/>
              <a:t>definován</a:t>
            </a:r>
            <a:r>
              <a:rPr lang="en-US" sz="2400" dirty="0"/>
              <a:t> </a:t>
            </a:r>
            <a:r>
              <a:rPr lang="en-US" sz="2400" dirty="0" err="1"/>
              <a:t>pomocí</a:t>
            </a:r>
            <a:r>
              <a:rPr lang="en-US" sz="2400" dirty="0"/>
              <a:t> 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&gt;, </a:t>
            </a:r>
            <a:r>
              <a:rPr lang="en-US" sz="2400" dirty="0" err="1"/>
              <a:t>který</a:t>
            </a:r>
            <a:r>
              <a:rPr lang="en-US" sz="2400" dirty="0"/>
              <a:t> je </a:t>
            </a:r>
            <a:r>
              <a:rPr lang="en-US" sz="2400" dirty="0" err="1"/>
              <a:t>uveden</a:t>
            </a:r>
            <a:r>
              <a:rPr lang="en-US" sz="2400" dirty="0"/>
              <a:t> </a:t>
            </a:r>
            <a:r>
              <a:rPr lang="en-US" sz="2400" dirty="0" err="1"/>
              <a:t>jako</a:t>
            </a:r>
            <a:r>
              <a:rPr lang="en-US" sz="2400" dirty="0"/>
              <a:t> </a:t>
            </a:r>
            <a:r>
              <a:rPr lang="en-US" sz="2400" dirty="0" err="1"/>
              <a:t>dítě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Důležité</a:t>
            </a:r>
            <a:r>
              <a:rPr lang="en-US" sz="2400" dirty="0"/>
              <a:t> </a:t>
            </a:r>
            <a:r>
              <a:rPr lang="en-US" sz="2400" dirty="0" err="1"/>
              <a:t>atributy</a:t>
            </a:r>
            <a:r>
              <a:rPr lang="en-US" sz="2400" dirty="0"/>
              <a:t>:</a:t>
            </a:r>
            <a:endParaRPr lang="cs-CZ" sz="24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/>
              <a:t> </a:t>
            </a:r>
            <a:r>
              <a:rPr lang="en-US" sz="2400" dirty="0" err="1"/>
              <a:t>vyjadřující</a:t>
            </a:r>
            <a:r>
              <a:rPr lang="en-US" sz="2400" dirty="0"/>
              <a:t> </a:t>
            </a:r>
            <a:r>
              <a:rPr lang="en-US" sz="2400" dirty="0" err="1"/>
              <a:t>jméno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je </a:t>
            </a:r>
            <a:r>
              <a:rPr lang="en-US" sz="2400" dirty="0" err="1"/>
              <a:t>povinný</a:t>
            </a:r>
            <a:endParaRPr lang="en-US" sz="24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400" dirty="0" err="1"/>
              <a:t>vyjadřující</a:t>
            </a:r>
            <a:r>
              <a:rPr lang="en-US" sz="2400" dirty="0"/>
              <a:t> </a:t>
            </a:r>
            <a:r>
              <a:rPr lang="en-US" sz="2400" dirty="0" err="1"/>
              <a:t>typ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je </a:t>
            </a:r>
            <a:r>
              <a:rPr lang="en-US" sz="2400" dirty="0" err="1"/>
              <a:t>volitelný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27584" y="2732727"/>
            <a:ext cx="378618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="SHOP"&gt;</a:t>
            </a:r>
          </a:p>
          <a:p>
            <a:pPr eaLnBrk="1" hangingPunct="1">
              <a:buFontTx/>
              <a:buNone/>
            </a:pPr>
            <a:r>
              <a:rPr lang="cs-CZ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cs-CZ" dirty="0"/>
          </a:p>
        </p:txBody>
      </p:sp>
      <p:sp>
        <p:nvSpPr>
          <p:cNvPr id="8" name="Rectangle 4"/>
          <p:cNvSpPr/>
          <p:nvPr/>
        </p:nvSpPr>
        <p:spPr>
          <a:xfrm>
            <a:off x="5390533" y="2852936"/>
            <a:ext cx="328592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&lt;SHOP&gt;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&lt;/SHOP&gt;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>
            <a:off x="4788024" y="32129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Definice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en-US" sz="1800" dirty="0" err="1"/>
              <a:t>Obsah</a:t>
            </a:r>
            <a:r>
              <a:rPr lang="en-US" sz="1800" dirty="0"/>
              <a:t> </a:t>
            </a:r>
            <a:r>
              <a:rPr lang="en-US" sz="1800" dirty="0" err="1"/>
              <a:t>elementu</a:t>
            </a:r>
            <a:r>
              <a:rPr lang="en-US" sz="1800" dirty="0"/>
              <a:t> </a:t>
            </a:r>
            <a:r>
              <a:rPr lang="en-US" sz="1800" dirty="0" err="1"/>
              <a:t>lze</a:t>
            </a:r>
            <a:r>
              <a:rPr lang="en-US" sz="1800" dirty="0"/>
              <a:t> </a:t>
            </a:r>
            <a:r>
              <a:rPr lang="en-US" sz="1800" dirty="0" err="1"/>
              <a:t>definovat</a:t>
            </a:r>
            <a:r>
              <a:rPr lang="en-US" sz="1800" dirty="0"/>
              <a:t> </a:t>
            </a:r>
            <a:r>
              <a:rPr lang="en-US" sz="1800" dirty="0" err="1"/>
              <a:t>pomocí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endParaRPr lang="en-US" sz="1800" dirty="0"/>
          </a:p>
          <a:p>
            <a:r>
              <a:rPr lang="en-US" sz="1800" dirty="0" err="1"/>
              <a:t>Pokud</a:t>
            </a:r>
            <a:r>
              <a:rPr lang="en-US" sz="1800" dirty="0"/>
              <a:t> </a:t>
            </a:r>
            <a:r>
              <a:rPr lang="en-US" sz="1800" dirty="0" err="1"/>
              <a:t>mají</a:t>
            </a:r>
            <a:r>
              <a:rPr lang="en-US" sz="1800" dirty="0"/>
              <a:t> </a:t>
            </a:r>
            <a:r>
              <a:rPr lang="en-US" sz="1800" dirty="0" err="1"/>
              <a:t>být</a:t>
            </a:r>
            <a:r>
              <a:rPr lang="en-US" sz="1800" dirty="0"/>
              <a:t> </a:t>
            </a:r>
            <a:r>
              <a:rPr lang="en-US" sz="1800" dirty="0" err="1"/>
              <a:t>povoleny</a:t>
            </a:r>
            <a:r>
              <a:rPr lang="en-US" sz="1800" dirty="0"/>
              <a:t> v </a:t>
            </a:r>
            <a:r>
              <a:rPr lang="en-US" sz="1800" dirty="0" err="1"/>
              <a:t>obsahu</a:t>
            </a:r>
            <a:r>
              <a:rPr lang="en-US" sz="1800" dirty="0"/>
              <a:t> </a:t>
            </a:r>
            <a:r>
              <a:rPr lang="en-US" sz="1800" dirty="0" err="1"/>
              <a:t>elementy</a:t>
            </a:r>
            <a:r>
              <a:rPr lang="en-US" sz="1800" dirty="0"/>
              <a:t> </a:t>
            </a:r>
            <a:r>
              <a:rPr lang="en-US" sz="1800" dirty="0" err="1"/>
              <a:t>nebo</a:t>
            </a:r>
            <a:r>
              <a:rPr lang="en-US" sz="1800" dirty="0"/>
              <a:t> </a:t>
            </a:r>
            <a:r>
              <a:rPr lang="en-US" sz="1800" dirty="0" err="1"/>
              <a:t>atributy</a:t>
            </a:r>
            <a:r>
              <a:rPr lang="en-US" sz="1800" dirty="0"/>
              <a:t> </a:t>
            </a:r>
            <a:r>
              <a:rPr lang="en-US" sz="1800" dirty="0" err="1"/>
              <a:t>použije</a:t>
            </a:r>
            <a:r>
              <a:rPr lang="en-US" sz="1800" dirty="0"/>
              <a:t> se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complexType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/>
              <a:t>Pokud</a:t>
            </a:r>
            <a:r>
              <a:rPr lang="en-US" sz="1800" dirty="0"/>
              <a:t> je </a:t>
            </a:r>
            <a:r>
              <a:rPr lang="en-US" sz="1800" dirty="0" err="1"/>
              <a:t>obsah</a:t>
            </a:r>
            <a:r>
              <a:rPr lang="en-US" sz="1800" dirty="0"/>
              <a:t> </a:t>
            </a:r>
            <a:r>
              <a:rPr lang="en-US" sz="1800" dirty="0" err="1"/>
              <a:t>textový</a:t>
            </a:r>
            <a:r>
              <a:rPr lang="en-US" sz="1800" dirty="0"/>
              <a:t>, </a:t>
            </a:r>
            <a:r>
              <a:rPr lang="en-US" sz="1800" dirty="0" err="1"/>
              <a:t>použije</a:t>
            </a:r>
            <a:r>
              <a:rPr lang="en-US" sz="1800" dirty="0"/>
              <a:t> 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simpleType</a:t>
            </a:r>
            <a:r>
              <a:rPr lang="en-US" sz="1800" dirty="0"/>
              <a:t>	</a:t>
            </a:r>
          </a:p>
        </p:txBody>
      </p:sp>
      <p:sp>
        <p:nvSpPr>
          <p:cNvPr id="8" name="Rectangle 5"/>
          <p:cNvSpPr/>
          <p:nvPr/>
        </p:nvSpPr>
        <p:spPr>
          <a:xfrm>
            <a:off x="2339752" y="5229200"/>
            <a:ext cx="439248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name="PRODUCT_NAME"&gt;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base="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xs:minLength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value="1"/&gt;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xs:maxLength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value="64"/&gt;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915816" y="2420888"/>
            <a:ext cx="4464496" cy="17297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name="SHOP_TYPE"&gt;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type="SHOPITEM_TYPE"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name="SHOPITEM"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="unbounded"&gt;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6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Globální</a:t>
            </a:r>
            <a:r>
              <a:rPr lang="en-US" dirty="0"/>
              <a:t>, </a:t>
            </a:r>
            <a:r>
              <a:rPr lang="en-US" dirty="0" err="1"/>
              <a:t>lokální</a:t>
            </a:r>
            <a:r>
              <a:rPr lang="en-US" dirty="0"/>
              <a:t> </a:t>
            </a:r>
            <a:r>
              <a:rPr lang="en-US" dirty="0" err="1"/>
              <a:t>definice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, </a:t>
            </a:r>
            <a:r>
              <a:rPr lang="en-US" dirty="0" err="1"/>
              <a:t>vestavěné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Pozice</a:t>
            </a:r>
            <a:r>
              <a:rPr lang="en-US" sz="1800" dirty="0"/>
              <a:t> </a:t>
            </a:r>
            <a:r>
              <a:rPr lang="en-US" sz="1800" dirty="0" err="1"/>
              <a:t>definice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r>
              <a:rPr lang="en-US" sz="1800" dirty="0"/>
              <a:t> v XML Schema </a:t>
            </a:r>
            <a:r>
              <a:rPr lang="en-US" sz="1800" dirty="0" err="1"/>
              <a:t>dokumentu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Globální</a:t>
            </a:r>
            <a:r>
              <a:rPr lang="en-US" sz="1800" dirty="0"/>
              <a:t>: </a:t>
            </a:r>
            <a:r>
              <a:rPr lang="en-US" sz="1800" dirty="0" err="1"/>
              <a:t>Typ</a:t>
            </a:r>
            <a:r>
              <a:rPr lang="en-US" sz="1800" dirty="0"/>
              <a:t> je </a:t>
            </a:r>
            <a:r>
              <a:rPr lang="en-US" sz="1800" dirty="0" err="1"/>
              <a:t>uveden</a:t>
            </a:r>
            <a:r>
              <a:rPr lang="en-US" sz="1800" dirty="0"/>
              <a:t> </a:t>
            </a:r>
            <a:r>
              <a:rPr lang="en-US" sz="1800" dirty="0" err="1"/>
              <a:t>jako</a:t>
            </a:r>
            <a:r>
              <a:rPr lang="en-US" sz="1800" dirty="0"/>
              <a:t> </a:t>
            </a:r>
            <a:r>
              <a:rPr lang="en-US" sz="1800" dirty="0" err="1"/>
              <a:t>dítě</a:t>
            </a:r>
            <a:r>
              <a:rPr lang="en-US" sz="1800" dirty="0"/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sz="1800" dirty="0"/>
              <a:t> a </a:t>
            </a:r>
            <a:r>
              <a:rPr lang="en-US" sz="1800" dirty="0" err="1"/>
              <a:t>odkazuje</a:t>
            </a:r>
            <a:r>
              <a:rPr lang="en-US" sz="1800" dirty="0"/>
              <a:t> se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něj</a:t>
            </a:r>
            <a:r>
              <a:rPr lang="en-US" sz="1800" dirty="0"/>
              <a:t> </a:t>
            </a:r>
            <a:r>
              <a:rPr lang="en-US" sz="1800" dirty="0" err="1"/>
              <a:t>přes</a:t>
            </a:r>
            <a:r>
              <a:rPr lang="en-US" sz="1800" dirty="0"/>
              <a:t> </a:t>
            </a:r>
            <a:r>
              <a:rPr lang="en-US" sz="1800" dirty="0" err="1"/>
              <a:t>název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Lokální</a:t>
            </a:r>
            <a:r>
              <a:rPr lang="en-US" sz="1800" dirty="0"/>
              <a:t>: </a:t>
            </a:r>
            <a:r>
              <a:rPr lang="en-US" sz="1800" dirty="0" err="1"/>
              <a:t>Typ</a:t>
            </a:r>
            <a:r>
              <a:rPr lang="en-US" sz="1800" dirty="0"/>
              <a:t> je </a:t>
            </a:r>
            <a:r>
              <a:rPr lang="en-US" sz="1800" dirty="0" err="1"/>
              <a:t>uveden</a:t>
            </a:r>
            <a:r>
              <a:rPr lang="en-US" sz="1800" dirty="0"/>
              <a:t> </a:t>
            </a:r>
            <a:r>
              <a:rPr lang="en-US" sz="1800" dirty="0" err="1"/>
              <a:t>uvnitř</a:t>
            </a:r>
            <a:r>
              <a:rPr lang="en-US" sz="1800" dirty="0"/>
              <a:t> </a:t>
            </a:r>
            <a:r>
              <a:rPr lang="en-US" sz="1800" dirty="0" err="1"/>
              <a:t>definice</a:t>
            </a:r>
            <a:r>
              <a:rPr lang="en-US" sz="1800" dirty="0"/>
              <a:t> </a:t>
            </a:r>
            <a:r>
              <a:rPr lang="en-US" sz="1800" dirty="0" err="1"/>
              <a:t>elementu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XML Schema </a:t>
            </a:r>
            <a:r>
              <a:rPr lang="en-US" sz="1800" dirty="0" err="1"/>
              <a:t>obsahuje</a:t>
            </a:r>
            <a:r>
              <a:rPr lang="en-US" sz="1800" dirty="0"/>
              <a:t> </a:t>
            </a:r>
            <a:r>
              <a:rPr lang="en-US" sz="1800" dirty="0" err="1"/>
              <a:t>též</a:t>
            </a:r>
            <a:r>
              <a:rPr lang="en-US" sz="1800" dirty="0"/>
              <a:t> </a:t>
            </a:r>
            <a:r>
              <a:rPr lang="en-US" sz="1800" dirty="0" err="1"/>
              <a:t>řadu</a:t>
            </a:r>
            <a:r>
              <a:rPr lang="en-US" sz="1800" dirty="0"/>
              <a:t> </a:t>
            </a:r>
            <a:r>
              <a:rPr lang="en-US" sz="1800" dirty="0" err="1"/>
              <a:t>vestavěných</a:t>
            </a:r>
            <a:r>
              <a:rPr lang="en-US" sz="1800" dirty="0"/>
              <a:t> </a:t>
            </a:r>
            <a:r>
              <a:rPr lang="en-US" sz="1800" dirty="0" err="1"/>
              <a:t>typů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62288" y="2980109"/>
            <a:ext cx="485778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name="SHOPITEM_TYPE"&gt;   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name="PRODUCT" type="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PRODUCT_NAME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"/&gt;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2764085"/>
            <a:ext cx="439248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PRODUCT_NAME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base="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xs:minLength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value="1"/&gt;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xs:maxLength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value="64"/&gt;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1317475" y="4653136"/>
            <a:ext cx="6840760" cy="9541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:element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="PRODUCT"&gt;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cs-CZ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base="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xs:string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b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691680" y="6381328"/>
            <a:ext cx="6840760" cy="3077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name="URL" type="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xs:anyURI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5560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1143000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4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4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complexType</a:t>
            </a:r>
            <a:endParaRPr lang="cs-CZ" sz="4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000" dirty="0" err="1"/>
              <a:t>Slouží</a:t>
            </a:r>
            <a:r>
              <a:rPr lang="en-US" sz="2000" dirty="0"/>
              <a:t> pro </a:t>
            </a:r>
            <a:r>
              <a:rPr lang="en-US" sz="2000" dirty="0" err="1"/>
              <a:t>definici</a:t>
            </a:r>
            <a:r>
              <a:rPr lang="en-US" sz="2000" dirty="0"/>
              <a:t> </a:t>
            </a:r>
            <a:r>
              <a:rPr lang="en-US" sz="2000" dirty="0" err="1"/>
              <a:t>uživatelsky</a:t>
            </a:r>
            <a:r>
              <a:rPr lang="en-US" sz="2000" dirty="0"/>
              <a:t> </a:t>
            </a:r>
            <a:r>
              <a:rPr lang="en-US" sz="2000" dirty="0" err="1"/>
              <a:t>definovaného</a:t>
            </a:r>
            <a:r>
              <a:rPr lang="en-US" sz="2000" dirty="0"/>
              <a:t>  </a:t>
            </a:r>
            <a:r>
              <a:rPr lang="en-US" sz="2000" dirty="0" err="1"/>
              <a:t>datového</a:t>
            </a:r>
            <a:r>
              <a:rPr lang="en-US" sz="2000" dirty="0"/>
              <a:t> </a:t>
            </a:r>
            <a:r>
              <a:rPr lang="cs-CZ" sz="2000" dirty="0"/>
              <a:t>typ</a:t>
            </a:r>
            <a:r>
              <a:rPr lang="en-US" sz="2000" dirty="0"/>
              <a:t>u, </a:t>
            </a:r>
            <a:r>
              <a:rPr lang="en-US" sz="2000" dirty="0" err="1"/>
              <a:t>který</a:t>
            </a:r>
            <a:r>
              <a:rPr lang="cs-CZ" sz="2000" dirty="0"/>
              <a:t> </a:t>
            </a:r>
            <a:r>
              <a:rPr lang="en-US" sz="2000" dirty="0" err="1"/>
              <a:t>povoluje</a:t>
            </a:r>
            <a:r>
              <a:rPr lang="en-US" sz="2000" dirty="0"/>
              <a:t> v </a:t>
            </a:r>
            <a:r>
              <a:rPr lang="en-US" sz="2000" dirty="0" err="1"/>
              <a:t>obsahu</a:t>
            </a:r>
            <a:r>
              <a:rPr lang="en-US" sz="2000" dirty="0"/>
              <a:t> </a:t>
            </a:r>
            <a:r>
              <a:rPr lang="cs-CZ" sz="2000" dirty="0"/>
              <a:t>další strukturu – elementy nebo atributy</a:t>
            </a:r>
          </a:p>
          <a:p>
            <a:r>
              <a:rPr lang="cs-CZ" sz="2000" dirty="0"/>
              <a:t>Seznam obsažených elementů se umísťuje  do elementu </a:t>
            </a:r>
            <a:r>
              <a:rPr lang="cs-CZ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xs:all</a:t>
            </a:r>
            <a:r>
              <a:rPr lang="cs-CZ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dirty="0"/>
              <a:t>nebo </a:t>
            </a:r>
            <a:r>
              <a:rPr lang="cs-CZ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xs:sequence</a:t>
            </a:r>
            <a:endParaRPr lang="cs-CZ" sz="2000" dirty="0"/>
          </a:p>
          <a:p>
            <a:r>
              <a:rPr lang="cs-CZ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e</a:t>
            </a:r>
            <a:r>
              <a:rPr lang="cs-CZ" sz="2000" dirty="0" err="1"/>
              <a:t>lementy</a:t>
            </a:r>
            <a:r>
              <a:rPr lang="cs-CZ" sz="2000" dirty="0"/>
              <a:t> se musí vyskytovat přesně v daném pořadí</a:t>
            </a:r>
            <a:endParaRPr lang="en-US" sz="2000" dirty="0"/>
          </a:p>
          <a:p>
            <a:r>
              <a:rPr lang="cs-CZ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xs:all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e</a:t>
            </a:r>
            <a:r>
              <a:rPr lang="cs-CZ" sz="2000" dirty="0" err="1"/>
              <a:t>lementy</a:t>
            </a:r>
            <a:r>
              <a:rPr lang="cs-CZ" sz="2000" dirty="0"/>
              <a:t> se </a:t>
            </a:r>
            <a:r>
              <a:rPr lang="en-US" sz="2000" dirty="0" err="1"/>
              <a:t>mohou</a:t>
            </a:r>
            <a:r>
              <a:rPr lang="en-US" sz="2000" dirty="0"/>
              <a:t> </a:t>
            </a:r>
            <a:r>
              <a:rPr lang="cs-CZ" sz="2000" dirty="0"/>
              <a:t>vyskytovat v </a:t>
            </a:r>
            <a:r>
              <a:rPr lang="en-US" sz="2000" dirty="0" err="1"/>
              <a:t>libovolném</a:t>
            </a:r>
            <a:r>
              <a:rPr lang="en-US" sz="2000" dirty="0"/>
              <a:t> </a:t>
            </a:r>
            <a:r>
              <a:rPr lang="cs-CZ" sz="2000" dirty="0"/>
              <a:t>pořadí</a:t>
            </a:r>
            <a:endParaRPr lang="en-US" sz="2000" dirty="0"/>
          </a:p>
          <a:p>
            <a:endParaRPr lang="cs-CZ" sz="2000" dirty="0"/>
          </a:p>
          <a:p>
            <a:endParaRPr lang="en-US" sz="2000" dirty="0"/>
          </a:p>
          <a:p>
            <a:endParaRPr lang="cs-CZ" sz="2000" dirty="0"/>
          </a:p>
        </p:txBody>
      </p:sp>
      <p:sp>
        <p:nvSpPr>
          <p:cNvPr id="6" name="Zástupný symbol pro text 2"/>
          <p:cNvSpPr txBox="1">
            <a:spLocks/>
          </p:cNvSpPr>
          <p:nvPr/>
        </p:nvSpPr>
        <p:spPr bwMode="auto">
          <a:xfrm>
            <a:off x="827584" y="5157192"/>
            <a:ext cx="7920880" cy="602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kumimoji="0" lang="cs-CZ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4056647"/>
            <a:ext cx="4464496" cy="17297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name="SHOP_TYPE"&gt;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type="SHOPITEM_TYPE"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name="SHOPITEM"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="unbounded"&gt;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5279017" y="4018705"/>
            <a:ext cx="3757479" cy="17727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sz="1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="SHOP"&gt;  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/>
              <a:t>xs:complexType</a:t>
            </a:r>
            <a:r>
              <a:rPr lang="cs-CZ" sz="1400" dirty="0"/>
              <a:t>&gt;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cs-CZ" sz="1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 </a:t>
            </a:r>
          </a:p>
        </p:txBody>
      </p:sp>
      <p:cxnSp>
        <p:nvCxnSpPr>
          <p:cNvPr id="8" name="Přímá spojnice 7"/>
          <p:cNvCxnSpPr/>
          <p:nvPr/>
        </p:nvCxnSpPr>
        <p:spPr>
          <a:xfrm>
            <a:off x="5004048" y="3914143"/>
            <a:ext cx="0" cy="213265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/>
          <p:cNvSpPr txBox="1"/>
          <p:nvPr/>
        </p:nvSpPr>
        <p:spPr>
          <a:xfrm>
            <a:off x="349923" y="586213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Globálně</a:t>
            </a:r>
            <a:r>
              <a:rPr lang="en-US" i="1" dirty="0"/>
              <a:t> </a:t>
            </a:r>
            <a:r>
              <a:rPr lang="en-US" i="1" dirty="0" err="1"/>
              <a:t>definovaný</a:t>
            </a:r>
            <a:r>
              <a:rPr lang="en-US" i="1" dirty="0"/>
              <a:t> </a:t>
            </a:r>
            <a:r>
              <a:rPr lang="en-US" i="1" dirty="0" err="1"/>
              <a:t>typ</a:t>
            </a:r>
            <a:endParaRPr lang="en-US" i="1" dirty="0"/>
          </a:p>
        </p:txBody>
      </p:sp>
      <p:sp>
        <p:nvSpPr>
          <p:cNvPr id="9" name="TextovéPole 8"/>
          <p:cNvSpPr txBox="1"/>
          <p:nvPr/>
        </p:nvSpPr>
        <p:spPr>
          <a:xfrm>
            <a:off x="5580112" y="586798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Lokálně</a:t>
            </a:r>
            <a:r>
              <a:rPr lang="en-US" i="1" dirty="0"/>
              <a:t> </a:t>
            </a:r>
            <a:r>
              <a:rPr lang="en-US" i="1" dirty="0" err="1"/>
              <a:t>definovaný</a:t>
            </a:r>
            <a:r>
              <a:rPr lang="en-US" i="1" dirty="0"/>
              <a:t> </a:t>
            </a:r>
            <a:r>
              <a:rPr lang="en-US" i="1" dirty="0" err="1"/>
              <a:t>typ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31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xs:element</a:t>
            </a:r>
            <a:br>
              <a:rPr lang="en-US" sz="3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použitý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uvnitř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xs:complexType</a:t>
            </a:r>
            <a:endParaRPr lang="cs-CZ" sz="3200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r>
              <a:rPr lang="cs-CZ" sz="2000" dirty="0"/>
              <a:t>Definuje element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Důležité</a:t>
            </a:r>
            <a:r>
              <a:rPr lang="en-US" sz="2000" dirty="0"/>
              <a:t> </a:t>
            </a:r>
            <a:r>
              <a:rPr lang="en-US" sz="2000" dirty="0" err="1"/>
              <a:t>atributy</a:t>
            </a:r>
            <a:r>
              <a:rPr lang="en-US" sz="2000" dirty="0"/>
              <a:t>:</a:t>
            </a:r>
            <a:endParaRPr lang="cs-CZ" sz="2000" dirty="0"/>
          </a:p>
          <a:p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2000" dirty="0"/>
              <a:t> – jméno elementu</a:t>
            </a:r>
            <a:endParaRPr lang="en-US" sz="2000" dirty="0"/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cs-CZ" sz="2000" dirty="0"/>
              <a:t> – </a:t>
            </a:r>
            <a:r>
              <a:rPr lang="en-US" sz="2000" dirty="0" err="1"/>
              <a:t>odkaz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typ</a:t>
            </a:r>
            <a:r>
              <a:rPr lang="en-US" sz="2000" dirty="0"/>
              <a:t> (</a:t>
            </a:r>
            <a:r>
              <a:rPr lang="en-US" sz="2000" dirty="0" err="1"/>
              <a:t>uživatelsky</a:t>
            </a:r>
            <a:r>
              <a:rPr lang="en-US" sz="2000" dirty="0"/>
              <a:t> </a:t>
            </a:r>
            <a:r>
              <a:rPr lang="en-US" sz="2000" dirty="0" err="1"/>
              <a:t>definovaný</a:t>
            </a:r>
            <a:r>
              <a:rPr lang="en-US" sz="2000" dirty="0"/>
              <a:t> </a:t>
            </a:r>
            <a:r>
              <a:rPr lang="en-US" sz="2000" dirty="0" err="1"/>
              <a:t>nebo</a:t>
            </a:r>
            <a:r>
              <a:rPr lang="en-US" sz="2000" dirty="0"/>
              <a:t> </a:t>
            </a:r>
            <a:r>
              <a:rPr lang="en-US" sz="2000" dirty="0" err="1"/>
              <a:t>vestavěný</a:t>
            </a:r>
            <a:r>
              <a:rPr lang="en-US" sz="2000" dirty="0"/>
              <a:t>)</a:t>
            </a:r>
            <a:endParaRPr lang="cs-CZ" sz="2000" dirty="0"/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800" dirty="0" err="1">
                <a:latin typeface="+mj-lt"/>
                <a:cs typeface="Courier New" pitchFamily="49" charset="0"/>
              </a:rPr>
              <a:t>maximální</a:t>
            </a: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err="1">
                <a:latin typeface="+mj-lt"/>
                <a:cs typeface="Courier New" pitchFamily="49" charset="0"/>
              </a:rPr>
              <a:t>počet</a:t>
            </a: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err="1">
                <a:latin typeface="+mj-lt"/>
                <a:cs typeface="Courier New" pitchFamily="49" charset="0"/>
              </a:rPr>
              <a:t>výskytů</a:t>
            </a:r>
            <a:r>
              <a:rPr lang="en-US" sz="1800" dirty="0">
                <a:latin typeface="+mj-lt"/>
                <a:cs typeface="Courier New" pitchFamily="49" charset="0"/>
              </a:rPr>
              <a:t> v </a:t>
            </a:r>
            <a:r>
              <a:rPr lang="en-US" sz="1800" dirty="0" err="1">
                <a:latin typeface="+mj-lt"/>
                <a:cs typeface="Courier New" pitchFamily="49" charset="0"/>
              </a:rPr>
              <a:t>rodičovském</a:t>
            </a: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err="1">
                <a:latin typeface="+mj-lt"/>
                <a:cs typeface="Courier New" pitchFamily="49" charset="0"/>
              </a:rPr>
              <a:t>elementu</a:t>
            </a:r>
            <a:r>
              <a:rPr lang="en-US" sz="1800" dirty="0">
                <a:latin typeface="+mj-lt"/>
                <a:cs typeface="Courier New" pitchFamily="49" charset="0"/>
              </a:rPr>
              <a:t> (</a:t>
            </a:r>
            <a:r>
              <a:rPr lang="en-US" sz="1800" dirty="0" err="1">
                <a:latin typeface="+mj-lt"/>
                <a:cs typeface="Courier New" pitchFamily="49" charset="0"/>
              </a:rPr>
              <a:t>výchozí</a:t>
            </a: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err="1">
                <a:latin typeface="+mj-lt"/>
                <a:cs typeface="Courier New" pitchFamily="49" charset="0"/>
              </a:rPr>
              <a:t>hodnota</a:t>
            </a:r>
            <a:r>
              <a:rPr lang="en-US" sz="1800" dirty="0">
                <a:latin typeface="+mj-lt"/>
                <a:cs typeface="Courier New" pitchFamily="49" charset="0"/>
              </a:rPr>
              <a:t> 1, </a:t>
            </a:r>
            <a:r>
              <a:rPr lang="cs-CZ" sz="1800" dirty="0">
                <a:cs typeface="Courier New" pitchFamily="49" charset="0"/>
              </a:rPr>
              <a:t>hodnota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unbounded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>
                <a:cs typeface="Courier New" pitchFamily="49" charset="0"/>
              </a:rPr>
              <a:t>vyjadřuje neomezený počet opakování</a:t>
            </a:r>
            <a:r>
              <a:rPr lang="en-US" sz="1800" dirty="0">
                <a:latin typeface="+mj-lt"/>
                <a:cs typeface="Courier New" pitchFamily="49" charset="0"/>
              </a:rPr>
              <a:t>)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800" dirty="0" err="1">
                <a:cs typeface="Courier New" pitchFamily="49" charset="0"/>
              </a:rPr>
              <a:t>minimální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počet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výskytů</a:t>
            </a:r>
            <a:r>
              <a:rPr lang="en-US" sz="1800" dirty="0">
                <a:cs typeface="Courier New" pitchFamily="49" charset="0"/>
              </a:rPr>
              <a:t> v </a:t>
            </a:r>
            <a:r>
              <a:rPr lang="en-US" sz="1800" dirty="0" err="1">
                <a:cs typeface="Courier New" pitchFamily="49" charset="0"/>
              </a:rPr>
              <a:t>rodičovském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elementu</a:t>
            </a:r>
            <a:r>
              <a:rPr lang="en-US" sz="1800" dirty="0">
                <a:cs typeface="Courier New" pitchFamily="49" charset="0"/>
              </a:rPr>
              <a:t> (</a:t>
            </a:r>
            <a:r>
              <a:rPr lang="en-US" sz="1800" dirty="0" err="1">
                <a:cs typeface="Courier New" pitchFamily="49" charset="0"/>
              </a:rPr>
              <a:t>výchozí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hodnota</a:t>
            </a:r>
            <a:r>
              <a:rPr lang="en-US" sz="1800" dirty="0">
                <a:cs typeface="Courier New" pitchFamily="49" charset="0"/>
              </a:rPr>
              <a:t> 1, </a:t>
            </a:r>
            <a:r>
              <a:rPr lang="cs-CZ" sz="1800" dirty="0">
                <a:cs typeface="Courier New" pitchFamily="49" charset="0"/>
              </a:rPr>
              <a:t>hodnota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unbounded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>
                <a:cs typeface="Courier New" pitchFamily="49" charset="0"/>
              </a:rPr>
              <a:t>vyjadřuje neomezený počet opakování</a:t>
            </a:r>
            <a:r>
              <a:rPr lang="en-US" sz="1800" dirty="0">
                <a:cs typeface="Courier New" pitchFamily="49" charset="0"/>
              </a:rPr>
              <a:t>)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cs-CZ" sz="1800" dirty="0"/>
          </a:p>
          <a:p>
            <a:pPr>
              <a:buNone/>
            </a:pPr>
            <a:endParaRPr lang="cs-CZ" sz="2200" dirty="0"/>
          </a:p>
          <a:p>
            <a:endParaRPr lang="cs-CZ" sz="2200" dirty="0"/>
          </a:p>
        </p:txBody>
      </p:sp>
      <p:sp>
        <p:nvSpPr>
          <p:cNvPr id="6" name="Rectangle 5"/>
          <p:cNvSpPr/>
          <p:nvPr/>
        </p:nvSpPr>
        <p:spPr>
          <a:xfrm>
            <a:off x="395536" y="4997494"/>
            <a:ext cx="820891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name="SHOPITEM_TYPE"&gt;   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name="PRODUCT" type="PRODUCT_NAME"/&gt;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name="DESCRIPTION" type="PRODUCT_DESCRIPTION"/&gt;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="0" name="DUES" type="CZK_PRICE"/&gt;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2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4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4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simpleType</a:t>
            </a:r>
            <a:endParaRPr lang="cs-CZ" sz="4000" dirty="0">
              <a:solidFill>
                <a:schemeClr val="tx1"/>
              </a:solidFill>
              <a:latin typeface="Arial (nadpisy)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0034" y="1142984"/>
            <a:ext cx="8115328" cy="4954591"/>
          </a:xfrm>
        </p:spPr>
        <p:txBody>
          <a:bodyPr/>
          <a:lstStyle/>
          <a:p>
            <a:r>
              <a:rPr lang="cs-CZ" sz="2000" dirty="0"/>
              <a:t>Slouží pro definici </a:t>
            </a:r>
            <a:r>
              <a:rPr lang="en-US" sz="2000" dirty="0" err="1"/>
              <a:t>uživatelsky</a:t>
            </a:r>
            <a:r>
              <a:rPr lang="en-US" sz="2000" dirty="0"/>
              <a:t> </a:t>
            </a:r>
            <a:r>
              <a:rPr lang="en-US" sz="2000" dirty="0" err="1"/>
              <a:t>definovaného</a:t>
            </a:r>
            <a:r>
              <a:rPr lang="en-US" sz="2000" dirty="0"/>
              <a:t> </a:t>
            </a:r>
            <a:r>
              <a:rPr lang="cs-CZ" sz="2000" dirty="0"/>
              <a:t>datového typu</a:t>
            </a:r>
            <a:r>
              <a:rPr lang="en-US" sz="2000" dirty="0"/>
              <a:t> </a:t>
            </a:r>
            <a:r>
              <a:rPr lang="en-US" sz="2000" dirty="0" err="1"/>
              <a:t>elementu</a:t>
            </a:r>
            <a:r>
              <a:rPr lang="en-US" sz="2000" dirty="0"/>
              <a:t> </a:t>
            </a:r>
            <a:r>
              <a:rPr lang="en-US" sz="2000" dirty="0" err="1"/>
              <a:t>nebo</a:t>
            </a:r>
            <a:r>
              <a:rPr lang="en-US" sz="2000" dirty="0"/>
              <a:t> </a:t>
            </a:r>
            <a:r>
              <a:rPr lang="en-US" sz="2000" dirty="0" err="1"/>
              <a:t>atributu</a:t>
            </a:r>
            <a:r>
              <a:rPr lang="en-US" sz="2000" dirty="0"/>
              <a:t>, </a:t>
            </a:r>
            <a:r>
              <a:rPr lang="en-US" sz="2000" dirty="0" err="1"/>
              <a:t>který</a:t>
            </a:r>
            <a:r>
              <a:rPr lang="en-US" sz="2000" dirty="0"/>
              <a:t> </a:t>
            </a:r>
            <a:r>
              <a:rPr lang="en-US" sz="2000" dirty="0" err="1"/>
              <a:t>může</a:t>
            </a:r>
            <a:r>
              <a:rPr lang="en-US" sz="2000" dirty="0"/>
              <a:t> </a:t>
            </a:r>
            <a:r>
              <a:rPr lang="en-US" sz="2000" dirty="0" err="1"/>
              <a:t>obsahovat</a:t>
            </a:r>
            <a:r>
              <a:rPr lang="en-US" sz="2000" dirty="0"/>
              <a:t> </a:t>
            </a:r>
            <a:r>
              <a:rPr lang="en-US" sz="2000" dirty="0" err="1"/>
              <a:t>pouze</a:t>
            </a:r>
            <a:r>
              <a:rPr lang="en-US" sz="2000" dirty="0"/>
              <a:t> text </a:t>
            </a:r>
          </a:p>
          <a:p>
            <a:r>
              <a:rPr lang="cs-CZ" sz="2000" dirty="0"/>
              <a:t>Lze definovat odvozením od vestavěných datových typů</a:t>
            </a:r>
          </a:p>
          <a:p>
            <a:r>
              <a:rPr lang="cs-CZ" sz="2000" dirty="0"/>
              <a:t>Nejpoužívanějším typem odvození je restrikce</a:t>
            </a:r>
          </a:p>
          <a:p>
            <a:r>
              <a:rPr lang="cs-CZ" sz="2000" dirty="0"/>
              <a:t>Způsob restrikce závisí na výchozím datovém typu</a:t>
            </a:r>
          </a:p>
        </p:txBody>
      </p:sp>
      <p:sp>
        <p:nvSpPr>
          <p:cNvPr id="8" name="Rectangle 4"/>
          <p:cNvSpPr/>
          <p:nvPr/>
        </p:nvSpPr>
        <p:spPr>
          <a:xfrm>
            <a:off x="348098" y="3212976"/>
            <a:ext cx="432048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name="SHOPITEM_TYPE"&gt;   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name="PRODUCT" type="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PRODUCT_NAME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323528" y="4581128"/>
            <a:ext cx="439248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PRODUCT_NAME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base="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xs:minLength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value="1"/&gt;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xs:maxLength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value="64"/&gt;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xs:restriction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364088" y="3482712"/>
            <a:ext cx="378337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:element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="PRODUCT"&gt;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cs-CZ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restriction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base="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b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minLength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="1"/&gt;</a:t>
            </a:r>
            <a:b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maxLength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="64"/&gt;</a:t>
            </a:r>
            <a:b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restriction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xs:simpleType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b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:element&gt; 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1" name="Přímá spojnice 10"/>
          <p:cNvCxnSpPr/>
          <p:nvPr/>
        </p:nvCxnSpPr>
        <p:spPr>
          <a:xfrm>
            <a:off x="5004048" y="3140968"/>
            <a:ext cx="0" cy="213265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49923" y="623731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Globálně</a:t>
            </a:r>
            <a:r>
              <a:rPr lang="en-US" i="1" dirty="0"/>
              <a:t> </a:t>
            </a:r>
            <a:r>
              <a:rPr lang="en-US" i="1" dirty="0" err="1"/>
              <a:t>definovaný</a:t>
            </a:r>
            <a:r>
              <a:rPr lang="en-US" i="1" dirty="0"/>
              <a:t> </a:t>
            </a:r>
            <a:r>
              <a:rPr lang="en-US" i="1" dirty="0" err="1"/>
              <a:t>typ</a:t>
            </a:r>
            <a:endParaRPr lang="en-US" i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5580112" y="624315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Lokálně</a:t>
            </a:r>
            <a:r>
              <a:rPr lang="en-US" i="1" dirty="0"/>
              <a:t> </a:t>
            </a:r>
            <a:r>
              <a:rPr lang="en-US" i="1" dirty="0" err="1"/>
              <a:t>definovaný</a:t>
            </a:r>
            <a:r>
              <a:rPr lang="en-US" i="1" dirty="0"/>
              <a:t> </a:t>
            </a:r>
            <a:r>
              <a:rPr lang="en-US" i="1" dirty="0" err="1"/>
              <a:t>typ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7546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25928"/>
              </p:ext>
            </p:extLst>
          </p:nvPr>
        </p:nvGraphicFramePr>
        <p:xfrm>
          <a:off x="323528" y="116632"/>
          <a:ext cx="8496944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02">
                <a:tc gridSpan="2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j-lt"/>
                        </a:rPr>
                        <a:t>restrikce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xs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: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simpleType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nejačastěji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používané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  <a:cs typeface="Courier New" pitchFamily="49" charset="0"/>
                        </a:rPr>
                        <a:t>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54">
                <a:tc>
                  <a:txBody>
                    <a:bodyPr/>
                    <a:lstStyle/>
                    <a:p>
                      <a:r>
                        <a:rPr lang="en-US" dirty="0" err="1"/>
                        <a:t>fractionDigits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Maximální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počet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číslic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za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desetinnou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čárkou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r>
                        <a:rPr lang="en-US" dirty="0"/>
                        <a:t>enumeration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Výčet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přípustných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hodnot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057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Fixní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počet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znaků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nebo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bytů</a:t>
                      </a:r>
                      <a:r>
                        <a:rPr lang="en-US" baseline="0" dirty="0"/>
                        <a:t> v </a:t>
                      </a:r>
                      <a:r>
                        <a:rPr lang="en-US" baseline="0" dirty="0" err="1"/>
                        <a:t>případě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xs:hexBinary</a:t>
                      </a:r>
                      <a:r>
                        <a:rPr lang="en-US" baseline="0" dirty="0"/>
                        <a:t>, xs:base64Binary)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87">
                <a:tc>
                  <a:txBody>
                    <a:bodyPr/>
                    <a:lstStyle/>
                    <a:p>
                      <a:r>
                        <a:rPr lang="en-US" dirty="0" err="1"/>
                        <a:t>maxExclusive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Maximální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hodnota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vyjímaje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54">
                <a:tc>
                  <a:txBody>
                    <a:bodyPr/>
                    <a:lstStyle/>
                    <a:p>
                      <a:r>
                        <a:rPr lang="en-US" dirty="0" err="1"/>
                        <a:t>maxInclusive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Maximální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hodnota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včetně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505">
                <a:tc>
                  <a:txBody>
                    <a:bodyPr/>
                    <a:lstStyle/>
                    <a:p>
                      <a:r>
                        <a:rPr lang="en-US" dirty="0" err="1"/>
                        <a:t>maxLength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Maximální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počet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znaků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nebo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bytů</a:t>
                      </a:r>
                      <a:r>
                        <a:rPr lang="en-US" baseline="0" dirty="0"/>
                        <a:t> v </a:t>
                      </a:r>
                      <a:r>
                        <a:rPr lang="en-US" baseline="0" dirty="0" err="1"/>
                        <a:t>případě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xs:hexBinary</a:t>
                      </a:r>
                      <a:r>
                        <a:rPr lang="en-US" baseline="0" dirty="0"/>
                        <a:t>, xs:base64Binary)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r>
                        <a:rPr lang="en-US" dirty="0" err="1"/>
                        <a:t>minExclusive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Minimální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hodnota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vyjímaje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954">
                <a:tc>
                  <a:txBody>
                    <a:bodyPr/>
                    <a:lstStyle/>
                    <a:p>
                      <a:r>
                        <a:rPr lang="en-US" dirty="0" err="1"/>
                        <a:t>minInclusive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Minimáln</a:t>
                      </a:r>
                      <a:r>
                        <a:rPr lang="en-US" baseline="0" dirty="0" err="1"/>
                        <a:t>í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hodnota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včetně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505">
                <a:tc>
                  <a:txBody>
                    <a:bodyPr/>
                    <a:lstStyle/>
                    <a:p>
                      <a:r>
                        <a:rPr lang="en-US" dirty="0" err="1"/>
                        <a:t>minLength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Minimální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počet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znaků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nebo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bytů</a:t>
                      </a:r>
                      <a:r>
                        <a:rPr lang="en-US" baseline="0" dirty="0"/>
                        <a:t> v </a:t>
                      </a:r>
                      <a:r>
                        <a:rPr lang="en-US" baseline="0" dirty="0" err="1"/>
                        <a:t>případě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xs:hexBinary</a:t>
                      </a:r>
                      <a:r>
                        <a:rPr lang="en-US" baseline="0" dirty="0"/>
                        <a:t>, xs:base64Binary)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Regulární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výraz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r>
                        <a:rPr lang="en-US" dirty="0" err="1"/>
                        <a:t>totalDigits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Celkový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počet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číslic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69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6306374" cy="666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ovéPole 7"/>
          <p:cNvSpPr txBox="1"/>
          <p:nvPr/>
        </p:nvSpPr>
        <p:spPr>
          <a:xfrm>
            <a:off x="4919859" y="6625803"/>
            <a:ext cx="433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Zdroj</a:t>
            </a:r>
            <a:r>
              <a:rPr lang="en-US" sz="1200" i="1" dirty="0"/>
              <a:t>: http://www.w3.org/TR/xmlschema-2/#built-in-datatypes</a:t>
            </a:r>
          </a:p>
        </p:txBody>
      </p:sp>
    </p:spTree>
    <p:extLst>
      <p:ext uri="{BB962C8B-B14F-4D97-AF65-F5344CB8AC3E}">
        <p14:creationId xmlns:p14="http://schemas.microsoft.com/office/powerpoint/2010/main" val="244785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Validace</a:t>
            </a:r>
            <a:endParaRPr lang="cs-CZ" dirty="0"/>
          </a:p>
        </p:txBody>
      </p:sp>
      <p:sp>
        <p:nvSpPr>
          <p:cNvPr id="29698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23528" y="1351309"/>
            <a:ext cx="9001125" cy="4525963"/>
          </a:xfrm>
        </p:spPr>
        <p:txBody>
          <a:bodyPr/>
          <a:lstStyle/>
          <a:p>
            <a:pPr eaLnBrk="1" hangingPunct="1"/>
            <a:r>
              <a:rPr lang="en-US" sz="2400" b="1" dirty="0" err="1"/>
              <a:t>P</a:t>
            </a:r>
            <a:r>
              <a:rPr lang="en-US" sz="2400" dirty="0" err="1"/>
              <a:t>roces</a:t>
            </a:r>
            <a:r>
              <a:rPr lang="en-US" sz="2400" dirty="0"/>
              <a:t> </a:t>
            </a:r>
            <a:r>
              <a:rPr lang="en-US" sz="2400" dirty="0" err="1"/>
              <a:t>kontroly</a:t>
            </a:r>
            <a:r>
              <a:rPr lang="cs-CZ" sz="2400" dirty="0"/>
              <a:t>, zda XML </a:t>
            </a:r>
            <a:r>
              <a:rPr lang="en-US" sz="2400" dirty="0" err="1"/>
              <a:t>dokument</a:t>
            </a:r>
            <a:r>
              <a:rPr lang="en-US" sz="2400" dirty="0"/>
              <a:t> </a:t>
            </a:r>
            <a:r>
              <a:rPr lang="cs-CZ" sz="2400" dirty="0"/>
              <a:t>odpovídá specifikaci</a:t>
            </a:r>
            <a:r>
              <a:rPr lang="en-US" sz="2400" dirty="0"/>
              <a:t> </a:t>
            </a:r>
            <a:r>
              <a:rPr lang="en-US" sz="2400" dirty="0" err="1"/>
              <a:t>vyjádřené</a:t>
            </a:r>
            <a:r>
              <a:rPr lang="en-US" sz="2400" dirty="0"/>
              <a:t> </a:t>
            </a:r>
            <a:r>
              <a:rPr lang="en-US" sz="2400" dirty="0" err="1"/>
              <a:t>pomoc</a:t>
            </a:r>
            <a:r>
              <a:rPr lang="cs-CZ" sz="2400" dirty="0"/>
              <a:t>í</a:t>
            </a:r>
            <a:r>
              <a:rPr lang="en-US" sz="2400" dirty="0"/>
              <a:t> XML schema</a:t>
            </a:r>
            <a:endParaRPr lang="cs-CZ" sz="2400" dirty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05967"/>
            <a:ext cx="8561388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cs-CZ" sz="3600" dirty="0"/>
              <a:t>Kvíz 4 – najděte chyby v XML dokumentu vůči schématu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90974"/>
              </p:ext>
            </p:extLst>
          </p:nvPr>
        </p:nvGraphicFramePr>
        <p:xfrm>
          <a:off x="285720" y="1285860"/>
          <a:ext cx="8358246" cy="5562600"/>
        </p:xfrm>
        <a:graphic>
          <a:graphicData uri="http://schemas.openxmlformats.org/drawingml/2006/table">
            <a:tbl>
              <a:tblPr/>
              <a:tblGrid>
                <a:gridCol w="411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b="1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 </a:t>
                      </a:r>
                      <a:r>
                        <a:rPr lang="cs-CZ" sz="1000" b="1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Schema</a:t>
                      </a:r>
                      <a:r>
                        <a:rPr lang="cs-CZ" sz="1000" b="1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dirty="0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&lt;?</a:t>
                      </a:r>
                      <a:r>
                        <a:rPr lang="cs-CZ" sz="1000" dirty="0" err="1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</a:t>
                      </a:r>
                      <a:r>
                        <a:rPr lang="cs-CZ" sz="1000" dirty="0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version</a:t>
                      </a:r>
                      <a:r>
                        <a:rPr lang="cs-CZ" sz="1000" dirty="0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="1.0" </a:t>
                      </a:r>
                      <a:r>
                        <a:rPr lang="cs-CZ" sz="1000" dirty="0" err="1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encoding</a:t>
                      </a:r>
                      <a:r>
                        <a:rPr lang="cs-CZ" sz="1000" dirty="0">
                          <a:solidFill>
                            <a:srgbClr val="8B26C9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="UTF-8"?&gt;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schema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0099C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xmlns</a:t>
                      </a:r>
                      <a:r>
                        <a:rPr lang="cs-CZ" sz="1000" dirty="0">
                          <a:solidFill>
                            <a:srgbClr val="0099C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99C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"http://www.w3.org/2001/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XMLSchema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name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"OBCHOD"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complexType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sequence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minOccurs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"1"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maxOccurs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unbounded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name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"POLOŽKA"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complexType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all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name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"NÁZEV"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simpleType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restriction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base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string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minLength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value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"1"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/&gt;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maxLength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value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"64"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/&gt;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restriction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simpleType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name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"CENA"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simpleType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restriction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base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string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pattern</a:t>
                      </a:r>
                      <a:endParaRPr lang="cs-CZ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   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value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"(\d{1,3} )*\d{1,3}(,00)?"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endParaRPr lang="cs-CZ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pattern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restriction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simpleType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name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"URL"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type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anyURI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minOccurs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"0"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/&gt;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name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"POPIS"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simpleType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restriction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base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string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minLength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value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"1"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/&gt;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maxLength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value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"512"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/&gt;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endParaRPr lang="cs-CZ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b="1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Pokračování XML </a:t>
                      </a:r>
                      <a:r>
                        <a:rPr lang="cs-CZ" sz="1000" b="1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Schema</a:t>
                      </a:r>
                      <a:r>
                        <a:rPr lang="cs-CZ" sz="1000" b="1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restriction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simpleType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all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complexType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sequence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complexType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:element&gt;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schema</a:t>
                      </a:r>
                      <a:r>
                        <a:rPr lang="cs-CZ" sz="1000" dirty="0">
                          <a:solidFill>
                            <a:srgbClr val="0064C8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endParaRPr lang="cs-CZ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b="1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 dokument</a:t>
                      </a:r>
                      <a:endParaRPr lang="cs-CZ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&lt;OBCHOD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0099C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xmlns</a:t>
                      </a:r>
                      <a:r>
                        <a:rPr lang="cs-CZ" sz="1000" dirty="0">
                          <a:solidFill>
                            <a:srgbClr val="0099C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0099C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xsi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"http://www.w3.org/2001/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XMLSchema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-instance"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xsi</a:t>
                      </a:r>
                      <a:r>
                        <a:rPr lang="cs-CZ" sz="1000" dirty="0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cs-CZ" sz="1000" dirty="0" err="1">
                          <a:solidFill>
                            <a:srgbClr val="F5844C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noNamespaceSchemaLocation</a:t>
                      </a:r>
                      <a:r>
                        <a:rPr lang="cs-CZ" sz="1000" dirty="0">
                          <a:solidFill>
                            <a:srgbClr val="FF804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 err="1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Otazka.xsd</a:t>
                      </a:r>
                      <a:r>
                        <a:rPr lang="cs-CZ" sz="1000" dirty="0">
                          <a:solidFill>
                            <a:srgbClr val="9933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"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&lt;POLOŽKA&gt;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&lt;NÁZEV&gt;</a:t>
                      </a:r>
                      <a:r>
                        <a:rPr lang="cs-CZ" sz="1000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Fairetta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s </a:t>
                      </a:r>
                      <a:r>
                        <a:rPr lang="cs-CZ" sz="1000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quaranou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- Dominikánská republika, Bolívie, Filipíny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&lt;/NÁZEV&gt;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&lt;POPIS/&gt;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&lt;DOSTUPNOST&gt;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0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&lt;/DOSTUPNOST&gt;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&lt;CENA&gt;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21,10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&lt;/CENA&gt;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&lt;/POLOŽKA&gt;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&lt;POLOŽKA&gt;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&lt;NÁZEV&gt;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Čaj černý </a:t>
                      </a:r>
                      <a:r>
                        <a:rPr lang="cs-CZ" sz="1000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Kilimanjaro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- sypaný, Tanzanie (100 kg)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&lt;/NÁZEV&gt;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&lt;POPIS&gt;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Aromatický černý čaj z hornaté oblasti </a:t>
                      </a:r>
                      <a:r>
                        <a:rPr lang="cs-CZ" sz="1000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Usamabra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v Tanzanii.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&lt;/POPIS&gt;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&lt;URL&gt;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http://www.</a:t>
                      </a:r>
                      <a:r>
                        <a:rPr lang="cs-CZ" sz="1000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example.cz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cs-CZ" sz="1000" dirty="0" err="1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kilimanjaro.php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&lt;/URL&gt;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&lt;CENA&gt;</a:t>
                      </a: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10 000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&lt;/CENA&gt;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    </a:t>
                      </a: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&lt;/POLOŽKA&gt;</a:t>
                      </a:r>
                      <a:br>
                        <a:rPr lang="cs-CZ" sz="1000" dirty="0">
                          <a:solidFill>
                            <a:srgbClr val="000000"/>
                          </a:solidFill>
                          <a:latin typeface="Courier New"/>
                          <a:ea typeface="MS Mincho"/>
                          <a:cs typeface="Times New Roman"/>
                        </a:rPr>
                      </a:br>
                      <a:r>
                        <a:rPr lang="cs-CZ" sz="1000" dirty="0">
                          <a:solidFill>
                            <a:srgbClr val="000096"/>
                          </a:solidFill>
                          <a:latin typeface="Courier New"/>
                          <a:ea typeface="MS Mincho"/>
                          <a:cs typeface="Times New Roman"/>
                        </a:rPr>
                        <a:t>&lt;/OBCHOD&gt;</a:t>
                      </a:r>
                      <a:endParaRPr lang="cs-CZ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768" marR="487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355976" y="980728"/>
            <a:ext cx="4608512" cy="2088232"/>
          </a:xfr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Cena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21,10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neodpovídá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regulárnímu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výrazu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b) Element DOSTUPNOST je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použit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ačkoliv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není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definován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c)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Pořadí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elementů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v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dokumentu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je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chybné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d)  &lt;POPIS/&gt; je </a:t>
            </a:r>
            <a:r>
              <a:rPr lang="en-US" sz="1600" u="sng" dirty="0" err="1">
                <a:latin typeface="Calibri" pitchFamily="34" charset="0"/>
                <a:cs typeface="Calibri" pitchFamily="34" charset="0"/>
              </a:rPr>
              <a:t>syntakticky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chybně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cs-CZ" sz="16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)  Element POPIS je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prázdný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ačkoliv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musí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obsahovat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minimálně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jeden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znak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3" name="Ovál 2"/>
          <p:cNvSpPr/>
          <p:nvPr/>
        </p:nvSpPr>
        <p:spPr>
          <a:xfrm>
            <a:off x="6228184" y="5949280"/>
            <a:ext cx="2664296" cy="908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správně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odpovědí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formátů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CSV – cca 60. léta</a:t>
            </a:r>
          </a:p>
          <a:p>
            <a:r>
              <a:rPr lang="cs-CZ" dirty="0"/>
              <a:t>XML – 1998 (Doporučení W3C)</a:t>
            </a:r>
          </a:p>
          <a:p>
            <a:r>
              <a:rPr lang="cs-CZ" dirty="0"/>
              <a:t>RDF – 1999 (Doporučení W3C)</a:t>
            </a:r>
          </a:p>
          <a:p>
            <a:r>
              <a:rPr lang="cs-CZ" dirty="0"/>
              <a:t>JSON – 2006 (IETF RFC 4627, používán již zhruba od roku 2000)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229600" cy="1143000"/>
          </a:xfrm>
        </p:spPr>
        <p:txBody>
          <a:bodyPr/>
          <a:lstStyle/>
          <a:p>
            <a:r>
              <a:rPr lang="cs-CZ" dirty="0"/>
              <a:t>Část III: JSON</a:t>
            </a:r>
            <a:br>
              <a:rPr lang="en-US" dirty="0"/>
            </a:br>
            <a:r>
              <a:rPr lang="en-US" dirty="0"/>
              <a:t>“JavaScript Object Notation”</a:t>
            </a:r>
            <a:endParaRPr lang="cs-CZ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je </a:t>
            </a:r>
            <a:r>
              <a:rPr lang="en-US" dirty="0" err="1"/>
              <a:t>definován</a:t>
            </a:r>
            <a:r>
              <a:rPr lang="en-US" dirty="0"/>
              <a:t> v IETF RFC 7159 (</a:t>
            </a:r>
            <a:r>
              <a:rPr lang="en-US" dirty="0" err="1"/>
              <a:t>novější</a:t>
            </a:r>
            <a:r>
              <a:rPr lang="en-US" dirty="0"/>
              <a:t> </a:t>
            </a:r>
            <a:r>
              <a:rPr lang="en-US" dirty="0" err="1"/>
              <a:t>verze</a:t>
            </a:r>
            <a:r>
              <a:rPr lang="en-US" dirty="0"/>
              <a:t> RFC 4627) a ECMA-404</a:t>
            </a: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7584" y="3501008"/>
            <a:ext cx="58579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nazev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guaranou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"cena":21.10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1520" y="62373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Dále</a:t>
            </a:r>
            <a:r>
              <a:rPr lang="en-US" dirty="0"/>
              <a:t> </a:t>
            </a:r>
            <a:r>
              <a:rPr lang="en-US" dirty="0" err="1"/>
              <a:t>uvedené</a:t>
            </a:r>
            <a:r>
              <a:rPr lang="en-US" dirty="0"/>
              <a:t> </a:t>
            </a:r>
            <a:r>
              <a:rPr lang="en-US" dirty="0" err="1"/>
              <a:t>ilustrace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převzaté</a:t>
            </a:r>
            <a:r>
              <a:rPr lang="en-US" dirty="0"/>
              <a:t> z http://www.ecma-international.org/publications/files/ECMA-ST/ECMA-404.pdf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4143404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err="1"/>
              <a:t>Objekt</a:t>
            </a:r>
            <a:r>
              <a:rPr lang="en-US" sz="2000" dirty="0"/>
              <a:t> je </a:t>
            </a:r>
            <a:r>
              <a:rPr lang="en-US" sz="2000" dirty="0" err="1"/>
              <a:t>zabalen</a:t>
            </a:r>
            <a:r>
              <a:rPr lang="en-US" sz="2000" dirty="0"/>
              <a:t> do </a:t>
            </a:r>
            <a:r>
              <a:rPr lang="cs-CZ" sz="2000" dirty="0">
                <a:solidFill>
                  <a:srgbClr val="C00000"/>
                </a:solidFill>
              </a:rPr>
              <a:t>složených závorek</a:t>
            </a:r>
          </a:p>
          <a:p>
            <a:pPr>
              <a:buFontTx/>
              <a:buChar char="-"/>
            </a:pPr>
            <a:r>
              <a:rPr lang="cs-CZ" sz="2000" dirty="0"/>
              <a:t>Obsahuje žádný nebo více </a:t>
            </a:r>
            <a:r>
              <a:rPr lang="en-US" sz="2000" dirty="0" err="1"/>
              <a:t>členů</a:t>
            </a:r>
            <a:r>
              <a:rPr lang="en-US" sz="2000" dirty="0"/>
              <a:t> (</a:t>
            </a:r>
            <a:r>
              <a:rPr lang="cs-CZ" sz="2000" dirty="0"/>
              <a:t>párů </a:t>
            </a:r>
            <a:r>
              <a:rPr lang="cs-CZ" sz="2000" dirty="0">
                <a:solidFill>
                  <a:srgbClr val="FF0000"/>
                </a:solidFill>
              </a:rPr>
              <a:t>jméno</a:t>
            </a:r>
            <a:r>
              <a:rPr lang="en-US" sz="2000" dirty="0">
                <a:solidFill>
                  <a:srgbClr val="92D050"/>
                </a:solidFill>
              </a:rPr>
              <a:t>:</a:t>
            </a:r>
            <a:r>
              <a:rPr lang="cs-CZ" sz="2000" dirty="0"/>
              <a:t> </a:t>
            </a:r>
            <a:r>
              <a:rPr lang="cs-CZ" sz="2000" dirty="0">
                <a:solidFill>
                  <a:srgbClr val="00B0F0"/>
                </a:solidFill>
              </a:rPr>
              <a:t>hodnota</a:t>
            </a:r>
            <a:r>
              <a:rPr lang="en-US" sz="2000" dirty="0"/>
              <a:t>)</a:t>
            </a:r>
            <a:endParaRPr lang="cs-CZ" sz="2000" dirty="0"/>
          </a:p>
          <a:p>
            <a:pPr>
              <a:buFontTx/>
              <a:buChar char="-"/>
            </a:pPr>
            <a:r>
              <a:rPr lang="cs-CZ" sz="2000" dirty="0">
                <a:solidFill>
                  <a:srgbClr val="FF0000"/>
                </a:solidFill>
              </a:rPr>
              <a:t>jméno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cs-CZ" sz="2000" dirty="0"/>
              <a:t>je řetězec</a:t>
            </a:r>
            <a:endParaRPr lang="en-US" sz="2000" dirty="0"/>
          </a:p>
          <a:p>
            <a:pPr>
              <a:buFontTx/>
              <a:buChar char="-"/>
            </a:pPr>
            <a:r>
              <a:rPr lang="cs-CZ" sz="2000" dirty="0"/>
              <a:t>Za jménem následuje </a:t>
            </a:r>
            <a:r>
              <a:rPr lang="cs-CZ" sz="2000" dirty="0">
                <a:solidFill>
                  <a:srgbClr val="00B050"/>
                </a:solidFill>
              </a:rPr>
              <a:t>dvojtečka</a:t>
            </a:r>
            <a:r>
              <a:rPr lang="cs-CZ" sz="2000" dirty="0"/>
              <a:t>, která ho odděluje od </a:t>
            </a:r>
            <a:r>
              <a:rPr lang="cs-CZ" sz="2000" dirty="0">
                <a:solidFill>
                  <a:srgbClr val="00B0F0"/>
                </a:solidFill>
              </a:rPr>
              <a:t>hodnoty</a:t>
            </a:r>
          </a:p>
          <a:p>
            <a:pPr>
              <a:buFontTx/>
              <a:buChar char="-"/>
            </a:pPr>
            <a:r>
              <a:rPr lang="cs-CZ" sz="2000" dirty="0">
                <a:solidFill>
                  <a:srgbClr val="FFC000"/>
                </a:solidFill>
              </a:rPr>
              <a:t>Čárka</a:t>
            </a:r>
            <a:r>
              <a:rPr lang="cs-CZ" sz="2000" dirty="0"/>
              <a:t> odděluje hodnotu od následujícího páru jméno hodnota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Jména</a:t>
            </a:r>
            <a:r>
              <a:rPr lang="en-US" sz="2000" dirty="0"/>
              <a:t> </a:t>
            </a:r>
            <a:r>
              <a:rPr lang="en-US" sz="2000" dirty="0" err="1"/>
              <a:t>členů</a:t>
            </a:r>
            <a:r>
              <a:rPr lang="en-US" sz="2000" dirty="0"/>
              <a:t> v </a:t>
            </a:r>
            <a:r>
              <a:rPr lang="en-US" sz="2000" dirty="0" err="1"/>
              <a:t>objektu</a:t>
            </a:r>
            <a:r>
              <a:rPr lang="en-US" sz="2000" dirty="0"/>
              <a:t> by </a:t>
            </a:r>
            <a:r>
              <a:rPr lang="en-US" sz="2000" dirty="0" err="1"/>
              <a:t>dle</a:t>
            </a:r>
            <a:r>
              <a:rPr lang="en-US" sz="2000" dirty="0"/>
              <a:t> RFC 7159  </a:t>
            </a:r>
            <a:r>
              <a:rPr lang="en-US" sz="2000" i="1" dirty="0" err="1"/>
              <a:t>měla</a:t>
            </a:r>
            <a:r>
              <a:rPr lang="en-US" sz="2000" i="1" dirty="0"/>
              <a:t> </a:t>
            </a:r>
            <a:r>
              <a:rPr lang="en-US" sz="2000" i="1" dirty="0" err="1"/>
              <a:t>být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tj</a:t>
            </a:r>
            <a:r>
              <a:rPr lang="en-US" sz="2000" dirty="0"/>
              <a:t>. </a:t>
            </a:r>
            <a:r>
              <a:rPr lang="en-US" sz="2000" dirty="0" err="1"/>
              <a:t>nemusí</a:t>
            </a:r>
            <a:r>
              <a:rPr lang="en-US" sz="2000" dirty="0"/>
              <a:t>) </a:t>
            </a:r>
            <a:r>
              <a:rPr lang="en-US" sz="2000" dirty="0" err="1"/>
              <a:t>unikátní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Implementace</a:t>
            </a:r>
            <a:r>
              <a:rPr lang="en-US" sz="2000" dirty="0"/>
              <a:t> se </a:t>
            </a:r>
            <a:r>
              <a:rPr lang="en-US" sz="2000" dirty="0" err="1"/>
              <a:t>liší</a:t>
            </a:r>
            <a:r>
              <a:rPr lang="en-US" sz="2000" dirty="0"/>
              <a:t> v tom, </a:t>
            </a:r>
            <a:r>
              <a:rPr lang="en-US" sz="2000" dirty="0" err="1"/>
              <a:t>zda</a:t>
            </a:r>
            <a:r>
              <a:rPr lang="en-US" sz="2000" dirty="0"/>
              <a:t> </a:t>
            </a:r>
            <a:r>
              <a:rPr lang="en-US" sz="2000" dirty="0" err="1"/>
              <a:t>rozlišují</a:t>
            </a:r>
            <a:r>
              <a:rPr lang="en-US" sz="2000" dirty="0"/>
              <a:t> </a:t>
            </a:r>
            <a:r>
              <a:rPr lang="en-US" sz="2000" dirty="0" err="1"/>
              <a:t>pořadí</a:t>
            </a:r>
            <a:r>
              <a:rPr lang="en-US" sz="2000" dirty="0"/>
              <a:t> </a:t>
            </a:r>
            <a:r>
              <a:rPr lang="en-US" sz="2000" dirty="0" err="1"/>
              <a:t>členů</a:t>
            </a:r>
            <a:r>
              <a:rPr lang="en-US" sz="2000" dirty="0"/>
              <a:t> </a:t>
            </a:r>
            <a:r>
              <a:rPr lang="en-US" sz="2000" dirty="0" err="1"/>
              <a:t>či</a:t>
            </a:r>
            <a:r>
              <a:rPr lang="en-US" sz="2000" dirty="0"/>
              <a:t> </a:t>
            </a:r>
            <a:r>
              <a:rPr lang="en-US" sz="2000" dirty="0" err="1"/>
              <a:t>nikoliv</a:t>
            </a:r>
            <a:endParaRPr lang="en-US" sz="20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6248" y="2123350"/>
            <a:ext cx="4857752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{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DejaVu Sans Mono"/>
              </a:rPr>
              <a:t>800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"Height": 600,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"Title":</a:t>
            </a: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pražský</a:t>
            </a: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hrad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"Thumbnail": {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en-US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Url</a:t>
            </a:r>
            <a:r>
              <a:rPr lang="en-US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cs-CZ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"http://</a:t>
            </a: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...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"Height": 125,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"Width":  "100"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},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"IDs": [116, 943, 234, 38793]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}</a:t>
            </a:r>
            <a:endParaRPr lang="cs-CZ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4286248" y="170080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+mj-lt"/>
                <a:ea typeface="Times New Roman" pitchFamily="18" charset="0"/>
                <a:cs typeface="DejaVu Sans Mono" pitchFamily="49" charset="0"/>
              </a:rPr>
              <a:t>JSON pro </a:t>
            </a:r>
            <a:r>
              <a:rPr lang="en-US" dirty="0" err="1">
                <a:latin typeface="+mj-lt"/>
                <a:ea typeface="Times New Roman" pitchFamily="18" charset="0"/>
                <a:cs typeface="DejaVu Sans Mono" pitchFamily="49" charset="0"/>
              </a:rPr>
              <a:t>popis</a:t>
            </a:r>
            <a:r>
              <a:rPr lang="en-US" dirty="0">
                <a:latin typeface="+mj-lt"/>
                <a:ea typeface="Times New Roman" pitchFamily="18" charset="0"/>
                <a:cs typeface="DejaVu Sans Mono" pitchFamily="49" charset="0"/>
              </a:rPr>
              <a:t> </a:t>
            </a:r>
            <a:r>
              <a:rPr lang="en-US" dirty="0" err="1">
                <a:latin typeface="+mj-lt"/>
                <a:ea typeface="Times New Roman" pitchFamily="18" charset="0"/>
                <a:cs typeface="DejaVu Sans Mono" pitchFamily="49" charset="0"/>
              </a:rPr>
              <a:t>obr</a:t>
            </a:r>
            <a:r>
              <a:rPr lang="cs-CZ" dirty="0" err="1">
                <a:latin typeface="+mj-lt"/>
                <a:ea typeface="Times New Roman" pitchFamily="18" charset="0"/>
                <a:cs typeface="DejaVu Sans Mono" pitchFamily="49" charset="0"/>
              </a:rPr>
              <a:t>ázku</a:t>
            </a:r>
            <a:endParaRPr lang="en-US" dirty="0">
              <a:latin typeface="+mj-lt"/>
              <a:ea typeface="Times New Roman" pitchFamily="18" charset="0"/>
              <a:cs typeface="DejaVu Sans Mono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13" y="5445224"/>
            <a:ext cx="4968551" cy="130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Hodnota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hodnotou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, pole, </a:t>
            </a:r>
            <a:r>
              <a:rPr lang="en-US" dirty="0" err="1"/>
              <a:t>číslo</a:t>
            </a:r>
            <a:r>
              <a:rPr lang="en-US" dirty="0"/>
              <a:t>, </a:t>
            </a:r>
            <a:r>
              <a:rPr lang="en-US" dirty="0" err="1"/>
              <a:t>řetězec</a:t>
            </a:r>
            <a:r>
              <a:rPr lang="en-US" dirty="0"/>
              <a:t>, </a:t>
            </a:r>
            <a:r>
              <a:rPr lang="en-US" i="1" dirty="0"/>
              <a:t>true</a:t>
            </a:r>
            <a:r>
              <a:rPr lang="en-US" dirty="0"/>
              <a:t>,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i="1" dirty="0"/>
              <a:t>null.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852936"/>
            <a:ext cx="7523163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2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02" y="2060846"/>
            <a:ext cx="4392488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Řetězec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US" sz="2400" dirty="0" err="1"/>
              <a:t>Řetězec</a:t>
            </a:r>
            <a:r>
              <a:rPr lang="en-US" sz="2400" dirty="0"/>
              <a:t> je </a:t>
            </a:r>
            <a:r>
              <a:rPr lang="en-US" sz="2400" dirty="0" err="1"/>
              <a:t>uzavřen</a:t>
            </a:r>
            <a:r>
              <a:rPr lang="en-US" sz="2400" dirty="0"/>
              <a:t> do </a:t>
            </a:r>
            <a:r>
              <a:rPr lang="en-US" sz="2400" dirty="0" err="1"/>
              <a:t>dvojitých</a:t>
            </a:r>
            <a:r>
              <a:rPr lang="en-US" sz="2400" dirty="0"/>
              <a:t> </a:t>
            </a:r>
            <a:r>
              <a:rPr lang="en-US" sz="2400" dirty="0" err="1"/>
              <a:t>uvozovek</a:t>
            </a:r>
            <a:r>
              <a:rPr lang="en-US" sz="2400" dirty="0"/>
              <a:t>.</a:t>
            </a:r>
          </a:p>
          <a:p>
            <a:r>
              <a:rPr lang="cs-CZ" sz="2400" dirty="0"/>
              <a:t>Pokud se znaky dvojité uvozovky </a:t>
            </a:r>
            <a:r>
              <a:rPr lang="cs-CZ" sz="2400" dirty="0">
                <a:solidFill>
                  <a:srgbClr val="FF0000"/>
                </a:solidFill>
              </a:rPr>
              <a:t>"</a:t>
            </a:r>
            <a:r>
              <a:rPr lang="cs-CZ" sz="2400" dirty="0"/>
              <a:t> a zpětného lomítka  </a:t>
            </a:r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n-US" sz="2400" dirty="0"/>
              <a:t> </a:t>
            </a:r>
            <a:r>
              <a:rPr lang="cs-CZ" sz="2400" dirty="0"/>
              <a:t>vyskytují v klíči nebo v hodnotě musí být uvozeny pomocí zpětného lomítka </a:t>
            </a:r>
            <a:r>
              <a:rPr lang="cs-CZ" sz="2400" dirty="0">
                <a:solidFill>
                  <a:srgbClr val="FF0000"/>
                </a:solidFill>
              </a:rPr>
              <a:t>\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Výchozí</a:t>
            </a:r>
            <a:r>
              <a:rPr lang="en-US" sz="2400" dirty="0"/>
              <a:t> k</a:t>
            </a:r>
            <a:r>
              <a:rPr lang="cs-CZ" sz="2400" dirty="0" err="1"/>
              <a:t>ódování</a:t>
            </a:r>
            <a:r>
              <a:rPr lang="cs-CZ" sz="2400" dirty="0"/>
              <a:t> je UTF-8</a:t>
            </a:r>
            <a:r>
              <a:rPr lang="en-US" sz="2400" dirty="0"/>
              <a:t>, </a:t>
            </a:r>
            <a:r>
              <a:rPr lang="en-US" sz="2400" dirty="0" err="1"/>
              <a:t>další</a:t>
            </a:r>
            <a:r>
              <a:rPr lang="en-US" sz="2400" dirty="0"/>
              <a:t> </a:t>
            </a:r>
            <a:r>
              <a:rPr lang="en-US" sz="2400" dirty="0" err="1"/>
              <a:t>možná</a:t>
            </a:r>
            <a:r>
              <a:rPr lang="en-US" sz="2400" dirty="0"/>
              <a:t> </a:t>
            </a:r>
            <a:r>
              <a:rPr lang="en-US" sz="2400" dirty="0" err="1"/>
              <a:t>kódování</a:t>
            </a:r>
            <a:r>
              <a:rPr lang="en-US" sz="2400" dirty="0"/>
              <a:t> </a:t>
            </a:r>
            <a:r>
              <a:rPr lang="en-US" sz="2400" dirty="0" err="1"/>
              <a:t>jsou</a:t>
            </a:r>
            <a:r>
              <a:rPr lang="en-US" sz="2400" dirty="0"/>
              <a:t> UTF-16 a UTF-32</a:t>
            </a:r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ole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27373"/>
            <a:ext cx="3999232" cy="4525963"/>
          </a:xfrm>
        </p:spPr>
        <p:txBody>
          <a:bodyPr/>
          <a:lstStyle/>
          <a:p>
            <a:r>
              <a:rPr lang="cs-CZ" sz="2000" dirty="0"/>
              <a:t>Pole je reprezentováno párem hranatých závorek  ve kterých je umístěn</a:t>
            </a:r>
            <a:r>
              <a:rPr lang="en-US" sz="2000" dirty="0"/>
              <a:t>a </a:t>
            </a:r>
            <a:r>
              <a:rPr lang="en-US" sz="2000" dirty="0" err="1"/>
              <a:t>žádná</a:t>
            </a:r>
            <a:r>
              <a:rPr lang="en-US" sz="2000" dirty="0"/>
              <a:t>, </a:t>
            </a:r>
            <a:r>
              <a:rPr lang="en-US" sz="2000" dirty="0" err="1"/>
              <a:t>jedna</a:t>
            </a:r>
            <a:r>
              <a:rPr lang="en-US" sz="2000" dirty="0"/>
              <a:t>  </a:t>
            </a:r>
            <a:r>
              <a:rPr lang="cs-CZ" sz="2000" dirty="0"/>
              <a:t>nebo více hodnot. Hodnoty jsou odděleny čárkou. </a:t>
            </a:r>
            <a:endParaRPr lang="en-US" sz="2000" dirty="0"/>
          </a:p>
          <a:p>
            <a:r>
              <a:rPr lang="en-US" sz="2000" dirty="0" err="1"/>
              <a:t>Hodnoty</a:t>
            </a:r>
            <a:r>
              <a:rPr lang="en-US" sz="2000" dirty="0"/>
              <a:t> v </a:t>
            </a:r>
            <a:r>
              <a:rPr lang="en-US" sz="2000" dirty="0" err="1"/>
              <a:t>poli</a:t>
            </a:r>
            <a:r>
              <a:rPr lang="en-US" sz="2000" dirty="0"/>
              <a:t> </a:t>
            </a:r>
            <a:r>
              <a:rPr lang="en-US" sz="2000" dirty="0" err="1"/>
              <a:t>nemusí</a:t>
            </a:r>
            <a:r>
              <a:rPr lang="en-US" sz="2000" dirty="0"/>
              <a:t> </a:t>
            </a:r>
            <a:r>
              <a:rPr lang="en-US" sz="2000" dirty="0" err="1"/>
              <a:t>být</a:t>
            </a:r>
            <a:r>
              <a:rPr lang="en-US" sz="2000" dirty="0"/>
              <a:t> </a:t>
            </a:r>
            <a:r>
              <a:rPr lang="en-US" sz="2000" dirty="0" err="1"/>
              <a:t>stejného</a:t>
            </a:r>
            <a:r>
              <a:rPr lang="en-US" sz="2000" dirty="0"/>
              <a:t> </a:t>
            </a:r>
            <a:r>
              <a:rPr lang="en-US" sz="2000" dirty="0" err="1"/>
              <a:t>typu</a:t>
            </a:r>
            <a:endParaRPr lang="en-US" sz="2000" dirty="0"/>
          </a:p>
          <a:p>
            <a:pPr marL="0" indent="0">
              <a:buNone/>
            </a:pPr>
            <a:endParaRPr lang="cs-CZ" sz="2000" dirty="0"/>
          </a:p>
          <a:p>
            <a:pPr>
              <a:buNone/>
            </a:pPr>
            <a:endParaRPr lang="cs-CZ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2760" y="1956896"/>
            <a:ext cx="4857752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JSON prop </a:t>
            </a:r>
            <a:r>
              <a:rPr lang="en-US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popis</a:t>
            </a:r>
            <a:r>
              <a:rPr lang="en-US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</a:t>
            </a:r>
            <a:r>
              <a:rPr lang="en-US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obr</a:t>
            </a:r>
            <a:r>
              <a:rPr lang="cs-CZ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ázku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itchFamily="49" charset="0"/>
              <a:ea typeface="Times New Roman" pitchFamily="18" charset="0"/>
              <a:cs typeface="DejaVu Sans Mono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{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"Width":  800,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"Height": 600,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"Title":</a:t>
            </a: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pražský</a:t>
            </a: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hrad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"Thumbnail": {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en-US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Url</a:t>
            </a:r>
            <a:r>
              <a:rPr lang="en-US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cs-CZ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"http://</a:t>
            </a: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...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"Height": 125,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"Width":  "100"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},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"IDs": [116, 943, 234, 38793]</a:t>
            </a:r>
            <a:endParaRPr kumimoji="0" lang="cs-CZ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}</a:t>
            </a:r>
            <a:endParaRPr lang="cs-CZ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62575"/>
            <a:ext cx="743743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ole</a:t>
            </a:r>
            <a:r>
              <a:rPr lang="cs-CZ" dirty="0"/>
              <a:t> objektů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 </a:t>
            </a:r>
            <a:endParaRPr lang="cs-CZ" sz="2000" dirty="0"/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 [</a:t>
            </a:r>
            <a:endParaRPr lang="cs-CZ" sz="2000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2000" dirty="0"/>
              <a:t>  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{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"Width":  800,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"Height": 600,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"Title":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pražský hrad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"Thumbnail": {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en-US" sz="2000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Url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: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"http://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...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"Height": 125,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"Width":  "100"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}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cs-CZ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}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,</a:t>
            </a:r>
            <a:endParaRPr lang="cs-CZ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6314" y="2223869"/>
            <a:ext cx="51435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{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"Width":  800,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"Height": 600,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"Title":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"</a:t>
            </a:r>
            <a:r>
              <a:rPr lang="cs-CZ" sz="2000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václavák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"Thumbnail": {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en-US" sz="2000" dirty="0" err="1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Url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: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"http://</a:t>
            </a:r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...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",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cs-CZ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</a:t>
            </a:r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"Height": 125,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 "Width":  "100"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2000" dirty="0">
                <a:latin typeface="DejaVu Sans Mono" pitchFamily="49" charset="0"/>
                <a:ea typeface="Times New Roman" pitchFamily="18" charset="0"/>
                <a:cs typeface="DejaVu Sans Mono" pitchFamily="49" charset="0"/>
              </a:rPr>
              <a:t>    } }</a:t>
            </a:r>
            <a:endParaRPr lang="cs-CZ" sz="16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Kvíz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Na </a:t>
            </a:r>
            <a:r>
              <a:rPr lang="en-US" sz="2000" dirty="0" err="1"/>
              <a:t>kterém</a:t>
            </a:r>
            <a:r>
              <a:rPr lang="en-US" sz="2000" dirty="0"/>
              <a:t> </a:t>
            </a:r>
            <a:r>
              <a:rPr lang="en-US" sz="2000" dirty="0" err="1"/>
              <a:t>řádku</a:t>
            </a:r>
            <a:r>
              <a:rPr lang="en-US" sz="2000" dirty="0"/>
              <a:t> (</a:t>
            </a:r>
            <a:r>
              <a:rPr lang="en-US" sz="2000" dirty="0" err="1"/>
              <a:t>uvedťe</a:t>
            </a:r>
            <a:r>
              <a:rPr lang="en-US" sz="2000" dirty="0"/>
              <a:t> </a:t>
            </a:r>
            <a:r>
              <a:rPr lang="en-US" sz="2000" dirty="0" err="1"/>
              <a:t>číslo</a:t>
            </a:r>
            <a:r>
              <a:rPr lang="en-US" sz="2000" dirty="0"/>
              <a:t>) v JSON </a:t>
            </a:r>
            <a:r>
              <a:rPr lang="en-US" sz="2000" dirty="0" err="1"/>
              <a:t>výpisu</a:t>
            </a:r>
            <a:r>
              <a:rPr lang="en-US" sz="2000" dirty="0"/>
              <a:t> je </a:t>
            </a:r>
            <a:r>
              <a:rPr lang="en-US" sz="2000" dirty="0" err="1"/>
              <a:t>syntaktická</a:t>
            </a:r>
            <a:r>
              <a:rPr lang="en-US" sz="2000" dirty="0"/>
              <a:t> </a:t>
            </a:r>
            <a:r>
              <a:rPr lang="en-US" sz="2000" dirty="0" err="1"/>
              <a:t>chyba</a:t>
            </a:r>
            <a:r>
              <a:rPr lang="en-US" sz="2000" dirty="0"/>
              <a:t>?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U</a:t>
            </a:r>
            <a:r>
              <a:rPr lang="cs-CZ" sz="2000" dirty="0"/>
              <a:t>veďte první výskyt chyby</a:t>
            </a:r>
            <a:r>
              <a:rPr lang="en-US" sz="2000"/>
              <a:t>.</a:t>
            </a:r>
            <a:endParaRPr lang="cs-CZ" sz="2000" dirty="0"/>
          </a:p>
          <a:p>
            <a:endParaRPr lang="cs-CZ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268760"/>
            <a:ext cx="4326632" cy="558924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kurz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3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jmeno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: "4iz210",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4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kredity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: 4,</a:t>
            </a:r>
          </a:p>
          <a:p>
            <a:pPr>
              <a:buAutoNum type="arabicPlain" startAt="5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vysledky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  [{"student":"xstar01",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7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="1"}]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8   },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kurz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jmeno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: "4iz238",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11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kredity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: 4,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12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vysledky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13   [{"student":"xstar01",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="1"},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15   {"student":"xhvez01",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vysledek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="1"}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17  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18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19 }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3000372"/>
            <a:ext cx="3929090" cy="1071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kurz, kredity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4iz210, 4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4iz238, 4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4572008"/>
            <a:ext cx="3643338" cy="12144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student, kurz, výsledek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xstar01, 4iz210, 1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xstar01, 4iz238, 1</a:t>
            </a:r>
          </a:p>
          <a:p>
            <a:pPr>
              <a:buNone/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xhvez01, 4iz238, 1</a:t>
            </a:r>
          </a:p>
        </p:txBody>
      </p:sp>
    </p:spTree>
    <p:extLst>
      <p:ext uri="{BB962C8B-B14F-4D97-AF65-F5344CB8AC3E}">
        <p14:creationId xmlns:p14="http://schemas.microsoft.com/office/powerpoint/2010/main" val="302374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 a </a:t>
            </a:r>
            <a:r>
              <a:rPr lang="en-US" dirty="0" err="1"/>
              <a:t>Javascript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Tento</a:t>
            </a:r>
            <a:r>
              <a:rPr lang="en-US" sz="2400" dirty="0"/>
              <a:t> </a:t>
            </a:r>
            <a:r>
              <a:rPr lang="en-US" sz="2400" dirty="0" err="1"/>
              <a:t>kód</a:t>
            </a:r>
            <a:r>
              <a:rPr lang="en-US" sz="2400" dirty="0"/>
              <a:t> </a:t>
            </a:r>
            <a:r>
              <a:rPr lang="en-US" sz="2400" dirty="0" err="1"/>
              <a:t>popisuje</a:t>
            </a:r>
            <a:r>
              <a:rPr lang="en-US" sz="2400" dirty="0"/>
              <a:t> </a:t>
            </a:r>
            <a:r>
              <a:rPr lang="cs-CZ" sz="2400" dirty="0"/>
              <a:t>produkt </a:t>
            </a:r>
            <a:r>
              <a:rPr lang="en-US" sz="2400" dirty="0"/>
              <a:t>se </a:t>
            </a:r>
            <a:r>
              <a:rPr lang="en-US" sz="2400" dirty="0" err="1"/>
              <a:t>dvěma</a:t>
            </a:r>
            <a:r>
              <a:rPr lang="en-US" sz="2400" dirty="0"/>
              <a:t> </a:t>
            </a:r>
            <a:r>
              <a:rPr lang="en-US" sz="2400" dirty="0" err="1"/>
              <a:t>vlastnostmi</a:t>
            </a:r>
            <a:r>
              <a:rPr lang="en-US" sz="2400" dirty="0"/>
              <a:t> (</a:t>
            </a:r>
            <a:r>
              <a:rPr lang="en-US" sz="2400" dirty="0" err="1"/>
              <a:t>jméno</a:t>
            </a:r>
            <a:r>
              <a:rPr lang="en-US" sz="2400" dirty="0"/>
              <a:t> a </a:t>
            </a:r>
            <a:r>
              <a:rPr lang="en-US" sz="2400" dirty="0" err="1"/>
              <a:t>věk</a:t>
            </a:r>
            <a:r>
              <a:rPr lang="en-US" sz="2400" dirty="0"/>
              <a:t>)</a:t>
            </a:r>
            <a:r>
              <a:rPr lang="cs-CZ" sz="2400" dirty="0"/>
              <a:t>:</a:t>
            </a:r>
          </a:p>
          <a:p>
            <a:pPr>
              <a:buNone/>
            </a:pPr>
            <a:endParaRPr lang="cs-CZ" sz="2400" dirty="0"/>
          </a:p>
          <a:p>
            <a:pPr>
              <a:buNone/>
            </a:pPr>
            <a:endParaRPr lang="cs-CZ" sz="2400" dirty="0"/>
          </a:p>
          <a:p>
            <a:endParaRPr lang="cs-CZ" sz="2400" dirty="0"/>
          </a:p>
          <a:p>
            <a:r>
              <a:rPr lang="en-US" sz="2400" dirty="0" err="1"/>
              <a:t>Narozdíl</a:t>
            </a:r>
            <a:r>
              <a:rPr lang="en-US" sz="2400" dirty="0"/>
              <a:t> od pole, </a:t>
            </a:r>
            <a:r>
              <a:rPr lang="en-US" sz="2400" dirty="0" err="1"/>
              <a:t>kde</a:t>
            </a:r>
            <a:r>
              <a:rPr lang="en-US" sz="2400" dirty="0"/>
              <a:t> </a:t>
            </a:r>
            <a:r>
              <a:rPr lang="en-US" sz="2400" dirty="0" err="1"/>
              <a:t>klíč</a:t>
            </a:r>
            <a:r>
              <a:rPr lang="en-US" sz="2400" dirty="0"/>
              <a:t> je integer, </a:t>
            </a:r>
            <a:r>
              <a:rPr lang="en-US" sz="2400" dirty="0" err="1"/>
              <a:t>obsahuje</a:t>
            </a:r>
            <a:r>
              <a:rPr lang="en-US" sz="2400" dirty="0"/>
              <a:t> </a:t>
            </a:r>
            <a:r>
              <a:rPr lang="cs-CZ" sz="2400" dirty="0"/>
              <a:t>JSON </a:t>
            </a:r>
            <a:r>
              <a:rPr lang="en-US" sz="2400" dirty="0" err="1"/>
              <a:t>klíče</a:t>
            </a:r>
            <a:r>
              <a:rPr lang="en-US" sz="2400" dirty="0"/>
              <a:t> s </a:t>
            </a:r>
            <a:r>
              <a:rPr lang="en-US" sz="2400" dirty="0" err="1"/>
              <a:t>textovým</a:t>
            </a:r>
            <a:r>
              <a:rPr lang="en-US" sz="2400" dirty="0"/>
              <a:t> </a:t>
            </a:r>
            <a:r>
              <a:rPr lang="en-US" sz="2400" dirty="0" err="1"/>
              <a:t>datovým</a:t>
            </a:r>
            <a:r>
              <a:rPr lang="en-US" sz="2400" dirty="0"/>
              <a:t> </a:t>
            </a:r>
            <a:r>
              <a:rPr lang="en-US" sz="2400" dirty="0" err="1"/>
              <a:t>typem</a:t>
            </a:r>
            <a:r>
              <a:rPr lang="en-US" sz="2400" dirty="0"/>
              <a:t>.</a:t>
            </a:r>
            <a:endParaRPr lang="cs-CZ" sz="2400" dirty="0"/>
          </a:p>
          <a:p>
            <a:r>
              <a:rPr lang="cs-CZ" sz="2400" dirty="0"/>
              <a:t>N</a:t>
            </a:r>
            <a:r>
              <a:rPr lang="en-US" sz="2400" dirty="0"/>
              <a:t>a data </a:t>
            </a:r>
            <a:r>
              <a:rPr lang="en-US" sz="2400" dirty="0" err="1"/>
              <a:t>uložená</a:t>
            </a:r>
            <a:r>
              <a:rPr lang="en-US" sz="2400" dirty="0"/>
              <a:t> v JSON </a:t>
            </a:r>
            <a:r>
              <a:rPr lang="en-US" sz="2400" dirty="0" err="1"/>
              <a:t>lze</a:t>
            </a:r>
            <a:r>
              <a:rPr lang="en-US" sz="2400" dirty="0"/>
              <a:t> </a:t>
            </a:r>
            <a:r>
              <a:rPr lang="en-US" sz="2400" dirty="0" err="1"/>
              <a:t>nahlížet</a:t>
            </a:r>
            <a:r>
              <a:rPr lang="en-US" sz="2400" dirty="0"/>
              <a:t> </a:t>
            </a:r>
            <a:r>
              <a:rPr lang="en-US" sz="2400" dirty="0" err="1"/>
              <a:t>jako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en-US" sz="2400" dirty="0"/>
              <a:t>. JavaScript </a:t>
            </a:r>
            <a:r>
              <a:rPr lang="en-US" sz="2400" dirty="0" err="1"/>
              <a:t>umožňuje</a:t>
            </a:r>
            <a:r>
              <a:rPr lang="cs-CZ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data </a:t>
            </a:r>
            <a:r>
              <a:rPr lang="en-US" sz="2400" dirty="0" err="1"/>
              <a:t>odkazovat</a:t>
            </a:r>
            <a:r>
              <a:rPr lang="en-US" sz="2400" dirty="0"/>
              <a:t> </a:t>
            </a:r>
            <a:r>
              <a:rPr lang="en-US" sz="2400" dirty="0" err="1"/>
              <a:t>následovně</a:t>
            </a:r>
            <a:r>
              <a:rPr lang="en-US" sz="2400" dirty="0"/>
              <a:t>:</a:t>
            </a:r>
            <a:endParaRPr lang="cs-CZ" sz="2400" dirty="0"/>
          </a:p>
          <a:p>
            <a:endParaRPr lang="cs-CZ" sz="2400" dirty="0"/>
          </a:p>
        </p:txBody>
      </p:sp>
      <p:sp>
        <p:nvSpPr>
          <p:cNvPr id="4" name="Obdélník 4"/>
          <p:cNvSpPr/>
          <p:nvPr/>
        </p:nvSpPr>
        <p:spPr>
          <a:xfrm>
            <a:off x="1500166" y="2500306"/>
            <a:ext cx="58579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produkt = {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nazev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guaranou</a:t>
            </a:r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"cena":21.10</a:t>
            </a:r>
          </a:p>
          <a:p>
            <a:r>
              <a:rPr lang="cs-CZ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bdélník 4"/>
          <p:cNvSpPr/>
          <p:nvPr/>
        </p:nvSpPr>
        <p:spPr>
          <a:xfrm>
            <a:off x="1571604" y="5572140"/>
            <a:ext cx="58579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alert(</a:t>
            </a:r>
            <a:r>
              <a:rPr lang="cs-CZ">
                <a:latin typeface="Courier New" pitchFamily="49" charset="0"/>
                <a:cs typeface="Courier New" pitchFamily="49" charset="0"/>
              </a:rPr>
              <a:t>produkt</a:t>
            </a:r>
            <a:r>
              <a:rPr lang="en-US">
                <a:latin typeface="Courier New" pitchFamily="49" charset="0"/>
                <a:cs typeface="Courier New" pitchFamily="49" charset="0"/>
              </a:rPr>
              <a:t>["</a:t>
            </a:r>
            <a:r>
              <a:rPr lang="cs-CZ">
                <a:latin typeface="Courier New" pitchFamily="49" charset="0"/>
                <a:cs typeface="Courier New" pitchFamily="49" charset="0"/>
              </a:rPr>
              <a:t>nazev</a:t>
            </a:r>
            <a:r>
              <a:rPr lang="en-US">
                <a:latin typeface="Courier New" pitchFamily="49" charset="0"/>
                <a:cs typeface="Courier New" pitchFamily="49" charset="0"/>
              </a:rPr>
              <a:t>"]);</a:t>
            </a:r>
            <a:endParaRPr lang="cs-CZ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alert(</a:t>
            </a:r>
            <a:r>
              <a:rPr lang="cs-CZ">
                <a:latin typeface="Courier New" pitchFamily="49" charset="0"/>
                <a:cs typeface="Courier New" pitchFamily="49" charset="0"/>
              </a:rPr>
              <a:t>produkt</a:t>
            </a:r>
            <a:r>
              <a:rPr lang="en-US">
                <a:latin typeface="Courier New" pitchFamily="49" charset="0"/>
                <a:cs typeface="Courier New" pitchFamily="49" charset="0"/>
              </a:rPr>
              <a:t>.</a:t>
            </a:r>
            <a:r>
              <a:rPr lang="cs-CZ">
                <a:latin typeface="Courier New" pitchFamily="49" charset="0"/>
                <a:cs typeface="Courier New" pitchFamily="49" charset="0"/>
              </a:rPr>
              <a:t>nazev</a:t>
            </a:r>
            <a:r>
              <a:rPr lang="en-US">
                <a:latin typeface="Courier New" pitchFamily="49" charset="0"/>
                <a:cs typeface="Courier New" pitchFamily="49" charset="0"/>
              </a:rPr>
              <a:t>);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76" y="6357958"/>
            <a:ext cx="617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Vyzkoušejte si online http://writecodeonline.com/javascript/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err="1"/>
              <a:t>Samodokumentující</a:t>
            </a:r>
            <a:endParaRPr lang="cs-CZ" dirty="0"/>
          </a:p>
          <a:p>
            <a:pPr lvl="0"/>
            <a:r>
              <a:rPr lang="cs-CZ" dirty="0"/>
              <a:t>Využití řetězců jako klíčů zlepšuje přehlednost</a:t>
            </a:r>
          </a:p>
          <a:p>
            <a:pPr lvl="0"/>
            <a:r>
              <a:rPr lang="en-US" dirty="0"/>
              <a:t>T</a:t>
            </a:r>
            <a:r>
              <a:rPr lang="cs-CZ" dirty="0" err="1"/>
              <a:t>ext</a:t>
            </a:r>
            <a:r>
              <a:rPr lang="en-US" dirty="0" err="1"/>
              <a:t>ová</a:t>
            </a:r>
            <a:r>
              <a:rPr lang="en-US" dirty="0"/>
              <a:t> </a:t>
            </a:r>
            <a:r>
              <a:rPr lang="en-US" dirty="0" err="1"/>
              <a:t>reprezentace</a:t>
            </a:r>
            <a:endParaRPr lang="cs-CZ" dirty="0"/>
          </a:p>
          <a:p>
            <a:pPr lvl="0"/>
            <a:r>
              <a:rPr lang="cs-CZ" dirty="0"/>
              <a:t>Může být použito pro vyjádření komplexních vztahů</a:t>
            </a:r>
          </a:p>
          <a:p>
            <a:pPr lvl="0"/>
            <a:r>
              <a:rPr lang="cs-CZ" dirty="0"/>
              <a:t>Dobrá podpora ve webově orientovaných jazycích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cs-CZ" dirty="0"/>
              <a:t>Část I: CSV</a:t>
            </a:r>
            <a:br>
              <a:rPr lang="en-US" dirty="0"/>
            </a:br>
            <a:r>
              <a:rPr lang="en-US" dirty="0"/>
              <a:t>“Comma Separated Values”</a:t>
            </a:r>
            <a:endParaRPr lang="cs-CZ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 a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/>
            <a:r>
              <a:rPr lang="cs-CZ" sz="2400" dirty="0"/>
              <a:t>Stejná data vyjádřená v JSON jsou typicky kratší než v XML</a:t>
            </a:r>
          </a:p>
          <a:p>
            <a:pPr lvl="0"/>
            <a:r>
              <a:rPr lang="cs-CZ" sz="2400" dirty="0"/>
              <a:t>XML s využitím atributů může vést ke kratší reprezentaci než JSON</a:t>
            </a:r>
          </a:p>
          <a:p>
            <a:pPr lvl="1"/>
            <a:r>
              <a:rPr lang="cs-CZ" sz="2000" dirty="0"/>
              <a:t>V případě komprese dat se ale rozdíl ve velikosti typicky zcela stírá</a:t>
            </a:r>
          </a:p>
          <a:p>
            <a:pPr lvl="0"/>
            <a:r>
              <a:rPr lang="cs-CZ" sz="2400" dirty="0"/>
              <a:t>Pro XML existuje řada propracovaných návazných technologií (XML </a:t>
            </a:r>
            <a:r>
              <a:rPr lang="cs-CZ" sz="2400" dirty="0" err="1"/>
              <a:t>Schema</a:t>
            </a:r>
            <a:r>
              <a:rPr lang="cs-CZ" sz="2400" dirty="0"/>
              <a:t>, XSLT) a specializovaných nástrojů</a:t>
            </a:r>
          </a:p>
          <a:p>
            <a:pPr lvl="0"/>
            <a:r>
              <a:rPr lang="cs-CZ" sz="2400" dirty="0"/>
              <a:t>JSON není typově bezpečný</a:t>
            </a:r>
          </a:p>
          <a:p>
            <a:pPr lvl="0"/>
            <a:r>
              <a:rPr lang="cs-CZ" sz="2400" dirty="0"/>
              <a:t>JSON je méně přehledný při práci s rozsáhlými strukturami</a:t>
            </a:r>
          </a:p>
          <a:p>
            <a:pPr lvl="0"/>
            <a:r>
              <a:rPr lang="cs-CZ" sz="2400" dirty="0"/>
              <a:t>XML dává dvě možnosti, jak vyjádřit daný údaj (element, atribut), což vede k určité nejednoznačnosti, pokud není  definováno schéma</a:t>
            </a:r>
          </a:p>
          <a:p>
            <a:endParaRPr lang="cs-CZ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229600" cy="1143000"/>
          </a:xfrm>
        </p:spPr>
        <p:txBody>
          <a:bodyPr/>
          <a:lstStyle/>
          <a:p>
            <a:r>
              <a:rPr lang="cs-CZ" dirty="0"/>
              <a:t>Část IV: RDF</a:t>
            </a:r>
            <a:br>
              <a:rPr lang="en-US" dirty="0"/>
            </a:br>
            <a:r>
              <a:rPr lang="en-US" dirty="0"/>
              <a:t>“Resource Description Framework”</a:t>
            </a:r>
            <a:endParaRPr lang="cs-CZ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</a:t>
            </a:r>
            <a:r>
              <a:rPr lang="cs-CZ" dirty="0"/>
              <a:t> </a:t>
            </a:r>
            <a:r>
              <a:rPr lang="cs-CZ" dirty="0" err="1"/>
              <a:t>Description</a:t>
            </a:r>
            <a:r>
              <a:rPr lang="cs-CZ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RDF je standard pro výměnu informací na webu</a:t>
            </a:r>
            <a:endParaRPr lang="en-US" sz="2400" dirty="0"/>
          </a:p>
          <a:p>
            <a:pPr lvl="1"/>
            <a:r>
              <a:rPr lang="en-US" sz="2000" dirty="0"/>
              <a:t>W3C Recommendation 22 February 1999</a:t>
            </a:r>
          </a:p>
          <a:p>
            <a:pPr lvl="1"/>
            <a:r>
              <a:rPr lang="en-US" sz="2000" dirty="0" err="1"/>
              <a:t>Poslední</a:t>
            </a:r>
            <a:r>
              <a:rPr lang="en-US" sz="2000" dirty="0"/>
              <a:t> </a:t>
            </a:r>
            <a:r>
              <a:rPr lang="en-US" sz="2000" dirty="0" err="1"/>
              <a:t>verze</a:t>
            </a:r>
            <a:r>
              <a:rPr lang="en-US" sz="2000" dirty="0"/>
              <a:t>: 10. </a:t>
            </a:r>
            <a:r>
              <a:rPr lang="en-US" sz="2000" dirty="0" err="1"/>
              <a:t>února</a:t>
            </a:r>
            <a:r>
              <a:rPr lang="en-US" sz="2000" dirty="0"/>
              <a:t> 2014</a:t>
            </a:r>
            <a:endParaRPr lang="en-US" sz="2400" dirty="0"/>
          </a:p>
          <a:p>
            <a:r>
              <a:rPr lang="en-US" sz="2400" dirty="0"/>
              <a:t>RDF </a:t>
            </a:r>
            <a:r>
              <a:rPr lang="cs-CZ" sz="2400" dirty="0"/>
              <a:t>je </a:t>
            </a:r>
            <a:r>
              <a:rPr lang="en-US" sz="2400" dirty="0"/>
              <a:t>framework pro </a:t>
            </a:r>
            <a:r>
              <a:rPr lang="en-US" sz="2400" dirty="0" err="1"/>
              <a:t>reprezentaci</a:t>
            </a:r>
            <a:r>
              <a:rPr lang="en-US" sz="2400" dirty="0"/>
              <a:t> </a:t>
            </a:r>
            <a:r>
              <a:rPr lang="en-US" sz="2400" dirty="0" err="1"/>
              <a:t>informací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webu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Motivace</a:t>
            </a:r>
            <a:r>
              <a:rPr lang="en-US" sz="2400" dirty="0"/>
              <a:t> pro </a:t>
            </a:r>
            <a:r>
              <a:rPr lang="en-US" sz="2400" dirty="0" err="1"/>
              <a:t>vznik</a:t>
            </a:r>
            <a:r>
              <a:rPr lang="en-US" sz="2400" dirty="0"/>
              <a:t> RDF:</a:t>
            </a:r>
          </a:p>
          <a:p>
            <a:pPr lvl="1"/>
            <a:r>
              <a:rPr lang="en-US" sz="2000" dirty="0" err="1"/>
              <a:t>Poskytování</a:t>
            </a:r>
            <a:r>
              <a:rPr lang="en-US" sz="2000" dirty="0"/>
              <a:t> </a:t>
            </a:r>
            <a:r>
              <a:rPr lang="en-US" sz="2000" dirty="0" err="1"/>
              <a:t>metadat</a:t>
            </a:r>
            <a:r>
              <a:rPr lang="en-US" sz="2000" dirty="0"/>
              <a:t> o </a:t>
            </a:r>
            <a:r>
              <a:rPr lang="en-US" sz="2000" dirty="0" err="1"/>
              <a:t>webových</a:t>
            </a:r>
            <a:r>
              <a:rPr lang="en-US" sz="2000" dirty="0"/>
              <a:t> </a:t>
            </a:r>
            <a:r>
              <a:rPr lang="en-US" sz="2000" dirty="0" err="1"/>
              <a:t>zdrojích</a:t>
            </a:r>
            <a:r>
              <a:rPr lang="en-US" sz="2000" dirty="0"/>
              <a:t> a </a:t>
            </a:r>
            <a:r>
              <a:rPr lang="en-US" sz="2000" dirty="0" err="1"/>
              <a:t>systémech</a:t>
            </a:r>
            <a:r>
              <a:rPr lang="en-US" sz="2000" dirty="0"/>
              <a:t>, </a:t>
            </a:r>
            <a:r>
              <a:rPr lang="en-US" sz="2000" dirty="0" err="1"/>
              <a:t>které</a:t>
            </a:r>
            <a:r>
              <a:rPr lang="en-US" sz="2000" dirty="0"/>
              <a:t> je </a:t>
            </a:r>
            <a:r>
              <a:rPr lang="en-US" sz="2000" dirty="0" err="1"/>
              <a:t>používají</a:t>
            </a:r>
            <a:endParaRPr lang="en-US" sz="2000" dirty="0"/>
          </a:p>
          <a:p>
            <a:pPr lvl="1"/>
            <a:r>
              <a:rPr lang="en-US" sz="2000" dirty="0" err="1"/>
              <a:t>Aplikace</a:t>
            </a:r>
            <a:r>
              <a:rPr lang="en-US" sz="2000" dirty="0"/>
              <a:t> </a:t>
            </a:r>
            <a:r>
              <a:rPr lang="en-US" sz="2000" dirty="0" err="1"/>
              <a:t>vyžadující</a:t>
            </a:r>
            <a:r>
              <a:rPr lang="en-US" sz="2000" dirty="0"/>
              <a:t> </a:t>
            </a:r>
            <a:r>
              <a:rPr lang="en-US" sz="2000" dirty="0" err="1"/>
              <a:t>otevřené</a:t>
            </a:r>
            <a:r>
              <a:rPr lang="en-US" sz="2000" dirty="0"/>
              <a:t> </a:t>
            </a:r>
            <a:r>
              <a:rPr lang="en-US" sz="2000" dirty="0" err="1"/>
              <a:t>datové</a:t>
            </a:r>
            <a:r>
              <a:rPr lang="en-US" sz="2000" dirty="0"/>
              <a:t> </a:t>
            </a:r>
            <a:r>
              <a:rPr lang="en-US" sz="2000" dirty="0" err="1"/>
              <a:t>modely</a:t>
            </a:r>
            <a:endParaRPr lang="en-US" sz="2000" dirty="0"/>
          </a:p>
          <a:p>
            <a:pPr lvl="1"/>
            <a:r>
              <a:rPr lang="en-US" sz="2000" dirty="0" err="1"/>
              <a:t>Umožnit</a:t>
            </a:r>
            <a:r>
              <a:rPr lang="en-US" sz="2000" dirty="0"/>
              <a:t> </a:t>
            </a:r>
            <a:r>
              <a:rPr lang="en-US" sz="2000" dirty="0" err="1"/>
              <a:t>strojové</a:t>
            </a:r>
            <a:r>
              <a:rPr lang="en-US" sz="2000" dirty="0"/>
              <a:t> </a:t>
            </a:r>
            <a:r>
              <a:rPr lang="en-US" sz="2000" dirty="0" err="1"/>
              <a:t>zpracování</a:t>
            </a:r>
            <a:r>
              <a:rPr lang="en-US" sz="2000" dirty="0"/>
              <a:t> data  </a:t>
            </a:r>
            <a:r>
              <a:rPr lang="en-US" sz="2000" dirty="0" err="1"/>
              <a:t>mimo</a:t>
            </a:r>
            <a:r>
              <a:rPr lang="en-US" sz="2000" dirty="0"/>
              <a:t> </a:t>
            </a:r>
            <a:r>
              <a:rPr lang="en-US" sz="2000" dirty="0" err="1"/>
              <a:t>prostředí</a:t>
            </a:r>
            <a:r>
              <a:rPr lang="en-US" sz="2000" dirty="0"/>
              <a:t>,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kterém</a:t>
            </a:r>
            <a:r>
              <a:rPr lang="en-US" sz="2000" dirty="0"/>
              <a:t> </a:t>
            </a:r>
            <a:r>
              <a:rPr lang="en-US" sz="2000" dirty="0" err="1"/>
              <a:t>byla</a:t>
            </a:r>
            <a:r>
              <a:rPr lang="en-US" sz="2000" dirty="0"/>
              <a:t> data </a:t>
            </a:r>
            <a:r>
              <a:rPr lang="en-US" sz="2000" dirty="0" err="1"/>
              <a:t>vytvořena</a:t>
            </a:r>
            <a:r>
              <a:rPr lang="en-US" sz="2000" dirty="0"/>
              <a:t>, a to v “</a:t>
            </a:r>
            <a:r>
              <a:rPr lang="en-US" sz="2000" dirty="0" err="1"/>
              <a:t>Internetovém</a:t>
            </a:r>
            <a:r>
              <a:rPr lang="en-US" sz="2000" dirty="0"/>
              <a:t>” </a:t>
            </a:r>
            <a:r>
              <a:rPr lang="en-US" sz="2000" dirty="0" err="1"/>
              <a:t>měřítku</a:t>
            </a:r>
            <a:endParaRPr lang="en-US" sz="2000" dirty="0"/>
          </a:p>
          <a:p>
            <a:pPr lvl="1"/>
            <a:r>
              <a:rPr lang="en-US" sz="2000" dirty="0" err="1"/>
              <a:t>Interoperabilita</a:t>
            </a:r>
            <a:r>
              <a:rPr lang="en-US" sz="2000" dirty="0"/>
              <a:t> </a:t>
            </a:r>
            <a:r>
              <a:rPr lang="en-US" sz="2000" dirty="0" err="1"/>
              <a:t>mezi</a:t>
            </a:r>
            <a:r>
              <a:rPr lang="en-US" sz="2000" dirty="0"/>
              <a:t> </a:t>
            </a:r>
            <a:r>
              <a:rPr lang="en-US" sz="2000" dirty="0" err="1"/>
              <a:t>aplikacemi</a:t>
            </a:r>
            <a:r>
              <a:rPr lang="en-US" sz="2000" dirty="0"/>
              <a:t>: </a:t>
            </a:r>
            <a:r>
              <a:rPr lang="en-US" sz="2000" dirty="0" err="1"/>
              <a:t>zkombinováním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z  </a:t>
            </a:r>
            <a:r>
              <a:rPr lang="en-US" sz="2000" dirty="0" err="1"/>
              <a:t>několika</a:t>
            </a:r>
            <a:r>
              <a:rPr lang="en-US" sz="2000" dirty="0"/>
              <a:t> </a:t>
            </a:r>
            <a:r>
              <a:rPr lang="en-US" sz="2000" dirty="0" err="1"/>
              <a:t>aplikací</a:t>
            </a:r>
            <a:r>
              <a:rPr lang="en-US" sz="2000" dirty="0"/>
              <a:t> </a:t>
            </a:r>
            <a:r>
              <a:rPr lang="en-US" sz="2000" dirty="0" err="1"/>
              <a:t>lze</a:t>
            </a:r>
            <a:r>
              <a:rPr lang="en-US" sz="2000" dirty="0"/>
              <a:t> </a:t>
            </a:r>
            <a:r>
              <a:rPr lang="en-US" sz="2000" dirty="0" err="1"/>
              <a:t>získat</a:t>
            </a:r>
            <a:r>
              <a:rPr lang="en-US" sz="2000" dirty="0"/>
              <a:t> </a:t>
            </a:r>
            <a:r>
              <a:rPr lang="en-US" sz="2000" dirty="0" err="1"/>
              <a:t>novou</a:t>
            </a:r>
            <a:r>
              <a:rPr lang="en-US" sz="2000" dirty="0"/>
              <a:t> </a:t>
            </a:r>
            <a:r>
              <a:rPr lang="en-US" sz="2000" dirty="0" err="1"/>
              <a:t>informaci</a:t>
            </a:r>
            <a:endParaRPr lang="en-US" sz="2000" dirty="0"/>
          </a:p>
          <a:p>
            <a:pPr lvl="1"/>
            <a:r>
              <a:rPr lang="en-US" sz="2000" dirty="0" err="1"/>
              <a:t>Automatické</a:t>
            </a:r>
            <a:r>
              <a:rPr lang="en-US" sz="2000" dirty="0"/>
              <a:t> </a:t>
            </a:r>
            <a:r>
              <a:rPr lang="en-US" sz="2000" dirty="0" err="1"/>
              <a:t>zpracování</a:t>
            </a:r>
            <a:r>
              <a:rPr lang="en-US" sz="2000" dirty="0"/>
              <a:t> </a:t>
            </a:r>
            <a:r>
              <a:rPr lang="en-US" sz="2000" dirty="0" err="1"/>
              <a:t>informací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webu</a:t>
            </a:r>
            <a:r>
              <a:rPr lang="en-US" sz="2000" dirty="0"/>
              <a:t> </a:t>
            </a:r>
            <a:r>
              <a:rPr lang="en-US" sz="2000" dirty="0" err="1"/>
              <a:t>softwarovými</a:t>
            </a:r>
            <a:r>
              <a:rPr lang="en-US" sz="2000" dirty="0"/>
              <a:t> </a:t>
            </a:r>
            <a:r>
              <a:rPr lang="en-US" sz="2000" dirty="0" err="1"/>
              <a:t>agenty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ovéPole 3"/>
          <p:cNvSpPr txBox="1"/>
          <p:nvPr/>
        </p:nvSpPr>
        <p:spPr>
          <a:xfrm>
            <a:off x="2771800" y="651605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Zdroj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http://www.w3.org/TR/2004/REC-rdf-primer-20040210/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Tvrzení</a:t>
            </a:r>
            <a:r>
              <a:rPr lang="en-US" dirty="0"/>
              <a:t> v RDF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RDF nabízí  jednoduchý způsob pro vynášení tvrzení o webových zdrojích</a:t>
            </a:r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827584" y="2852936"/>
            <a:ext cx="7643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http://www.example.org/index.html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má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vlastnost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názvem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tvůrce</a:t>
            </a:r>
            <a:r>
              <a:rPr lang="en-US" sz="2400" b="1" dirty="0">
                <a:latin typeface="Arial Unicode MS" pitchFamily="34" charset="-128"/>
                <a:cs typeface="Arial" pitchFamily="34" charset="0"/>
              </a:rPr>
              <a:t>, </a:t>
            </a:r>
            <a:r>
              <a:rPr lang="en-US" sz="2400" b="1" dirty="0" err="1">
                <a:latin typeface="Arial Unicode MS" pitchFamily="34" charset="-128"/>
                <a:cs typeface="Arial" pitchFamily="34" charset="0"/>
              </a:rPr>
              <a:t>jejíž</a:t>
            </a:r>
            <a:r>
              <a:rPr lang="en-US" sz="2400" b="1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cs-CZ" sz="2400" dirty="0">
                <a:latin typeface="Arial Unicode MS" pitchFamily="34" charset="-128"/>
                <a:cs typeface="Arial" pitchFamily="34" charset="0"/>
              </a:rPr>
              <a:t>hodnot</a:t>
            </a:r>
            <a:r>
              <a:rPr lang="en-US" sz="2400" dirty="0" err="1">
                <a:latin typeface="Arial Unicode MS" pitchFamily="34" charset="-128"/>
                <a:cs typeface="Arial" pitchFamily="34" charset="0"/>
              </a:rPr>
              <a:t>ou</a:t>
            </a:r>
            <a:r>
              <a:rPr lang="cs-CZ" sz="2400" dirty="0">
                <a:latin typeface="Arial Unicode MS" pitchFamily="34" charset="-128"/>
                <a:cs typeface="Arial" pitchFamily="34" charset="0"/>
              </a:rPr>
              <a:t> je </a:t>
            </a:r>
            <a:r>
              <a:rPr lang="en-US" sz="2400" dirty="0">
                <a:latin typeface="Arial Unicode MS" pitchFamily="34" charset="-128"/>
                <a:cs typeface="Arial" pitchFamily="34" charset="0"/>
              </a:rPr>
              <a:t>“</a:t>
            </a:r>
            <a:r>
              <a:rPr kumimoji="0" 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John Smith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”</a:t>
            </a:r>
            <a:endParaRPr kumimoji="0" lang="cs-CZ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643446"/>
            <a:ext cx="810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Trojice</a:t>
            </a:r>
            <a:r>
              <a:rPr lang="en-US" sz="2800" dirty="0"/>
              <a:t> v RDF (RDF triple)</a:t>
            </a:r>
            <a:r>
              <a:rPr lang="cs-CZ" sz="2800" dirty="0"/>
              <a:t> se </a:t>
            </a:r>
            <a:r>
              <a:rPr lang="en-US" sz="2800" dirty="0" err="1"/>
              <a:t>skládá</a:t>
            </a:r>
            <a:r>
              <a:rPr lang="en-US" sz="2800" dirty="0"/>
              <a:t> </a:t>
            </a:r>
            <a:r>
              <a:rPr lang="cs-CZ" sz="2800" dirty="0"/>
              <a:t>z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800" dirty="0"/>
              <a:t>Věci, která je předmětem tvrzení (</a:t>
            </a:r>
            <a:r>
              <a:rPr lang="en-US" sz="2800" b="1" dirty="0" err="1"/>
              <a:t>subjekt</a:t>
            </a:r>
            <a:r>
              <a:rPr lang="cs-CZ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800" dirty="0"/>
              <a:t>Vlastnosti, kterou tvrzení popisuje (</a:t>
            </a:r>
            <a:r>
              <a:rPr lang="en-US" sz="2800" b="1" dirty="0" err="1"/>
              <a:t>predikát</a:t>
            </a:r>
            <a:r>
              <a:rPr lang="cs-CZ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800" dirty="0"/>
              <a:t>Hodnoty této vlastnosti dle tvrzení (</a:t>
            </a:r>
            <a:r>
              <a:rPr lang="cs-CZ" sz="2800" b="1" dirty="0" err="1"/>
              <a:t>obje</a:t>
            </a:r>
            <a:r>
              <a:rPr lang="en-US" sz="2800" b="1" dirty="0"/>
              <a:t>k</a:t>
            </a:r>
            <a:r>
              <a:rPr lang="cs-CZ" sz="2800" b="1" dirty="0"/>
              <a:t>t</a:t>
            </a:r>
            <a:r>
              <a:rPr lang="cs-CZ" sz="2800" dirty="0"/>
              <a:t>)</a:t>
            </a:r>
          </a:p>
          <a:p>
            <a:endParaRPr lang="cs-CZ" sz="2800" dirty="0"/>
          </a:p>
          <a:p>
            <a:endParaRPr lang="cs-CZ" sz="2800" dirty="0"/>
          </a:p>
        </p:txBody>
      </p:sp>
      <p:sp>
        <p:nvSpPr>
          <p:cNvPr id="6" name="Oval 5"/>
          <p:cNvSpPr/>
          <p:nvPr/>
        </p:nvSpPr>
        <p:spPr>
          <a:xfrm>
            <a:off x="6156176" y="3794693"/>
            <a:ext cx="2500330" cy="8572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Tvrzení v RDF se říká </a:t>
            </a:r>
            <a:r>
              <a:rPr lang="en-US" dirty="0" err="1">
                <a:solidFill>
                  <a:schemeClr val="tx2"/>
                </a:solidFill>
              </a:rPr>
              <a:t>trojice</a:t>
            </a:r>
            <a:endParaRPr lang="cs-CZ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/>
              <a:t>Unified</a:t>
            </a:r>
            <a:r>
              <a:rPr lang="cs-CZ" sz="3600" dirty="0"/>
              <a:t> </a:t>
            </a:r>
            <a:r>
              <a:rPr lang="cs-CZ" sz="3600" dirty="0" err="1"/>
              <a:t>Resource</a:t>
            </a:r>
            <a:r>
              <a:rPr lang="cs-CZ" sz="3600" dirty="0"/>
              <a:t> </a:t>
            </a:r>
            <a:r>
              <a:rPr lang="cs-CZ" sz="3600" dirty="0" err="1"/>
              <a:t>Identifier</a:t>
            </a:r>
            <a:r>
              <a:rPr lang="en-US" sz="3600" dirty="0"/>
              <a:t> (URI) a International Resource Identifier  (IRI)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URL je řetězec definující webový zdroj </a:t>
            </a:r>
          </a:p>
          <a:p>
            <a:r>
              <a:rPr lang="cs-CZ" sz="2400" dirty="0"/>
              <a:t>URI umožňuje identifikovat věc, která nemá URL</a:t>
            </a:r>
          </a:p>
          <a:p>
            <a:r>
              <a:rPr lang="cs-CZ" sz="2400" dirty="0"/>
              <a:t>URI se může vytvořit pro cokoliv, na co v rámci tvrzení potřebujeme odkazovat</a:t>
            </a:r>
          </a:p>
          <a:p>
            <a:pPr lvl="1"/>
            <a:r>
              <a:rPr lang="cs-CZ" sz="2000" dirty="0"/>
              <a:t>Webové zdroje s URL (webové dokumenty, apod.)</a:t>
            </a:r>
          </a:p>
          <a:p>
            <a:pPr lvl="1"/>
            <a:r>
              <a:rPr lang="cs-CZ" sz="2000" dirty="0"/>
              <a:t>Věci, které nejsou přístupné na síti</a:t>
            </a:r>
          </a:p>
          <a:p>
            <a:pPr lvl="1"/>
            <a:r>
              <a:rPr lang="cs-CZ" sz="2000" dirty="0"/>
              <a:t>Abstraktní koncepty, které fyzicky neexistují (např. koncept tvůrce)</a:t>
            </a:r>
            <a:endParaRPr lang="en-US" sz="2000" dirty="0"/>
          </a:p>
          <a:p>
            <a:r>
              <a:rPr lang="en-US" sz="2800" dirty="0" err="1"/>
              <a:t>Zobecnění</a:t>
            </a:r>
            <a:r>
              <a:rPr lang="en-US" sz="2800" dirty="0"/>
              <a:t> URI je IRI (</a:t>
            </a:r>
            <a:r>
              <a:rPr lang="en-US" sz="2800" b="1" dirty="0"/>
              <a:t>International Resource Identifier</a:t>
            </a:r>
            <a:r>
              <a:rPr lang="en-US" sz="2800" dirty="0"/>
              <a:t>), </a:t>
            </a:r>
            <a:r>
              <a:rPr lang="en-US" sz="2800" dirty="0" err="1"/>
              <a:t>které</a:t>
            </a:r>
            <a:r>
              <a:rPr lang="en-US" sz="2800" dirty="0"/>
              <a:t> </a:t>
            </a:r>
            <a:r>
              <a:rPr lang="en-US" sz="2800" dirty="0" err="1"/>
              <a:t>umožňuje</a:t>
            </a:r>
            <a:r>
              <a:rPr lang="en-US" sz="2800" dirty="0"/>
              <a:t> </a:t>
            </a:r>
            <a:r>
              <a:rPr lang="en-US" sz="2800" dirty="0" err="1"/>
              <a:t>využít</a:t>
            </a:r>
            <a:r>
              <a:rPr lang="en-US" sz="2800" dirty="0"/>
              <a:t> non-ASCII </a:t>
            </a:r>
            <a:r>
              <a:rPr lang="en-US" sz="2800" dirty="0" err="1"/>
              <a:t>znaky</a:t>
            </a:r>
            <a:r>
              <a:rPr lang="en-US" sz="2800" dirty="0"/>
              <a:t> – </a:t>
            </a:r>
            <a:r>
              <a:rPr lang="en-US" sz="2800" dirty="0" err="1"/>
              <a:t>využívá</a:t>
            </a:r>
            <a:r>
              <a:rPr lang="en-US" sz="2800" dirty="0"/>
              <a:t> se v RDF 1.1</a:t>
            </a:r>
            <a:endParaRPr lang="cs-CZ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RDF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dirty="0"/>
              <a:t>Lze reprezentovat pomocí RDF tvrzení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Subjekt</a:t>
            </a:r>
            <a:r>
              <a:rPr lang="en-US" sz="2800" dirty="0"/>
              <a:t> http://www.example.org/index.html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Predikát</a:t>
            </a:r>
            <a:r>
              <a:rPr lang="en-US" sz="2800" dirty="0"/>
              <a:t> http://purl.org/dc/elements/1.1/creator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Objekt</a:t>
            </a:r>
            <a:r>
              <a:rPr lang="en-US" sz="2800" dirty="0"/>
              <a:t> http://www.example.org/staffid/85740</a:t>
            </a:r>
          </a:p>
          <a:p>
            <a:endParaRPr lang="cs-CZ" dirty="0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1357290" y="1643050"/>
            <a:ext cx="5286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http://www.</a:t>
            </a:r>
            <a:r>
              <a:rPr kumimoji="0" lang="cs-CZ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example.org</a:t>
            </a:r>
            <a:r>
              <a:rPr kumimoji="0" 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/index.</a:t>
            </a:r>
            <a:r>
              <a:rPr kumimoji="0" lang="cs-CZ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html</a:t>
            </a:r>
            <a:r>
              <a:rPr kumimoji="0" 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má tvůrce, jehož hodnota</a:t>
            </a:r>
            <a:r>
              <a:rPr kumimoji="0" lang="cs-CZ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je </a:t>
            </a:r>
            <a:r>
              <a:rPr kumimoji="0" 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John </a:t>
            </a:r>
            <a:r>
              <a:rPr kumimoji="0" lang="cs-CZ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Smith</a:t>
            </a:r>
            <a:endParaRPr kumimoji="0" lang="cs-CZ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2" y="5072074"/>
            <a:ext cx="8229600" cy="46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cs-CZ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Prvn</a:t>
            </a:r>
            <a:r>
              <a:rPr lang="cs-CZ" sz="3200" kern="0" noProof="0" dirty="0">
                <a:latin typeface="+mn-lt"/>
              </a:rPr>
              <a:t>í dvě role musí být </a:t>
            </a:r>
            <a:r>
              <a:rPr kumimoji="0" lang="cs-CZ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vyjádřeny pomocí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IRI</a:t>
            </a:r>
            <a:r>
              <a:rPr kumimoji="0" lang="cs-CZ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třetí může</a:t>
            </a:r>
            <a:r>
              <a:rPr kumimoji="0" lang="cs-CZ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být i </a:t>
            </a:r>
            <a:r>
              <a:rPr kumimoji="0" lang="cs-CZ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literál</a:t>
            </a:r>
            <a:r>
              <a:rPr kumimoji="0" lang="cs-CZ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konkrétní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datová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s-CZ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hodnota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např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text</a:t>
            </a:r>
            <a:r>
              <a:rPr kumimoji="0" lang="cs-CZ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cs-CZ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cs-CZ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RDF model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929066"/>
            <a:ext cx="55816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1560" y="1357298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Jednotlivá RDF tvrzení lze propojovat do grafů.</a:t>
            </a:r>
          </a:p>
          <a:p>
            <a:r>
              <a:rPr lang="cs-CZ" sz="2800" dirty="0"/>
              <a:t>Nad těmito grafy je možné se dotazovat pomocí speciálních jazyků.</a:t>
            </a:r>
          </a:p>
          <a:p>
            <a:r>
              <a:rPr lang="cs-CZ" sz="2800" dirty="0"/>
              <a:t>Nejpoužívanějším dotazovacím jazykem je SPARQL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2771800" y="651605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Zdroj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http://www.w3.org/TR/2004/REC-rdf-primer-20040210/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Serializace</a:t>
            </a:r>
            <a:r>
              <a:rPr lang="cs-CZ" dirty="0"/>
              <a:t> 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Jedním</a:t>
            </a:r>
            <a:r>
              <a:rPr lang="en-US" sz="2000" dirty="0"/>
              <a:t> z </a:t>
            </a:r>
            <a:r>
              <a:rPr lang="cs-CZ" sz="2000" dirty="0"/>
              <a:t>formát</a:t>
            </a:r>
            <a:r>
              <a:rPr lang="en-US" sz="2000" dirty="0"/>
              <a:t>ů </a:t>
            </a:r>
            <a:r>
              <a:rPr lang="cs-CZ" sz="2000" dirty="0"/>
              <a:t>používaným pro </a:t>
            </a:r>
            <a:r>
              <a:rPr lang="cs-CZ" sz="2000" dirty="0" err="1"/>
              <a:t>serializac</a:t>
            </a:r>
            <a:r>
              <a:rPr lang="en-US" sz="2000" dirty="0"/>
              <a:t>i</a:t>
            </a:r>
            <a:r>
              <a:rPr lang="cs-CZ" sz="2000" dirty="0"/>
              <a:t> RDF je 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06" y="2387640"/>
            <a:ext cx="885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:RDF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="http://www.w3.org/1999/02/22-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-syntax-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ns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#"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="http://purl.org/dc/elements/1.1/"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geo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="http://www.w3.org/2003/01/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geo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/wgs84_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#" 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edu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="http://www.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example.org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/"&gt;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about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http://www.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vse.cz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geo:lat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40.35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geo:lat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geo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-74.66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geo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edu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hasDept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resource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http://kizi.vse.cz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"/&gt;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about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http://kizi.vse.cz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"&gt;  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cs-CZ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Department </a:t>
            </a:r>
            <a:r>
              <a:rPr lang="cs-CZ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Information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Knowledge</a:t>
            </a:r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cs-CZ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Engineering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cs-CZ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cs-CZ" dirty="0">
                <a:latin typeface="Courier New" pitchFamily="49" charset="0"/>
                <a:cs typeface="Courier New" pitchFamily="49" charset="0"/>
              </a:rPr>
              <a:t>:RDF&gt;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4612" y="192880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Subjekt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predikát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50"/>
                </a:solidFill>
              </a:rPr>
              <a:t>obj</a:t>
            </a:r>
            <a:r>
              <a:rPr lang="en-US" dirty="0" err="1">
                <a:solidFill>
                  <a:srgbClr val="00B050"/>
                </a:solidFill>
              </a:rPr>
              <a:t>ekt</a:t>
            </a:r>
            <a:r>
              <a:rPr lang="cs-CZ" dirty="0">
                <a:solidFill>
                  <a:srgbClr val="00B050"/>
                </a:solidFill>
              </a:rPr>
              <a:t> 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3174" y="6072206"/>
            <a:ext cx="5408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Vyzkoušejte si extrakci RDF tripletů z tohoto výpisu</a:t>
            </a:r>
          </a:p>
          <a:p>
            <a:r>
              <a:rPr lang="cs-CZ" dirty="0"/>
              <a:t>http://www.w3.org/RDF/</a:t>
            </a:r>
            <a:r>
              <a:rPr lang="cs-CZ" dirty="0" err="1"/>
              <a:t>Validator</a:t>
            </a:r>
            <a:r>
              <a:rPr lang="cs-CZ" dirty="0"/>
              <a:t>/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Linked</a:t>
            </a:r>
            <a:r>
              <a:rPr lang="cs-CZ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Využití URI (IRI) v RDF umožňuje propojování dat z různých zdrojů</a:t>
            </a:r>
          </a:p>
          <a:p>
            <a:r>
              <a:rPr lang="en-US" sz="2000" dirty="0" err="1"/>
              <a:t>Koncept</a:t>
            </a:r>
            <a:r>
              <a:rPr lang="en-US" sz="2000" dirty="0"/>
              <a:t> </a:t>
            </a:r>
            <a:r>
              <a:rPr lang="cs-CZ" sz="2000" dirty="0" err="1"/>
              <a:t>Linked</a:t>
            </a:r>
            <a:r>
              <a:rPr lang="cs-CZ" sz="2000" dirty="0"/>
              <a:t> Data požaduje, aby použitá </a:t>
            </a:r>
            <a:r>
              <a:rPr lang="en-US" sz="2000" dirty="0"/>
              <a:t>URI </a:t>
            </a:r>
            <a:r>
              <a:rPr lang="cs-CZ" sz="2000" dirty="0"/>
              <a:t>(IRI) nebyl</a:t>
            </a:r>
            <a:r>
              <a:rPr lang="en-US" sz="2000" dirty="0"/>
              <a:t>y</a:t>
            </a:r>
            <a:r>
              <a:rPr lang="cs-CZ" sz="2000" dirty="0"/>
              <a:t> pouze identifikátory, ale zdroje přístupné přes HTTP, a to i když </a:t>
            </a:r>
            <a:r>
              <a:rPr lang="en-US" sz="2000" dirty="0"/>
              <a:t>U</a:t>
            </a:r>
            <a:r>
              <a:rPr lang="cs-CZ" sz="2000" dirty="0"/>
              <a:t>RI zastupuje např. abstraktní pojem. </a:t>
            </a:r>
          </a:p>
          <a:p>
            <a:r>
              <a:rPr lang="cs-CZ" sz="2000" dirty="0"/>
              <a:t>Na daném </a:t>
            </a:r>
            <a:r>
              <a:rPr lang="en-US" sz="2000" dirty="0"/>
              <a:t>IRI</a:t>
            </a:r>
            <a:r>
              <a:rPr lang="cs-CZ" sz="2000" dirty="0"/>
              <a:t> je možné získat užitečné informace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Zásady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URIs as names for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HTTP URIs so that people can look up those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When someone looks up a URI, provide useful information, using the standards (RDF*, SPARQL)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Include links to other URIs, so that they can discover more things</a:t>
            </a:r>
          </a:p>
          <a:p>
            <a:pPr marL="457200" indent="-457200">
              <a:buFont typeface="+mj-lt"/>
              <a:buAutoNum type="arabicPeriod"/>
            </a:pPr>
            <a:endParaRPr lang="cs-CZ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Separated Values (CSV)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/>
              <a:t>Není jediný dobře definovaný formát</a:t>
            </a:r>
          </a:p>
          <a:p>
            <a:pPr>
              <a:buNone/>
            </a:pPr>
            <a:r>
              <a:rPr lang="cs-CZ" sz="2000" dirty="0"/>
              <a:t>„CSV“ obvykle odkazuje na skupinu formátů, pro kterou platí:</a:t>
            </a:r>
          </a:p>
          <a:p>
            <a:r>
              <a:rPr lang="cs-CZ" sz="2000" dirty="0"/>
              <a:t>Prostý text</a:t>
            </a:r>
          </a:p>
          <a:p>
            <a:r>
              <a:rPr lang="cs-CZ" sz="2000" dirty="0"/>
              <a:t>Obsahuje záznamy, jeden záznam na řádek</a:t>
            </a:r>
          </a:p>
          <a:p>
            <a:r>
              <a:rPr lang="cs-CZ" sz="2000" dirty="0"/>
              <a:t>Záznamy jsou rozděleny na pole mezi kterými jsou oddělovače</a:t>
            </a:r>
          </a:p>
          <a:p>
            <a:r>
              <a:rPr lang="cs-CZ" sz="2000" dirty="0"/>
              <a:t>Každý záznam obsahuje stejné pole ve stejném pořadí</a:t>
            </a:r>
          </a:p>
          <a:p>
            <a:r>
              <a:rPr lang="cs-CZ" sz="2000" dirty="0"/>
              <a:t>Kódování není předepsáno a nelze ho explicitně vyjádřit</a:t>
            </a:r>
          </a:p>
        </p:txBody>
      </p:sp>
      <p:sp>
        <p:nvSpPr>
          <p:cNvPr id="4" name="Obdélník 3"/>
          <p:cNvSpPr/>
          <p:nvPr/>
        </p:nvSpPr>
        <p:spPr>
          <a:xfrm>
            <a:off x="444018" y="5013176"/>
            <a:ext cx="8208912" cy="1073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zeme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availability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guaranou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",Dominikánská republika,"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detail&amp;amp;d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=50",0,21.10</a:t>
            </a: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"BIO káva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Abessa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mletá",Etiopie,"detail&amp;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;d=4",0,122</a:t>
            </a: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"BIO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""Super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""",Brazílie,"detail&amp;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;d=50",1,275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4788024" y="648866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http://lod-cloud.net/</a:t>
            </a:r>
            <a:r>
              <a:rPr lang="en-US" dirty="0"/>
              <a:t> 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"/>
            <a:ext cx="9144000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/>
              <a:t>Navazující předměty</a:t>
            </a:r>
          </a:p>
        </p:txBody>
      </p:sp>
      <p:sp>
        <p:nvSpPr>
          <p:cNvPr id="46082" name="Zástupný symbol pro tex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cs-CZ" sz="2400" dirty="0"/>
              <a:t>Bakalářské</a:t>
            </a:r>
          </a:p>
          <a:p>
            <a:pPr eaLnBrk="1" hangingPunct="1"/>
            <a:endParaRPr lang="cs-CZ" sz="2400" dirty="0"/>
          </a:p>
          <a:p>
            <a:pPr eaLnBrk="1" hangingPunct="1"/>
            <a:r>
              <a:rPr lang="cs-CZ" sz="2000" dirty="0"/>
              <a:t>XML – Teorie a praxe značkovacích jazyků (4iz238)</a:t>
            </a:r>
          </a:p>
        </p:txBody>
      </p:sp>
      <p:sp>
        <p:nvSpPr>
          <p:cNvPr id="46083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cs-CZ" sz="2400" dirty="0"/>
              <a:t>Magisterské</a:t>
            </a:r>
            <a:endParaRPr lang="cs-CZ" sz="2000" dirty="0"/>
          </a:p>
          <a:p>
            <a:pPr eaLnBrk="1" hangingPunct="1"/>
            <a:endParaRPr lang="cs-CZ" sz="2000" dirty="0"/>
          </a:p>
          <a:p>
            <a:pPr eaLnBrk="1" hangingPunct="1"/>
            <a:r>
              <a:rPr lang="en-US" sz="2000" dirty="0" err="1"/>
              <a:t>Propojená</a:t>
            </a:r>
            <a:r>
              <a:rPr lang="en-US" sz="2000" dirty="0"/>
              <a:t> data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webu</a:t>
            </a:r>
            <a:r>
              <a:rPr lang="en-US" sz="2000" dirty="0"/>
              <a:t> </a:t>
            </a:r>
            <a:r>
              <a:rPr lang="pl-PL" sz="2000" dirty="0"/>
              <a:t>(4</a:t>
            </a:r>
            <a:r>
              <a:rPr lang="en-US" sz="2000" dirty="0"/>
              <a:t>IZ</a:t>
            </a:r>
            <a:r>
              <a:rPr lang="pl-PL" sz="2000" dirty="0"/>
              <a:t>440)</a:t>
            </a:r>
          </a:p>
          <a:p>
            <a:pPr eaLnBrk="1" hangingPunct="1"/>
            <a:r>
              <a:rPr lang="cs-CZ" sz="2000" dirty="0"/>
              <a:t>Pokročilá témata XML –Seminář (4IZ538)</a:t>
            </a:r>
          </a:p>
          <a:p>
            <a:pPr eaLnBrk="1" hangingPunct="1"/>
            <a:endParaRPr lang="cs-CZ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err="1"/>
              <a:t>Zdroje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67544" y="1052736"/>
            <a:ext cx="8291264" cy="4525963"/>
          </a:xfrm>
        </p:spPr>
        <p:txBody>
          <a:bodyPr/>
          <a:lstStyle/>
          <a:p>
            <a:r>
              <a:rPr lang="en-US" sz="1800" dirty="0"/>
              <a:t>IETF RFC 4180, </a:t>
            </a:r>
            <a:r>
              <a:rPr lang="en-US" sz="1800" dirty="0">
                <a:hlinkClick r:id="rId2"/>
              </a:rPr>
              <a:t>https://tools.ietf.org/html/rfc4180</a:t>
            </a:r>
            <a:r>
              <a:rPr lang="en-US" sz="1800" dirty="0"/>
              <a:t> </a:t>
            </a:r>
          </a:p>
          <a:p>
            <a:r>
              <a:rPr lang="en-US" sz="1800" dirty="0"/>
              <a:t>IETF RFC 7159, </a:t>
            </a:r>
            <a:r>
              <a:rPr lang="en-US" sz="1800" dirty="0">
                <a:hlinkClick r:id="rId3"/>
              </a:rPr>
              <a:t>https://tools.ietf.org/html/rfc7159</a:t>
            </a:r>
            <a:endParaRPr lang="en-US" sz="1800" dirty="0"/>
          </a:p>
          <a:p>
            <a:r>
              <a:rPr lang="en-US" sz="1800" dirty="0"/>
              <a:t>ECMA-404, </a:t>
            </a:r>
            <a:r>
              <a:rPr lang="en-US" sz="1800" dirty="0">
                <a:hlinkClick r:id="rId4"/>
              </a:rPr>
              <a:t>http://www.ecma-international.org/publications/standards/Ecma-404.htm</a:t>
            </a:r>
            <a:r>
              <a:rPr lang="en-US" sz="1800" dirty="0"/>
              <a:t> </a:t>
            </a:r>
          </a:p>
          <a:p>
            <a:r>
              <a:rPr lang="en-US" sz="1800" dirty="0"/>
              <a:t>Extensible Markup Language (XML) 1.0 (Fifth Edition), </a:t>
            </a:r>
            <a:r>
              <a:rPr lang="en-US" sz="1800" dirty="0">
                <a:hlinkClick r:id="rId5"/>
              </a:rPr>
              <a:t>http://www.w3.org/TR/2008/REC-xml-20081126/</a:t>
            </a:r>
            <a:r>
              <a:rPr lang="en-US" sz="1800" dirty="0"/>
              <a:t> </a:t>
            </a:r>
          </a:p>
          <a:p>
            <a:r>
              <a:rPr lang="en-US" sz="1800" dirty="0"/>
              <a:t> Document Object Model Core, </a:t>
            </a:r>
            <a:r>
              <a:rPr lang="en-US" sz="1800" dirty="0">
                <a:hlinkClick r:id="rId6"/>
              </a:rPr>
              <a:t>http://www.w3.org/TR/DOM-Level-3-Core/core.html</a:t>
            </a:r>
            <a:r>
              <a:rPr lang="en-US" sz="1800" dirty="0"/>
              <a:t> </a:t>
            </a:r>
          </a:p>
          <a:p>
            <a:r>
              <a:rPr lang="en-US" sz="1800" dirty="0"/>
              <a:t>XML Schema, </a:t>
            </a:r>
            <a:r>
              <a:rPr lang="en-US" sz="1800" dirty="0">
                <a:hlinkClick r:id="rId7"/>
              </a:rPr>
              <a:t>http://www.w3.org/TR/xmlschema11-1/</a:t>
            </a:r>
            <a:r>
              <a:rPr lang="en-US" sz="1800" dirty="0"/>
              <a:t> </a:t>
            </a:r>
          </a:p>
          <a:p>
            <a:r>
              <a:rPr lang="en-US" sz="1800" dirty="0"/>
              <a:t>RDF 1.1 Concepts and Abstracts Syntax, </a:t>
            </a:r>
            <a:r>
              <a:rPr lang="en-US" sz="1800" dirty="0">
                <a:hlinkClick r:id="rId8"/>
              </a:rPr>
              <a:t>http://www.w3.org/TR/2014/REC-rdf11-concepts-20140225/</a:t>
            </a:r>
            <a:endParaRPr lang="en-US" sz="1800" dirty="0"/>
          </a:p>
          <a:p>
            <a:r>
              <a:rPr lang="en-US" sz="1800" dirty="0"/>
              <a:t>RDF 1.1 Primer, </a:t>
            </a:r>
            <a:r>
              <a:rPr lang="en-US" sz="1800" dirty="0">
                <a:hlinkClick r:id="rId9"/>
              </a:rPr>
              <a:t>http://www.w3.org/TR/2014/NOTE-rdf11-primer-20140225/</a:t>
            </a:r>
            <a:r>
              <a:rPr lang="en-US" sz="1800" dirty="0"/>
              <a:t> </a:t>
            </a:r>
          </a:p>
          <a:p>
            <a:r>
              <a:rPr lang="en-US" sz="1800" dirty="0"/>
              <a:t>RDF 1.0 Primer, </a:t>
            </a:r>
            <a:r>
              <a:rPr lang="en-US" sz="1800" dirty="0">
                <a:hlinkClick r:id="rId10"/>
              </a:rPr>
              <a:t>http://www.w3.org/TR/2004/REC-rdf-primer-20040210/</a:t>
            </a:r>
            <a:r>
              <a:rPr lang="en-US" sz="1800" dirty="0"/>
              <a:t> </a:t>
            </a:r>
          </a:p>
          <a:p>
            <a:r>
              <a:rPr lang="en-US" sz="1800" dirty="0"/>
              <a:t>Linked Data Platform 1.0. </a:t>
            </a:r>
            <a:r>
              <a:rPr lang="en-US" sz="1800" dirty="0">
                <a:hlinkClick r:id="rId11"/>
              </a:rPr>
              <a:t>http://www.w3.org/TR/2015/REC-ldp-20150226/</a:t>
            </a:r>
            <a:r>
              <a:rPr lang="en-US" sz="1800" dirty="0"/>
              <a:t> </a:t>
            </a:r>
          </a:p>
          <a:p>
            <a:r>
              <a:rPr lang="en-US" sz="1800" dirty="0"/>
              <a:t>XML Schema Reference: https://msdn.microsoft.com/en-us/library/ms256235%28v=vs.110%29.aspx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478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Omezení </a:t>
            </a:r>
            <a:r>
              <a:rPr lang="cs-CZ" dirty="0" err="1"/>
              <a:t>csv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pPr lvl="0"/>
            <a:r>
              <a:rPr lang="cs-CZ" sz="2800" dirty="0"/>
              <a:t>Není možno vyjádřit relace mezi záznamy</a:t>
            </a:r>
          </a:p>
          <a:p>
            <a:pPr lvl="0"/>
            <a:r>
              <a:rPr lang="cs-CZ" sz="2800" dirty="0"/>
              <a:t>Jeden záznam je vyjádřen fixním počtem polí, mezi kterými též nelze relace vyjádřit</a:t>
            </a:r>
          </a:p>
          <a:p>
            <a:pPr lvl="0"/>
            <a:r>
              <a:rPr lang="cs-CZ" sz="2800" dirty="0"/>
              <a:t>Není vhodné pro dokumenty s  hierarchickou nebo objektově orientovanou strukturou</a:t>
            </a:r>
          </a:p>
          <a:p>
            <a:pPr lvl="0"/>
            <a:r>
              <a:rPr lang="cs-CZ" sz="2800" dirty="0"/>
              <a:t>Z výše uvedeného důvodu se kombinuje více .</a:t>
            </a:r>
            <a:r>
              <a:rPr lang="cs-CZ" sz="2800" dirty="0" err="1"/>
              <a:t>csv</a:t>
            </a:r>
            <a:r>
              <a:rPr lang="cs-CZ" sz="2800" dirty="0"/>
              <a:t> souborů</a:t>
            </a:r>
          </a:p>
          <a:p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RFC 4180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cs-CZ" sz="2400" dirty="0"/>
              <a:t>Standard vydán až v roce 2005, .</a:t>
            </a:r>
            <a:r>
              <a:rPr lang="cs-CZ" sz="2400" dirty="0" err="1"/>
              <a:t>csv</a:t>
            </a:r>
            <a:r>
              <a:rPr lang="cs-CZ" sz="2400" dirty="0"/>
              <a:t> se začalo používat cca v 60. letech</a:t>
            </a:r>
          </a:p>
          <a:p>
            <a:pPr>
              <a:buNone/>
            </a:pPr>
            <a:endParaRPr lang="cs-CZ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err="1"/>
              <a:t>Každý</a:t>
            </a:r>
            <a:r>
              <a:rPr lang="en-US" sz="2000" dirty="0"/>
              <a:t> </a:t>
            </a:r>
            <a:r>
              <a:rPr lang="cs-CZ" sz="2000" dirty="0"/>
              <a:t>záznam </a:t>
            </a:r>
            <a:r>
              <a:rPr lang="en-US" sz="2000" dirty="0"/>
              <a:t>je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samostatném</a:t>
            </a:r>
            <a:r>
              <a:rPr lang="cs-CZ" sz="2000" dirty="0"/>
              <a:t> řád</a:t>
            </a:r>
            <a:r>
              <a:rPr lang="en-US" sz="2000" dirty="0" err="1"/>
              <a:t>ku</a:t>
            </a:r>
            <a:r>
              <a:rPr lang="cs-CZ" sz="2000" dirty="0"/>
              <a:t>, řádek je ukončen CRLF.</a:t>
            </a:r>
          </a:p>
          <a:p>
            <a:pPr marL="514350" lvl="0" indent="-514350">
              <a:buFont typeface="+mj-lt"/>
              <a:buAutoNum type="arabicPeriod"/>
            </a:pPr>
            <a:r>
              <a:rPr lang="cs-CZ" sz="2000" dirty="0"/>
              <a:t>Za posledním záznamem v souboru je konec řádku volitelný.</a:t>
            </a:r>
          </a:p>
          <a:p>
            <a:pPr marL="514350" lvl="0" indent="-514350">
              <a:buFont typeface="+mj-lt"/>
              <a:buAutoNum type="arabicPeriod"/>
            </a:pPr>
            <a:r>
              <a:rPr lang="cs-CZ" sz="2000" dirty="0"/>
              <a:t>Na prvním řádku je volitelně hlavička s názvy sloupců</a:t>
            </a:r>
            <a:r>
              <a:rPr lang="en-US" sz="2000" dirty="0"/>
              <a:t>. </a:t>
            </a:r>
            <a:r>
              <a:rPr lang="en-US" sz="2000" dirty="0" err="1"/>
              <a:t>Musí</a:t>
            </a:r>
            <a:r>
              <a:rPr lang="en-US" sz="2000" dirty="0"/>
              <a:t> </a:t>
            </a:r>
            <a:r>
              <a:rPr lang="en-US" sz="2000" dirty="0" err="1"/>
              <a:t>obsahovat</a:t>
            </a:r>
            <a:r>
              <a:rPr lang="en-US" sz="2000" dirty="0"/>
              <a:t> </a:t>
            </a:r>
            <a:r>
              <a:rPr lang="en-US" sz="2000" dirty="0" err="1"/>
              <a:t>stejný</a:t>
            </a:r>
            <a:r>
              <a:rPr lang="en-US" sz="2000" dirty="0"/>
              <a:t> </a:t>
            </a:r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polí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záznamy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zbytku</a:t>
            </a:r>
            <a:r>
              <a:rPr lang="en-US" sz="2000" dirty="0"/>
              <a:t> </a:t>
            </a:r>
            <a:r>
              <a:rPr lang="en-US" sz="2000" dirty="0" err="1"/>
              <a:t>souboru</a:t>
            </a:r>
            <a:r>
              <a:rPr lang="en-US" sz="2000" dirty="0"/>
              <a:t>. </a:t>
            </a:r>
            <a:endParaRPr lang="cs-CZ" sz="2000" dirty="0"/>
          </a:p>
          <a:p>
            <a:pPr marL="514350" lvl="0" indent="-514350">
              <a:buFont typeface="+mj-lt"/>
              <a:buAutoNum type="arabicPeriod"/>
            </a:pPr>
            <a:r>
              <a:rPr lang="cs-CZ" sz="2000" dirty="0"/>
              <a:t>Hlavička i záznamy se skládají z polí oddělených čárkami</a:t>
            </a:r>
            <a:r>
              <a:rPr lang="en-US" sz="2000" dirty="0"/>
              <a:t>. </a:t>
            </a:r>
            <a:r>
              <a:rPr lang="en-US" sz="2000" dirty="0" err="1"/>
              <a:t>Všechny</a:t>
            </a:r>
            <a:r>
              <a:rPr lang="en-US" sz="2000" dirty="0"/>
              <a:t> </a:t>
            </a:r>
            <a:r>
              <a:rPr lang="en-US" sz="2000" dirty="0" err="1"/>
              <a:t>řádky</a:t>
            </a:r>
            <a:r>
              <a:rPr lang="en-US" sz="2000" dirty="0"/>
              <a:t> v </a:t>
            </a:r>
            <a:r>
              <a:rPr lang="en-US" sz="2000" dirty="0" err="1"/>
              <a:t>souboru</a:t>
            </a:r>
            <a:r>
              <a:rPr lang="en-US" sz="2000" dirty="0"/>
              <a:t> by </a:t>
            </a:r>
            <a:r>
              <a:rPr lang="en-US" sz="2000" dirty="0" err="1"/>
              <a:t>měly</a:t>
            </a:r>
            <a:r>
              <a:rPr lang="en-US" sz="2000" dirty="0"/>
              <a:t> </a:t>
            </a:r>
            <a:r>
              <a:rPr lang="en-US" sz="2000" dirty="0" err="1"/>
              <a:t>mít</a:t>
            </a:r>
            <a:r>
              <a:rPr lang="en-US" sz="2000" dirty="0"/>
              <a:t> </a:t>
            </a:r>
            <a:r>
              <a:rPr lang="en-US" sz="2000" dirty="0" err="1"/>
              <a:t>stejný</a:t>
            </a:r>
            <a:r>
              <a:rPr lang="en-US" sz="2000" dirty="0"/>
              <a:t> </a:t>
            </a:r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polí</a:t>
            </a:r>
            <a:r>
              <a:rPr lang="en-US" sz="2000" dirty="0"/>
              <a:t>. </a:t>
            </a:r>
            <a:r>
              <a:rPr lang="en-US" sz="2000" dirty="0" err="1"/>
              <a:t>Mezery</a:t>
            </a:r>
            <a:r>
              <a:rPr lang="en-US" sz="2000" dirty="0"/>
              <a:t> se </a:t>
            </a:r>
            <a:r>
              <a:rPr lang="en-US" sz="2000" dirty="0" err="1"/>
              <a:t>považují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součást</a:t>
            </a:r>
            <a:r>
              <a:rPr lang="en-US" sz="2000" dirty="0"/>
              <a:t> pole a </a:t>
            </a:r>
            <a:r>
              <a:rPr lang="en-US" sz="2000" dirty="0" err="1"/>
              <a:t>neignorují</a:t>
            </a:r>
            <a:r>
              <a:rPr lang="en-US" sz="2000" dirty="0"/>
              <a:t> se.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posledním</a:t>
            </a:r>
            <a:r>
              <a:rPr lang="en-US" sz="2000" dirty="0"/>
              <a:t> </a:t>
            </a:r>
            <a:r>
              <a:rPr lang="en-US" sz="2000" dirty="0" err="1"/>
              <a:t>polem</a:t>
            </a:r>
            <a:r>
              <a:rPr lang="en-US" sz="2000" dirty="0"/>
              <a:t> v </a:t>
            </a:r>
            <a:r>
              <a:rPr lang="en-US" sz="2000" dirty="0" err="1"/>
              <a:t>řádku</a:t>
            </a:r>
            <a:r>
              <a:rPr lang="en-US" sz="2000" dirty="0"/>
              <a:t> se </a:t>
            </a:r>
            <a:r>
              <a:rPr lang="en-US" sz="2000" dirty="0" err="1"/>
              <a:t>neuvádí</a:t>
            </a:r>
            <a:r>
              <a:rPr lang="en-US" sz="2000" dirty="0"/>
              <a:t> </a:t>
            </a:r>
            <a:r>
              <a:rPr lang="en-US" sz="2000" dirty="0" err="1"/>
              <a:t>čárka</a:t>
            </a:r>
            <a:r>
              <a:rPr lang="en-US" sz="2000" dirty="0"/>
              <a:t>.</a:t>
            </a:r>
            <a:endParaRPr lang="cs-CZ" sz="2400" dirty="0"/>
          </a:p>
        </p:txBody>
      </p:sp>
      <p:sp>
        <p:nvSpPr>
          <p:cNvPr id="4" name="Obdélník 3"/>
          <p:cNvSpPr/>
          <p:nvPr/>
        </p:nvSpPr>
        <p:spPr>
          <a:xfrm>
            <a:off x="444018" y="5661248"/>
            <a:ext cx="8208912" cy="1073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zeme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availability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guaranou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",Dominikánská republika,"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detail&amp;amp;d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=50",0,21.10</a:t>
            </a: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"BIO káva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Abessa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mletá",Etiopie,"detail&amp;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;d=4",0,122</a:t>
            </a: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"BIO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""Super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""",Brazílie,"detail&amp;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;d=50",1,275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RFC 4180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5"/>
            </a:pPr>
            <a:r>
              <a:rPr lang="en-US" sz="2400" dirty="0"/>
              <a:t>Pole </a:t>
            </a:r>
            <a:r>
              <a:rPr lang="en-US" sz="2400" dirty="0" err="1"/>
              <a:t>mohou</a:t>
            </a:r>
            <a:r>
              <a:rPr lang="en-US" sz="2400" dirty="0"/>
              <a:t> </a:t>
            </a:r>
            <a:r>
              <a:rPr lang="en-US" sz="2400" dirty="0" err="1"/>
              <a:t>být</a:t>
            </a:r>
            <a:r>
              <a:rPr lang="en-US" sz="2400" dirty="0"/>
              <a:t> </a:t>
            </a:r>
            <a:r>
              <a:rPr lang="en-US" sz="2400" dirty="0" err="1"/>
              <a:t>uzavřeny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dvojitých</a:t>
            </a:r>
            <a:r>
              <a:rPr lang="en-US" sz="2400" dirty="0"/>
              <a:t> </a:t>
            </a:r>
            <a:r>
              <a:rPr lang="en-US" sz="2400" dirty="0" err="1"/>
              <a:t>uvozovkách</a:t>
            </a:r>
            <a:r>
              <a:rPr lang="en-US" sz="2400" dirty="0"/>
              <a:t>. </a:t>
            </a:r>
            <a:r>
              <a:rPr lang="cs-CZ" sz="2400" dirty="0"/>
              <a:t>Pokud nejsou pole </a:t>
            </a:r>
            <a:r>
              <a:rPr lang="en-US" sz="2400" dirty="0" err="1"/>
              <a:t>uzavřeny</a:t>
            </a:r>
            <a:r>
              <a:rPr lang="en-US" sz="2400" dirty="0"/>
              <a:t> </a:t>
            </a:r>
            <a:r>
              <a:rPr lang="cs-CZ" sz="2400" dirty="0"/>
              <a:t>v </a:t>
            </a:r>
            <a:r>
              <a:rPr lang="en-US" sz="2400" dirty="0" err="1"/>
              <a:t>dvojitých</a:t>
            </a:r>
            <a:r>
              <a:rPr lang="en-US" sz="2400" dirty="0"/>
              <a:t> </a:t>
            </a:r>
            <a:r>
              <a:rPr lang="cs-CZ" sz="2400" dirty="0"/>
              <a:t>uvozovkách, nesmí se uvozovky v rámci pole vyskytovat.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cs-CZ" sz="2400" dirty="0"/>
              <a:t>Pole obsahující znaky konce řádku, dvojité uvozovky a čárky musí být </a:t>
            </a:r>
            <a:r>
              <a:rPr lang="en-US" sz="2400" dirty="0" err="1"/>
              <a:t>uzavřeny</a:t>
            </a:r>
            <a:r>
              <a:rPr lang="en-US" sz="2400" dirty="0"/>
              <a:t> </a:t>
            </a:r>
            <a:r>
              <a:rPr lang="cs-CZ" sz="2400" dirty="0"/>
              <a:t>v </a:t>
            </a:r>
            <a:r>
              <a:rPr lang="en-US" sz="2400" dirty="0" err="1"/>
              <a:t>dvojitých</a:t>
            </a:r>
            <a:r>
              <a:rPr lang="en-US" sz="2400" dirty="0"/>
              <a:t> </a:t>
            </a:r>
            <a:r>
              <a:rPr lang="cs-CZ" sz="2400" dirty="0"/>
              <a:t>uvozovkách.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cs-CZ" sz="2400" dirty="0"/>
              <a:t>Pokud jsou pole uvedena v dvojitých uvozovkách, pak se dvojité uvozovky vyskytující se v poli musí </a:t>
            </a:r>
            <a:r>
              <a:rPr lang="cs-CZ" sz="2400" dirty="0" err="1"/>
              <a:t>escapovat</a:t>
            </a:r>
            <a:r>
              <a:rPr lang="cs-CZ" sz="2400" dirty="0"/>
              <a:t> tak, že je před nimi uvedena dvojitá uvozovka.</a:t>
            </a:r>
          </a:p>
          <a:p>
            <a:pPr marL="457200" indent="-457200">
              <a:buFont typeface="+mj-lt"/>
              <a:buAutoNum type="arabicPeriod" startAt="5"/>
            </a:pPr>
            <a:endParaRPr lang="cs-CZ" sz="2400" dirty="0"/>
          </a:p>
        </p:txBody>
      </p:sp>
      <p:sp>
        <p:nvSpPr>
          <p:cNvPr id="4" name="Obdélník 3"/>
          <p:cNvSpPr/>
          <p:nvPr/>
        </p:nvSpPr>
        <p:spPr>
          <a:xfrm>
            <a:off x="444018" y="5013176"/>
            <a:ext cx="8208912" cy="1073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zeme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availability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endParaRPr lang="cs-CZ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Fairetta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guaranou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",Dominikánská republika,"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detail&amp;amp;d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=50",0,21.10</a:t>
            </a: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"BIO káva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Abessa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mletá",Etiopie,"detail&amp;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;d=4",0,122</a:t>
            </a:r>
          </a:p>
          <a:p>
            <a:pPr>
              <a:defRPr/>
            </a:pP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"BIO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Guarana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""Super 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""",Brazílie,"detail&amp;</a:t>
            </a:r>
            <a:r>
              <a:rPr lang="cs-CZ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cs-CZ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;d=50",1,275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4097</TotalTime>
  <Words>3909</Words>
  <Application>Microsoft Office PowerPoint</Application>
  <PresentationFormat>Předvádění na obrazovce (4:3)</PresentationFormat>
  <Paragraphs>692</Paragraphs>
  <Slides>62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62</vt:i4>
      </vt:variant>
    </vt:vector>
  </HeadingPairs>
  <TitlesOfParts>
    <vt:vector size="71" baseType="lpstr">
      <vt:lpstr>Arial</vt:lpstr>
      <vt:lpstr>Arial (nadpisy)</vt:lpstr>
      <vt:lpstr>Arial Unicode MS</vt:lpstr>
      <vt:lpstr>Calibri</vt:lpstr>
      <vt:lpstr>Courier New</vt:lpstr>
      <vt:lpstr>DejaVu Sans Mono</vt:lpstr>
      <vt:lpstr>MS Mincho</vt:lpstr>
      <vt:lpstr>Times New Roman</vt:lpstr>
      <vt:lpstr>Výchozí návrh</vt:lpstr>
      <vt:lpstr>Datové formáty</vt:lpstr>
      <vt:lpstr>Osnova přednášky</vt:lpstr>
      <vt:lpstr>Motivační problém</vt:lpstr>
      <vt:lpstr>Historie formátů</vt:lpstr>
      <vt:lpstr>Část I: CSV “Comma Separated Values”</vt:lpstr>
      <vt:lpstr>Comma Separated Values (CSV)</vt:lpstr>
      <vt:lpstr>Omezení csv</vt:lpstr>
      <vt:lpstr>IETF RFC 4180</vt:lpstr>
      <vt:lpstr>IETF RFC 4180</vt:lpstr>
      <vt:lpstr>Kvíz 1</vt:lpstr>
      <vt:lpstr>Část II: Úvod do XML “eXtensible Markup Language”</vt:lpstr>
      <vt:lpstr>XML – základní informace</vt:lpstr>
      <vt:lpstr>Document Object Model</vt:lpstr>
      <vt:lpstr>Prezentace aplikace PowerPoint</vt:lpstr>
      <vt:lpstr>Tvorba XML dokumentu</vt:lpstr>
      <vt:lpstr>Element</vt:lpstr>
      <vt:lpstr>Jméno (elementu, atributu)</vt:lpstr>
      <vt:lpstr>Atribut</vt:lpstr>
      <vt:lpstr>Obsah elementu</vt:lpstr>
      <vt:lpstr>Znaky ampersand &amp; a menšítko &lt;</vt:lpstr>
      <vt:lpstr>Odkaz na entitu nebo znak</vt:lpstr>
      <vt:lpstr>Stromová reprezentace XML</vt:lpstr>
      <vt:lpstr>Stromová reprezentace XML</vt:lpstr>
      <vt:lpstr>Kvíz 2</vt:lpstr>
      <vt:lpstr>Příklad  - XML Feed Zboží.cz</vt:lpstr>
      <vt:lpstr>Kvíz 3</vt:lpstr>
      <vt:lpstr>XML schema, XML Schema</vt:lpstr>
      <vt:lpstr>Příklad </vt:lpstr>
      <vt:lpstr>Rozsah přednášky</vt:lpstr>
      <vt:lpstr>Definice kořenového elementu</vt:lpstr>
      <vt:lpstr>Definice obsahu elementu</vt:lpstr>
      <vt:lpstr>Globální, lokální definice typu, vestavěné typy</vt:lpstr>
      <vt:lpstr>xs:complexType</vt:lpstr>
      <vt:lpstr>xs:element použitý uvnitř xs:complexType</vt:lpstr>
      <vt:lpstr>xs:simpleType</vt:lpstr>
      <vt:lpstr>Prezentace aplikace PowerPoint</vt:lpstr>
      <vt:lpstr>Prezentace aplikace PowerPoint</vt:lpstr>
      <vt:lpstr>Validace</vt:lpstr>
      <vt:lpstr>Kvíz 4 – najděte chyby v XML dokumentu vůči schématu</vt:lpstr>
      <vt:lpstr>Část III: JSON “JavaScript Object Notation”</vt:lpstr>
      <vt:lpstr>JSON (JavaScript Object Notation)</vt:lpstr>
      <vt:lpstr>Objekt</vt:lpstr>
      <vt:lpstr>Hodnota</vt:lpstr>
      <vt:lpstr>Řetězec</vt:lpstr>
      <vt:lpstr>Pole</vt:lpstr>
      <vt:lpstr>Pole objektů</vt:lpstr>
      <vt:lpstr>Kvíz 5</vt:lpstr>
      <vt:lpstr>JSON a Javascript</vt:lpstr>
      <vt:lpstr>Výhody JSON</vt:lpstr>
      <vt:lpstr>JSON a XML</vt:lpstr>
      <vt:lpstr>Část IV: RDF “Resource Description Framework”</vt:lpstr>
      <vt:lpstr>Resource Description Framework</vt:lpstr>
      <vt:lpstr>Prezentace aplikace PowerPoint</vt:lpstr>
      <vt:lpstr>Tvrzení v RDF</vt:lpstr>
      <vt:lpstr>Unified Resource Identifier (URI) a International Resource Identifier  (IRI)</vt:lpstr>
      <vt:lpstr>RDF model</vt:lpstr>
      <vt:lpstr>RDF model</vt:lpstr>
      <vt:lpstr>Serializace RDF</vt:lpstr>
      <vt:lpstr>Linked Data</vt:lpstr>
      <vt:lpstr>Prezentace aplikace PowerPoint</vt:lpstr>
      <vt:lpstr>Navazující předměty</vt:lpstr>
      <vt:lpstr>Zdroje</vt:lpstr>
    </vt:vector>
  </TitlesOfParts>
  <Company>VŠE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Serializace informací a znalostí</dc:title>
  <dc:creator>NOBODY</dc:creator>
  <cp:lastModifiedBy>Tomáš Kliegr</cp:lastModifiedBy>
  <cp:revision>321</cp:revision>
  <dcterms:created xsi:type="dcterms:W3CDTF">2009-10-19T10:36:53Z</dcterms:created>
  <dcterms:modified xsi:type="dcterms:W3CDTF">2016-12-01T17:51:13Z</dcterms:modified>
</cp:coreProperties>
</file>