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81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embeddedFontLst>
    <p:embeddedFont>
      <p:font typeface="Shadows Into Light" panose="020B0604020202020204" charset="0"/>
      <p:regular r:id="rId13"/>
    </p:embeddedFont>
    <p:embeddedFont>
      <p:font typeface="Varela Round" panose="020B0604020202020204" charset="-79"/>
      <p:regular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DC743AC-DE4A-4C05-92A4-B1B920A7DAE7}">
  <a:tblStyle styleId="{4DC743AC-DE4A-4C05-92A4-B1B920A7DAE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73"/>
    <p:restoredTop sz="94629"/>
  </p:normalViewPr>
  <p:slideViewPr>
    <p:cSldViewPr snapToGrid="0" snapToObjects="1">
      <p:cViewPr varScale="1">
        <p:scale>
          <a:sx n="99" d="100"/>
          <a:sy n="99" d="100"/>
        </p:scale>
        <p:origin x="109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yellow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630650" y="2655750"/>
            <a:ext cx="5882700" cy="15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green">
  <p:cSld name="TITLE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1630650" y="2655750"/>
            <a:ext cx="5882700" cy="15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magenta">
  <p:cSld name="TITLE_2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ctrTitle"/>
          </p:nvPr>
        </p:nvSpPr>
        <p:spPr>
          <a:xfrm>
            <a:off x="1630650" y="2655750"/>
            <a:ext cx="5882700" cy="15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blue">
  <p:cSld name="TITLE_2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ctrTitle"/>
          </p:nvPr>
        </p:nvSpPr>
        <p:spPr>
          <a:xfrm>
            <a:off x="1630650" y="2655750"/>
            <a:ext cx="5882700" cy="15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>
            <a:spLocks noGrp="1"/>
          </p:cNvSpPr>
          <p:nvPr>
            <p:ph type="ctrTitle"/>
          </p:nvPr>
        </p:nvSpPr>
        <p:spPr>
          <a:xfrm>
            <a:off x="1650450" y="1830110"/>
            <a:ext cx="58431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3" name="Google Shape;23;p6"/>
          <p:cNvSpPr txBox="1">
            <a:spLocks noGrp="1"/>
          </p:cNvSpPr>
          <p:nvPr>
            <p:ph type="subTitle" idx="1"/>
          </p:nvPr>
        </p:nvSpPr>
        <p:spPr>
          <a:xfrm>
            <a:off x="1650450" y="3505725"/>
            <a:ext cx="58431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400"/>
              <a:buNone/>
              <a:defRPr>
                <a:solidFill>
                  <a:srgbClr val="979CB8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 sz="3000">
                <a:solidFill>
                  <a:srgbClr val="979CB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 sz="3000">
                <a:solidFill>
                  <a:srgbClr val="979CB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 sz="3000">
                <a:solidFill>
                  <a:srgbClr val="979CB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 sz="3000">
                <a:solidFill>
                  <a:srgbClr val="979CB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 sz="3000">
                <a:solidFill>
                  <a:srgbClr val="979CB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 sz="3000">
                <a:solidFill>
                  <a:srgbClr val="979CB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 sz="3000">
                <a:solidFill>
                  <a:srgbClr val="979CB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 sz="3000">
                <a:solidFill>
                  <a:srgbClr val="979CB8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body" idx="1"/>
          </p:nvPr>
        </p:nvSpPr>
        <p:spPr>
          <a:xfrm>
            <a:off x="1404600" y="2882400"/>
            <a:ext cx="6334800" cy="1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Font typeface="Shadows Into Light"/>
              <a:buChar char="▧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Shadows Into Light"/>
              <a:buChar char="○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Shadows Into Light"/>
              <a:buChar char="■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Shadows Into Light"/>
              <a:buChar char="●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Shadows Into Light"/>
              <a:buChar char="○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Shadows Into Light"/>
              <a:buChar char="■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Shadows Into Light"/>
              <a:buChar char="●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Shadows Into Light"/>
              <a:buChar char="○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marL="4114800" lvl="8" indent="-419100" algn="ctr">
              <a:spcBef>
                <a:spcPts val="0"/>
              </a:spcBef>
              <a:spcAft>
                <a:spcPts val="0"/>
              </a:spcAft>
              <a:buSzPts val="3000"/>
              <a:buFont typeface="Shadows Into Light"/>
              <a:buChar char="■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>
            <a:endParaRPr/>
          </a:p>
        </p:txBody>
      </p:sp>
      <p:sp>
        <p:nvSpPr>
          <p:cNvPr id="27" name="Google Shape;27;p7"/>
          <p:cNvSpPr txBox="1"/>
          <p:nvPr/>
        </p:nvSpPr>
        <p:spPr>
          <a:xfrm>
            <a:off x="3593400" y="1651425"/>
            <a:ext cx="19572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979CB8"/>
                </a:solidFill>
                <a:latin typeface="Varela Round"/>
                <a:ea typeface="Varela Round"/>
                <a:cs typeface="Varela Round"/>
                <a:sym typeface="Varela Round"/>
              </a:rPr>
              <a:t>“</a:t>
            </a:r>
            <a:endParaRPr sz="9600">
              <a:solidFill>
                <a:srgbClr val="979CB8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8" name="Google Shape;28;p7"/>
          <p:cNvSpPr/>
          <p:nvPr/>
        </p:nvSpPr>
        <p:spPr>
          <a:xfrm>
            <a:off x="3950607" y="1571221"/>
            <a:ext cx="1308410" cy="1159079"/>
          </a:xfrm>
          <a:custGeom>
            <a:avLst/>
            <a:gdLst/>
            <a:ahLst/>
            <a:cxnLst/>
            <a:rect l="l" t="t" r="r" b="b"/>
            <a:pathLst>
              <a:path w="59251" h="52447" extrusionOk="0">
                <a:moveTo>
                  <a:pt x="31417" y="954"/>
                </a:moveTo>
                <a:cubicBezTo>
                  <a:pt x="25372" y="537"/>
                  <a:pt x="17283" y="-1744"/>
                  <a:pt x="13340" y="2856"/>
                </a:cubicBezTo>
                <a:cubicBezTo>
                  <a:pt x="3771" y="14019"/>
                  <a:pt x="374" y="37628"/>
                  <a:pt x="11755" y="46938"/>
                </a:cubicBezTo>
                <a:cubicBezTo>
                  <a:pt x="19208" y="53034"/>
                  <a:pt x="30839" y="53180"/>
                  <a:pt x="40297" y="51378"/>
                </a:cubicBezTo>
                <a:cubicBezTo>
                  <a:pt x="46481" y="50200"/>
                  <a:pt x="49934" y="42779"/>
                  <a:pt x="52665" y="37107"/>
                </a:cubicBezTo>
                <a:cubicBezTo>
                  <a:pt x="55247" y="31745"/>
                  <a:pt x="60979" y="25793"/>
                  <a:pt x="58690" y="20299"/>
                </a:cubicBezTo>
                <a:cubicBezTo>
                  <a:pt x="57279" y="16912"/>
                  <a:pt x="53473" y="15077"/>
                  <a:pt x="50445" y="13005"/>
                </a:cubicBezTo>
                <a:cubicBezTo>
                  <a:pt x="41918" y="7171"/>
                  <a:pt x="31006" y="-916"/>
                  <a:pt x="21269" y="2539"/>
                </a:cubicBezTo>
                <a:cubicBezTo>
                  <a:pt x="13737" y="5212"/>
                  <a:pt x="5208" y="9706"/>
                  <a:pt x="2241" y="17127"/>
                </a:cubicBezTo>
                <a:cubicBezTo>
                  <a:pt x="-1025" y="25295"/>
                  <a:pt x="-738" y="36131"/>
                  <a:pt x="4144" y="43449"/>
                </a:cubicBezTo>
              </a:path>
            </a:pathLst>
          </a:custGeom>
          <a:noFill/>
          <a:ln w="9525" cap="flat" cmpd="sng">
            <a:solidFill>
              <a:srgbClr val="979CB8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" name="Google Shape;29;p7"/>
          <p:cNvSpPr/>
          <p:nvPr/>
        </p:nvSpPr>
        <p:spPr>
          <a:xfrm>
            <a:off x="3874668" y="1485125"/>
            <a:ext cx="1394664" cy="1302552"/>
          </a:xfrm>
          <a:custGeom>
            <a:avLst/>
            <a:gdLst/>
            <a:ahLst/>
            <a:cxnLst/>
            <a:rect l="l" t="t" r="r" b="b"/>
            <a:pathLst>
              <a:path w="63157" h="58939" extrusionOk="0">
                <a:moveTo>
                  <a:pt x="20826" y="0"/>
                </a:moveTo>
                <a:cubicBezTo>
                  <a:pt x="13566" y="0"/>
                  <a:pt x="6296" y="7516"/>
                  <a:pt x="4652" y="14588"/>
                </a:cubicBezTo>
                <a:cubicBezTo>
                  <a:pt x="2364" y="24428"/>
                  <a:pt x="5707" y="35897"/>
                  <a:pt x="11629" y="44082"/>
                </a:cubicBezTo>
                <a:cubicBezTo>
                  <a:pt x="17782" y="52587"/>
                  <a:pt x="29173" y="60332"/>
                  <a:pt x="39537" y="58670"/>
                </a:cubicBezTo>
                <a:cubicBezTo>
                  <a:pt x="49203" y="57120"/>
                  <a:pt x="49748" y="56659"/>
                  <a:pt x="57296" y="50424"/>
                </a:cubicBezTo>
                <a:cubicBezTo>
                  <a:pt x="62556" y="46079"/>
                  <a:pt x="64679" y="36600"/>
                  <a:pt x="61736" y="30445"/>
                </a:cubicBezTo>
                <a:cubicBezTo>
                  <a:pt x="58298" y="23257"/>
                  <a:pt x="56273" y="24644"/>
                  <a:pt x="50954" y="18711"/>
                </a:cubicBezTo>
                <a:cubicBezTo>
                  <a:pt x="47260" y="14591"/>
                  <a:pt x="44103" y="9185"/>
                  <a:pt x="38903" y="7294"/>
                </a:cubicBezTo>
                <a:cubicBezTo>
                  <a:pt x="33439" y="5307"/>
                  <a:pt x="26891" y="5218"/>
                  <a:pt x="21460" y="7294"/>
                </a:cubicBezTo>
                <a:cubicBezTo>
                  <a:pt x="9149" y="12001"/>
                  <a:pt x="-3826" y="29029"/>
                  <a:pt x="1164" y="41228"/>
                </a:cubicBezTo>
                <a:cubicBezTo>
                  <a:pt x="8128" y="58254"/>
                  <a:pt x="49341" y="57602"/>
                  <a:pt x="56345" y="40593"/>
                </a:cubicBezTo>
                <a:cubicBezTo>
                  <a:pt x="58882" y="34432"/>
                  <a:pt x="60567" y="26229"/>
                  <a:pt x="56979" y="20614"/>
                </a:cubicBezTo>
                <a:cubicBezTo>
                  <a:pt x="53070" y="14496"/>
                  <a:pt x="47109" y="9628"/>
                  <a:pt x="40806" y="6026"/>
                </a:cubicBezTo>
                <a:cubicBezTo>
                  <a:pt x="32309" y="1170"/>
                  <a:pt x="17818" y="3588"/>
                  <a:pt x="11946" y="11417"/>
                </a:cubicBezTo>
              </a:path>
            </a:pathLst>
          </a:custGeom>
          <a:noFill/>
          <a:ln w="9525" cap="flat" cmpd="sng">
            <a:solidFill>
              <a:srgbClr val="979CB8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lvl="1">
              <a:buNone/>
              <a:defRPr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lvl="2">
              <a:buNone/>
              <a:defRPr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lvl="3">
              <a:buNone/>
              <a:defRPr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lvl="4">
              <a:buNone/>
              <a:defRPr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lvl="5">
              <a:buNone/>
              <a:defRPr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lvl="6">
              <a:buNone/>
              <a:defRPr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lvl="7">
              <a:buNone/>
              <a:defRPr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lvl="8">
              <a:buNone/>
              <a:defRPr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1027950" y="689775"/>
            <a:ext cx="7088100" cy="910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body" idx="1"/>
          </p:nvPr>
        </p:nvSpPr>
        <p:spPr>
          <a:xfrm>
            <a:off x="1070325" y="1918650"/>
            <a:ext cx="7056300" cy="4083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▧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/>
          <p:nvPr/>
        </p:nvSpPr>
        <p:spPr>
          <a:xfrm>
            <a:off x="3120675" y="1533250"/>
            <a:ext cx="3060325" cy="15325"/>
          </a:xfrm>
          <a:custGeom>
            <a:avLst/>
            <a:gdLst/>
            <a:ahLst/>
            <a:cxnLst/>
            <a:rect l="l" t="t" r="r" b="b"/>
            <a:pathLst>
              <a:path w="122413" h="613" extrusionOk="0">
                <a:moveTo>
                  <a:pt x="0" y="317"/>
                </a:moveTo>
                <a:cubicBezTo>
                  <a:pt x="40797" y="1117"/>
                  <a:pt x="81609" y="0"/>
                  <a:pt x="122413" y="0"/>
                </a:cubicBezTo>
              </a:path>
            </a:pathLst>
          </a:custGeom>
          <a:noFill/>
          <a:ln w="9525" cap="flat" cmpd="sng">
            <a:solidFill>
              <a:srgbClr val="979CB8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" name="Google Shape;35;p8"/>
          <p:cNvSpPr/>
          <p:nvPr/>
        </p:nvSpPr>
        <p:spPr>
          <a:xfrm>
            <a:off x="3068250" y="1577725"/>
            <a:ext cx="3226850" cy="15875"/>
          </a:xfrm>
          <a:custGeom>
            <a:avLst/>
            <a:gdLst/>
            <a:ahLst/>
            <a:cxnLst/>
            <a:rect l="l" t="t" r="r" b="b"/>
            <a:pathLst>
              <a:path w="129074" h="635" extrusionOk="0">
                <a:moveTo>
                  <a:pt x="0" y="0"/>
                </a:moveTo>
                <a:cubicBezTo>
                  <a:pt x="43025" y="0"/>
                  <a:pt x="86049" y="635"/>
                  <a:pt x="129074" y="635"/>
                </a:cubicBezTo>
              </a:path>
            </a:pathLst>
          </a:custGeom>
          <a:noFill/>
          <a:ln w="9525" cap="flat" cmpd="sng">
            <a:solidFill>
              <a:srgbClr val="979CB8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1109975" y="1831450"/>
            <a:ext cx="326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▧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15550" y="1831450"/>
            <a:ext cx="3155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▧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1027950" y="689775"/>
            <a:ext cx="7088100" cy="910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9"/>
          <p:cNvSpPr/>
          <p:nvPr/>
        </p:nvSpPr>
        <p:spPr>
          <a:xfrm>
            <a:off x="3120675" y="1533250"/>
            <a:ext cx="3060325" cy="15325"/>
          </a:xfrm>
          <a:custGeom>
            <a:avLst/>
            <a:gdLst/>
            <a:ahLst/>
            <a:cxnLst/>
            <a:rect l="l" t="t" r="r" b="b"/>
            <a:pathLst>
              <a:path w="122413" h="613" extrusionOk="0">
                <a:moveTo>
                  <a:pt x="0" y="317"/>
                </a:moveTo>
                <a:cubicBezTo>
                  <a:pt x="40797" y="1117"/>
                  <a:pt x="81609" y="0"/>
                  <a:pt x="122413" y="0"/>
                </a:cubicBezTo>
              </a:path>
            </a:pathLst>
          </a:custGeom>
          <a:noFill/>
          <a:ln w="9525" cap="flat" cmpd="sng">
            <a:solidFill>
              <a:srgbClr val="979CB8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2" name="Google Shape;42;p9"/>
          <p:cNvSpPr/>
          <p:nvPr/>
        </p:nvSpPr>
        <p:spPr>
          <a:xfrm>
            <a:off x="3068250" y="1577725"/>
            <a:ext cx="3226850" cy="15875"/>
          </a:xfrm>
          <a:custGeom>
            <a:avLst/>
            <a:gdLst/>
            <a:ahLst/>
            <a:cxnLst/>
            <a:rect l="l" t="t" r="r" b="b"/>
            <a:pathLst>
              <a:path w="129074" h="635" extrusionOk="0">
                <a:moveTo>
                  <a:pt x="0" y="0"/>
                </a:moveTo>
                <a:cubicBezTo>
                  <a:pt x="43025" y="0"/>
                  <a:pt x="86049" y="635"/>
                  <a:pt x="129074" y="635"/>
                </a:cubicBezTo>
              </a:path>
            </a:pathLst>
          </a:custGeom>
          <a:noFill/>
          <a:ln w="9525" cap="flat" cmpd="sng">
            <a:solidFill>
              <a:srgbClr val="979CB8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1014825" y="1902800"/>
            <a:ext cx="2297400" cy="409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▧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body" idx="2"/>
          </p:nvPr>
        </p:nvSpPr>
        <p:spPr>
          <a:xfrm>
            <a:off x="3429925" y="1902800"/>
            <a:ext cx="2297400" cy="409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▧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body" idx="3"/>
          </p:nvPr>
        </p:nvSpPr>
        <p:spPr>
          <a:xfrm>
            <a:off x="5845025" y="1902800"/>
            <a:ext cx="2297400" cy="409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▧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title"/>
          </p:nvPr>
        </p:nvSpPr>
        <p:spPr>
          <a:xfrm>
            <a:off x="1027950" y="689775"/>
            <a:ext cx="7088100" cy="910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10"/>
          <p:cNvSpPr/>
          <p:nvPr/>
        </p:nvSpPr>
        <p:spPr>
          <a:xfrm>
            <a:off x="3120675" y="1533250"/>
            <a:ext cx="3060325" cy="15325"/>
          </a:xfrm>
          <a:custGeom>
            <a:avLst/>
            <a:gdLst/>
            <a:ahLst/>
            <a:cxnLst/>
            <a:rect l="l" t="t" r="r" b="b"/>
            <a:pathLst>
              <a:path w="122413" h="613" extrusionOk="0">
                <a:moveTo>
                  <a:pt x="0" y="317"/>
                </a:moveTo>
                <a:cubicBezTo>
                  <a:pt x="40797" y="1117"/>
                  <a:pt x="81609" y="0"/>
                  <a:pt x="122413" y="0"/>
                </a:cubicBezTo>
              </a:path>
            </a:pathLst>
          </a:custGeom>
          <a:noFill/>
          <a:ln w="9525" cap="flat" cmpd="sng">
            <a:solidFill>
              <a:srgbClr val="979CB8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0" name="Google Shape;50;p10"/>
          <p:cNvSpPr/>
          <p:nvPr/>
        </p:nvSpPr>
        <p:spPr>
          <a:xfrm>
            <a:off x="3068250" y="1577725"/>
            <a:ext cx="3226850" cy="15875"/>
          </a:xfrm>
          <a:custGeom>
            <a:avLst/>
            <a:gdLst/>
            <a:ahLst/>
            <a:cxnLst/>
            <a:rect l="l" t="t" r="r" b="b"/>
            <a:pathLst>
              <a:path w="129074" h="635" extrusionOk="0">
                <a:moveTo>
                  <a:pt x="0" y="0"/>
                </a:moveTo>
                <a:cubicBezTo>
                  <a:pt x="43025" y="0"/>
                  <a:pt x="86049" y="635"/>
                  <a:pt x="129074" y="635"/>
                </a:cubicBezTo>
              </a:path>
            </a:pathLst>
          </a:custGeom>
          <a:noFill/>
          <a:ln w="9525" cap="flat" cmpd="sng">
            <a:solidFill>
              <a:srgbClr val="979CB8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24550" y="689775"/>
            <a:ext cx="7547700" cy="9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3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3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3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3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3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3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3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3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3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70325" y="1918650"/>
            <a:ext cx="7056300" cy="40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505670"/>
              </a:buClr>
              <a:buSzPts val="2400"/>
              <a:buFont typeface="Varela Round"/>
              <a:buChar char="▧"/>
              <a:defRPr sz="24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2000"/>
              <a:buFont typeface="Varela Round"/>
              <a:buChar char="○"/>
              <a:defRPr sz="20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2000"/>
              <a:buFont typeface="Varela Round"/>
              <a:buChar char="■"/>
              <a:defRPr sz="20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1600"/>
              <a:buFont typeface="Varela Round"/>
              <a:buChar char="●"/>
              <a:defRPr sz="16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1600"/>
              <a:buFont typeface="Varela Round"/>
              <a:buChar char="○"/>
              <a:defRPr sz="16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1600"/>
              <a:buFont typeface="Varela Round"/>
              <a:buChar char="■"/>
              <a:defRPr sz="16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1600"/>
              <a:buFont typeface="Varela Round"/>
              <a:buChar char="●"/>
              <a:defRPr sz="16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1600"/>
              <a:buFont typeface="Varela Round"/>
              <a:buChar char="○"/>
              <a:defRPr sz="16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1600"/>
              <a:buFont typeface="Varela Round"/>
              <a:buChar char="■"/>
              <a:defRPr sz="16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 sz="1300">
                <a:solidFill>
                  <a:srgbClr val="979CB8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lvl="1" algn="ctr">
              <a:buNone/>
              <a:defRPr sz="1300">
                <a:solidFill>
                  <a:srgbClr val="979CB8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lvl="2" algn="ctr">
              <a:buNone/>
              <a:defRPr sz="1300">
                <a:solidFill>
                  <a:srgbClr val="979CB8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lvl="3" algn="ctr">
              <a:buNone/>
              <a:defRPr sz="1300">
                <a:solidFill>
                  <a:srgbClr val="979CB8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lvl="4" algn="ctr">
              <a:buNone/>
              <a:defRPr sz="1300">
                <a:solidFill>
                  <a:srgbClr val="979CB8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lvl="5" algn="ctr">
              <a:buNone/>
              <a:defRPr sz="1300">
                <a:solidFill>
                  <a:srgbClr val="979CB8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lvl="6" algn="ctr">
              <a:buNone/>
              <a:defRPr sz="1300">
                <a:solidFill>
                  <a:srgbClr val="979CB8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lvl="7" algn="ctr">
              <a:buNone/>
              <a:defRPr sz="1300">
                <a:solidFill>
                  <a:srgbClr val="979CB8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lvl="8" algn="ctr">
              <a:buNone/>
              <a:defRPr sz="1300">
                <a:solidFill>
                  <a:srgbClr val="979CB8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9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6"/>
          <p:cNvSpPr txBox="1">
            <a:spLocks noGrp="1"/>
          </p:cNvSpPr>
          <p:nvPr>
            <p:ph type="ctrTitle"/>
          </p:nvPr>
        </p:nvSpPr>
        <p:spPr>
          <a:xfrm>
            <a:off x="969692" y="1069935"/>
            <a:ext cx="4450973" cy="94146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b="1" dirty="0" smtClean="0">
                <a:solidFill>
                  <a:schemeClr val="tx1"/>
                </a:solidFill>
              </a:rPr>
              <a:t>Mood Enhancer</a:t>
            </a:r>
            <a:br>
              <a:rPr lang="en-IN" sz="4000" b="1" dirty="0" smtClean="0">
                <a:solidFill>
                  <a:schemeClr val="tx1"/>
                </a:solidFill>
              </a:rPr>
            </a:br>
            <a:r>
              <a:rPr lang="en-IN" sz="4000" b="1" dirty="0" smtClean="0">
                <a:solidFill>
                  <a:schemeClr val="tx1"/>
                </a:solidFill>
              </a:rPr>
              <a:t>Explanation and Details </a:t>
            </a:r>
            <a:endParaRPr sz="4000" b="1" dirty="0">
              <a:solidFill>
                <a:schemeClr val="tx1"/>
              </a:solidFill>
            </a:endParaRPr>
          </a:p>
        </p:txBody>
      </p:sp>
      <p:sp>
        <p:nvSpPr>
          <p:cNvPr id="143" name="Google Shape;143;p36"/>
          <p:cNvSpPr/>
          <p:nvPr/>
        </p:nvSpPr>
        <p:spPr>
          <a:xfrm>
            <a:off x="5170963" y="5951697"/>
            <a:ext cx="3153375" cy="34500"/>
          </a:xfrm>
          <a:custGeom>
            <a:avLst/>
            <a:gdLst/>
            <a:ahLst/>
            <a:cxnLst/>
            <a:rect l="l" t="t" r="r" b="b"/>
            <a:pathLst>
              <a:path w="126135" h="1380" extrusionOk="0">
                <a:moveTo>
                  <a:pt x="0" y="973"/>
                </a:moveTo>
                <a:cubicBezTo>
                  <a:pt x="29075" y="973"/>
                  <a:pt x="58158" y="273"/>
                  <a:pt x="87224" y="973"/>
                </a:cubicBezTo>
                <a:cubicBezTo>
                  <a:pt x="100195" y="1285"/>
                  <a:pt x="113312" y="1974"/>
                  <a:pt x="126135" y="0"/>
                </a:cubicBez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4" name="Google Shape;144;p36"/>
          <p:cNvSpPr/>
          <p:nvPr/>
        </p:nvSpPr>
        <p:spPr>
          <a:xfrm>
            <a:off x="895763" y="5917917"/>
            <a:ext cx="3177700" cy="41425"/>
          </a:xfrm>
          <a:custGeom>
            <a:avLst/>
            <a:gdLst/>
            <a:ahLst/>
            <a:cxnLst/>
            <a:rect l="l" t="t" r="r" b="b"/>
            <a:pathLst>
              <a:path w="127108" h="1657" extrusionOk="0">
                <a:moveTo>
                  <a:pt x="0" y="1657"/>
                </a:moveTo>
                <a:cubicBezTo>
                  <a:pt x="42250" y="-1532"/>
                  <a:pt x="84738" y="1008"/>
                  <a:pt x="127108" y="1008"/>
                </a:cubicBez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6" name="Google Shape;146;p36"/>
          <p:cNvSpPr/>
          <p:nvPr/>
        </p:nvSpPr>
        <p:spPr>
          <a:xfrm>
            <a:off x="6747650" y="986300"/>
            <a:ext cx="1345200" cy="1025100"/>
          </a:xfrm>
          <a:custGeom>
            <a:avLst/>
            <a:gdLst/>
            <a:ahLst/>
            <a:cxnLst/>
            <a:rect l="l" t="t" r="r" b="b"/>
            <a:pathLst>
              <a:path w="53808" h="41004" extrusionOk="0">
                <a:moveTo>
                  <a:pt x="33350" y="2267"/>
                </a:moveTo>
                <a:cubicBezTo>
                  <a:pt x="29864" y="1271"/>
                  <a:pt x="26130" y="-694"/>
                  <a:pt x="22650" y="321"/>
                </a:cubicBezTo>
                <a:cubicBezTo>
                  <a:pt x="10877" y="3755"/>
                  <a:pt x="-4823" y="20013"/>
                  <a:pt x="1573" y="30477"/>
                </a:cubicBezTo>
                <a:cubicBezTo>
                  <a:pt x="7822" y="40701"/>
                  <a:pt x="25332" y="42678"/>
                  <a:pt x="36593" y="38583"/>
                </a:cubicBezTo>
                <a:cubicBezTo>
                  <a:pt x="46488" y="34985"/>
                  <a:pt x="56460" y="21659"/>
                  <a:pt x="53130" y="11670"/>
                </a:cubicBezTo>
                <a:cubicBezTo>
                  <a:pt x="49952" y="2137"/>
                  <a:pt x="34186" y="-1056"/>
                  <a:pt x="24595" y="1943"/>
                </a:cubicBezTo>
                <a:cubicBezTo>
                  <a:pt x="14087" y="5228"/>
                  <a:pt x="2158" y="13742"/>
                  <a:pt x="600" y="24641"/>
                </a:cubicBezTo>
                <a:cubicBezTo>
                  <a:pt x="-77" y="29379"/>
                  <a:pt x="2605" y="35237"/>
                  <a:pt x="6761" y="37611"/>
                </a:cubicBezTo>
                <a:cubicBezTo>
                  <a:pt x="15326" y="42505"/>
                  <a:pt x="29293" y="42316"/>
                  <a:pt x="36268" y="35341"/>
                </a:cubicBez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4" name="Picture 3" descr="Music Energy by 1Mudkip88 on DeviantArt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373" y="2865670"/>
            <a:ext cx="3301139" cy="2475855"/>
          </a:xfrm>
          <a:prstGeom prst="rect">
            <a:avLst/>
          </a:prstGeom>
        </p:spPr>
      </p:pic>
      <p:pic>
        <p:nvPicPr>
          <p:cNvPr id="6" name="Picture 5" descr="Original file ‎ (1,261 × 1,161 pixels, file size: 843 KB, MIME type ...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1472" y="1189154"/>
            <a:ext cx="678625" cy="624921"/>
          </a:xfrm>
          <a:prstGeom prst="rect">
            <a:avLst/>
          </a:prstGeom>
        </p:spPr>
      </p:pic>
      <p:pic>
        <p:nvPicPr>
          <p:cNvPr id="7" name="Picture 6" descr="Neural network | TikZ exampl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3141" y="3631205"/>
            <a:ext cx="3089709" cy="190944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5"/>
          <p:cNvSpPr txBox="1">
            <a:spLocks noGrp="1"/>
          </p:cNvSpPr>
          <p:nvPr>
            <p:ph type="title"/>
          </p:nvPr>
        </p:nvSpPr>
        <p:spPr>
          <a:xfrm>
            <a:off x="1027950" y="689775"/>
            <a:ext cx="7088100" cy="91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Tips</a:t>
            </a:r>
            <a:endParaRPr dirty="0"/>
          </a:p>
        </p:txBody>
      </p:sp>
      <p:sp>
        <p:nvSpPr>
          <p:cNvPr id="216" name="Google Shape;216;p45"/>
          <p:cNvSpPr txBox="1">
            <a:spLocks noGrp="1"/>
          </p:cNvSpPr>
          <p:nvPr>
            <p:ph type="body" idx="1"/>
          </p:nvPr>
        </p:nvSpPr>
        <p:spPr>
          <a:xfrm>
            <a:off x="4807392" y="1963272"/>
            <a:ext cx="3080400" cy="29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2000" dirty="0" smtClean="0">
                <a:latin typeface="Shadows Into Light" panose="020B0604020202020204" charset="0"/>
              </a:rPr>
              <a:t>Retraining better than training like </a:t>
            </a:r>
            <a:r>
              <a:rPr lang="en-IN" sz="2000" dirty="0" err="1" smtClean="0">
                <a:latin typeface="Shadows Into Light" panose="020B0604020202020204" charset="0"/>
              </a:rPr>
              <a:t>imagenet</a:t>
            </a:r>
            <a:r>
              <a:rPr lang="en-IN" sz="2000" dirty="0" smtClean="0">
                <a:latin typeface="Shadows Into Light" panose="020B0604020202020204" charset="0"/>
              </a:rPr>
              <a:t>, </a:t>
            </a:r>
            <a:r>
              <a:rPr lang="en-IN" sz="2000" dirty="0" err="1" smtClean="0">
                <a:latin typeface="Shadows Into Light" panose="020B0604020202020204" charset="0"/>
              </a:rPr>
              <a:t>facial_recognition</a:t>
            </a:r>
            <a:r>
              <a:rPr lang="en-IN" sz="2000" dirty="0" smtClean="0">
                <a:latin typeface="Shadows Into Light" panose="020B0604020202020204" charset="0"/>
              </a:rPr>
              <a:t> and many more.</a:t>
            </a:r>
            <a:endParaRPr lang="en-IN" sz="2000" dirty="0">
              <a:latin typeface="Shadows Into Light" panose="020B0604020202020204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2000" dirty="0" smtClean="0">
                <a:latin typeface="Shadows Into Light" panose="020B0604020202020204" charset="0"/>
              </a:rPr>
              <a:t>Use appropriate data and pre-processing techniques.</a:t>
            </a:r>
          </a:p>
        </p:txBody>
      </p:sp>
      <p:sp>
        <p:nvSpPr>
          <p:cNvPr id="218" name="Google Shape;218;p45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2" name="Picture 1" descr="Nannypreneurs Archives - Regarding Nannie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071" y="2329803"/>
            <a:ext cx="2355742" cy="247620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7"/>
          <p:cNvSpPr txBox="1">
            <a:spLocks noGrp="1"/>
          </p:cNvSpPr>
          <p:nvPr>
            <p:ph type="title"/>
          </p:nvPr>
        </p:nvSpPr>
        <p:spPr>
          <a:xfrm>
            <a:off x="1027950" y="689775"/>
            <a:ext cx="7088100" cy="91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Local and Cloud Services </a:t>
            </a:r>
            <a:endParaRPr dirty="0"/>
          </a:p>
        </p:txBody>
      </p:sp>
      <p:sp>
        <p:nvSpPr>
          <p:cNvPr id="152" name="Google Shape;152;p37"/>
          <p:cNvSpPr txBox="1"/>
          <p:nvPr/>
        </p:nvSpPr>
        <p:spPr>
          <a:xfrm>
            <a:off x="1101075" y="2111550"/>
            <a:ext cx="3185700" cy="22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600"/>
              </a:spcBef>
            </a:pPr>
            <a:r>
              <a:rPr lang="en" sz="1600" dirty="0" smtClean="0">
                <a:latin typeface="Shadows Into Light" panose="020B0604020202020204" charset="0"/>
              </a:rPr>
              <a:t>Local Host facilities:</a:t>
            </a:r>
          </a:p>
          <a:p>
            <a:pPr lvl="0">
              <a:spcBef>
                <a:spcPts val="600"/>
              </a:spcBef>
            </a:pPr>
            <a:r>
              <a:rPr lang="en" sz="1600" dirty="0" smtClean="0">
                <a:latin typeface="Shadows Into Light" panose="020B0604020202020204" charset="0"/>
              </a:rPr>
              <a:t>Keras model training on GPU.</a:t>
            </a:r>
          </a:p>
          <a:p>
            <a:pPr lvl="0">
              <a:spcBef>
                <a:spcPts val="600"/>
              </a:spcBef>
            </a:pPr>
            <a:r>
              <a:rPr lang="en" sz="1600" dirty="0" smtClean="0">
                <a:latin typeface="Shadows Into Light" panose="020B0604020202020204" charset="0"/>
              </a:rPr>
              <a:t>How??</a:t>
            </a:r>
          </a:p>
          <a:p>
            <a:pPr lvl="0">
              <a:spcBef>
                <a:spcPts val="600"/>
              </a:spcBef>
            </a:pPr>
            <a:endParaRPr lang="en" sz="1600" dirty="0">
              <a:latin typeface="Shadows Into Light" panose="020B0604020202020204" charset="0"/>
            </a:endParaRPr>
          </a:p>
          <a:p>
            <a:pPr lvl="0">
              <a:spcBef>
                <a:spcPts val="600"/>
              </a:spcBef>
            </a:pPr>
            <a:r>
              <a:rPr lang="en" sz="1600" dirty="0" smtClean="0">
                <a:latin typeface="Shadows Into Light" panose="020B0604020202020204" charset="0"/>
              </a:rPr>
              <a:t>Access files easily.</a:t>
            </a:r>
          </a:p>
          <a:p>
            <a:pPr lvl="0">
              <a:spcBef>
                <a:spcPts val="600"/>
              </a:spcBef>
            </a:pPr>
            <a:r>
              <a:rPr lang="en" sz="1600" dirty="0" smtClean="0">
                <a:latin typeface="Shadows Into Light" panose="020B0604020202020204" charset="0"/>
              </a:rPr>
              <a:t>Read data from csv using pandas </a:t>
            </a:r>
            <a:endParaRPr sz="1600" dirty="0">
              <a:solidFill>
                <a:srgbClr val="505670"/>
              </a:solidFill>
              <a:latin typeface="Shadows Into Light" panose="020B0604020202020204" charset="0"/>
              <a:ea typeface="Varela Round"/>
              <a:cs typeface="Varela Round"/>
              <a:sym typeface="Varela Round"/>
            </a:endParaRPr>
          </a:p>
        </p:txBody>
      </p:sp>
      <p:sp>
        <p:nvSpPr>
          <p:cNvPr id="153" name="Google Shape;153;p37"/>
          <p:cNvSpPr txBox="1"/>
          <p:nvPr/>
        </p:nvSpPr>
        <p:spPr>
          <a:xfrm>
            <a:off x="4896776" y="2703825"/>
            <a:ext cx="3324900" cy="22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1600" dirty="0" smtClean="0">
                <a:solidFill>
                  <a:srgbClr val="505670"/>
                </a:solidFill>
                <a:latin typeface="Shadows Into Light" panose="020B0604020202020204" charset="0"/>
                <a:ea typeface="Varela Round"/>
                <a:cs typeface="Varela Round"/>
                <a:sym typeface="Varela Round"/>
              </a:rPr>
              <a:t>Services available on Cloud: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1600" dirty="0" smtClean="0">
                <a:solidFill>
                  <a:srgbClr val="505670"/>
                </a:solidFill>
                <a:latin typeface="Shadows Into Light" panose="020B0604020202020204" charset="0"/>
                <a:ea typeface="Varela Round"/>
                <a:cs typeface="Varela Round"/>
                <a:sym typeface="Varela Round"/>
              </a:rPr>
              <a:t>Use GPU and TPU on google </a:t>
            </a:r>
            <a:r>
              <a:rPr lang="en-IN" sz="1600" dirty="0" err="1" smtClean="0">
                <a:solidFill>
                  <a:srgbClr val="505670"/>
                </a:solidFill>
                <a:latin typeface="Shadows Into Light" panose="020B0604020202020204" charset="0"/>
                <a:ea typeface="Varela Round"/>
                <a:cs typeface="Varela Round"/>
                <a:sym typeface="Varela Round"/>
              </a:rPr>
              <a:t>colab</a:t>
            </a:r>
            <a:r>
              <a:rPr lang="en-IN" sz="1600" dirty="0" smtClean="0">
                <a:solidFill>
                  <a:srgbClr val="505670"/>
                </a:solidFill>
                <a:latin typeface="Shadows Into Light" panose="020B0604020202020204" charset="0"/>
                <a:ea typeface="Varela Round"/>
                <a:cs typeface="Varela Round"/>
                <a:sym typeface="Varela Round"/>
              </a:rPr>
              <a:t>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1600" dirty="0" smtClean="0">
                <a:solidFill>
                  <a:srgbClr val="505670"/>
                </a:solidFill>
                <a:latin typeface="Shadows Into Light" panose="020B0604020202020204" charset="0"/>
                <a:ea typeface="Varela Round"/>
                <a:cs typeface="Varela Round"/>
                <a:sym typeface="Varela Round"/>
              </a:rPr>
              <a:t>(</a:t>
            </a:r>
            <a:r>
              <a:rPr lang="en-IN" sz="1600" dirty="0" err="1" smtClean="0">
                <a:solidFill>
                  <a:srgbClr val="505670"/>
                </a:solidFill>
                <a:latin typeface="Shadows Into Light" panose="020B0604020202020204" charset="0"/>
                <a:ea typeface="Varela Round"/>
                <a:cs typeface="Varela Round"/>
                <a:sym typeface="Varela Round"/>
              </a:rPr>
              <a:t>Jupyter</a:t>
            </a:r>
            <a:r>
              <a:rPr lang="en-IN" sz="1600" dirty="0" smtClean="0">
                <a:solidFill>
                  <a:srgbClr val="505670"/>
                </a:solidFill>
                <a:latin typeface="Shadows Into Light" panose="020B0604020202020204" charset="0"/>
                <a:ea typeface="Varela Round"/>
                <a:cs typeface="Varela Round"/>
                <a:sym typeface="Varela Round"/>
              </a:rPr>
              <a:t> notebook)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IN" sz="1600" dirty="0" smtClean="0">
              <a:solidFill>
                <a:srgbClr val="505670"/>
              </a:solidFill>
              <a:latin typeface="Shadows Into Light" panose="020B0604020202020204" charset="0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IN" sz="1600" dirty="0">
              <a:solidFill>
                <a:srgbClr val="505670"/>
              </a:solidFill>
              <a:latin typeface="Shadows Into Light" panose="020B0604020202020204" charset="0"/>
              <a:ea typeface="Varela Round"/>
              <a:cs typeface="Varela Round"/>
              <a:sym typeface="Varela Round"/>
            </a:endParaRPr>
          </a:p>
        </p:txBody>
      </p:sp>
      <p:sp>
        <p:nvSpPr>
          <p:cNvPr id="154" name="Google Shape;154;p37"/>
          <p:cNvSpPr txBox="1"/>
          <p:nvPr/>
        </p:nvSpPr>
        <p:spPr>
          <a:xfrm>
            <a:off x="7997054" y="4667925"/>
            <a:ext cx="45719" cy="8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200" dirty="0">
              <a:solidFill>
                <a:srgbClr val="505670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 dirty="0">
              <a:solidFill>
                <a:srgbClr val="505670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55" name="Google Shape;155;p37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2" name="Picture 1" descr="python - How to import images to google colab - Stack Overflow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268" y="4318650"/>
            <a:ext cx="4525505" cy="138390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8"/>
          <p:cNvSpPr txBox="1">
            <a:spLocks noGrp="1"/>
          </p:cNvSpPr>
          <p:nvPr>
            <p:ph type="ctrTitle" idx="4294967295"/>
          </p:nvPr>
        </p:nvSpPr>
        <p:spPr>
          <a:xfrm>
            <a:off x="1125482" y="1014409"/>
            <a:ext cx="6777392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 smtClean="0">
                <a:solidFill>
                  <a:srgbClr val="01ABCF"/>
                </a:solidFill>
              </a:rPr>
              <a:t>Accesing Files</a:t>
            </a:r>
            <a:endParaRPr sz="9600" dirty="0">
              <a:solidFill>
                <a:srgbClr val="01ABCF"/>
              </a:solidFill>
            </a:endParaRPr>
          </a:p>
        </p:txBody>
      </p:sp>
      <p:sp>
        <p:nvSpPr>
          <p:cNvPr id="161" name="Google Shape;161;p38"/>
          <p:cNvSpPr txBox="1">
            <a:spLocks noGrp="1"/>
          </p:cNvSpPr>
          <p:nvPr>
            <p:ph type="subTitle" idx="4294967295"/>
          </p:nvPr>
        </p:nvSpPr>
        <p:spPr>
          <a:xfrm>
            <a:off x="2542148" y="2437498"/>
            <a:ext cx="4871100" cy="10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800" dirty="0" smtClean="0">
                <a:latin typeface="Shadows Into Light"/>
                <a:ea typeface="Shadows Into Light"/>
                <a:cs typeface="Shadows Into Light"/>
                <a:sym typeface="Shadows Into Light"/>
              </a:rPr>
              <a:t>Upload on drive.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800" dirty="0" smtClean="0">
                <a:latin typeface="Shadows Into Light"/>
                <a:ea typeface="Shadows Into Light"/>
                <a:cs typeface="Shadows Into Light"/>
                <a:sym typeface="Shadows Into Light"/>
              </a:rPr>
              <a:t>Mount drive.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800" dirty="0" smtClean="0">
                <a:latin typeface="Shadows Into Light"/>
                <a:ea typeface="Shadows Into Light"/>
                <a:cs typeface="Shadows Into Light"/>
                <a:sym typeface="Shadows Into Light"/>
              </a:rPr>
              <a:t>Open and perform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4800" dirty="0" smtClean="0">
                <a:latin typeface="Shadows Into Light"/>
                <a:ea typeface="Shadows Into Light"/>
                <a:cs typeface="Shadows Into Light"/>
                <a:sym typeface="Shadows Into Light"/>
              </a:rPr>
              <a:t>O</a:t>
            </a:r>
            <a:r>
              <a:rPr lang="en" sz="4800" dirty="0" smtClean="0">
                <a:latin typeface="Shadows Into Light"/>
                <a:ea typeface="Shadows Into Light"/>
                <a:cs typeface="Shadows Into Light"/>
                <a:sym typeface="Shadows Into Light"/>
              </a:rPr>
              <a:t>perations.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800" dirty="0" smtClean="0">
                <a:latin typeface="Shadows Into Light"/>
                <a:ea typeface="Shadows Into Light"/>
                <a:cs typeface="Shadows Into Light"/>
                <a:sym typeface="Shadows Into Light"/>
              </a:rPr>
              <a:t> </a:t>
            </a:r>
            <a:endParaRPr sz="4800" dirty="0">
              <a:latin typeface="Shadows Into Light"/>
              <a:ea typeface="Shadows Into Light"/>
              <a:cs typeface="Shadows Into Light"/>
              <a:sym typeface="Shadows Into Light"/>
            </a:endParaRPr>
          </a:p>
        </p:txBody>
      </p:sp>
      <p:sp>
        <p:nvSpPr>
          <p:cNvPr id="164" name="Google Shape;164;p38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9"/>
          <p:cNvSpPr txBox="1">
            <a:spLocks noGrp="1"/>
          </p:cNvSpPr>
          <p:nvPr>
            <p:ph type="ctrTitle"/>
          </p:nvPr>
        </p:nvSpPr>
        <p:spPr>
          <a:xfrm>
            <a:off x="1700876" y="776225"/>
            <a:ext cx="58431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0" dirty="0">
              <a:solidFill>
                <a:srgbClr val="AACF2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Activity</a:t>
            </a:r>
            <a:endParaRPr dirty="0"/>
          </a:p>
        </p:txBody>
      </p:sp>
      <p:sp>
        <p:nvSpPr>
          <p:cNvPr id="170" name="Google Shape;170;p39"/>
          <p:cNvSpPr txBox="1">
            <a:spLocks noGrp="1"/>
          </p:cNvSpPr>
          <p:nvPr>
            <p:ph type="subTitle" idx="1"/>
          </p:nvPr>
        </p:nvSpPr>
        <p:spPr>
          <a:xfrm>
            <a:off x="1700876" y="2878044"/>
            <a:ext cx="58431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>
                <a:latin typeface="Shadows Into Light" panose="020B0604020202020204" charset="0"/>
              </a:rPr>
              <a:t>Load a csv file in </a:t>
            </a:r>
            <a:r>
              <a:rPr lang="en-IN" dirty="0" err="1" smtClean="0">
                <a:latin typeface="Shadows Into Light" panose="020B0604020202020204" charset="0"/>
              </a:rPr>
              <a:t>colab</a:t>
            </a:r>
            <a:r>
              <a:rPr lang="en-IN" dirty="0" smtClean="0">
                <a:latin typeface="Shadows Into Light" panose="020B0604020202020204" charset="0"/>
              </a:rPr>
              <a:t> and extract the rows and columns and print shape of it.</a:t>
            </a:r>
            <a:endParaRPr dirty="0">
              <a:latin typeface="Shadows Into Light" panose="020B0604020202020204" charset="0"/>
            </a:endParaRPr>
          </a:p>
        </p:txBody>
      </p:sp>
      <p:sp>
        <p:nvSpPr>
          <p:cNvPr id="171" name="Google Shape;171;p39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2" name="Picture 1" descr="Art Tonight in New York &amp; Beyon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868" y="4044841"/>
            <a:ext cx="1924050" cy="193944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0"/>
          <p:cNvSpPr txBox="1">
            <a:spLocks noGrp="1"/>
          </p:cNvSpPr>
          <p:nvPr>
            <p:ph type="body" idx="1"/>
          </p:nvPr>
        </p:nvSpPr>
        <p:spPr>
          <a:xfrm>
            <a:off x="1404600" y="2882400"/>
            <a:ext cx="6334800" cy="1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Data is most important thing in word.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More is data better are results.</a:t>
            </a:r>
            <a:endParaRPr dirty="0"/>
          </a:p>
        </p:txBody>
      </p:sp>
      <p:sp>
        <p:nvSpPr>
          <p:cNvPr id="177" name="Google Shape;177;p40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1"/>
          <p:cNvSpPr txBox="1">
            <a:spLocks noGrp="1"/>
          </p:cNvSpPr>
          <p:nvPr>
            <p:ph type="title"/>
          </p:nvPr>
        </p:nvSpPr>
        <p:spPr>
          <a:xfrm>
            <a:off x="1027950" y="689775"/>
            <a:ext cx="7088100" cy="91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Training Your Model</a:t>
            </a:r>
            <a:endParaRPr dirty="0"/>
          </a:p>
        </p:txBody>
      </p:sp>
      <p:sp>
        <p:nvSpPr>
          <p:cNvPr id="183" name="Google Shape;183;p41"/>
          <p:cNvSpPr txBox="1">
            <a:spLocks noGrp="1"/>
          </p:cNvSpPr>
          <p:nvPr>
            <p:ph type="body" idx="1"/>
          </p:nvPr>
        </p:nvSpPr>
        <p:spPr>
          <a:xfrm>
            <a:off x="1070325" y="1918650"/>
            <a:ext cx="7056300" cy="40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IN" dirty="0" smtClean="0">
                <a:latin typeface="Shadows Into Light" panose="020B0604020202020204" charset="0"/>
              </a:rPr>
              <a:t>Deep learning features are extracted automatically.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lang="en-IN" dirty="0">
              <a:latin typeface="Shadows Into Light" panose="020B0604020202020204" charset="0"/>
            </a:endParaRP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IN" dirty="0" smtClean="0">
                <a:latin typeface="Shadows Into Light" panose="020B0604020202020204" charset="0"/>
              </a:rPr>
              <a:t>Neural Networks…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lang="en-IN" dirty="0">
              <a:latin typeface="Shadows Into Light" panose="020B0604020202020204" charset="0"/>
            </a:endParaRP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IN" dirty="0" smtClean="0">
                <a:latin typeface="Shadows Into Light" panose="020B0604020202020204" charset="0"/>
              </a:rPr>
              <a:t>How to build a neural network ?????</a:t>
            </a:r>
          </a:p>
        </p:txBody>
      </p:sp>
      <p:sp>
        <p:nvSpPr>
          <p:cNvPr id="184" name="Google Shape;184;p41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2"/>
          <p:cNvSpPr txBox="1">
            <a:spLocks noGrp="1"/>
          </p:cNvSpPr>
          <p:nvPr>
            <p:ph type="ctrTitle" idx="4294967295"/>
          </p:nvPr>
        </p:nvSpPr>
        <p:spPr>
          <a:xfrm>
            <a:off x="685800" y="3025523"/>
            <a:ext cx="77724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 smtClean="0">
                <a:solidFill>
                  <a:srgbClr val="EA3A68"/>
                </a:solidFill>
              </a:rPr>
              <a:t>M</a:t>
            </a:r>
            <a:r>
              <a:rPr lang="en-IN" sz="6000" b="1" dirty="0" smtClean="0">
                <a:solidFill>
                  <a:srgbClr val="EA3A68"/>
                </a:solidFill>
              </a:rPr>
              <a:t>o</a:t>
            </a:r>
            <a:r>
              <a:rPr lang="en" sz="6000" b="1" dirty="0" smtClean="0">
                <a:solidFill>
                  <a:srgbClr val="EA3A68"/>
                </a:solidFill>
              </a:rPr>
              <a:t>od Enhancer</a:t>
            </a:r>
            <a:endParaRPr sz="6000" b="1" dirty="0">
              <a:solidFill>
                <a:srgbClr val="EA3A68"/>
              </a:solidFill>
            </a:endParaRPr>
          </a:p>
        </p:txBody>
      </p:sp>
      <p:sp>
        <p:nvSpPr>
          <p:cNvPr id="191" name="Google Shape;191;p42"/>
          <p:cNvSpPr/>
          <p:nvPr/>
        </p:nvSpPr>
        <p:spPr>
          <a:xfrm>
            <a:off x="3777525" y="1491575"/>
            <a:ext cx="1734900" cy="1702500"/>
          </a:xfrm>
          <a:prstGeom prst="wedgeEllipseCallout">
            <a:avLst>
              <a:gd name="adj1" fmla="val 463"/>
              <a:gd name="adj2" fmla="val 63799"/>
            </a:avLst>
          </a:prstGeom>
          <a:solidFill>
            <a:srgbClr val="EA3A68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42"/>
          <p:cNvSpPr/>
          <p:nvPr/>
        </p:nvSpPr>
        <p:spPr>
          <a:xfrm>
            <a:off x="4199340" y="1891271"/>
            <a:ext cx="891248" cy="903114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42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3"/>
          <p:cNvSpPr txBox="1">
            <a:spLocks noGrp="1"/>
          </p:cNvSpPr>
          <p:nvPr>
            <p:ph type="body" idx="1"/>
          </p:nvPr>
        </p:nvSpPr>
        <p:spPr>
          <a:xfrm>
            <a:off x="1109975" y="1831450"/>
            <a:ext cx="3266400" cy="1144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 b="1" dirty="0" smtClean="0">
                <a:latin typeface="Shadows Into Light" panose="020B0604020202020204" charset="0"/>
              </a:rPr>
              <a:t>Parkinson, stress, emotional imblanace.</a:t>
            </a:r>
          </a:p>
        </p:txBody>
      </p:sp>
      <p:sp>
        <p:nvSpPr>
          <p:cNvPr id="199" name="Google Shape;199;p43"/>
          <p:cNvSpPr txBox="1">
            <a:spLocks noGrp="1"/>
          </p:cNvSpPr>
          <p:nvPr>
            <p:ph type="title"/>
          </p:nvPr>
        </p:nvSpPr>
        <p:spPr>
          <a:xfrm>
            <a:off x="1027950" y="689775"/>
            <a:ext cx="7088100" cy="91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Idea</a:t>
            </a:r>
            <a:endParaRPr dirty="0"/>
          </a:p>
        </p:txBody>
      </p:sp>
      <p:sp>
        <p:nvSpPr>
          <p:cNvPr id="200" name="Google Shape;200;p43"/>
          <p:cNvSpPr txBox="1">
            <a:spLocks noGrp="1"/>
          </p:cNvSpPr>
          <p:nvPr>
            <p:ph type="body" idx="2"/>
          </p:nvPr>
        </p:nvSpPr>
        <p:spPr>
          <a:xfrm>
            <a:off x="5016289" y="3799735"/>
            <a:ext cx="3155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 b="1" dirty="0" smtClean="0">
                <a:latin typeface="Shadows Into Light" panose="020B0604020202020204" charset="0"/>
              </a:rPr>
              <a:t>Read unhealthy emotions and try to cheer up person.</a:t>
            </a:r>
            <a:endParaRPr sz="3000" b="1" dirty="0">
              <a:latin typeface="Shadows Into Light" panose="020B0604020202020204" charset="0"/>
            </a:endParaRPr>
          </a:p>
        </p:txBody>
      </p:sp>
      <p:sp>
        <p:nvSpPr>
          <p:cNvPr id="201" name="Google Shape;201;p43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4"/>
          <p:cNvSpPr txBox="1">
            <a:spLocks noGrp="1"/>
          </p:cNvSpPr>
          <p:nvPr>
            <p:ph type="title"/>
          </p:nvPr>
        </p:nvSpPr>
        <p:spPr>
          <a:xfrm>
            <a:off x="1027950" y="689775"/>
            <a:ext cx="7088100" cy="91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Methodology</a:t>
            </a:r>
            <a:endParaRPr dirty="0"/>
          </a:p>
        </p:txBody>
      </p:sp>
      <p:sp>
        <p:nvSpPr>
          <p:cNvPr id="207" name="Google Shape;207;p44"/>
          <p:cNvSpPr txBox="1">
            <a:spLocks noGrp="1"/>
          </p:cNvSpPr>
          <p:nvPr>
            <p:ph type="body" idx="1"/>
          </p:nvPr>
        </p:nvSpPr>
        <p:spPr>
          <a:xfrm>
            <a:off x="1014825" y="1902800"/>
            <a:ext cx="2297400" cy="409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>
                <a:latin typeface="Shadows Into Light" panose="020B0604020202020204" charset="0"/>
              </a:rPr>
              <a:t>Part 1</a:t>
            </a:r>
            <a:endParaRPr b="1" dirty="0">
              <a:latin typeface="Shadows Into Light" panose="020B0604020202020204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>
                <a:latin typeface="Shadows Into Light" panose="020B0604020202020204" charset="0"/>
              </a:rPr>
              <a:t>Capture image from camera using python script.</a:t>
            </a:r>
            <a:endParaRPr dirty="0">
              <a:latin typeface="Shadows Into Light" panose="020B0604020202020204" charset="0"/>
            </a:endParaRPr>
          </a:p>
        </p:txBody>
      </p:sp>
      <p:sp>
        <p:nvSpPr>
          <p:cNvPr id="208" name="Google Shape;208;p44"/>
          <p:cNvSpPr txBox="1">
            <a:spLocks noGrp="1"/>
          </p:cNvSpPr>
          <p:nvPr>
            <p:ph type="body" idx="2"/>
          </p:nvPr>
        </p:nvSpPr>
        <p:spPr>
          <a:xfrm>
            <a:off x="3429925" y="1902800"/>
            <a:ext cx="2297400" cy="409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>
                <a:latin typeface="Shadows Into Light" panose="020B0604020202020204" charset="0"/>
              </a:rPr>
              <a:t>Part 2</a:t>
            </a:r>
            <a:endParaRPr b="1" dirty="0">
              <a:latin typeface="Shadows Into Light" panose="020B0604020202020204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>
                <a:latin typeface="Shadows Into Light" panose="020B0604020202020204" charset="0"/>
              </a:rPr>
              <a:t>Retrain the already trained model for our application and detect emotions.</a:t>
            </a:r>
            <a:endParaRPr dirty="0">
              <a:latin typeface="Shadows Into Light" panose="020B0604020202020204" charset="0"/>
            </a:endParaRPr>
          </a:p>
        </p:txBody>
      </p:sp>
      <p:sp>
        <p:nvSpPr>
          <p:cNvPr id="209" name="Google Shape;209;p44"/>
          <p:cNvSpPr txBox="1">
            <a:spLocks noGrp="1"/>
          </p:cNvSpPr>
          <p:nvPr>
            <p:ph type="body" idx="3"/>
          </p:nvPr>
        </p:nvSpPr>
        <p:spPr>
          <a:xfrm>
            <a:off x="5845025" y="1902800"/>
            <a:ext cx="2297400" cy="12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>
                <a:latin typeface="Shadows Into Light" panose="020B0604020202020204" charset="0"/>
              </a:rPr>
              <a:t>Part 3</a:t>
            </a:r>
            <a:endParaRPr b="1" dirty="0">
              <a:latin typeface="Shadows Into Light" panose="020B0604020202020204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>
                <a:latin typeface="Shadows Into Light" panose="020B0604020202020204" charset="0"/>
              </a:rPr>
              <a:t>Play songs for person depending on mood. </a:t>
            </a:r>
            <a:endParaRPr dirty="0">
              <a:latin typeface="Shadows Into Light" panose="020B0604020202020204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latin typeface="Shadows Into Light" panose="020B0604020202020204" charset="0"/>
            </a:endParaRPr>
          </a:p>
        </p:txBody>
      </p:sp>
      <p:sp>
        <p:nvSpPr>
          <p:cNvPr id="210" name="Google Shape;210;p44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2" name="Picture 1" descr="#SOCRMx – Introduction to Social Research Methods MOOC. Week 1 – Jenny ..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129" y="3422627"/>
            <a:ext cx="3847742" cy="26664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rincul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201</Words>
  <Application>Microsoft Office PowerPoint</Application>
  <PresentationFormat>On-screen Show (4:3)</PresentationFormat>
  <Paragraphs>51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Shadows Into Light</vt:lpstr>
      <vt:lpstr>Varela Round</vt:lpstr>
      <vt:lpstr>Arial</vt:lpstr>
      <vt:lpstr>Trinculo template</vt:lpstr>
      <vt:lpstr>Mood Enhancer Explanation and Details </vt:lpstr>
      <vt:lpstr>Local and Cloud Services </vt:lpstr>
      <vt:lpstr>Accesing Files</vt:lpstr>
      <vt:lpstr> Activity</vt:lpstr>
      <vt:lpstr>PowerPoint Presentation</vt:lpstr>
      <vt:lpstr>Training Your Model</vt:lpstr>
      <vt:lpstr>Mood Enhancer</vt:lpstr>
      <vt:lpstr>Idea</vt:lpstr>
      <vt:lpstr>Methodology</vt:lpstr>
      <vt:lpstr>Tips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Chatbot (using AI and ML)</dc:title>
  <dc:creator>psingh 1999</dc:creator>
  <cp:lastModifiedBy>psingh 1999</cp:lastModifiedBy>
  <cp:revision>11</cp:revision>
  <dcterms:modified xsi:type="dcterms:W3CDTF">2019-06-16T13:33:40Z</dcterms:modified>
</cp:coreProperties>
</file>