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Kumar Kathiriya" userId="72904a20-4c34-4a30-9bc4-d208796a5438" providerId="ADAL" clId="{38426C91-F94E-4E40-898D-6E2EDD3D34BA}"/>
    <pc:docChg chg="modSld">
      <pc:chgData name="Kapil Kumar Kathiriya" userId="72904a20-4c34-4a30-9bc4-d208796a5438" providerId="ADAL" clId="{38426C91-F94E-4E40-898D-6E2EDD3D34BA}" dt="2023-06-12T07:01:52.569" v="3" actId="1035"/>
      <pc:docMkLst>
        <pc:docMk/>
      </pc:docMkLst>
      <pc:sldChg chg="modSp mod">
        <pc:chgData name="Kapil Kumar Kathiriya" userId="72904a20-4c34-4a30-9bc4-d208796a5438" providerId="ADAL" clId="{38426C91-F94E-4E40-898D-6E2EDD3D34BA}" dt="2023-06-12T07:01:52.569" v="3" actId="1035"/>
        <pc:sldMkLst>
          <pc:docMk/>
          <pc:sldMk cId="0" sldId="270"/>
        </pc:sldMkLst>
        <pc:picChg chg="mod">
          <ac:chgData name="Kapil Kumar Kathiriya" userId="72904a20-4c34-4a30-9bc4-d208796a5438" providerId="ADAL" clId="{38426C91-F94E-4E40-898D-6E2EDD3D34BA}" dt="2023-06-12T06:49:38.974" v="1" actId="1076"/>
          <ac:picMkLst>
            <pc:docMk/>
            <pc:sldMk cId="0" sldId="270"/>
            <ac:picMk id="179" creationId="{00000000-0000-0000-0000-000000000000}"/>
          </ac:picMkLst>
        </pc:picChg>
        <pc:picChg chg="mod">
          <ac:chgData name="Kapil Kumar Kathiriya" userId="72904a20-4c34-4a30-9bc4-d208796a5438" providerId="ADAL" clId="{38426C91-F94E-4E40-898D-6E2EDD3D34BA}" dt="2023-06-12T07:01:52.569" v="3" actId="1035"/>
          <ac:picMkLst>
            <pc:docMk/>
            <pc:sldMk cId="0" sldId="270"/>
            <ac:picMk id="180" creationId="{00000000-0000-0000-0000-000000000000}"/>
          </ac:picMkLst>
        </pc:picChg>
      </pc:sldChg>
      <pc:sldChg chg="modSp mod">
        <pc:chgData name="Kapil Kumar Kathiriya" userId="72904a20-4c34-4a30-9bc4-d208796a5438" providerId="ADAL" clId="{38426C91-F94E-4E40-898D-6E2EDD3D34BA}" dt="2023-06-12T06:49:34.082" v="0" actId="1076"/>
        <pc:sldMkLst>
          <pc:docMk/>
          <pc:sldMk cId="0" sldId="271"/>
        </pc:sldMkLst>
        <pc:picChg chg="mod">
          <ac:chgData name="Kapil Kumar Kathiriya" userId="72904a20-4c34-4a30-9bc4-d208796a5438" providerId="ADAL" clId="{38426C91-F94E-4E40-898D-6E2EDD3D34BA}" dt="2023-06-12T06:49:34.082" v="0" actId="1076"/>
          <ac:picMkLst>
            <pc:docMk/>
            <pc:sldMk cId="0" sldId="271"/>
            <ac:picMk id="18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21954eacc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21954eac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21954eacc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21954eac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21954eac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21954eac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21954eacc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21954eac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21954eac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21954eac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21954eac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21954eac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21954eacc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21954eac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21954eac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21954eac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21954eacc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21954eacc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21954eacc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21954eacc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1954eac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1954eac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21954eac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1954eac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21954eacc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1954eac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21954eacc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21954eac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21954eac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21954eac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21954eac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21954eac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21954eac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21954eac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21954eac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21954eac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print.iacr.org/2019/401.pd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ieeexplore.ieee.org/document/708428"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Power Side Channel Attacks on Hardware Wallet to Recover Pins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Presented by : Shubhankar Gambhir</a:t>
            </a:r>
            <a:endParaRPr/>
          </a:p>
          <a:p>
            <a:pPr marL="0" lvl="0" indent="0" algn="l" rtl="0">
              <a:spcBef>
                <a:spcPts val="0"/>
              </a:spcBef>
              <a:spcAft>
                <a:spcPts val="0"/>
              </a:spcAft>
              <a:buNone/>
            </a:pPr>
            <a:r>
              <a:rPr lang="en-GB"/>
              <a:t>Supervisor : Prof. Urbi Chatterjee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Pin Retrieval</a:t>
            </a:r>
            <a:endParaRPr/>
          </a:p>
        </p:txBody>
      </p:sp>
      <p:sp>
        <p:nvSpPr>
          <p:cNvPr id="145" name="Google Shape;145;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use the SVM models that we trained for each digit to retrieve the actual pin, for which we explored three strategies.</a:t>
            </a:r>
            <a:endParaRPr/>
          </a:p>
          <a:p>
            <a:pPr marL="457200" lvl="0" indent="-311150" algn="l" rtl="0">
              <a:spcBef>
                <a:spcPts val="1200"/>
              </a:spcBef>
              <a:spcAft>
                <a:spcPts val="0"/>
              </a:spcAft>
              <a:buSzPts val="1300"/>
              <a:buAutoNum type="arabicPeriod"/>
            </a:pPr>
            <a:r>
              <a:rPr lang="en-GB"/>
              <a:t>Random Pin input strategy</a:t>
            </a:r>
            <a:endParaRPr/>
          </a:p>
          <a:p>
            <a:pPr marL="457200" lvl="0" indent="-311150" algn="l" rtl="0">
              <a:spcBef>
                <a:spcPts val="0"/>
              </a:spcBef>
              <a:spcAft>
                <a:spcPts val="0"/>
              </a:spcAft>
              <a:buSzPts val="1300"/>
              <a:buAutoNum type="arabicPeriod"/>
            </a:pPr>
            <a:r>
              <a:rPr lang="en-GB"/>
              <a:t>Chosen Pin input strategy</a:t>
            </a:r>
            <a:endParaRPr/>
          </a:p>
          <a:p>
            <a:pPr marL="457200" lvl="0" indent="-311150" algn="l" rtl="0">
              <a:spcBef>
                <a:spcPts val="0"/>
              </a:spcBef>
              <a:spcAft>
                <a:spcPts val="0"/>
              </a:spcAft>
              <a:buSzPts val="1300"/>
              <a:buAutoNum type="arabicPeriod"/>
            </a:pPr>
            <a:r>
              <a:rPr lang="en-GB"/>
              <a:t>Iterative Pin input strategy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Random Pin Input Strategy</a:t>
            </a:r>
            <a:endParaRPr/>
          </a:p>
        </p:txBody>
      </p:sp>
      <p:sp>
        <p:nvSpPr>
          <p:cNvPr id="151" name="Google Shape;151;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 each trial for Stored Pin:</a:t>
            </a:r>
            <a:endParaRPr/>
          </a:p>
          <a:p>
            <a:pPr marL="457200" lvl="0" indent="-311150" algn="l" rtl="0">
              <a:spcBef>
                <a:spcPts val="1200"/>
              </a:spcBef>
              <a:spcAft>
                <a:spcPts val="0"/>
              </a:spcAft>
              <a:buSzPts val="1300"/>
              <a:buAutoNum type="arabicPeriod"/>
            </a:pPr>
            <a:r>
              <a:rPr lang="en-GB"/>
              <a:t>Generate random input pin</a:t>
            </a:r>
            <a:endParaRPr/>
          </a:p>
          <a:p>
            <a:pPr marL="457200" lvl="0" indent="-311150" algn="l" rtl="0">
              <a:spcBef>
                <a:spcPts val="0"/>
              </a:spcBef>
              <a:spcAft>
                <a:spcPts val="0"/>
              </a:spcAft>
              <a:buSzPts val="1300"/>
              <a:buAutoNum type="arabicPeriod"/>
            </a:pPr>
            <a:r>
              <a:rPr lang="en-GB"/>
              <a:t>Get Traces for the actual and input pin</a:t>
            </a:r>
            <a:endParaRPr/>
          </a:p>
          <a:p>
            <a:pPr marL="457200" lvl="0" indent="-311150" algn="l" rtl="0">
              <a:spcBef>
                <a:spcPts val="0"/>
              </a:spcBef>
              <a:spcAft>
                <a:spcPts val="0"/>
              </a:spcAft>
              <a:buSzPts val="1300"/>
              <a:buAutoNum type="arabicPeriod"/>
            </a:pPr>
            <a:r>
              <a:rPr lang="en-GB"/>
              <a:t>Store the predicted probability of each digit</a:t>
            </a:r>
            <a:endParaRPr/>
          </a:p>
          <a:p>
            <a:pPr marL="457200" lvl="0" indent="-311150" algn="l" rtl="0">
              <a:spcBef>
                <a:spcPts val="0"/>
              </a:spcBef>
              <a:spcAft>
                <a:spcPts val="0"/>
              </a:spcAft>
              <a:buSzPts val="1300"/>
              <a:buAutoNum type="arabicPeriod"/>
            </a:pPr>
            <a:r>
              <a:rPr lang="en-GB"/>
              <a:t>Repeat 1,2,3 for 14 rounds</a:t>
            </a:r>
            <a:endParaRPr/>
          </a:p>
          <a:p>
            <a:pPr marL="0" lvl="0" indent="0" algn="l" rtl="0">
              <a:spcBef>
                <a:spcPts val="1200"/>
              </a:spcBef>
              <a:spcAft>
                <a:spcPts val="0"/>
              </a:spcAft>
              <a:buNone/>
            </a:pPr>
            <a:r>
              <a:rPr lang="en-GB"/>
              <a:t>Finally, Find the most probably digit at each place.</a:t>
            </a:r>
            <a:endParaRPr/>
          </a:p>
          <a:p>
            <a:pPr marL="0" lvl="0" indent="0" algn="l" rtl="0">
              <a:spcBef>
                <a:spcPts val="1200"/>
              </a:spcBef>
              <a:spcAft>
                <a:spcPts val="1200"/>
              </a:spcAft>
              <a:buNone/>
            </a:pPr>
            <a:r>
              <a:rPr lang="en-GB"/>
              <a:t>As can be seen, we can get the correct pin in 14 tries.</a:t>
            </a:r>
            <a:endParaRPr/>
          </a:p>
        </p:txBody>
      </p:sp>
      <p:pic>
        <p:nvPicPr>
          <p:cNvPr id="152" name="Google Shape;152;p23"/>
          <p:cNvPicPr preferRelativeResize="0"/>
          <p:nvPr/>
        </p:nvPicPr>
        <p:blipFill>
          <a:blip r:embed="rId3">
            <a:alphaModFix/>
          </a:blip>
          <a:stretch>
            <a:fillRect/>
          </a:stretch>
        </p:blipFill>
        <p:spPr>
          <a:xfrm>
            <a:off x="5073583" y="1735925"/>
            <a:ext cx="3573667" cy="268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Chosen Pin Strategy</a:t>
            </a:r>
            <a:endParaRPr/>
          </a:p>
        </p:txBody>
      </p:sp>
      <p:sp>
        <p:nvSpPr>
          <p:cNvPr id="158" name="Google Shape;158;p24"/>
          <p:cNvSpPr txBox="1">
            <a:spLocks noGrp="1"/>
          </p:cNvSpPr>
          <p:nvPr>
            <p:ph type="body" idx="1"/>
          </p:nvPr>
        </p:nvSpPr>
        <p:spPr>
          <a:xfrm>
            <a:off x="729450" y="1926475"/>
            <a:ext cx="4515300" cy="24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Use First input pin as “5555”</a:t>
            </a:r>
            <a:endParaRPr/>
          </a:p>
          <a:p>
            <a:pPr marL="0" lvl="0" indent="0" algn="l" rtl="0">
              <a:spcBef>
                <a:spcPts val="1200"/>
              </a:spcBef>
              <a:spcAft>
                <a:spcPts val="0"/>
              </a:spcAft>
              <a:buNone/>
            </a:pPr>
            <a:r>
              <a:rPr lang="en-GB"/>
              <a:t>In each trial for Stored Pin:</a:t>
            </a:r>
            <a:endParaRPr/>
          </a:p>
          <a:p>
            <a:pPr marL="457200" lvl="0" indent="-311150" algn="l" rtl="0">
              <a:spcBef>
                <a:spcPts val="1200"/>
              </a:spcBef>
              <a:spcAft>
                <a:spcPts val="0"/>
              </a:spcAft>
              <a:buSzPts val="1300"/>
              <a:buAutoNum type="arabicPeriod"/>
            </a:pPr>
            <a:r>
              <a:rPr lang="en-GB"/>
              <a:t>Get Traces for the actual and input pin</a:t>
            </a:r>
            <a:endParaRPr/>
          </a:p>
          <a:p>
            <a:pPr marL="457200" lvl="0" indent="-311150" algn="l" rtl="0">
              <a:spcBef>
                <a:spcPts val="0"/>
              </a:spcBef>
              <a:spcAft>
                <a:spcPts val="0"/>
              </a:spcAft>
              <a:buSzPts val="1300"/>
              <a:buAutoNum type="arabicPeriod"/>
            </a:pPr>
            <a:r>
              <a:rPr lang="en-GB"/>
              <a:t>Store the predicted probability of each digit</a:t>
            </a:r>
            <a:endParaRPr/>
          </a:p>
          <a:p>
            <a:pPr marL="457200" lvl="0" indent="-311150" algn="l" rtl="0">
              <a:spcBef>
                <a:spcPts val="0"/>
              </a:spcBef>
              <a:spcAft>
                <a:spcPts val="0"/>
              </a:spcAft>
              <a:buSzPts val="1300"/>
              <a:buAutoNum type="arabicPeriod"/>
            </a:pPr>
            <a:r>
              <a:rPr lang="en-GB"/>
              <a:t>Use the most probable digits as next input pin.</a:t>
            </a:r>
            <a:endParaRPr/>
          </a:p>
          <a:p>
            <a:pPr marL="457200" lvl="0" indent="-311150" algn="l" rtl="0">
              <a:spcBef>
                <a:spcPts val="0"/>
              </a:spcBef>
              <a:spcAft>
                <a:spcPts val="0"/>
              </a:spcAft>
              <a:buSzPts val="1300"/>
              <a:buAutoNum type="arabicPeriod"/>
            </a:pPr>
            <a:r>
              <a:rPr lang="en-GB"/>
              <a:t>Repeat 1,2,3 till input == stored pin</a:t>
            </a:r>
            <a:endParaRPr/>
          </a:p>
          <a:p>
            <a:pPr marL="0" lvl="0" indent="0" algn="l" rtl="0">
              <a:spcBef>
                <a:spcPts val="1200"/>
              </a:spcBef>
              <a:spcAft>
                <a:spcPts val="1200"/>
              </a:spcAft>
              <a:buNone/>
            </a:pPr>
            <a:r>
              <a:rPr lang="en-GB"/>
              <a:t>As can be seen, we can get the actual pin within 5 tries using the chosen pin strategy</a:t>
            </a:r>
            <a:endParaRPr/>
          </a:p>
        </p:txBody>
      </p:sp>
      <p:pic>
        <p:nvPicPr>
          <p:cNvPr id="159" name="Google Shape;159;p24"/>
          <p:cNvPicPr preferRelativeResize="0"/>
          <p:nvPr/>
        </p:nvPicPr>
        <p:blipFill>
          <a:blip r:embed="rId3">
            <a:alphaModFix/>
          </a:blip>
          <a:stretch>
            <a:fillRect/>
          </a:stretch>
        </p:blipFill>
        <p:spPr>
          <a:xfrm>
            <a:off x="5143575" y="1751650"/>
            <a:ext cx="3528275" cy="2646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Iterative Pin Strategy</a:t>
            </a:r>
            <a:endParaRPr/>
          </a:p>
        </p:txBody>
      </p:sp>
      <p:sp>
        <p:nvSpPr>
          <p:cNvPr id="165" name="Google Shape;165;p25"/>
          <p:cNvSpPr txBox="1">
            <a:spLocks noGrp="1"/>
          </p:cNvSpPr>
          <p:nvPr>
            <p:ph type="body" idx="1"/>
          </p:nvPr>
        </p:nvSpPr>
        <p:spPr>
          <a:xfrm>
            <a:off x="729450" y="1926475"/>
            <a:ext cx="4515300" cy="2471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Use First input pin as “1111”</a:t>
            </a:r>
            <a:endParaRPr/>
          </a:p>
          <a:p>
            <a:pPr marL="0" lvl="0" indent="0" algn="l" rtl="0">
              <a:spcBef>
                <a:spcPts val="1200"/>
              </a:spcBef>
              <a:spcAft>
                <a:spcPts val="0"/>
              </a:spcAft>
              <a:buNone/>
            </a:pPr>
            <a:r>
              <a:rPr lang="en-GB"/>
              <a:t>In each trial for Stored Pin:</a:t>
            </a:r>
            <a:endParaRPr/>
          </a:p>
          <a:p>
            <a:pPr marL="457200" lvl="0" indent="-311150" algn="l" rtl="0">
              <a:spcBef>
                <a:spcPts val="1200"/>
              </a:spcBef>
              <a:spcAft>
                <a:spcPts val="0"/>
              </a:spcAft>
              <a:buSzPts val="1300"/>
              <a:buAutoNum type="arabicPeriod"/>
            </a:pPr>
            <a:r>
              <a:rPr lang="en-GB"/>
              <a:t>Get Traces for the actual and input pin</a:t>
            </a:r>
            <a:endParaRPr/>
          </a:p>
          <a:p>
            <a:pPr marL="457200" lvl="0" indent="-311150" algn="l" rtl="0">
              <a:spcBef>
                <a:spcPts val="0"/>
              </a:spcBef>
              <a:spcAft>
                <a:spcPts val="0"/>
              </a:spcAft>
              <a:buSzPts val="1300"/>
              <a:buAutoNum type="arabicPeriod"/>
            </a:pPr>
            <a:r>
              <a:rPr lang="en-GB"/>
              <a:t>For each index check if the input pin digit is the most probable predicted digit.</a:t>
            </a:r>
            <a:endParaRPr/>
          </a:p>
          <a:p>
            <a:pPr marL="914400" lvl="1" indent="-298450" algn="l" rtl="0">
              <a:spcBef>
                <a:spcPts val="0"/>
              </a:spcBef>
              <a:spcAft>
                <a:spcPts val="0"/>
              </a:spcAft>
              <a:buSzPts val="1100"/>
              <a:buAutoNum type="alphaLcPeriod"/>
            </a:pPr>
            <a:r>
              <a:rPr lang="en-GB"/>
              <a:t>If Yes, keep the input pin digit same</a:t>
            </a:r>
            <a:endParaRPr/>
          </a:p>
          <a:p>
            <a:pPr marL="914400" lvl="1" indent="-298450" algn="l" rtl="0">
              <a:spcBef>
                <a:spcPts val="0"/>
              </a:spcBef>
              <a:spcAft>
                <a:spcPts val="0"/>
              </a:spcAft>
              <a:buSzPts val="1100"/>
              <a:buAutoNum type="alphaLcPeriod"/>
            </a:pPr>
            <a:r>
              <a:rPr lang="en-GB"/>
              <a:t>Else increment the digit by 1.</a:t>
            </a:r>
            <a:endParaRPr/>
          </a:p>
          <a:p>
            <a:pPr marL="457200" lvl="0" indent="-311150" algn="l" rtl="0">
              <a:spcBef>
                <a:spcPts val="0"/>
              </a:spcBef>
              <a:spcAft>
                <a:spcPts val="0"/>
              </a:spcAft>
              <a:buSzPts val="1300"/>
              <a:buAutoNum type="arabicPeriod"/>
            </a:pPr>
            <a:r>
              <a:rPr lang="en-GB"/>
              <a:t>Repeat 1,2,3 till input == stored pin (for max 9 trials)</a:t>
            </a:r>
            <a:endParaRPr/>
          </a:p>
          <a:p>
            <a:pPr marL="0" lvl="0" indent="0" algn="l" rtl="0">
              <a:spcBef>
                <a:spcPts val="1200"/>
              </a:spcBef>
              <a:spcAft>
                <a:spcPts val="1200"/>
              </a:spcAft>
              <a:buNone/>
            </a:pPr>
            <a:r>
              <a:rPr lang="en-GB"/>
              <a:t>As can be seen, we can get the actual pin within 9 tries using the iterative pin strategy</a:t>
            </a:r>
            <a:endParaRPr/>
          </a:p>
        </p:txBody>
      </p:sp>
      <p:pic>
        <p:nvPicPr>
          <p:cNvPr id="166" name="Google Shape;166;p25"/>
          <p:cNvPicPr preferRelativeResize="0"/>
          <p:nvPr/>
        </p:nvPicPr>
        <p:blipFill>
          <a:blip r:embed="rId3">
            <a:alphaModFix/>
          </a:blip>
          <a:stretch>
            <a:fillRect/>
          </a:stretch>
        </p:blipFill>
        <p:spPr>
          <a:xfrm>
            <a:off x="5244750" y="1655525"/>
            <a:ext cx="3482075" cy="26115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Attempting Side-Channel Attack on Trezor-One</a:t>
            </a:r>
            <a:endParaRPr/>
          </a:p>
        </p:txBody>
      </p:sp>
      <p:sp>
        <p:nvSpPr>
          <p:cNvPr id="172" name="Google Shape;172;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Next, we decided to perform side-channel attack on an actual Trezor-One Hardware wallet</a:t>
            </a:r>
            <a:endParaRPr/>
          </a:p>
          <a:p>
            <a:pPr marL="457200" lvl="0" indent="-311150" algn="l" rtl="0">
              <a:spcBef>
                <a:spcPts val="1200"/>
              </a:spcBef>
              <a:spcAft>
                <a:spcPts val="0"/>
              </a:spcAft>
              <a:buSzPts val="1300"/>
              <a:buChar char="●"/>
            </a:pPr>
            <a:r>
              <a:rPr lang="en-GB"/>
              <a:t>First we removed the casing from our wallet</a:t>
            </a:r>
            <a:endParaRPr/>
          </a:p>
          <a:p>
            <a:pPr marL="457200" lvl="0" indent="-311150" algn="l" rtl="0">
              <a:spcBef>
                <a:spcPts val="0"/>
              </a:spcBef>
              <a:spcAft>
                <a:spcPts val="0"/>
              </a:spcAft>
              <a:buSzPts val="1300"/>
              <a:buChar char="●"/>
            </a:pPr>
            <a:r>
              <a:rPr lang="en-GB"/>
              <a:t>We then connected our wallet to an oscilloscope and took some sample readings.</a:t>
            </a:r>
            <a:endParaRPr/>
          </a:p>
          <a:p>
            <a:pPr marL="457200" lvl="0" indent="-311150" algn="l" rtl="0">
              <a:spcBef>
                <a:spcPts val="0"/>
              </a:spcBef>
              <a:spcAft>
                <a:spcPts val="0"/>
              </a:spcAft>
              <a:buSzPts val="1300"/>
              <a:buChar char="●"/>
            </a:pPr>
            <a:r>
              <a:rPr lang="en-GB"/>
              <a:t>We finally created a method to take periodic readings from the oscilloscope, and save them as csv. Using this we can extract multiple traces after passing a command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29450" y="116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Setup for Trezor-One</a:t>
            </a:r>
            <a:endParaRPr/>
          </a:p>
        </p:txBody>
      </p:sp>
      <p:sp>
        <p:nvSpPr>
          <p:cNvPr id="178" name="Google Shape;178;p27"/>
          <p:cNvSpPr txBox="1">
            <a:spLocks noGrp="1"/>
          </p:cNvSpPr>
          <p:nvPr>
            <p:ph type="body" idx="1"/>
          </p:nvPr>
        </p:nvSpPr>
        <p:spPr>
          <a:xfrm>
            <a:off x="729450" y="17533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An Oscilloscope. 200MHz Frequency, 1GS/a				Trezor-One Hardware wallet</a:t>
            </a:r>
            <a:endParaRPr/>
          </a:p>
        </p:txBody>
      </p:sp>
      <p:pic>
        <p:nvPicPr>
          <p:cNvPr id="179" name="Google Shape;179;p27"/>
          <p:cNvPicPr preferRelativeResize="0"/>
          <p:nvPr/>
        </p:nvPicPr>
        <p:blipFill rotWithShape="1">
          <a:blip r:embed="rId3">
            <a:alphaModFix/>
          </a:blip>
          <a:srcRect t="26932"/>
          <a:stretch/>
        </p:blipFill>
        <p:spPr>
          <a:xfrm>
            <a:off x="625502" y="2516268"/>
            <a:ext cx="3914900" cy="2145325"/>
          </a:xfrm>
          <a:prstGeom prst="rect">
            <a:avLst/>
          </a:prstGeom>
          <a:noFill/>
          <a:ln>
            <a:noFill/>
          </a:ln>
        </p:spPr>
      </p:pic>
      <p:pic>
        <p:nvPicPr>
          <p:cNvPr id="180" name="Google Shape;180;p27"/>
          <p:cNvPicPr preferRelativeResize="0"/>
          <p:nvPr/>
        </p:nvPicPr>
        <p:blipFill>
          <a:blip r:embed="rId4">
            <a:alphaModFix/>
          </a:blip>
          <a:stretch>
            <a:fillRect/>
          </a:stretch>
        </p:blipFill>
        <p:spPr>
          <a:xfrm rot="-5400000">
            <a:off x="5441063" y="2163061"/>
            <a:ext cx="2076426" cy="27685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727650" y="16776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Sample readings from Trezor						Taking readings</a:t>
            </a:r>
            <a:endParaRPr/>
          </a:p>
        </p:txBody>
      </p:sp>
      <p:pic>
        <p:nvPicPr>
          <p:cNvPr id="186" name="Google Shape;186;p28"/>
          <p:cNvPicPr preferRelativeResize="0"/>
          <p:nvPr/>
        </p:nvPicPr>
        <p:blipFill>
          <a:blip r:embed="rId3">
            <a:alphaModFix/>
          </a:blip>
          <a:stretch>
            <a:fillRect/>
          </a:stretch>
        </p:blipFill>
        <p:spPr>
          <a:xfrm>
            <a:off x="550856" y="2665988"/>
            <a:ext cx="3618300" cy="2170975"/>
          </a:xfrm>
          <a:prstGeom prst="rect">
            <a:avLst/>
          </a:prstGeom>
          <a:noFill/>
          <a:ln>
            <a:noFill/>
          </a:ln>
        </p:spPr>
      </p:pic>
      <p:pic>
        <p:nvPicPr>
          <p:cNvPr id="187" name="Google Shape;187;p28"/>
          <p:cNvPicPr preferRelativeResize="0"/>
          <p:nvPr/>
        </p:nvPicPr>
        <p:blipFill>
          <a:blip r:embed="rId4">
            <a:alphaModFix/>
          </a:blip>
          <a:stretch>
            <a:fillRect/>
          </a:stretch>
        </p:blipFill>
        <p:spPr>
          <a:xfrm>
            <a:off x="5406625" y="2049150"/>
            <a:ext cx="2185074" cy="2913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Work</a:t>
            </a:r>
            <a:endParaRPr/>
          </a:p>
        </p:txBody>
      </p:sp>
      <p:sp>
        <p:nvSpPr>
          <p:cNvPr id="193" name="Google Shape;19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Trigger based trace collection from the oscilloscope</a:t>
            </a:r>
            <a:endParaRPr/>
          </a:p>
          <a:p>
            <a:pPr marL="457200" lvl="0" indent="-311150" algn="l" rtl="0">
              <a:spcBef>
                <a:spcPts val="0"/>
              </a:spcBef>
              <a:spcAft>
                <a:spcPts val="0"/>
              </a:spcAft>
              <a:buSzPts val="1300"/>
              <a:buChar char="●"/>
            </a:pPr>
            <a:r>
              <a:rPr lang="en-GB"/>
              <a:t>Automating sending triggers to wallet.</a:t>
            </a:r>
            <a:endParaRPr/>
          </a:p>
          <a:p>
            <a:pPr marL="457200" lvl="0" indent="-311150" algn="l" rtl="0">
              <a:spcBef>
                <a:spcPts val="0"/>
              </a:spcBef>
              <a:spcAft>
                <a:spcPts val="0"/>
              </a:spcAft>
              <a:buSzPts val="1300"/>
              <a:buChar char="●"/>
            </a:pPr>
            <a:r>
              <a:rPr lang="en-GB"/>
              <a:t>Performing similar analysis and checking for possible side channel leakage in the latest Trezor Firmware.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99" name="Google Shape;199;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u="sng" dirty="0">
                <a:solidFill>
                  <a:schemeClr val="hlink"/>
                </a:solidFill>
                <a:hlinkClick r:id="rId3"/>
              </a:rPr>
              <a:t>https://eprint.iacr.org/2019/401.pdf</a:t>
            </a:r>
            <a:endParaRPr dirty="0"/>
          </a:p>
          <a:p>
            <a:pPr marL="457200" lvl="0" indent="-311150" algn="l" rtl="0">
              <a:spcBef>
                <a:spcPts val="0"/>
              </a:spcBef>
              <a:spcAft>
                <a:spcPts val="0"/>
              </a:spcAft>
              <a:buSzPts val="1300"/>
              <a:buAutoNum type="arabicPeriod"/>
            </a:pPr>
            <a:r>
              <a:rPr lang="en-GB" u="sng" dirty="0">
                <a:solidFill>
                  <a:schemeClr val="hlink"/>
                </a:solidFill>
                <a:hlinkClick r:id="rId4"/>
              </a:rPr>
              <a:t>https://ieeexplore.ieee.org/document/708428</a:t>
            </a:r>
            <a:r>
              <a:rPr lang="en-GB" dirty="0"/>
              <a:t> </a:t>
            </a:r>
            <a:endParaRPr dirty="0"/>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Introduction</a:t>
            </a:r>
            <a:endParaRPr/>
          </a:p>
          <a:p>
            <a:pPr marL="457200" lvl="0" indent="-311150" algn="l" rtl="0">
              <a:spcBef>
                <a:spcPts val="0"/>
              </a:spcBef>
              <a:spcAft>
                <a:spcPts val="0"/>
              </a:spcAft>
              <a:buSzPts val="1300"/>
              <a:buAutoNum type="arabicPeriod"/>
            </a:pPr>
            <a:r>
              <a:rPr lang="en-GB"/>
              <a:t>Background</a:t>
            </a:r>
            <a:endParaRPr/>
          </a:p>
          <a:p>
            <a:pPr marL="457200" lvl="0" indent="-311150" algn="l" rtl="0">
              <a:spcBef>
                <a:spcPts val="0"/>
              </a:spcBef>
              <a:spcAft>
                <a:spcPts val="0"/>
              </a:spcAft>
              <a:buSzPts val="1300"/>
              <a:buAutoNum type="arabicPeriod"/>
            </a:pPr>
            <a:r>
              <a:rPr lang="en-GB"/>
              <a:t>Vulnerability in Trezor-One Firmware</a:t>
            </a:r>
            <a:endParaRPr/>
          </a:p>
          <a:p>
            <a:pPr marL="457200" lvl="0" indent="-311150" algn="l" rtl="0">
              <a:spcBef>
                <a:spcPts val="0"/>
              </a:spcBef>
              <a:spcAft>
                <a:spcPts val="0"/>
              </a:spcAft>
              <a:buSzPts val="1300"/>
              <a:buAutoNum type="arabicPeriod"/>
            </a:pPr>
            <a:r>
              <a:rPr lang="en-GB"/>
              <a:t>Possible Attack Strategies</a:t>
            </a:r>
            <a:endParaRPr/>
          </a:p>
          <a:p>
            <a:pPr marL="457200" lvl="0" indent="-311150" algn="l" rtl="0">
              <a:spcBef>
                <a:spcPts val="0"/>
              </a:spcBef>
              <a:spcAft>
                <a:spcPts val="0"/>
              </a:spcAft>
              <a:buSzPts val="1300"/>
              <a:buAutoNum type="arabicPeriod"/>
            </a:pPr>
            <a:r>
              <a:rPr lang="en-GB"/>
              <a:t>Experimental Setup &amp; Results for Emulator</a:t>
            </a:r>
            <a:endParaRPr/>
          </a:p>
          <a:p>
            <a:pPr marL="457200" lvl="0" indent="-311150" algn="l" rtl="0">
              <a:spcBef>
                <a:spcPts val="0"/>
              </a:spcBef>
              <a:spcAft>
                <a:spcPts val="0"/>
              </a:spcAft>
              <a:buSzPts val="1300"/>
              <a:buAutoNum type="arabicPeriod"/>
            </a:pPr>
            <a:r>
              <a:rPr lang="en-GB"/>
              <a:t>Experimental Setup for Trezor-One</a:t>
            </a:r>
            <a:endParaRPr/>
          </a:p>
          <a:p>
            <a:pPr marL="457200" lvl="0" indent="-311150" algn="l" rtl="0">
              <a:spcBef>
                <a:spcPts val="0"/>
              </a:spcBef>
              <a:spcAft>
                <a:spcPts val="0"/>
              </a:spcAft>
              <a:buSzPts val="1300"/>
              <a:buAutoNum type="arabicPeriod"/>
            </a:pPr>
            <a:r>
              <a:rPr lang="en-GB"/>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Hardware wallets such as Trezor are used to store private keys of users so that they are not exposed to attackers, this makes them secure to store funds. Although keys are not directly exposed, there is a possibility of leakage in power consumption when some operations are performed in the wallet, which might make it vulnerable to side-channel attacks. In this work we have built an emulator for trezor firmware using the Rainbow Library and tried to extract its pin using ML attack on simulated power traces, further we have obtained real traces using oscilloscope, using which a similar attack can be performed.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a:t>
            </a:r>
            <a:endParaRPr/>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Side Channel Attack: Side-Channel Attack are attacks on devices which depend on the characteristics leaked by those devices (such as time, power, EM waves) during computation, which depend on the data which is manipulated. An attacker can use this leaked information to retrieve sensitive data.</a:t>
            </a:r>
            <a:endParaRPr/>
          </a:p>
          <a:p>
            <a:pPr marL="457200" lvl="0" indent="-311150" algn="l" rtl="0">
              <a:spcBef>
                <a:spcPts val="0"/>
              </a:spcBef>
              <a:spcAft>
                <a:spcPts val="0"/>
              </a:spcAft>
              <a:buSzPts val="1300"/>
              <a:buAutoNum type="arabicPeriod"/>
            </a:pPr>
            <a:r>
              <a:rPr lang="en-GB"/>
              <a:t>Trezor-One: Trezor one is an open source hardware wallet which used a 4-6 digit PIN to safeguard the private keys stored inside 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Vulnerability in Trezor-One Firmware</a:t>
            </a:r>
            <a:endParaRPr/>
          </a:p>
        </p:txBody>
      </p:sp>
      <p:sp>
        <p:nvSpPr>
          <p:cNvPr id="111" name="Google Shape;111;p17"/>
          <p:cNvSpPr txBox="1">
            <a:spLocks noGrp="1"/>
          </p:cNvSpPr>
          <p:nvPr>
            <p:ph type="body" idx="1"/>
          </p:nvPr>
        </p:nvSpPr>
        <p:spPr>
          <a:xfrm>
            <a:off x="729450" y="1853850"/>
            <a:ext cx="2099100" cy="2991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As noted by [1], in the actual pin comparison function of Trezor-one digits are processed one after other and the comparison with pin is done in a deterministic way. So basically, our task is to perform a side-channel attack on each digit of the pin.</a:t>
            </a:r>
            <a:endParaRPr/>
          </a:p>
        </p:txBody>
      </p:sp>
      <p:pic>
        <p:nvPicPr>
          <p:cNvPr id="112" name="Google Shape;112;p17"/>
          <p:cNvPicPr preferRelativeResize="0"/>
          <p:nvPr/>
        </p:nvPicPr>
        <p:blipFill>
          <a:blip r:embed="rId3">
            <a:alphaModFix/>
          </a:blip>
          <a:stretch>
            <a:fillRect/>
          </a:stretch>
        </p:blipFill>
        <p:spPr>
          <a:xfrm>
            <a:off x="2819650" y="1788113"/>
            <a:ext cx="5905500" cy="3057525"/>
          </a:xfrm>
          <a:prstGeom prst="rect">
            <a:avLst/>
          </a:prstGeom>
          <a:noFill/>
          <a:ln>
            <a:noFill/>
          </a:ln>
        </p:spPr>
      </p:pic>
      <p:sp>
        <p:nvSpPr>
          <p:cNvPr id="113" name="Google Shape;113;p17"/>
          <p:cNvSpPr/>
          <p:nvPr/>
        </p:nvSpPr>
        <p:spPr>
          <a:xfrm>
            <a:off x="4148075" y="3580925"/>
            <a:ext cx="2688300" cy="43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Experimental Setup</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conducted 2 experiments</a:t>
            </a:r>
            <a:endParaRPr/>
          </a:p>
          <a:p>
            <a:pPr marL="457200" lvl="0" indent="-311150" algn="l" rtl="0">
              <a:spcBef>
                <a:spcPts val="1200"/>
              </a:spcBef>
              <a:spcAft>
                <a:spcPts val="0"/>
              </a:spcAft>
              <a:buSzPts val="1300"/>
              <a:buAutoNum type="arabicPeriod"/>
            </a:pPr>
            <a:r>
              <a:rPr lang="en-GB"/>
              <a:t>Performing side-channel attack on an emulator for Trezor</a:t>
            </a:r>
            <a:endParaRPr/>
          </a:p>
          <a:p>
            <a:pPr marL="457200" lvl="0" indent="-311150" algn="l" rtl="0">
              <a:spcBef>
                <a:spcPts val="0"/>
              </a:spcBef>
              <a:spcAft>
                <a:spcPts val="0"/>
              </a:spcAft>
              <a:buSzPts val="1300"/>
              <a:buAutoNum type="arabicPeriod"/>
            </a:pPr>
            <a:r>
              <a:rPr lang="en-GB"/>
              <a:t>Attempting side-channel attack on an actual Trezor-One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Performing side-channel attack on an emulator for Trezor</a:t>
            </a:r>
            <a:endParaRPr/>
          </a:p>
        </p:txBody>
      </p:sp>
      <p:sp>
        <p:nvSpPr>
          <p:cNvPr id="125" name="Google Shape;125;p19"/>
          <p:cNvSpPr txBox="1">
            <a:spLocks noGrp="1"/>
          </p:cNvSpPr>
          <p:nvPr>
            <p:ph type="body" idx="1"/>
          </p:nvPr>
        </p:nvSpPr>
        <p:spPr>
          <a:xfrm>
            <a:off x="769475" y="2158450"/>
            <a:ext cx="27390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We first built an emulator for Trezor. </a:t>
            </a:r>
            <a:endParaRPr/>
          </a:p>
          <a:p>
            <a:pPr marL="457200" lvl="0" indent="-311150" algn="l" rtl="0">
              <a:spcBef>
                <a:spcPts val="0"/>
              </a:spcBef>
              <a:spcAft>
                <a:spcPts val="0"/>
              </a:spcAft>
              <a:buSzPts val="1300"/>
              <a:buChar char="●"/>
            </a:pPr>
            <a:r>
              <a:rPr lang="en-GB"/>
              <a:t>Next, we tried to extract some extract Traces from the emulator.</a:t>
            </a:r>
            <a:endParaRPr/>
          </a:p>
          <a:p>
            <a:pPr marL="0" lvl="0" indent="0" algn="l" rtl="0">
              <a:spcBef>
                <a:spcPts val="1200"/>
              </a:spcBef>
              <a:spcAft>
                <a:spcPts val="1200"/>
              </a:spcAft>
              <a:buNone/>
            </a:pPr>
            <a:endParaRPr/>
          </a:p>
        </p:txBody>
      </p:sp>
      <p:pic>
        <p:nvPicPr>
          <p:cNvPr id="126" name="Google Shape;126;p19"/>
          <p:cNvPicPr preferRelativeResize="0"/>
          <p:nvPr/>
        </p:nvPicPr>
        <p:blipFill>
          <a:blip r:embed="rId3">
            <a:alphaModFix/>
          </a:blip>
          <a:stretch>
            <a:fillRect/>
          </a:stretch>
        </p:blipFill>
        <p:spPr>
          <a:xfrm>
            <a:off x="3737650" y="1940050"/>
            <a:ext cx="3750400" cy="28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ML Based Side Channel Attack on the Emulator</a:t>
            </a:r>
            <a:endParaRPr/>
          </a:p>
        </p:txBody>
      </p:sp>
      <p:sp>
        <p:nvSpPr>
          <p:cNvPr id="132" name="Google Shape;132;p20"/>
          <p:cNvSpPr txBox="1">
            <a:spLocks noGrp="1"/>
          </p:cNvSpPr>
          <p:nvPr>
            <p:ph type="body" idx="1"/>
          </p:nvPr>
        </p:nvSpPr>
        <p:spPr>
          <a:xfrm>
            <a:off x="727650" y="1853850"/>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Upon analysis of these traces we observe the following NICV values</a:t>
            </a:r>
            <a:endParaRPr/>
          </a:p>
          <a:p>
            <a:pPr marL="1828800" lvl="0" indent="457200" algn="l" rtl="0">
              <a:spcBef>
                <a:spcPts val="1200"/>
              </a:spcBef>
              <a:spcAft>
                <a:spcPts val="1200"/>
              </a:spcAft>
              <a:buNone/>
            </a:pPr>
            <a:r>
              <a:rPr lang="en-GB"/>
              <a:t>NICV values using difference as class metric</a:t>
            </a:r>
            <a:endParaRPr/>
          </a:p>
        </p:txBody>
      </p:sp>
      <p:pic>
        <p:nvPicPr>
          <p:cNvPr id="133" name="Google Shape;133;p20"/>
          <p:cNvPicPr preferRelativeResize="0"/>
          <p:nvPr/>
        </p:nvPicPr>
        <p:blipFill>
          <a:blip r:embed="rId3">
            <a:alphaModFix/>
          </a:blip>
          <a:stretch>
            <a:fillRect/>
          </a:stretch>
        </p:blipFill>
        <p:spPr>
          <a:xfrm>
            <a:off x="2890050" y="2536800"/>
            <a:ext cx="3584501" cy="2688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ML Based Side Channel Attack on the Emulator</a:t>
            </a:r>
            <a:endParaRPr/>
          </a:p>
          <a:p>
            <a:pPr marL="0" lvl="0" indent="0" algn="l" rtl="0">
              <a:spcBef>
                <a:spcPts val="0"/>
              </a:spcBef>
              <a:spcAft>
                <a:spcPts val="0"/>
              </a:spcAft>
              <a:buNone/>
            </a:pPr>
            <a:endParaRPr/>
          </a:p>
        </p:txBody>
      </p:sp>
      <p:sp>
        <p:nvSpPr>
          <p:cNvPr id="139" name="Google Shape;139;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Trained classifiers for each digit with SVM[2] using linear kernel</a:t>
            </a:r>
            <a:endParaRPr/>
          </a:p>
          <a:p>
            <a:pPr marL="457200" lvl="0" indent="-311150" algn="l" rtl="0">
              <a:spcBef>
                <a:spcPts val="0"/>
              </a:spcBef>
              <a:spcAft>
                <a:spcPts val="0"/>
              </a:spcAft>
              <a:buSzPts val="1300"/>
              <a:buChar char="●"/>
            </a:pPr>
            <a:r>
              <a:rPr lang="en-GB"/>
              <a:t>Trained with 1500 traces </a:t>
            </a:r>
            <a:endParaRPr/>
          </a:p>
          <a:p>
            <a:pPr marL="457200" lvl="0" indent="-311150" algn="l" rtl="0">
              <a:spcBef>
                <a:spcPts val="0"/>
              </a:spcBef>
              <a:spcAft>
                <a:spcPts val="0"/>
              </a:spcAft>
              <a:buSzPts val="1300"/>
              <a:buChar char="●"/>
            </a:pPr>
            <a:r>
              <a:rPr lang="en-GB"/>
              <a:t>Always correct predictions when the presented digit is same as the actual stored pin digit.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On-screen Show (16:9)</PresentationFormat>
  <Paragraphs>78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Lato</vt:lpstr>
      <vt:lpstr>Arial</vt:lpstr>
      <vt:lpstr>Raleway</vt:lpstr>
      <vt:lpstr>Streamline</vt:lpstr>
      <vt:lpstr>Power Side Channel Attacks on Hardware Wallet to Recover Pins</vt:lpstr>
      <vt:lpstr>Contents</vt:lpstr>
      <vt:lpstr>Introduction</vt:lpstr>
      <vt:lpstr>Background </vt:lpstr>
      <vt:lpstr>Vulnerability in Trezor-One Firmware</vt:lpstr>
      <vt:lpstr>Experimental Setup</vt:lpstr>
      <vt:lpstr>Performing side-channel attack on an emulator for Trezor</vt:lpstr>
      <vt:lpstr>ML Based Side Channel Attack on the Emulator</vt:lpstr>
      <vt:lpstr>ML Based Side Channel Attack on the Emulator </vt:lpstr>
      <vt:lpstr>Pin Retrieval</vt:lpstr>
      <vt:lpstr>Random Pin Input Strategy</vt:lpstr>
      <vt:lpstr>Chosen Pin Strategy</vt:lpstr>
      <vt:lpstr>Iterative Pin Strategy</vt:lpstr>
      <vt:lpstr>Attempting Side-Channel Attack on Trezor-One</vt:lpstr>
      <vt:lpstr>Setup for Trezor-One</vt:lpstr>
      <vt:lpstr>PowerPoint Presentation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Side Channel Attacks on Hardware Wallet to Recover Pins</dc:title>
  <cp:lastModifiedBy>Kapil Kumar Kathiriya</cp:lastModifiedBy>
  <cp:revision>1</cp:revision>
  <dcterms:modified xsi:type="dcterms:W3CDTF">2023-06-12T07:02:01Z</dcterms:modified>
</cp:coreProperties>
</file>