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81" r:id="rId3"/>
    <p:sldId id="290" r:id="rId4"/>
    <p:sldId id="257" r:id="rId5"/>
    <p:sldId id="283" r:id="rId6"/>
    <p:sldId id="288" r:id="rId7"/>
    <p:sldId id="289" r:id="rId8"/>
    <p:sldId id="284" r:id="rId9"/>
    <p:sldId id="285" r:id="rId10"/>
    <p:sldId id="286" r:id="rId11"/>
    <p:sldId id="287" r:id="rId12"/>
    <p:sldId id="28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kshita kolte" initials="dk" lastIdx="1" clrIdx="0">
    <p:extLst>
      <p:ext uri="{19B8F6BF-5375-455C-9EA6-DF929625EA0E}">
        <p15:presenceInfo xmlns:p15="http://schemas.microsoft.com/office/powerpoint/2012/main" userId="4bb971779ed8200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4D84"/>
    <a:srgbClr val="009900"/>
    <a:srgbClr val="D1BDFF"/>
    <a:srgbClr val="37B3E5"/>
    <a:srgbClr val="7F58AF"/>
    <a:srgbClr val="FEB326"/>
    <a:srgbClr val="64C5EB"/>
    <a:srgbClr val="44D0FD"/>
    <a:srgbClr val="9B2928"/>
    <a:srgbClr val="2E2E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17" autoAdjust="0"/>
    <p:restoredTop sz="94660"/>
  </p:normalViewPr>
  <p:slideViewPr>
    <p:cSldViewPr>
      <p:cViewPr varScale="1">
        <p:scale>
          <a:sx n="70" d="100"/>
          <a:sy n="70" d="100"/>
        </p:scale>
        <p:origin x="652" y="5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7BBD45B-611D-442D-890C-4F43DEF6FC97}" type="datetimeFigureOut">
              <a:rPr lang="en-IN" smtClean="0"/>
              <a:t>01-08-2024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03E8EA1-0F71-46F6-9107-FEF32307077E}" type="slidenum">
              <a:rPr lang="en-IN" smtClean="0"/>
              <a:t>‹#›</a:t>
            </a:fld>
            <a:endParaRPr lang="en-IN" dirty="0"/>
          </a:p>
        </p:txBody>
      </p:sp>
    </p:spTree>
    <p:extLst>
      <p:ext uri="{BB962C8B-B14F-4D97-AF65-F5344CB8AC3E}">
        <p14:creationId xmlns:p14="http://schemas.microsoft.com/office/powerpoint/2010/main" val="30491780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03E8EA1-0F71-46F6-9107-FEF32307077E}" type="slidenum">
              <a:rPr lang="en-IN" smtClean="0"/>
              <a:t>1</a:t>
            </a:fld>
            <a:endParaRPr lang="en-IN" dirty="0"/>
          </a:p>
        </p:txBody>
      </p:sp>
    </p:spTree>
    <p:extLst>
      <p:ext uri="{BB962C8B-B14F-4D97-AF65-F5344CB8AC3E}">
        <p14:creationId xmlns:p14="http://schemas.microsoft.com/office/powerpoint/2010/main" val="2900728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F8F612D3-0B03-4EED-9C84-EE1DAA98A853}" type="datetime1">
              <a:rPr lang="en-IN" spc="-5" smtClean="0"/>
              <a:t>01-08-2024</a:t>
            </a:fld>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755010" y="4869"/>
            <a:ext cx="436989" cy="6853130"/>
          </a:xfrm>
          <a:prstGeom prst="rect">
            <a:avLst/>
          </a:prstGeom>
        </p:spPr>
      </p:pic>
      <p:pic>
        <p:nvPicPr>
          <p:cNvPr id="17" name="bg object 17"/>
          <p:cNvPicPr/>
          <p:nvPr/>
        </p:nvPicPr>
        <p:blipFill>
          <a:blip r:embed="rId3" cstate="print"/>
          <a:stretch>
            <a:fillRect/>
          </a:stretch>
        </p:blipFill>
        <p:spPr>
          <a:xfrm>
            <a:off x="550832" y="5639214"/>
            <a:ext cx="968544" cy="721919"/>
          </a:xfrm>
          <a:prstGeom prst="rect">
            <a:avLst/>
          </a:prstGeom>
        </p:spPr>
      </p:pic>
      <p:pic>
        <p:nvPicPr>
          <p:cNvPr id="18" name="bg object 18"/>
          <p:cNvPicPr/>
          <p:nvPr/>
        </p:nvPicPr>
        <p:blipFill>
          <a:blip r:embed="rId4" cstate="print"/>
          <a:stretch>
            <a:fillRect/>
          </a:stretch>
        </p:blipFill>
        <p:spPr>
          <a:xfrm>
            <a:off x="9367755" y="0"/>
            <a:ext cx="2824244" cy="552873"/>
          </a:xfrm>
          <a:prstGeom prst="rect">
            <a:avLst/>
          </a:prstGeom>
        </p:spPr>
      </p:pic>
      <p:sp>
        <p:nvSpPr>
          <p:cNvPr id="2" name="Holder 2"/>
          <p:cNvSpPr>
            <a:spLocks noGrp="1"/>
          </p:cNvSpPr>
          <p:nvPr>
            <p:ph type="title"/>
          </p:nvPr>
        </p:nvSpPr>
        <p:spPr/>
        <p:txBody>
          <a:bodyPr lIns="0" tIns="0" rIns="0" bIns="0"/>
          <a:lstStyle>
            <a:lvl1pPr>
              <a:defRPr sz="31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4C1947CF-449C-44B2-A368-A4BCF0692160}" type="datetime1">
              <a:rPr lang="en-IN" spc="-5" smtClean="0"/>
              <a:t>01-08-2024</a:t>
            </a:fld>
            <a:endParaRPr spc="-5" dirty="0"/>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rgbClr val="C00000"/>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E3E711F6-4AA9-4756-AAD4-A1BBAE90F052}" type="datetime1">
              <a:rPr lang="en-IN" spc="-5" smtClean="0"/>
              <a:t>01-08-2024</a:t>
            </a:fld>
            <a:endParaRPr spc="-5" dirty="0"/>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1755010" y="4869"/>
            <a:ext cx="436989" cy="6853130"/>
          </a:xfrm>
          <a:prstGeom prst="rect">
            <a:avLst/>
          </a:prstGeom>
        </p:spPr>
      </p:pic>
      <p:pic>
        <p:nvPicPr>
          <p:cNvPr id="17" name="bg object 17"/>
          <p:cNvPicPr/>
          <p:nvPr/>
        </p:nvPicPr>
        <p:blipFill>
          <a:blip r:embed="rId3" cstate="print"/>
          <a:stretch>
            <a:fillRect/>
          </a:stretch>
        </p:blipFill>
        <p:spPr>
          <a:xfrm>
            <a:off x="550832" y="5649049"/>
            <a:ext cx="968544" cy="721919"/>
          </a:xfrm>
          <a:prstGeom prst="rect">
            <a:avLst/>
          </a:prstGeom>
        </p:spPr>
      </p:pic>
      <p:pic>
        <p:nvPicPr>
          <p:cNvPr id="18" name="bg object 18"/>
          <p:cNvPicPr/>
          <p:nvPr/>
        </p:nvPicPr>
        <p:blipFill>
          <a:blip r:embed="rId4" cstate="print"/>
          <a:stretch>
            <a:fillRect/>
          </a:stretch>
        </p:blipFill>
        <p:spPr>
          <a:xfrm>
            <a:off x="9395051" y="0"/>
            <a:ext cx="2796948" cy="552873"/>
          </a:xfrm>
          <a:prstGeom prst="rect">
            <a:avLst/>
          </a:prstGeom>
        </p:spPr>
      </p:pic>
      <p:pic>
        <p:nvPicPr>
          <p:cNvPr id="19" name="bg object 19"/>
          <p:cNvPicPr/>
          <p:nvPr/>
        </p:nvPicPr>
        <p:blipFill>
          <a:blip r:embed="rId5" cstate="print"/>
          <a:stretch>
            <a:fillRect/>
          </a:stretch>
        </p:blipFill>
        <p:spPr>
          <a:xfrm>
            <a:off x="285928" y="152400"/>
            <a:ext cx="1002224" cy="1030089"/>
          </a:xfrm>
          <a:prstGeom prst="rect">
            <a:avLst/>
          </a:prstGeom>
        </p:spPr>
      </p:pic>
      <p:sp>
        <p:nvSpPr>
          <p:cNvPr id="2" name="Holder 2"/>
          <p:cNvSpPr>
            <a:spLocks noGrp="1"/>
          </p:cNvSpPr>
          <p:nvPr>
            <p:ph type="title"/>
          </p:nvPr>
        </p:nvSpPr>
        <p:spPr/>
        <p:txBody>
          <a:bodyPr lIns="0" tIns="0" rIns="0" bIns="0"/>
          <a:lstStyle>
            <a:lvl1pPr>
              <a:defRPr sz="3100" b="1" i="0">
                <a:solidFill>
                  <a:srgbClr val="C00000"/>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11CBB702-10F1-4A50-AB78-C183082644D3}" type="datetime1">
              <a:rPr lang="en-IN" spc="-5" smtClean="0"/>
              <a:t>01-08-2024</a:t>
            </a:fld>
            <a:endParaRPr spc="-5" dirty="0"/>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6400800"/>
            <a:ext cx="12191999" cy="457199"/>
          </a:xfrm>
          <a:prstGeom prst="rect">
            <a:avLst/>
          </a:prstGeom>
        </p:spPr>
      </p:pic>
      <p:pic>
        <p:nvPicPr>
          <p:cNvPr id="17" name="bg object 17"/>
          <p:cNvPicPr/>
          <p:nvPr/>
        </p:nvPicPr>
        <p:blipFill>
          <a:blip r:embed="rId3" cstate="print"/>
          <a:stretch>
            <a:fillRect/>
          </a:stretch>
        </p:blipFill>
        <p:spPr>
          <a:xfrm>
            <a:off x="10844462" y="332681"/>
            <a:ext cx="968544" cy="721919"/>
          </a:xfrm>
          <a:prstGeom prst="rect">
            <a:avLst/>
          </a:prstGeom>
        </p:spPr>
      </p:pic>
      <p:pic>
        <p:nvPicPr>
          <p:cNvPr id="18" name="bg object 18"/>
          <p:cNvPicPr/>
          <p:nvPr/>
        </p:nvPicPr>
        <p:blipFill>
          <a:blip r:embed="rId4" cstate="print"/>
          <a:stretch>
            <a:fillRect/>
          </a:stretch>
        </p:blipFill>
        <p:spPr>
          <a:xfrm>
            <a:off x="0" y="6054721"/>
            <a:ext cx="573718" cy="346080"/>
          </a:xfrm>
          <a:prstGeom prst="rect">
            <a:avLst/>
          </a:prstGeom>
        </p:spPr>
      </p:pic>
      <p:pic>
        <p:nvPicPr>
          <p:cNvPr id="19" name="bg object 19"/>
          <p:cNvPicPr/>
          <p:nvPr/>
        </p:nvPicPr>
        <p:blipFill>
          <a:blip r:embed="rId5" cstate="print"/>
          <a:stretch>
            <a:fillRect/>
          </a:stretch>
        </p:blipFill>
        <p:spPr>
          <a:xfrm>
            <a:off x="358425" y="171775"/>
            <a:ext cx="4190834" cy="721924"/>
          </a:xfrm>
          <a:prstGeom prst="rect">
            <a:avLst/>
          </a:prstGeom>
        </p:spPr>
      </p:pic>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fld id="{D00C710D-5D6A-45E4-816B-E65BF89C3ADB}" type="datetime1">
              <a:rPr lang="en-IN" spc="-5" smtClean="0"/>
              <a:t>01-08-2024</a:t>
            </a:fld>
            <a:endParaRPr spc="-5" dirty="0"/>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1755010" y="4869"/>
            <a:ext cx="436989" cy="6853130"/>
          </a:xfrm>
          <a:prstGeom prst="rect">
            <a:avLst/>
          </a:prstGeom>
        </p:spPr>
      </p:pic>
      <p:pic>
        <p:nvPicPr>
          <p:cNvPr id="17" name="bg object 17"/>
          <p:cNvPicPr/>
          <p:nvPr/>
        </p:nvPicPr>
        <p:blipFill>
          <a:blip r:embed="rId8" cstate="print"/>
          <a:stretch>
            <a:fillRect/>
          </a:stretch>
        </p:blipFill>
        <p:spPr>
          <a:xfrm>
            <a:off x="550832" y="5649049"/>
            <a:ext cx="968544" cy="721919"/>
          </a:xfrm>
          <a:prstGeom prst="rect">
            <a:avLst/>
          </a:prstGeom>
        </p:spPr>
      </p:pic>
      <p:sp>
        <p:nvSpPr>
          <p:cNvPr id="2" name="Holder 2"/>
          <p:cNvSpPr>
            <a:spLocks noGrp="1"/>
          </p:cNvSpPr>
          <p:nvPr>
            <p:ph type="title"/>
          </p:nvPr>
        </p:nvSpPr>
        <p:spPr>
          <a:xfrm>
            <a:off x="2705866" y="209677"/>
            <a:ext cx="6780267" cy="497840"/>
          </a:xfrm>
          <a:prstGeom prst="rect">
            <a:avLst/>
          </a:prstGeom>
        </p:spPr>
        <p:txBody>
          <a:bodyPr wrap="square" lIns="0" tIns="0" rIns="0" bIns="0">
            <a:spAutoFit/>
          </a:bodyPr>
          <a:lstStyle>
            <a:lvl1pPr>
              <a:defRPr sz="3100" b="1" i="0">
                <a:solidFill>
                  <a:srgbClr val="C00000"/>
                </a:solidFill>
                <a:latin typeface="Times New Roman"/>
                <a:cs typeface="Times New Roman"/>
              </a:defRPr>
            </a:lvl1pPr>
          </a:lstStyle>
          <a:p>
            <a:endParaRPr/>
          </a:p>
        </p:txBody>
      </p:sp>
      <p:sp>
        <p:nvSpPr>
          <p:cNvPr id="3" name="Holder 3"/>
          <p:cNvSpPr>
            <a:spLocks noGrp="1"/>
          </p:cNvSpPr>
          <p:nvPr>
            <p:ph type="body" idx="1"/>
          </p:nvPr>
        </p:nvSpPr>
        <p:spPr>
          <a:xfrm>
            <a:off x="1994461" y="1178212"/>
            <a:ext cx="8203077" cy="352742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992910" y="6467728"/>
            <a:ext cx="220472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5" dirty="0"/>
              <a:t>Computer</a:t>
            </a:r>
            <a:r>
              <a:rPr spc="-40" dirty="0"/>
              <a:t> </a:t>
            </a:r>
            <a:r>
              <a:rPr spc="-5" dirty="0"/>
              <a:t>Engineering</a:t>
            </a:r>
            <a:r>
              <a:rPr spc="-35" dirty="0"/>
              <a:t> </a:t>
            </a:r>
            <a:r>
              <a:rPr spc="-5" dirty="0"/>
              <a:t>Department</a:t>
            </a:r>
          </a:p>
        </p:txBody>
      </p:sp>
      <p:sp>
        <p:nvSpPr>
          <p:cNvPr id="5" name="Holder 5"/>
          <p:cNvSpPr>
            <a:spLocks noGrp="1"/>
          </p:cNvSpPr>
          <p:nvPr>
            <p:ph type="dt" sz="half" idx="6"/>
          </p:nvPr>
        </p:nvSpPr>
        <p:spPr>
          <a:xfrm>
            <a:off x="911225" y="6467728"/>
            <a:ext cx="760094" cy="156068"/>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fld id="{2A69D189-D13C-425A-ADBB-D4245A6BCFC5}" type="datetime1">
              <a:rPr lang="en-IN" spc="-5" smtClean="0"/>
              <a:t>01-08-2024</a:t>
            </a:fld>
            <a:endParaRPr spc="-5" dirty="0"/>
          </a:p>
        </p:txBody>
      </p:sp>
      <p:sp>
        <p:nvSpPr>
          <p:cNvPr id="6" name="Holder 6"/>
          <p:cNvSpPr>
            <a:spLocks noGrp="1"/>
          </p:cNvSpPr>
          <p:nvPr>
            <p:ph type="sldNum" sz="quarter" idx="7"/>
          </p:nvPr>
        </p:nvSpPr>
        <p:spPr>
          <a:xfrm>
            <a:off x="11152733" y="6467728"/>
            <a:ext cx="153670"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381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oi.org/10.1080/01431161.2023.2290994" TargetMode="External"/><Relationship Id="rId3" Type="http://schemas.openxmlformats.org/officeDocument/2006/relationships/hyperlink" Target="https://doi.org/10.1016/j.rineng.2024.102039" TargetMode="External"/><Relationship Id="rId7" Type="http://schemas.openxmlformats.org/officeDocument/2006/relationships/hyperlink" Target="https://doi.org/10.1016/j.hazadv.2023.100395" TargetMode="External"/><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hyperlink" Target="https://doi.org/10.1016/j.envc.2020.100017" TargetMode="External"/><Relationship Id="rId5" Type="http://schemas.openxmlformats.org/officeDocument/2006/relationships/hyperlink" Target="https://doi.org/10.1007/s44274-024-00066-w" TargetMode="External"/><Relationship Id="rId10" Type="http://schemas.openxmlformats.org/officeDocument/2006/relationships/hyperlink" Target="https://doi.org/10.17485/IJST/v16i46.2530" TargetMode="External"/><Relationship Id="rId4" Type="http://schemas.openxmlformats.org/officeDocument/2006/relationships/hyperlink" Target="https://doi.org/10.1016/j.geogeo.2024.100268" TargetMode="External"/><Relationship Id="rId9" Type="http://schemas.openxmlformats.org/officeDocument/2006/relationships/hyperlink" Target="https://doi.org/10.1080/19475705.2023.229035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22" y="1172304"/>
            <a:ext cx="12179157" cy="2485296"/>
          </a:xfrm>
          <a:prstGeom prst="rect">
            <a:avLst/>
          </a:prstGeom>
        </p:spPr>
        <p:txBody>
          <a:bodyPr vert="horz" wrap="square" lIns="0" tIns="12700" rIns="0" bIns="0" rtlCol="0">
            <a:spAutoFit/>
          </a:bodyPr>
          <a:lstStyle/>
          <a:p>
            <a:pPr marL="537210" marR="423545" indent="-110489" algn="ctr">
              <a:lnSpc>
                <a:spcPct val="100000"/>
              </a:lnSpc>
              <a:spcBef>
                <a:spcPts val="100"/>
              </a:spcBef>
            </a:pPr>
            <a:r>
              <a:rPr sz="2400" b="1" spc="-5" dirty="0">
                <a:solidFill>
                  <a:srgbClr val="C00000"/>
                </a:solidFill>
                <a:latin typeface="Times New Roman"/>
                <a:cs typeface="Times New Roman"/>
              </a:rPr>
              <a:t>K.</a:t>
            </a:r>
            <a:r>
              <a:rPr sz="2400" b="1" spc="-25" dirty="0">
                <a:solidFill>
                  <a:srgbClr val="C00000"/>
                </a:solidFill>
                <a:latin typeface="Times New Roman"/>
                <a:cs typeface="Times New Roman"/>
              </a:rPr>
              <a:t> </a:t>
            </a:r>
            <a:r>
              <a:rPr sz="2400" b="1" dirty="0">
                <a:solidFill>
                  <a:srgbClr val="C00000"/>
                </a:solidFill>
                <a:latin typeface="Times New Roman"/>
                <a:cs typeface="Times New Roman"/>
              </a:rPr>
              <a:t>J.</a:t>
            </a:r>
            <a:r>
              <a:rPr sz="2400" b="1" spc="-15" dirty="0">
                <a:solidFill>
                  <a:srgbClr val="C00000"/>
                </a:solidFill>
                <a:latin typeface="Times New Roman"/>
                <a:cs typeface="Times New Roman"/>
              </a:rPr>
              <a:t> </a:t>
            </a:r>
            <a:r>
              <a:rPr sz="2400" b="1" spc="-5" dirty="0">
                <a:solidFill>
                  <a:srgbClr val="C00000"/>
                </a:solidFill>
                <a:latin typeface="Times New Roman"/>
                <a:cs typeface="Times New Roman"/>
              </a:rPr>
              <a:t>Somaiya</a:t>
            </a:r>
            <a:r>
              <a:rPr sz="2400" b="1" spc="-20" dirty="0">
                <a:solidFill>
                  <a:srgbClr val="C00000"/>
                </a:solidFill>
                <a:latin typeface="Times New Roman"/>
                <a:cs typeface="Times New Roman"/>
              </a:rPr>
              <a:t> </a:t>
            </a:r>
            <a:r>
              <a:rPr sz="2400" b="1" spc="-5" dirty="0">
                <a:solidFill>
                  <a:srgbClr val="C00000"/>
                </a:solidFill>
                <a:latin typeface="Times New Roman"/>
                <a:cs typeface="Times New Roman"/>
              </a:rPr>
              <a:t>Institute</a:t>
            </a:r>
            <a:r>
              <a:rPr sz="2400" b="1" spc="-25" dirty="0">
                <a:solidFill>
                  <a:srgbClr val="C00000"/>
                </a:solidFill>
                <a:latin typeface="Times New Roman"/>
                <a:cs typeface="Times New Roman"/>
              </a:rPr>
              <a:t> </a:t>
            </a:r>
            <a:r>
              <a:rPr sz="2400" b="1" dirty="0">
                <a:solidFill>
                  <a:srgbClr val="C00000"/>
                </a:solidFill>
                <a:latin typeface="Times New Roman"/>
                <a:cs typeface="Times New Roman"/>
              </a:rPr>
              <a:t>of</a:t>
            </a:r>
            <a:r>
              <a:rPr sz="2400" b="1" spc="-15" dirty="0">
                <a:solidFill>
                  <a:srgbClr val="C00000"/>
                </a:solidFill>
                <a:latin typeface="Times New Roman"/>
                <a:cs typeface="Times New Roman"/>
              </a:rPr>
              <a:t> </a:t>
            </a:r>
            <a:r>
              <a:rPr sz="2400" b="1" spc="-5" dirty="0">
                <a:solidFill>
                  <a:srgbClr val="C00000"/>
                </a:solidFill>
                <a:latin typeface="Times New Roman"/>
                <a:cs typeface="Times New Roman"/>
              </a:rPr>
              <a:t>Technology,</a:t>
            </a:r>
            <a:r>
              <a:rPr sz="2400" b="1" spc="-25" dirty="0">
                <a:solidFill>
                  <a:srgbClr val="C00000"/>
                </a:solidFill>
                <a:latin typeface="Times New Roman"/>
                <a:cs typeface="Times New Roman"/>
              </a:rPr>
              <a:t> </a:t>
            </a:r>
            <a:r>
              <a:rPr sz="2400" b="1" spc="-5" dirty="0">
                <a:solidFill>
                  <a:srgbClr val="C00000"/>
                </a:solidFill>
                <a:latin typeface="Times New Roman"/>
                <a:cs typeface="Times New Roman"/>
              </a:rPr>
              <a:t>Mumbai</a:t>
            </a:r>
            <a:endParaRPr sz="2400" dirty="0">
              <a:latin typeface="Times New Roman"/>
              <a:cs typeface="Times New Roman"/>
            </a:endParaRPr>
          </a:p>
          <a:p>
            <a:pPr algn="ctr">
              <a:lnSpc>
                <a:spcPts val="3445"/>
              </a:lnSpc>
            </a:pPr>
            <a:r>
              <a:rPr sz="2400" b="1" u="sng" spc="-5" dirty="0">
                <a:solidFill>
                  <a:srgbClr val="052358"/>
                </a:solidFill>
                <a:uFill>
                  <a:solidFill>
                    <a:srgbClr val="052358"/>
                  </a:solidFill>
                </a:uFill>
                <a:latin typeface="Times New Roman"/>
                <a:cs typeface="Times New Roman"/>
              </a:rPr>
              <a:t>Department</a:t>
            </a:r>
            <a:r>
              <a:rPr sz="2400" b="1" u="sng" spc="-35" dirty="0">
                <a:solidFill>
                  <a:srgbClr val="052358"/>
                </a:solidFill>
                <a:uFill>
                  <a:solidFill>
                    <a:srgbClr val="052358"/>
                  </a:solidFill>
                </a:uFill>
                <a:latin typeface="Times New Roman"/>
                <a:cs typeface="Times New Roman"/>
              </a:rPr>
              <a:t> </a:t>
            </a:r>
            <a:r>
              <a:rPr sz="2400" b="1" u="sng" dirty="0">
                <a:solidFill>
                  <a:srgbClr val="052358"/>
                </a:solidFill>
                <a:uFill>
                  <a:solidFill>
                    <a:srgbClr val="052358"/>
                  </a:solidFill>
                </a:uFill>
                <a:latin typeface="Times New Roman"/>
                <a:cs typeface="Times New Roman"/>
              </a:rPr>
              <a:t>of</a:t>
            </a:r>
            <a:r>
              <a:rPr sz="2400" b="1" u="sng" spc="-25" dirty="0">
                <a:solidFill>
                  <a:srgbClr val="052358"/>
                </a:solidFill>
                <a:uFill>
                  <a:solidFill>
                    <a:srgbClr val="052358"/>
                  </a:solidFill>
                </a:uFill>
                <a:latin typeface="Times New Roman"/>
                <a:cs typeface="Times New Roman"/>
              </a:rPr>
              <a:t> </a:t>
            </a:r>
            <a:r>
              <a:rPr sz="2400" b="1" u="sng" spc="-5" dirty="0">
                <a:solidFill>
                  <a:srgbClr val="052358"/>
                </a:solidFill>
                <a:uFill>
                  <a:solidFill>
                    <a:srgbClr val="052358"/>
                  </a:solidFill>
                </a:uFill>
                <a:latin typeface="Times New Roman"/>
                <a:cs typeface="Times New Roman"/>
              </a:rPr>
              <a:t>Computer</a:t>
            </a:r>
            <a:r>
              <a:rPr sz="2400" b="1" u="sng" spc="-30" dirty="0">
                <a:solidFill>
                  <a:srgbClr val="052358"/>
                </a:solidFill>
                <a:uFill>
                  <a:solidFill>
                    <a:srgbClr val="052358"/>
                  </a:solidFill>
                </a:uFill>
                <a:latin typeface="Times New Roman"/>
                <a:cs typeface="Times New Roman"/>
              </a:rPr>
              <a:t> </a:t>
            </a:r>
            <a:r>
              <a:rPr sz="2400" b="1" u="sng" spc="-5" dirty="0">
                <a:solidFill>
                  <a:srgbClr val="052358"/>
                </a:solidFill>
                <a:uFill>
                  <a:solidFill>
                    <a:srgbClr val="052358"/>
                  </a:solidFill>
                </a:uFill>
                <a:latin typeface="Times New Roman"/>
                <a:cs typeface="Times New Roman"/>
              </a:rPr>
              <a:t>Engineering</a:t>
            </a:r>
            <a:r>
              <a:rPr lang="en-US" sz="2400" b="1" u="sng" spc="-5" dirty="0">
                <a:solidFill>
                  <a:srgbClr val="052358"/>
                </a:solidFill>
                <a:uFill>
                  <a:solidFill>
                    <a:srgbClr val="052358"/>
                  </a:solidFill>
                </a:uFill>
                <a:latin typeface="Times New Roman"/>
                <a:cs typeface="Times New Roman"/>
              </a:rPr>
              <a:t> A.Y. 2024-25</a:t>
            </a:r>
            <a:endParaRPr lang="en-GB" sz="2400" b="1" u="sng" spc="-5" dirty="0">
              <a:solidFill>
                <a:srgbClr val="052358"/>
              </a:solidFill>
              <a:uFill>
                <a:solidFill>
                  <a:srgbClr val="052358"/>
                </a:solidFill>
              </a:uFill>
              <a:latin typeface="Times New Roman"/>
              <a:cs typeface="Times New Roman"/>
            </a:endParaRPr>
          </a:p>
          <a:p>
            <a:pPr algn="ctr">
              <a:lnSpc>
                <a:spcPts val="3445"/>
              </a:lnSpc>
            </a:pPr>
            <a:endParaRPr lang="en-GB" sz="2800" b="1" u="heavy" spc="-5" dirty="0">
              <a:solidFill>
                <a:srgbClr val="052358"/>
              </a:solidFill>
              <a:uFill>
                <a:solidFill>
                  <a:srgbClr val="052358"/>
                </a:solidFill>
              </a:uFill>
              <a:latin typeface="Times New Roman"/>
              <a:cs typeface="Times New Roman"/>
            </a:endParaRPr>
          </a:p>
          <a:p>
            <a:pPr algn="ctr"/>
            <a:r>
              <a:rPr lang="en-US" sz="4000" b="1" u="sng" spc="-5" dirty="0">
                <a:solidFill>
                  <a:srgbClr val="C00000"/>
                </a:solidFill>
                <a:uFill>
                  <a:solidFill>
                    <a:srgbClr val="052358"/>
                  </a:solidFill>
                </a:uFill>
                <a:latin typeface="Times New Roman"/>
                <a:cs typeface="Times New Roman"/>
              </a:rPr>
              <a:t>Transforming Landscapes: Potential Impact of Land Use Land Cover (LULC) on Air Quality</a:t>
            </a:r>
            <a:endParaRPr lang="en-IN" sz="4000" b="1" u="sng" spc="-5" dirty="0">
              <a:solidFill>
                <a:srgbClr val="C00000"/>
              </a:solidFill>
              <a:uFill>
                <a:solidFill>
                  <a:srgbClr val="052358"/>
                </a:solidFill>
              </a:uFill>
              <a:latin typeface="Times New Roman"/>
              <a:cs typeface="Times New Roman"/>
            </a:endParaRPr>
          </a:p>
        </p:txBody>
      </p:sp>
      <p:sp>
        <p:nvSpPr>
          <p:cNvPr id="6" name="object 6"/>
          <p:cNvSpPr txBox="1">
            <a:spLocks noGrp="1"/>
          </p:cNvSpPr>
          <p:nvPr>
            <p:ph type="ftr" sz="quarter" idx="5"/>
          </p:nvPr>
        </p:nvSpPr>
        <p:spPr>
          <a:xfrm>
            <a:off x="5110480" y="6467728"/>
            <a:ext cx="2204720" cy="156068"/>
          </a:xfrm>
          <a:prstGeom prst="rect">
            <a:avLst/>
          </a:prstGeom>
        </p:spPr>
        <p:txBody>
          <a:bodyPr vert="horz" wrap="square" lIns="0" tIns="0" rIns="0" bIns="0" rtlCol="0">
            <a:spAutoFit/>
          </a:bodyPr>
          <a:lstStyle/>
          <a:p>
            <a:pPr marL="12700">
              <a:lnSpc>
                <a:spcPts val="1240"/>
              </a:lnSpc>
            </a:pPr>
            <a:r>
              <a:rPr spc="-5" dirty="0">
                <a:solidFill>
                  <a:schemeClr val="bg1"/>
                </a:solidFill>
                <a:latin typeface="Times New Roman" panose="02020603050405020304" pitchFamily="18" charset="0"/>
                <a:cs typeface="Times New Roman" panose="02020603050405020304" pitchFamily="18" charset="0"/>
              </a:rPr>
              <a:t>Computer</a:t>
            </a:r>
            <a:r>
              <a:rPr spc="-40" dirty="0">
                <a:solidFill>
                  <a:schemeClr val="bg1"/>
                </a:solidFill>
                <a:latin typeface="Times New Roman" panose="02020603050405020304" pitchFamily="18" charset="0"/>
                <a:cs typeface="Times New Roman" panose="02020603050405020304" pitchFamily="18" charset="0"/>
              </a:rPr>
              <a:t> </a:t>
            </a:r>
            <a:r>
              <a:rPr spc="-5" dirty="0">
                <a:solidFill>
                  <a:schemeClr val="bg1"/>
                </a:solidFill>
                <a:latin typeface="Times New Roman" panose="02020603050405020304" pitchFamily="18" charset="0"/>
                <a:cs typeface="Times New Roman" panose="02020603050405020304" pitchFamily="18" charset="0"/>
              </a:rPr>
              <a:t>Engineering</a:t>
            </a:r>
            <a:r>
              <a:rPr spc="-35" dirty="0">
                <a:solidFill>
                  <a:schemeClr val="bg1"/>
                </a:solidFill>
                <a:latin typeface="Times New Roman" panose="02020603050405020304" pitchFamily="18" charset="0"/>
                <a:cs typeface="Times New Roman" panose="02020603050405020304" pitchFamily="18" charset="0"/>
              </a:rPr>
              <a:t> </a:t>
            </a:r>
            <a:r>
              <a:rPr spc="-5" dirty="0">
                <a:solidFill>
                  <a:schemeClr val="bg1"/>
                </a:solidFill>
                <a:latin typeface="Times New Roman" panose="02020603050405020304" pitchFamily="18" charset="0"/>
                <a:cs typeface="Times New Roman" panose="02020603050405020304" pitchFamily="18" charset="0"/>
              </a:rPr>
              <a:t>Department</a:t>
            </a:r>
          </a:p>
        </p:txBody>
      </p:sp>
      <p:sp>
        <p:nvSpPr>
          <p:cNvPr id="7" name="object 7"/>
          <p:cNvSpPr txBox="1">
            <a:spLocks noGrp="1"/>
          </p:cNvSpPr>
          <p:nvPr>
            <p:ph type="sldNum" sz="quarter" idx="7"/>
          </p:nvPr>
        </p:nvSpPr>
        <p:spPr>
          <a:xfrm>
            <a:off x="11152733" y="6467728"/>
            <a:ext cx="153670" cy="156068"/>
          </a:xfrm>
          <a:prstGeom prst="rect">
            <a:avLst/>
          </a:prstGeom>
        </p:spPr>
        <p:txBody>
          <a:bodyPr vert="horz" wrap="square" lIns="0" tIns="0" rIns="0" bIns="0" rtlCol="0">
            <a:spAutoFit/>
          </a:bodyPr>
          <a:lstStyle/>
          <a:p>
            <a:pPr marL="38100">
              <a:lnSpc>
                <a:spcPts val="1240"/>
              </a:lnSpc>
            </a:pPr>
            <a:fld id="{81D60167-4931-47E6-BA6A-407CBD079E47}" type="slidenum">
              <a:rPr dirty="0">
                <a:solidFill>
                  <a:schemeClr val="bg1"/>
                </a:solidFill>
                <a:latin typeface="Times New Roman" panose="02020603050405020304" pitchFamily="18" charset="0"/>
                <a:cs typeface="Times New Roman" panose="02020603050405020304" pitchFamily="18" charset="0"/>
              </a:rPr>
              <a:t>1</a:t>
            </a:fld>
            <a:endParaRPr dirty="0">
              <a:solidFill>
                <a:schemeClr val="bg1"/>
              </a:solidFill>
              <a:latin typeface="Times New Roman" panose="02020603050405020304" pitchFamily="18" charset="0"/>
              <a:cs typeface="Times New Roman" panose="02020603050405020304" pitchFamily="18" charset="0"/>
            </a:endParaRPr>
          </a:p>
        </p:txBody>
      </p:sp>
      <p:sp>
        <p:nvSpPr>
          <p:cNvPr id="3" name="object 3"/>
          <p:cNvSpPr txBox="1"/>
          <p:nvPr/>
        </p:nvSpPr>
        <p:spPr>
          <a:xfrm>
            <a:off x="4359212" y="4572000"/>
            <a:ext cx="3505200" cy="1590179"/>
          </a:xfrm>
          <a:prstGeom prst="rect">
            <a:avLst/>
          </a:prstGeom>
        </p:spPr>
        <p:txBody>
          <a:bodyPr vert="horz" wrap="square" lIns="0" tIns="12700" rIns="0" bIns="0" rtlCol="0">
            <a:spAutoFit/>
          </a:bodyPr>
          <a:lstStyle/>
          <a:p>
            <a:pPr marL="12700" algn="ctr">
              <a:spcBef>
                <a:spcPts val="100"/>
              </a:spcBef>
            </a:pPr>
            <a:r>
              <a:rPr lang="en-GB" sz="2000" b="1" spc="-5" dirty="0">
                <a:solidFill>
                  <a:srgbClr val="052358"/>
                </a:solidFill>
                <a:latin typeface="Times New Roman" panose="02020603050405020304" pitchFamily="18" charset="0"/>
                <a:cs typeface="Times New Roman" panose="02020603050405020304" pitchFamily="18" charset="0"/>
              </a:rPr>
              <a:t>LY-A</a:t>
            </a:r>
          </a:p>
          <a:p>
            <a:pPr marL="12700" algn="ctr">
              <a:spcBef>
                <a:spcPts val="100"/>
              </a:spcBef>
            </a:pPr>
            <a:br>
              <a:rPr lang="en-GB" sz="2000" b="1" spc="-5" dirty="0">
                <a:solidFill>
                  <a:srgbClr val="052358"/>
                </a:solidFill>
                <a:latin typeface="Times New Roman" panose="02020603050405020304" pitchFamily="18" charset="0"/>
                <a:cs typeface="Times New Roman" panose="02020603050405020304" pitchFamily="18" charset="0"/>
              </a:rPr>
            </a:br>
            <a:r>
              <a:rPr lang="en-GB" sz="2000" b="1" spc="-5" dirty="0">
                <a:solidFill>
                  <a:srgbClr val="052358"/>
                </a:solidFill>
                <a:latin typeface="Times New Roman" panose="02020603050405020304" pitchFamily="18" charset="0"/>
                <a:cs typeface="Times New Roman" panose="02020603050405020304" pitchFamily="18" charset="0"/>
              </a:rPr>
              <a:t>Palak Desai </a:t>
            </a:r>
            <a:r>
              <a:rPr lang="en-GB" sz="2000" b="1" dirty="0">
                <a:solidFill>
                  <a:srgbClr val="052358"/>
                </a:solidFill>
                <a:latin typeface="Times New Roman" panose="02020603050405020304" pitchFamily="18" charset="0"/>
                <a:cs typeface="Times New Roman" panose="02020603050405020304" pitchFamily="18" charset="0"/>
              </a:rPr>
              <a:t>– </a:t>
            </a:r>
            <a:r>
              <a:rPr lang="en-GB" sz="2000" b="1" spc="-5" dirty="0">
                <a:solidFill>
                  <a:srgbClr val="052358"/>
                </a:solidFill>
                <a:latin typeface="Times New Roman" panose="02020603050405020304" pitchFamily="18" charset="0"/>
                <a:cs typeface="Times New Roman" panose="02020603050405020304" pitchFamily="18" charset="0"/>
              </a:rPr>
              <a:t>10</a:t>
            </a:r>
            <a:endParaRPr lang="en-GB" sz="2000" dirty="0">
              <a:latin typeface="Times New Roman"/>
              <a:cs typeface="Times New Roman"/>
            </a:endParaRPr>
          </a:p>
          <a:p>
            <a:pPr marL="12700" algn="ctr">
              <a:lnSpc>
                <a:spcPct val="100000"/>
              </a:lnSpc>
              <a:spcBef>
                <a:spcPts val="100"/>
              </a:spcBef>
            </a:pPr>
            <a:r>
              <a:rPr lang="en-GB" sz="2000" b="1" spc="-5" dirty="0">
                <a:solidFill>
                  <a:srgbClr val="052358"/>
                </a:solidFill>
                <a:latin typeface="Times New Roman"/>
                <a:cs typeface="Times New Roman"/>
              </a:rPr>
              <a:t>Kapil Bhatia</a:t>
            </a:r>
            <a:r>
              <a:rPr sz="2000" b="1" spc="-25" dirty="0">
                <a:solidFill>
                  <a:srgbClr val="052358"/>
                </a:solidFill>
                <a:latin typeface="Times New Roman"/>
                <a:cs typeface="Times New Roman"/>
              </a:rPr>
              <a:t> </a:t>
            </a:r>
            <a:r>
              <a:rPr sz="2000" b="1" dirty="0">
                <a:solidFill>
                  <a:srgbClr val="052358"/>
                </a:solidFill>
                <a:latin typeface="Times New Roman"/>
                <a:cs typeface="Times New Roman"/>
              </a:rPr>
              <a:t>–</a:t>
            </a:r>
            <a:r>
              <a:rPr sz="2000" b="1" spc="-20" dirty="0">
                <a:solidFill>
                  <a:srgbClr val="052358"/>
                </a:solidFill>
                <a:latin typeface="Times New Roman"/>
                <a:cs typeface="Times New Roman"/>
              </a:rPr>
              <a:t> </a:t>
            </a:r>
            <a:r>
              <a:rPr lang="en-US" sz="2000" b="1" spc="-20" dirty="0">
                <a:solidFill>
                  <a:srgbClr val="052358"/>
                </a:solidFill>
                <a:latin typeface="Times New Roman"/>
                <a:cs typeface="Times New Roman"/>
              </a:rPr>
              <a:t>55</a:t>
            </a:r>
          </a:p>
          <a:p>
            <a:pPr marL="12700" algn="ctr">
              <a:lnSpc>
                <a:spcPct val="100000"/>
              </a:lnSpc>
              <a:spcBef>
                <a:spcPts val="100"/>
              </a:spcBef>
            </a:pPr>
            <a:r>
              <a:rPr lang="en-GB" sz="2000" b="1" spc="-5" dirty="0">
                <a:solidFill>
                  <a:srgbClr val="052358"/>
                </a:solidFill>
                <a:latin typeface="Times New Roman" panose="02020603050405020304" pitchFamily="18" charset="0"/>
                <a:cs typeface="Times New Roman" panose="02020603050405020304" pitchFamily="18" charset="0"/>
              </a:rPr>
              <a:t>Dakshita Kolte</a:t>
            </a:r>
            <a:r>
              <a:rPr sz="2000" b="1" spc="-25" dirty="0">
                <a:solidFill>
                  <a:srgbClr val="052358"/>
                </a:solidFill>
                <a:latin typeface="Times New Roman" panose="02020603050405020304" pitchFamily="18" charset="0"/>
                <a:cs typeface="Times New Roman" panose="02020603050405020304" pitchFamily="18" charset="0"/>
              </a:rPr>
              <a:t> </a:t>
            </a:r>
            <a:r>
              <a:rPr sz="2000" b="1" dirty="0">
                <a:solidFill>
                  <a:srgbClr val="052358"/>
                </a:solidFill>
                <a:latin typeface="Times New Roman" panose="02020603050405020304" pitchFamily="18" charset="0"/>
                <a:cs typeface="Times New Roman" panose="02020603050405020304" pitchFamily="18" charset="0"/>
              </a:rPr>
              <a:t>–</a:t>
            </a:r>
            <a:r>
              <a:rPr sz="2000" b="1" spc="-20" dirty="0">
                <a:solidFill>
                  <a:srgbClr val="052358"/>
                </a:solidFill>
                <a:latin typeface="Times New Roman" panose="02020603050405020304" pitchFamily="18" charset="0"/>
                <a:cs typeface="Times New Roman" panose="02020603050405020304" pitchFamily="18" charset="0"/>
              </a:rPr>
              <a:t> </a:t>
            </a:r>
            <a:r>
              <a:rPr lang="en-GB" sz="2000" b="1" spc="-5" dirty="0">
                <a:solidFill>
                  <a:srgbClr val="052358"/>
                </a:solidFill>
                <a:latin typeface="Times New Roman" panose="02020603050405020304" pitchFamily="18" charset="0"/>
                <a:cs typeface="Times New Roman" panose="02020603050405020304" pitchFamily="18" charset="0"/>
              </a:rPr>
              <a:t>65</a:t>
            </a:r>
            <a:endParaRPr sz="20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92715EE-7CB5-2601-6EC3-266164E55343}"/>
              </a:ext>
            </a:extLst>
          </p:cNvPr>
          <p:cNvSpPr/>
          <p:nvPr/>
        </p:nvSpPr>
        <p:spPr>
          <a:xfrm>
            <a:off x="12841" y="0"/>
            <a:ext cx="10655159" cy="11573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994F8178-1B24-61DB-3467-B02D15E20D4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0818"/>
          <a:stretch/>
        </p:blipFill>
        <p:spPr>
          <a:xfrm>
            <a:off x="152401" y="99646"/>
            <a:ext cx="3581399" cy="957961"/>
          </a:xfrm>
          <a:prstGeom prst="rect">
            <a:avLst/>
          </a:prstGeom>
        </p:spPr>
      </p:pic>
      <p:sp>
        <p:nvSpPr>
          <p:cNvPr id="11" name="Rectangle 1">
            <a:extLst>
              <a:ext uri="{FF2B5EF4-FFF2-40B4-BE49-F238E27FC236}">
                <a16:creationId xmlns:a16="http://schemas.microsoft.com/office/drawing/2014/main" id="{BD78FF6B-1CDE-47A6-0C2B-1891C734DF0D}"/>
              </a:ext>
            </a:extLst>
          </p:cNvPr>
          <p:cNvSpPr>
            <a:spLocks noChangeArrowheads="1"/>
          </p:cNvSpPr>
          <p:nvPr/>
        </p:nvSpPr>
        <p:spPr bwMode="auto">
          <a:xfrm>
            <a:off x="4395788" y="2667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Date Placeholder 8">
            <a:extLst>
              <a:ext uri="{FF2B5EF4-FFF2-40B4-BE49-F238E27FC236}">
                <a16:creationId xmlns:a16="http://schemas.microsoft.com/office/drawing/2014/main" id="{F2C646E9-2DF9-3F7F-A831-5CFD1F59609B}"/>
              </a:ext>
            </a:extLst>
          </p:cNvPr>
          <p:cNvSpPr>
            <a:spLocks noGrp="1"/>
          </p:cNvSpPr>
          <p:nvPr>
            <p:ph type="dt" sz="half" idx="6"/>
          </p:nvPr>
        </p:nvSpPr>
        <p:spPr/>
        <p:txBody>
          <a:bodyPr/>
          <a:lstStyle/>
          <a:p>
            <a:pPr marL="12700">
              <a:lnSpc>
                <a:spcPts val="1240"/>
              </a:lnSpc>
            </a:pPr>
            <a:fld id="{FEF9F275-2B7A-4DFF-A021-4D6A534B0433}" type="datetime1">
              <a:rPr lang="en-IN" spc="-5" smtClean="0">
                <a:solidFill>
                  <a:schemeClr val="bg1"/>
                </a:solidFill>
              </a:rPr>
              <a:t>01-08-2024</a:t>
            </a:fld>
            <a:endParaRPr lang="en-IN" spc="-5" dirty="0">
              <a:solidFill>
                <a:schemeClr val="bg1"/>
              </a:solidFill>
            </a:endParaRPr>
          </a:p>
        </p:txBody>
      </p:sp>
      <p:sp>
        <p:nvSpPr>
          <p:cNvPr id="4" name="object 3">
            <a:extLst>
              <a:ext uri="{FF2B5EF4-FFF2-40B4-BE49-F238E27FC236}">
                <a16:creationId xmlns:a16="http://schemas.microsoft.com/office/drawing/2014/main" id="{7DD35B3D-F245-5147-CFB8-D26BB0CC76B3}"/>
              </a:ext>
            </a:extLst>
          </p:cNvPr>
          <p:cNvSpPr txBox="1"/>
          <p:nvPr/>
        </p:nvSpPr>
        <p:spPr>
          <a:xfrm>
            <a:off x="4572000" y="4038600"/>
            <a:ext cx="3505200" cy="320601"/>
          </a:xfrm>
          <a:prstGeom prst="rect">
            <a:avLst/>
          </a:prstGeom>
        </p:spPr>
        <p:txBody>
          <a:bodyPr vert="horz" wrap="square" lIns="0" tIns="12700" rIns="0" bIns="0" rtlCol="0">
            <a:spAutoFit/>
          </a:bodyPr>
          <a:lstStyle>
            <a:defPPr>
              <a:defRPr lang="en-US"/>
            </a:defPPr>
            <a:lvl1pPr marL="12700" algn="ctr">
              <a:spcBef>
                <a:spcPts val="100"/>
              </a:spcBef>
              <a:defRPr sz="2000" b="1" spc="-5">
                <a:solidFill>
                  <a:srgbClr val="052358"/>
                </a:solidFill>
                <a:latin typeface="Times New Roman" panose="02020603050405020304" pitchFamily="18" charset="0"/>
                <a:cs typeface="Times New Roman" panose="02020603050405020304" pitchFamily="18" charset="0"/>
              </a:defRPr>
            </a:lvl1pPr>
          </a:lstStyle>
          <a:p>
            <a:r>
              <a:rPr lang="en-US" dirty="0"/>
              <a:t>Guide: Dr. Jyoti Wadmare</a:t>
            </a:r>
            <a:endParaRPr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7" name="object 7"/>
          <p:cNvSpPr txBox="1">
            <a:spLocks noGrp="1"/>
          </p:cNvSpPr>
          <p:nvPr>
            <p:ph type="sldNum" sz="quarter" idx="7"/>
          </p:nvPr>
        </p:nvSpPr>
        <p:spPr>
          <a:xfrm>
            <a:off x="11152732" y="6467728"/>
            <a:ext cx="353467" cy="156068"/>
          </a:xfrm>
          <a:prstGeom prst="rect">
            <a:avLst/>
          </a:prstGeom>
        </p:spPr>
        <p:txBody>
          <a:bodyPr vert="horz" wrap="square" lIns="0" tIns="0" rIns="0" bIns="0" rtlCol="0">
            <a:spAutoFit/>
          </a:bodyPr>
          <a:lstStyle/>
          <a:p>
            <a:pPr marL="38100">
              <a:lnSpc>
                <a:spcPts val="1240"/>
              </a:lnSpc>
            </a:pPr>
            <a:fld id="{81D60167-4931-47E6-BA6A-407CBD079E47}" type="slidenum">
              <a:rPr dirty="0">
                <a:solidFill>
                  <a:schemeClr val="tx1"/>
                </a:solidFill>
                <a:latin typeface="Times New Roman" panose="02020603050405020304" pitchFamily="18" charset="0"/>
                <a:cs typeface="Times New Roman" panose="02020603050405020304" pitchFamily="18" charset="0"/>
              </a:rPr>
              <a:t>10</a:t>
            </a:fld>
            <a:endParaRPr dirty="0">
              <a:solidFill>
                <a:schemeClr val="tx1"/>
              </a:solidFill>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BD6CD1C-9F1A-2322-2765-5304DAE4DC20}"/>
              </a:ext>
            </a:extLst>
          </p:cNvPr>
          <p:cNvSpPr>
            <a:spLocks noGrp="1"/>
          </p:cNvSpPr>
          <p:nvPr>
            <p:ph type="dt" sz="half" idx="6"/>
          </p:nvPr>
        </p:nvSpPr>
        <p:spPr/>
        <p:txBody>
          <a:bodyPr/>
          <a:lstStyle/>
          <a:p>
            <a:pPr marL="12700">
              <a:lnSpc>
                <a:spcPts val="1240"/>
              </a:lnSpc>
            </a:pPr>
            <a:fld id="{A950FFBA-4435-487C-B92D-4B1918EADC1C}" type="datetime1">
              <a:rPr lang="en-IN" spc="-5">
                <a:solidFill>
                  <a:schemeClr val="tx1"/>
                </a:solidFill>
              </a:rPr>
              <a:t>01-08-2024</a:t>
            </a:fld>
            <a:endParaRPr lang="en-IN" spc="-5" dirty="0">
              <a:solidFill>
                <a:schemeClr val="tx1"/>
              </a:solidFill>
            </a:endParaRPr>
          </a:p>
        </p:txBody>
      </p:sp>
      <p:sp>
        <p:nvSpPr>
          <p:cNvPr id="3" name="TextBox 2">
            <a:extLst>
              <a:ext uri="{FF2B5EF4-FFF2-40B4-BE49-F238E27FC236}">
                <a16:creationId xmlns:a16="http://schemas.microsoft.com/office/drawing/2014/main" id="{B06DB414-85E2-5B79-7472-B307DBF0D710}"/>
              </a:ext>
            </a:extLst>
          </p:cNvPr>
          <p:cNvSpPr txBox="1"/>
          <p:nvPr/>
        </p:nvSpPr>
        <p:spPr>
          <a:xfrm>
            <a:off x="1719986" y="947310"/>
            <a:ext cx="9481414" cy="4843890"/>
          </a:xfrm>
          <a:prstGeom prst="rect">
            <a:avLst/>
          </a:prstGeom>
          <a:noFill/>
        </p:spPr>
        <p:txBody>
          <a:bodyPr wrap="square" rtlCol="0">
            <a:spAutoFit/>
          </a:bodyPr>
          <a:lstStyle/>
          <a:p>
            <a:pPr algn="just"/>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This study will highlight the significant impact of land use and land cover (LULC) changes on air quality and public health. By developing a comprehensive machine learning model, we will successfully predict future air quality trends based on detailed LULC data. The model's ability to classify land cover types and their specific impacts on air quality will provide valuable predictive insights for future scenarios. Through this research, we will demonstrate the dynamic relationship between LULC changes, air quality, and public health outcomes. Our findings will emphasize the necessity for informed decision-making and proactive environmental strategies to mitigate negative effects. By integrating air quality and public health considerations into environmental management, policymakers will be better equipped to address the challenges posed by LULC changes and improve overall community well-being.</a:t>
            </a:r>
          </a:p>
        </p:txBody>
      </p:sp>
    </p:spTree>
    <p:extLst>
      <p:ext uri="{BB962C8B-B14F-4D97-AF65-F5344CB8AC3E}">
        <p14:creationId xmlns:p14="http://schemas.microsoft.com/office/powerpoint/2010/main" val="88298410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7" name="object 7"/>
          <p:cNvSpPr txBox="1">
            <a:spLocks noGrp="1"/>
          </p:cNvSpPr>
          <p:nvPr>
            <p:ph type="sldNum" sz="quarter" idx="7"/>
          </p:nvPr>
        </p:nvSpPr>
        <p:spPr>
          <a:xfrm>
            <a:off x="11152732" y="6467728"/>
            <a:ext cx="201067" cy="156068"/>
          </a:xfrm>
          <a:prstGeom prst="rect">
            <a:avLst/>
          </a:prstGeom>
        </p:spPr>
        <p:txBody>
          <a:bodyPr vert="horz" wrap="square" lIns="0" tIns="0" rIns="0" bIns="0" rtlCol="0">
            <a:spAutoFit/>
          </a:bodyPr>
          <a:lstStyle/>
          <a:p>
            <a:pPr marL="38100">
              <a:lnSpc>
                <a:spcPts val="1240"/>
              </a:lnSpc>
            </a:pPr>
            <a:fld id="{81D60167-4931-47E6-BA6A-407CBD079E47}" type="slidenum">
              <a:rPr dirty="0">
                <a:solidFill>
                  <a:schemeClr val="tx1"/>
                </a:solidFill>
                <a:latin typeface="Times New Roman" panose="02020603050405020304" pitchFamily="18" charset="0"/>
                <a:cs typeface="Times New Roman" panose="02020603050405020304" pitchFamily="18" charset="0"/>
              </a:rPr>
              <a:t>11</a:t>
            </a:fld>
            <a:endParaRPr dirty="0">
              <a:solidFill>
                <a:schemeClr val="tx1"/>
              </a:solidFill>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DBD6CD1C-9F1A-2322-2765-5304DAE4DC20}"/>
              </a:ext>
            </a:extLst>
          </p:cNvPr>
          <p:cNvSpPr>
            <a:spLocks noGrp="1"/>
          </p:cNvSpPr>
          <p:nvPr>
            <p:ph type="dt" sz="half" idx="6"/>
          </p:nvPr>
        </p:nvSpPr>
        <p:spPr/>
        <p:txBody>
          <a:bodyPr/>
          <a:lstStyle/>
          <a:p>
            <a:pPr marL="12700">
              <a:lnSpc>
                <a:spcPts val="1240"/>
              </a:lnSpc>
            </a:pPr>
            <a:fld id="{A950FFBA-4435-487C-B92D-4B1918EADC1C}" type="datetime1">
              <a:rPr lang="en-IN" spc="-5">
                <a:solidFill>
                  <a:schemeClr val="tx1"/>
                </a:solidFill>
              </a:rPr>
              <a:t>01-08-2024</a:t>
            </a:fld>
            <a:endParaRPr lang="en-IN" spc="-5" dirty="0">
              <a:solidFill>
                <a:schemeClr val="tx1"/>
              </a:solidFill>
            </a:endParaRPr>
          </a:p>
        </p:txBody>
      </p:sp>
      <p:sp>
        <p:nvSpPr>
          <p:cNvPr id="2" name="TextBox 1">
            <a:extLst>
              <a:ext uri="{FF2B5EF4-FFF2-40B4-BE49-F238E27FC236}">
                <a16:creationId xmlns:a16="http://schemas.microsoft.com/office/drawing/2014/main" id="{C8378360-BA0B-BF31-0A94-6CCBE3A1BC14}"/>
              </a:ext>
            </a:extLst>
          </p:cNvPr>
          <p:cNvSpPr txBox="1"/>
          <p:nvPr/>
        </p:nvSpPr>
        <p:spPr>
          <a:xfrm>
            <a:off x="1676400" y="376535"/>
            <a:ext cx="35814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45BB474-A600-DFA6-8576-24AC490DDF02}"/>
              </a:ext>
            </a:extLst>
          </p:cNvPr>
          <p:cNvSpPr txBox="1"/>
          <p:nvPr/>
        </p:nvSpPr>
        <p:spPr>
          <a:xfrm>
            <a:off x="1671319" y="984677"/>
            <a:ext cx="9829800" cy="5339923"/>
          </a:xfrm>
          <a:prstGeom prst="rect">
            <a:avLst/>
          </a:prstGeom>
          <a:noFill/>
        </p:spPr>
        <p:txBody>
          <a:bodyPr wrap="square" rtlCol="0">
            <a:spAutoFit/>
          </a:bodyPr>
          <a:lstStyle/>
          <a:p>
            <a:pPr marR="457200" algn="just"/>
            <a:r>
              <a:rPr lang="en-US" sz="1100" dirty="0">
                <a:latin typeface="Times New Roman" panose="02020603050405020304" pitchFamily="18" charset="0"/>
                <a:cs typeface="Times New Roman" panose="02020603050405020304" pitchFamily="18" charset="0"/>
              </a:rPr>
              <a:t>[1] </a:t>
            </a:r>
            <a:r>
              <a:rPr lang="en-US" sz="1100" dirty="0">
                <a:solidFill>
                  <a:srgbClr val="000000"/>
                </a:solidFill>
                <a:latin typeface="Times New Roman" panose="02020603050405020304" pitchFamily="18" charset="0"/>
                <a:cs typeface="Times New Roman" panose="02020603050405020304" pitchFamily="18" charset="0"/>
              </a:rPr>
              <a:t> </a:t>
            </a:r>
            <a:r>
              <a:rPr lang="en-US" sz="1100" b="0" i="0" dirty="0">
                <a:solidFill>
                  <a:srgbClr val="000000"/>
                </a:solidFill>
                <a:effectLst/>
                <a:latin typeface="Times New Roman" panose="02020603050405020304" pitchFamily="18" charset="0"/>
                <a:cs typeface="Times New Roman" panose="02020603050405020304" pitchFamily="18" charset="0"/>
              </a:rPr>
              <a:t>K. H. </a:t>
            </a:r>
            <a:r>
              <a:rPr lang="en-US" sz="1100" b="0" i="0" dirty="0" err="1">
                <a:solidFill>
                  <a:srgbClr val="000000"/>
                </a:solidFill>
                <a:effectLst/>
                <a:latin typeface="Times New Roman" panose="02020603050405020304" pitchFamily="18" charset="0"/>
                <a:cs typeface="Times New Roman" panose="02020603050405020304" pitchFamily="18" charset="0"/>
              </a:rPr>
              <a:t>Jodhani</a:t>
            </a:r>
            <a:r>
              <a:rPr lang="en-US" sz="1100" b="0" i="0" dirty="0">
                <a:solidFill>
                  <a:srgbClr val="000000"/>
                </a:solidFill>
                <a:effectLst/>
                <a:latin typeface="Times New Roman" panose="02020603050405020304" pitchFamily="18" charset="0"/>
                <a:cs typeface="Times New Roman" panose="02020603050405020304" pitchFamily="18" charset="0"/>
              </a:rPr>
              <a:t> </a:t>
            </a:r>
            <a:r>
              <a:rPr lang="en-US" sz="1100" b="0" i="1" dirty="0">
                <a:solidFill>
                  <a:srgbClr val="000000"/>
                </a:solidFill>
                <a:effectLst/>
                <a:latin typeface="Times New Roman" panose="02020603050405020304" pitchFamily="18" charset="0"/>
                <a:cs typeface="Times New Roman" panose="02020603050405020304" pitchFamily="18" charset="0"/>
              </a:rPr>
              <a:t>et al.</a:t>
            </a:r>
            <a:r>
              <a:rPr lang="en-US" sz="1100" b="0" i="0" dirty="0">
                <a:solidFill>
                  <a:srgbClr val="000000"/>
                </a:solidFill>
                <a:effectLst/>
                <a:latin typeface="Times New Roman" panose="02020603050405020304" pitchFamily="18" charset="0"/>
                <a:cs typeface="Times New Roman" panose="02020603050405020304" pitchFamily="18" charset="0"/>
              </a:rPr>
              <a:t>, “Synergizing google earth engine and earth observations for potential impact of land use land cover on air quality,” </a:t>
            </a:r>
            <a:r>
              <a:rPr lang="en-US" sz="1100" b="0" i="1" dirty="0">
                <a:solidFill>
                  <a:srgbClr val="000000"/>
                </a:solidFill>
                <a:effectLst/>
                <a:latin typeface="Times New Roman" panose="02020603050405020304" pitchFamily="18" charset="0"/>
                <a:cs typeface="Times New Roman" panose="02020603050405020304" pitchFamily="18" charset="0"/>
              </a:rPr>
              <a:t>Results in engineering</a:t>
            </a:r>
            <a:r>
              <a:rPr lang="en-US" sz="1100" b="0" i="0" dirty="0">
                <a:solidFill>
                  <a:srgbClr val="000000"/>
                </a:solidFill>
                <a:effectLst/>
                <a:latin typeface="Times New Roman" panose="02020603050405020304" pitchFamily="18" charset="0"/>
                <a:cs typeface="Times New Roman" panose="02020603050405020304" pitchFamily="18" charset="0"/>
              </a:rPr>
              <a:t>, vol. 22, pp. 102039–102039, Jun. 2024, </a:t>
            </a:r>
            <a:r>
              <a:rPr lang="en-US" sz="1100" b="0" i="0" dirty="0" err="1">
                <a:solidFill>
                  <a:srgbClr val="000000"/>
                </a:solidFill>
                <a:effectLst/>
                <a:latin typeface="Times New Roman" panose="02020603050405020304" pitchFamily="18" charset="0"/>
                <a:cs typeface="Times New Roman" panose="02020603050405020304" pitchFamily="18" charset="0"/>
              </a:rPr>
              <a:t>doi</a:t>
            </a:r>
            <a:r>
              <a:rPr lang="en-US" sz="1100" b="0" i="0" dirty="0">
                <a:solidFill>
                  <a:srgbClr val="000000"/>
                </a:solidFill>
                <a:effectLst/>
                <a:latin typeface="Times New Roman" panose="02020603050405020304" pitchFamily="18" charset="0"/>
                <a:cs typeface="Times New Roman" panose="02020603050405020304" pitchFamily="18" charset="0"/>
              </a:rPr>
              <a:t>: </a:t>
            </a:r>
            <a:r>
              <a:rPr lang="en-US" sz="1100" b="0" i="0" dirty="0">
                <a:solidFill>
                  <a:srgbClr val="000000"/>
                </a:solidFill>
                <a:effectLst/>
                <a:latin typeface="Times New Roman" panose="02020603050405020304" pitchFamily="18" charset="0"/>
                <a:cs typeface="Times New Roman" panose="02020603050405020304" pitchFamily="18" charset="0"/>
                <a:hlinkClick r:id="rId3"/>
              </a:rPr>
              <a:t>https://doi.org/10.1016/j.rineng.2024.102039</a:t>
            </a:r>
            <a:r>
              <a:rPr lang="en-US" sz="1100" b="0" i="0" dirty="0">
                <a:solidFill>
                  <a:srgbClr val="000000"/>
                </a:solidFill>
                <a:effectLst/>
                <a:latin typeface="Times New Roman" panose="02020603050405020304" pitchFamily="18" charset="0"/>
                <a:cs typeface="Times New Roman" panose="02020603050405020304" pitchFamily="18" charset="0"/>
              </a:rPr>
              <a:t>.</a:t>
            </a:r>
          </a:p>
          <a:p>
            <a:pPr marR="457200" algn="just"/>
            <a:endParaRPr lang="en-US" sz="1100" dirty="0">
              <a:solidFill>
                <a:srgbClr val="000000"/>
              </a:solidFill>
              <a:latin typeface="Times New Roman" panose="02020603050405020304" pitchFamily="18" charset="0"/>
              <a:cs typeface="Times New Roman" panose="02020603050405020304" pitchFamily="18" charset="0"/>
            </a:endParaRPr>
          </a:p>
          <a:p>
            <a:pPr marR="457200" algn="just"/>
            <a:r>
              <a:rPr lang="en-US" sz="1100" b="0" i="0" dirty="0">
                <a:solidFill>
                  <a:srgbClr val="000000"/>
                </a:solidFill>
                <a:effectLst/>
                <a:latin typeface="Times New Roman" panose="02020603050405020304" pitchFamily="18" charset="0"/>
                <a:cs typeface="Times New Roman" panose="02020603050405020304" pitchFamily="18" charset="0"/>
              </a:rPr>
              <a:t>[2] Ajay Kumar </a:t>
            </a:r>
            <a:r>
              <a:rPr lang="en-US" sz="1100" b="0" i="0" dirty="0" err="1">
                <a:solidFill>
                  <a:srgbClr val="000000"/>
                </a:solidFill>
                <a:effectLst/>
                <a:latin typeface="Times New Roman" panose="02020603050405020304" pitchFamily="18" charset="0"/>
                <a:cs typeface="Times New Roman" panose="02020603050405020304" pitchFamily="18" charset="0"/>
              </a:rPr>
              <a:t>Taloor</a:t>
            </a:r>
            <a:r>
              <a:rPr lang="en-US" sz="1100" b="0" i="0" dirty="0">
                <a:solidFill>
                  <a:srgbClr val="000000"/>
                </a:solidFill>
                <a:effectLst/>
                <a:latin typeface="Times New Roman" panose="02020603050405020304" pitchFamily="18" charset="0"/>
                <a:cs typeface="Times New Roman" panose="02020603050405020304" pitchFamily="18" charset="0"/>
              </a:rPr>
              <a:t>, S. Sharma, Gurnam Parsad, and Rakesh </a:t>
            </a:r>
            <a:r>
              <a:rPr lang="en-US" sz="1100" b="0" i="0" dirty="0" err="1">
                <a:solidFill>
                  <a:srgbClr val="000000"/>
                </a:solidFill>
                <a:effectLst/>
                <a:latin typeface="Times New Roman" panose="02020603050405020304" pitchFamily="18" charset="0"/>
                <a:cs typeface="Times New Roman" panose="02020603050405020304" pitchFamily="18" charset="0"/>
              </a:rPr>
              <a:t>Jasrotia</a:t>
            </a:r>
            <a:r>
              <a:rPr lang="en-US" sz="1100" b="0" i="0" dirty="0">
                <a:solidFill>
                  <a:srgbClr val="000000"/>
                </a:solidFill>
                <a:effectLst/>
                <a:latin typeface="Times New Roman" panose="02020603050405020304" pitchFamily="18" charset="0"/>
                <a:cs typeface="Times New Roman" panose="02020603050405020304" pitchFamily="18" charset="0"/>
              </a:rPr>
              <a:t>, “Land use land cover simulation using integrated CA-Markov model in the </a:t>
            </a:r>
            <a:r>
              <a:rPr lang="en-US" sz="1100" b="0" i="0" dirty="0" err="1">
                <a:solidFill>
                  <a:srgbClr val="000000"/>
                </a:solidFill>
                <a:effectLst/>
                <a:latin typeface="Times New Roman" panose="02020603050405020304" pitchFamily="18" charset="0"/>
                <a:cs typeface="Times New Roman" panose="02020603050405020304" pitchFamily="18" charset="0"/>
              </a:rPr>
              <a:t>Tawi</a:t>
            </a:r>
            <a:r>
              <a:rPr lang="en-US" sz="1100" b="0" i="0" dirty="0">
                <a:solidFill>
                  <a:srgbClr val="000000"/>
                </a:solidFill>
                <a:effectLst/>
                <a:latin typeface="Times New Roman" panose="02020603050405020304" pitchFamily="18" charset="0"/>
                <a:cs typeface="Times New Roman" panose="02020603050405020304" pitchFamily="18" charset="0"/>
              </a:rPr>
              <a:t> Basin of Jammu and Kashmir India,” Geosystems and </a:t>
            </a:r>
            <a:r>
              <a:rPr lang="en-US" sz="1100" b="0" i="0" dirty="0" err="1">
                <a:solidFill>
                  <a:srgbClr val="000000"/>
                </a:solidFill>
                <a:effectLst/>
                <a:latin typeface="Times New Roman" panose="02020603050405020304" pitchFamily="18" charset="0"/>
                <a:cs typeface="Times New Roman" panose="02020603050405020304" pitchFamily="18" charset="0"/>
              </a:rPr>
              <a:t>Geoenvironment</a:t>
            </a:r>
            <a:r>
              <a:rPr lang="en-US" sz="1100" b="0" i="0" dirty="0">
                <a:solidFill>
                  <a:srgbClr val="000000"/>
                </a:solidFill>
                <a:effectLst/>
                <a:latin typeface="Times New Roman" panose="02020603050405020304" pitchFamily="18" charset="0"/>
                <a:cs typeface="Times New Roman" panose="02020603050405020304" pitchFamily="18" charset="0"/>
              </a:rPr>
              <a:t>, vol. 3, no. 2, pp. 100268–100268, May 2024, </a:t>
            </a:r>
            <a:r>
              <a:rPr lang="en-US" sz="1100" b="0" i="0" dirty="0" err="1">
                <a:solidFill>
                  <a:srgbClr val="000000"/>
                </a:solidFill>
                <a:effectLst/>
                <a:latin typeface="Times New Roman" panose="02020603050405020304" pitchFamily="18" charset="0"/>
                <a:cs typeface="Times New Roman" panose="02020603050405020304" pitchFamily="18" charset="0"/>
              </a:rPr>
              <a:t>doi</a:t>
            </a:r>
            <a:r>
              <a:rPr lang="en-US" sz="1100" b="0" i="0" dirty="0">
                <a:solidFill>
                  <a:srgbClr val="000000"/>
                </a:solidFill>
                <a:effectLst/>
                <a:latin typeface="Times New Roman" panose="02020603050405020304" pitchFamily="18" charset="0"/>
                <a:cs typeface="Times New Roman" panose="02020603050405020304" pitchFamily="18" charset="0"/>
              </a:rPr>
              <a:t>: </a:t>
            </a:r>
            <a:r>
              <a:rPr lang="en-US" sz="1100" b="0" i="0" dirty="0">
                <a:solidFill>
                  <a:srgbClr val="000000"/>
                </a:solidFill>
                <a:effectLst/>
                <a:latin typeface="Times New Roman" panose="02020603050405020304" pitchFamily="18" charset="0"/>
                <a:cs typeface="Times New Roman" panose="02020603050405020304" pitchFamily="18" charset="0"/>
                <a:hlinkClick r:id="rId4"/>
              </a:rPr>
              <a:t>https://doi.org/10.1016/j.geogeo.2024.100268</a:t>
            </a:r>
            <a:r>
              <a:rPr lang="en-US" sz="1100" b="0" i="0" dirty="0">
                <a:solidFill>
                  <a:srgbClr val="000000"/>
                </a:solidFill>
                <a:effectLst/>
                <a:latin typeface="Times New Roman" panose="02020603050405020304" pitchFamily="18" charset="0"/>
                <a:cs typeface="Times New Roman" panose="02020603050405020304" pitchFamily="18" charset="0"/>
              </a:rPr>
              <a:t>.</a:t>
            </a:r>
          </a:p>
          <a:p>
            <a:pPr marR="457200" algn="just"/>
            <a:endParaRPr lang="en-US" sz="1100" dirty="0">
              <a:solidFill>
                <a:srgbClr val="000000"/>
              </a:solidFill>
              <a:latin typeface="Times New Roman" panose="02020603050405020304" pitchFamily="18" charset="0"/>
              <a:cs typeface="Times New Roman" panose="02020603050405020304" pitchFamily="18" charset="0"/>
            </a:endParaRPr>
          </a:p>
          <a:p>
            <a:pPr marR="457200" algn="just"/>
            <a:r>
              <a:rPr lang="en-US" sz="1100" b="0" i="0" dirty="0">
                <a:solidFill>
                  <a:srgbClr val="000000"/>
                </a:solidFill>
                <a:effectLst/>
                <a:latin typeface="Times New Roman" panose="02020603050405020304" pitchFamily="18" charset="0"/>
                <a:cs typeface="Times New Roman" panose="02020603050405020304" pitchFamily="18" charset="0"/>
              </a:rPr>
              <a:t>[3] </a:t>
            </a:r>
            <a:r>
              <a:rPr lang="en-IN"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Chisanga, C.B., Phiri, D. &amp; </a:t>
            </a:r>
            <a:r>
              <a:rPr lang="en-IN" sz="11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Mubanga</a:t>
            </a:r>
            <a:r>
              <a:rPr lang="en-IN"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 K.H. Multi-decade land cover/land use dynamics and future predictions for Zambia: 2000–2030. </a:t>
            </a:r>
            <a:r>
              <a:rPr lang="en-IN" sz="11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Discov</a:t>
            </a:r>
            <a:r>
              <a:rPr lang="en-IN" sz="1100" b="0" i="1" dirty="0">
                <a:solidFill>
                  <a:srgbClr val="222222"/>
                </a:solidFill>
                <a:effectLst/>
                <a:highlight>
                  <a:srgbClr val="FFFFFF"/>
                </a:highlight>
                <a:latin typeface="Times New Roman" panose="02020603050405020304" pitchFamily="18" charset="0"/>
                <a:cs typeface="Times New Roman" panose="02020603050405020304" pitchFamily="18" charset="0"/>
              </a:rPr>
              <a:t> Environ</a:t>
            </a:r>
            <a:r>
              <a:rPr lang="en-IN"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IN" sz="1100" b="1" i="0" dirty="0">
                <a:solidFill>
                  <a:srgbClr val="222222"/>
                </a:solidFill>
                <a:effectLst/>
                <a:highlight>
                  <a:srgbClr val="FFFFFF"/>
                </a:highlight>
                <a:latin typeface="Times New Roman" panose="02020603050405020304" pitchFamily="18" charset="0"/>
                <a:cs typeface="Times New Roman" panose="02020603050405020304" pitchFamily="18" charset="0"/>
              </a:rPr>
              <a:t>2</a:t>
            </a:r>
            <a:r>
              <a:rPr lang="en-IN"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 38 (2024). </a:t>
            </a:r>
            <a:r>
              <a:rPr lang="en-IN" sz="1100" b="0" i="0" dirty="0">
                <a:solidFill>
                  <a:srgbClr val="222222"/>
                </a:solidFill>
                <a:effectLst/>
                <a:highlight>
                  <a:srgbClr val="FFFFFF"/>
                </a:highlight>
                <a:latin typeface="Times New Roman" panose="02020603050405020304" pitchFamily="18" charset="0"/>
                <a:cs typeface="Times New Roman" panose="02020603050405020304" pitchFamily="18" charset="0"/>
                <a:hlinkClick r:id="rId5"/>
              </a:rPr>
              <a:t>https://doi.org/10.1007/s44274-024-00066-w</a:t>
            </a:r>
            <a:endParaRPr lang="en-US" sz="11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R="457200" algn="just"/>
            <a:endParaRPr lang="en-US" sz="1100" dirty="0">
              <a:solidFill>
                <a:srgbClr val="000000"/>
              </a:solidFill>
              <a:highlight>
                <a:srgbClr val="FFFFFF"/>
              </a:highlight>
              <a:latin typeface="Times New Roman" panose="02020603050405020304" pitchFamily="18" charset="0"/>
              <a:cs typeface="Times New Roman" panose="02020603050405020304" pitchFamily="18" charset="0"/>
            </a:endParaRPr>
          </a:p>
          <a:p>
            <a:pPr marR="457200" algn="just"/>
            <a:r>
              <a:rPr lang="en-US" sz="1100" b="0" i="0" dirty="0">
                <a:solidFill>
                  <a:srgbClr val="000000"/>
                </a:solidFill>
                <a:effectLst/>
                <a:highlight>
                  <a:srgbClr val="FFFFFF"/>
                </a:highlight>
                <a:latin typeface="Times New Roman" panose="02020603050405020304" pitchFamily="18" charset="0"/>
                <a:cs typeface="Times New Roman" panose="02020603050405020304" pitchFamily="18" charset="0"/>
              </a:rPr>
              <a:t>[4] </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Osman MAA, Abdel-Rahman EM,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Onono</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JO,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Olaka</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LA,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Elhag</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MM, Adan M,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Tonnang</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HEZ. Mapping, intensities and future prediction of land use/land cover dynamics using google earth engine and CA- artificial neural network model.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PLoS</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One. 2023 Jul 24;18(7):e0288694. </a:t>
            </a:r>
            <a:r>
              <a:rPr lang="en-IN" sz="1100" b="0" i="0" dirty="0" err="1">
                <a:solidFill>
                  <a:srgbClr val="212121"/>
                </a:solidFill>
                <a:effectLst/>
                <a:highlight>
                  <a:srgbClr val="FFFFFF"/>
                </a:highlight>
                <a:latin typeface="Times New Roman" panose="02020603050405020304" pitchFamily="18" charset="0"/>
                <a:cs typeface="Times New Roman" panose="02020603050405020304" pitchFamily="18" charset="0"/>
              </a:rPr>
              <a:t>doi</a:t>
            </a:r>
            <a:r>
              <a:rPr lang="en-IN" sz="1100" b="0" i="0" dirty="0">
                <a:solidFill>
                  <a:srgbClr val="212121"/>
                </a:solidFill>
                <a:effectLst/>
                <a:highlight>
                  <a:srgbClr val="FFFFFF"/>
                </a:highlight>
                <a:latin typeface="Times New Roman" panose="02020603050405020304" pitchFamily="18" charset="0"/>
                <a:cs typeface="Times New Roman" panose="02020603050405020304" pitchFamily="18" charset="0"/>
              </a:rPr>
              <a:t>: 10.1371/journal.pone.0288694. PMID: 37486922; PMCID: PMC10365312.</a:t>
            </a:r>
            <a:endParaRPr lang="en-US" sz="11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R="457200" algn="just"/>
            <a:endParaRPr lang="en-US" sz="1100" dirty="0">
              <a:solidFill>
                <a:srgbClr val="000000"/>
              </a:solidFill>
              <a:highlight>
                <a:srgbClr val="FFFFFF"/>
              </a:highlight>
              <a:latin typeface="Times New Roman" panose="02020603050405020304" pitchFamily="18" charset="0"/>
              <a:cs typeface="Times New Roman" panose="02020603050405020304" pitchFamily="18" charset="0"/>
            </a:endParaRPr>
          </a:p>
          <a:p>
            <a:pPr marR="457200" algn="just"/>
            <a:r>
              <a:rPr lang="en-US" sz="1100" b="0" i="0" dirty="0">
                <a:solidFill>
                  <a:srgbClr val="000000"/>
                </a:solidFill>
                <a:effectLst/>
                <a:highlight>
                  <a:srgbClr val="FFFFFF"/>
                </a:highlight>
                <a:latin typeface="Times New Roman" panose="02020603050405020304" pitchFamily="18" charset="0"/>
                <a:cs typeface="Times New Roman" panose="02020603050405020304" pitchFamily="18" charset="0"/>
              </a:rPr>
              <a:t>[5] </a:t>
            </a:r>
            <a:r>
              <a:rPr lang="en-IN" sz="1100" b="0" i="0" dirty="0">
                <a:solidFill>
                  <a:srgbClr val="000000"/>
                </a:solidFill>
                <a:effectLst/>
                <a:latin typeface="Times New Roman" panose="02020603050405020304" pitchFamily="18" charset="0"/>
                <a:cs typeface="Times New Roman" panose="02020603050405020304" pitchFamily="18" charset="0"/>
              </a:rPr>
              <a:t>S. </a:t>
            </a:r>
            <a:r>
              <a:rPr lang="en-IN" sz="1100" b="0" i="0" dirty="0" err="1">
                <a:solidFill>
                  <a:srgbClr val="000000"/>
                </a:solidFill>
                <a:effectLst/>
                <a:latin typeface="Times New Roman" panose="02020603050405020304" pitchFamily="18" charset="0"/>
                <a:cs typeface="Times New Roman" panose="02020603050405020304" pitchFamily="18" charset="0"/>
              </a:rPr>
              <a:t>Beshir</a:t>
            </a:r>
            <a:r>
              <a:rPr lang="en-IN" sz="1100" b="0" i="0" dirty="0">
                <a:solidFill>
                  <a:srgbClr val="000000"/>
                </a:solidFill>
                <a:effectLst/>
                <a:latin typeface="Times New Roman" panose="02020603050405020304" pitchFamily="18" charset="0"/>
                <a:cs typeface="Times New Roman" panose="02020603050405020304" pitchFamily="18" charset="0"/>
              </a:rPr>
              <a:t>, A. </a:t>
            </a:r>
            <a:r>
              <a:rPr lang="en-IN" sz="1100" b="0" i="0" dirty="0" err="1">
                <a:solidFill>
                  <a:srgbClr val="000000"/>
                </a:solidFill>
                <a:effectLst/>
                <a:latin typeface="Times New Roman" panose="02020603050405020304" pitchFamily="18" charset="0"/>
                <a:cs typeface="Times New Roman" panose="02020603050405020304" pitchFamily="18" charset="0"/>
              </a:rPr>
              <a:t>Moges</a:t>
            </a:r>
            <a:r>
              <a:rPr lang="en-IN" sz="1100" b="0" i="0" dirty="0">
                <a:solidFill>
                  <a:srgbClr val="000000"/>
                </a:solidFill>
                <a:effectLst/>
                <a:latin typeface="Times New Roman" panose="02020603050405020304" pitchFamily="18" charset="0"/>
                <a:cs typeface="Times New Roman" panose="02020603050405020304" pitchFamily="18" charset="0"/>
              </a:rPr>
              <a:t>, and </a:t>
            </a:r>
            <a:r>
              <a:rPr lang="en-IN" sz="1100" b="0" i="0" dirty="0" err="1">
                <a:solidFill>
                  <a:srgbClr val="000000"/>
                </a:solidFill>
                <a:effectLst/>
                <a:latin typeface="Times New Roman" panose="02020603050405020304" pitchFamily="18" charset="0"/>
                <a:cs typeface="Times New Roman" panose="02020603050405020304" pitchFamily="18" charset="0"/>
              </a:rPr>
              <a:t>Mihret</a:t>
            </a:r>
            <a:r>
              <a:rPr lang="en-IN" sz="1100" b="0" i="0" dirty="0">
                <a:solidFill>
                  <a:srgbClr val="000000"/>
                </a:solidFill>
                <a:effectLst/>
                <a:latin typeface="Times New Roman" panose="02020603050405020304" pitchFamily="18" charset="0"/>
                <a:cs typeface="Times New Roman" panose="02020603050405020304" pitchFamily="18" charset="0"/>
              </a:rPr>
              <a:t> </a:t>
            </a:r>
            <a:r>
              <a:rPr lang="en-IN" sz="1100" b="0" i="0" dirty="0" err="1">
                <a:solidFill>
                  <a:srgbClr val="000000"/>
                </a:solidFill>
                <a:effectLst/>
                <a:latin typeface="Times New Roman" panose="02020603050405020304" pitchFamily="18" charset="0"/>
                <a:cs typeface="Times New Roman" panose="02020603050405020304" pitchFamily="18" charset="0"/>
              </a:rPr>
              <a:t>Dananto</a:t>
            </a:r>
            <a:r>
              <a:rPr lang="en-IN" sz="1100" b="0" i="0" dirty="0">
                <a:solidFill>
                  <a:srgbClr val="000000"/>
                </a:solidFill>
                <a:effectLst/>
                <a:latin typeface="Times New Roman" panose="02020603050405020304" pitchFamily="18" charset="0"/>
                <a:cs typeface="Times New Roman" panose="02020603050405020304" pitchFamily="18" charset="0"/>
              </a:rPr>
              <a:t>, “Trend analysis, past dynamics and future prediction of land use and land cover change in upper Wabe-</a:t>
            </a:r>
            <a:r>
              <a:rPr lang="en-IN" sz="1100" b="0" i="0" dirty="0" err="1">
                <a:solidFill>
                  <a:srgbClr val="000000"/>
                </a:solidFill>
                <a:effectLst/>
                <a:latin typeface="Times New Roman" panose="02020603050405020304" pitchFamily="18" charset="0"/>
                <a:cs typeface="Times New Roman" panose="02020603050405020304" pitchFamily="18" charset="0"/>
              </a:rPr>
              <a:t>Shebele</a:t>
            </a:r>
            <a:r>
              <a:rPr lang="en-IN" sz="1100" b="0" i="0" dirty="0">
                <a:solidFill>
                  <a:srgbClr val="000000"/>
                </a:solidFill>
                <a:effectLst/>
                <a:latin typeface="Times New Roman" panose="02020603050405020304" pitchFamily="18" charset="0"/>
                <a:cs typeface="Times New Roman" panose="02020603050405020304" pitchFamily="18" charset="0"/>
              </a:rPr>
              <a:t> river basin,” </a:t>
            </a:r>
            <a:r>
              <a:rPr lang="en-IN" sz="1100" b="0" i="1" dirty="0" err="1">
                <a:solidFill>
                  <a:srgbClr val="000000"/>
                </a:solidFill>
                <a:effectLst/>
                <a:latin typeface="Times New Roman" panose="02020603050405020304" pitchFamily="18" charset="0"/>
                <a:cs typeface="Times New Roman" panose="02020603050405020304" pitchFamily="18" charset="0"/>
              </a:rPr>
              <a:t>Heliyon</a:t>
            </a:r>
            <a:r>
              <a:rPr lang="en-IN" sz="1100" b="0" i="0" dirty="0">
                <a:solidFill>
                  <a:srgbClr val="000000"/>
                </a:solidFill>
                <a:effectLst/>
                <a:latin typeface="Times New Roman" panose="02020603050405020304" pitchFamily="18" charset="0"/>
                <a:cs typeface="Times New Roman" panose="02020603050405020304" pitchFamily="18" charset="0"/>
              </a:rPr>
              <a:t>, vol. 9, no. 9, pp. e19128–e19128, Sep. 2023, </a:t>
            </a:r>
            <a:r>
              <a:rPr lang="en-IN" sz="1100" b="0" i="0" dirty="0" err="1">
                <a:solidFill>
                  <a:srgbClr val="000000"/>
                </a:solidFill>
                <a:effectLst/>
                <a:latin typeface="Times New Roman" panose="02020603050405020304" pitchFamily="18" charset="0"/>
                <a:cs typeface="Times New Roman" panose="02020603050405020304" pitchFamily="18" charset="0"/>
              </a:rPr>
              <a:t>doi</a:t>
            </a:r>
            <a:r>
              <a:rPr lang="en-IN" sz="1100" b="0" i="0" dirty="0">
                <a:solidFill>
                  <a:srgbClr val="000000"/>
                </a:solidFill>
                <a:effectLst/>
                <a:latin typeface="Times New Roman" panose="02020603050405020304" pitchFamily="18" charset="0"/>
                <a:cs typeface="Times New Roman" panose="02020603050405020304" pitchFamily="18" charset="0"/>
              </a:rPr>
              <a:t>: https://doi.org/10.1016/j.heliyon.2023.e19128.</a:t>
            </a:r>
          </a:p>
          <a:p>
            <a:pPr algn="just"/>
            <a:r>
              <a:rPr lang="en-IN" sz="1100" b="0" i="0" dirty="0">
                <a:solidFill>
                  <a:srgbClr val="000000"/>
                </a:solidFill>
                <a:effectLst/>
                <a:latin typeface="Times New Roman" panose="02020603050405020304" pitchFamily="18" charset="0"/>
                <a:cs typeface="Times New Roman" panose="02020603050405020304" pitchFamily="18" charset="0"/>
              </a:rPr>
              <a:t>‌</a:t>
            </a:r>
          </a:p>
          <a:p>
            <a:pPr marR="457200" algn="just"/>
            <a:r>
              <a:rPr lang="en-IN" sz="1100" dirty="0">
                <a:solidFill>
                  <a:srgbClr val="000000"/>
                </a:solidFill>
                <a:latin typeface="Times New Roman" panose="02020603050405020304" pitchFamily="18" charset="0"/>
                <a:cs typeface="Times New Roman" panose="02020603050405020304" pitchFamily="18" charset="0"/>
              </a:rPr>
              <a:t>[6] </a:t>
            </a:r>
            <a:r>
              <a:rPr lang="en-IN" sz="1100" b="0" i="0" dirty="0">
                <a:solidFill>
                  <a:srgbClr val="000000"/>
                </a:solidFill>
                <a:effectLst/>
                <a:latin typeface="Times New Roman" panose="02020603050405020304" pitchFamily="18" charset="0"/>
                <a:cs typeface="Times New Roman" panose="02020603050405020304" pitchFamily="18" charset="0"/>
              </a:rPr>
              <a:t>S. W. Wang, L. </a:t>
            </a:r>
            <a:r>
              <a:rPr lang="en-IN" sz="1100" b="0" i="0" dirty="0" err="1">
                <a:solidFill>
                  <a:srgbClr val="000000"/>
                </a:solidFill>
                <a:effectLst/>
                <a:latin typeface="Times New Roman" panose="02020603050405020304" pitchFamily="18" charset="0"/>
                <a:cs typeface="Times New Roman" panose="02020603050405020304" pitchFamily="18" charset="0"/>
              </a:rPr>
              <a:t>Munkhnasan</a:t>
            </a:r>
            <a:r>
              <a:rPr lang="en-IN" sz="1100" b="0" i="0" dirty="0">
                <a:solidFill>
                  <a:srgbClr val="000000"/>
                </a:solidFill>
                <a:effectLst/>
                <a:latin typeface="Times New Roman" panose="02020603050405020304" pitchFamily="18" charset="0"/>
                <a:cs typeface="Times New Roman" panose="02020603050405020304" pitchFamily="18" charset="0"/>
              </a:rPr>
              <a:t>, and W.-K. Lee, “Land use and land cover change detection and prediction in Bhutan’s high altitude city of Thimphu, using cellular automata and Markov chain,” </a:t>
            </a:r>
            <a:r>
              <a:rPr lang="en-IN" sz="1100" b="0" i="1" dirty="0">
                <a:solidFill>
                  <a:srgbClr val="000000"/>
                </a:solidFill>
                <a:effectLst/>
                <a:latin typeface="Times New Roman" panose="02020603050405020304" pitchFamily="18" charset="0"/>
                <a:cs typeface="Times New Roman" panose="02020603050405020304" pitchFamily="18" charset="0"/>
              </a:rPr>
              <a:t>Environmental Challenges</a:t>
            </a:r>
            <a:r>
              <a:rPr lang="en-IN" sz="1100" b="0" i="0" dirty="0">
                <a:solidFill>
                  <a:srgbClr val="000000"/>
                </a:solidFill>
                <a:effectLst/>
                <a:latin typeface="Times New Roman" panose="02020603050405020304" pitchFamily="18" charset="0"/>
                <a:cs typeface="Times New Roman" panose="02020603050405020304" pitchFamily="18" charset="0"/>
              </a:rPr>
              <a:t>, vol. 2, p. 100017, Jan. 2021, </a:t>
            </a:r>
            <a:r>
              <a:rPr lang="en-IN" sz="1100" b="0" i="0" dirty="0" err="1">
                <a:solidFill>
                  <a:srgbClr val="000000"/>
                </a:solidFill>
                <a:effectLst/>
                <a:latin typeface="Times New Roman" panose="02020603050405020304" pitchFamily="18" charset="0"/>
                <a:cs typeface="Times New Roman" panose="02020603050405020304" pitchFamily="18" charset="0"/>
              </a:rPr>
              <a:t>doi</a:t>
            </a:r>
            <a:r>
              <a:rPr lang="en-IN" sz="1100" b="0" i="0" dirty="0">
                <a:solidFill>
                  <a:srgbClr val="000000"/>
                </a:solidFill>
                <a:effectLst/>
                <a:latin typeface="Times New Roman" panose="02020603050405020304" pitchFamily="18" charset="0"/>
                <a:cs typeface="Times New Roman" panose="02020603050405020304" pitchFamily="18" charset="0"/>
              </a:rPr>
              <a:t>: </a:t>
            </a:r>
            <a:r>
              <a:rPr lang="en-IN" sz="1100" b="0" i="0" dirty="0">
                <a:solidFill>
                  <a:srgbClr val="000000"/>
                </a:solidFill>
                <a:effectLst/>
                <a:latin typeface="Times New Roman" panose="02020603050405020304" pitchFamily="18" charset="0"/>
                <a:cs typeface="Times New Roman" panose="02020603050405020304" pitchFamily="18" charset="0"/>
                <a:hlinkClick r:id="rId6"/>
              </a:rPr>
              <a:t>https://doi.org/10.1016/j.envc.2020.100017</a:t>
            </a:r>
            <a:r>
              <a:rPr lang="en-IN" sz="1100" b="0" i="0" dirty="0">
                <a:solidFill>
                  <a:srgbClr val="000000"/>
                </a:solidFill>
                <a:effectLst/>
                <a:latin typeface="Times New Roman" panose="02020603050405020304" pitchFamily="18" charset="0"/>
                <a:cs typeface="Times New Roman" panose="02020603050405020304" pitchFamily="18" charset="0"/>
              </a:rPr>
              <a:t>.</a:t>
            </a:r>
          </a:p>
          <a:p>
            <a:pPr marR="457200" algn="just"/>
            <a:endParaRPr lang="en-IN" sz="1100" dirty="0">
              <a:solidFill>
                <a:srgbClr val="000000"/>
              </a:solidFill>
              <a:latin typeface="Times New Roman" panose="02020603050405020304" pitchFamily="18" charset="0"/>
              <a:cs typeface="Times New Roman" panose="02020603050405020304" pitchFamily="18" charset="0"/>
            </a:endParaRPr>
          </a:p>
          <a:p>
            <a:pPr marR="457200" algn="just"/>
            <a:r>
              <a:rPr lang="en-IN" sz="1100" b="0" i="0" dirty="0">
                <a:solidFill>
                  <a:srgbClr val="000000"/>
                </a:solidFill>
                <a:effectLst/>
                <a:latin typeface="Times New Roman" panose="02020603050405020304" pitchFamily="18" charset="0"/>
                <a:cs typeface="Times New Roman" panose="02020603050405020304" pitchFamily="18" charset="0"/>
              </a:rPr>
              <a:t>[7] L. </a:t>
            </a:r>
            <a:r>
              <a:rPr lang="en-IN" sz="1100" b="0" i="0" dirty="0" err="1">
                <a:solidFill>
                  <a:srgbClr val="000000"/>
                </a:solidFill>
                <a:effectLst/>
                <a:latin typeface="Times New Roman" panose="02020603050405020304" pitchFamily="18" charset="0"/>
                <a:cs typeface="Times New Roman" panose="02020603050405020304" pitchFamily="18" charset="0"/>
              </a:rPr>
              <a:t>Mampitiya</a:t>
            </a:r>
            <a:r>
              <a:rPr lang="en-IN" sz="1100" b="0" i="0" dirty="0">
                <a:solidFill>
                  <a:srgbClr val="000000"/>
                </a:solidFill>
                <a:effectLst/>
                <a:latin typeface="Times New Roman" panose="02020603050405020304" pitchFamily="18" charset="0"/>
                <a:cs typeface="Times New Roman" panose="02020603050405020304" pitchFamily="18" charset="0"/>
              </a:rPr>
              <a:t>, N. </a:t>
            </a:r>
            <a:r>
              <a:rPr lang="en-IN" sz="1100" b="0" i="0" dirty="0" err="1">
                <a:solidFill>
                  <a:srgbClr val="000000"/>
                </a:solidFill>
                <a:effectLst/>
                <a:latin typeface="Times New Roman" panose="02020603050405020304" pitchFamily="18" charset="0"/>
                <a:cs typeface="Times New Roman" panose="02020603050405020304" pitchFamily="18" charset="0"/>
              </a:rPr>
              <a:t>Rathnayake</a:t>
            </a:r>
            <a:r>
              <a:rPr lang="en-IN" sz="1100" b="0" i="0" dirty="0">
                <a:solidFill>
                  <a:srgbClr val="000000"/>
                </a:solidFill>
                <a:effectLst/>
                <a:latin typeface="Times New Roman" panose="02020603050405020304" pitchFamily="18" charset="0"/>
                <a:cs typeface="Times New Roman" panose="02020603050405020304" pitchFamily="18" charset="0"/>
              </a:rPr>
              <a:t>, Y. Hoshino, and U. </a:t>
            </a:r>
            <a:r>
              <a:rPr lang="en-IN" sz="1100" b="0" i="0" dirty="0" err="1">
                <a:solidFill>
                  <a:srgbClr val="000000"/>
                </a:solidFill>
                <a:effectLst/>
                <a:latin typeface="Times New Roman" panose="02020603050405020304" pitchFamily="18" charset="0"/>
                <a:cs typeface="Times New Roman" panose="02020603050405020304" pitchFamily="18" charset="0"/>
              </a:rPr>
              <a:t>Rathnayake</a:t>
            </a:r>
            <a:r>
              <a:rPr lang="en-IN" sz="1100" b="0" i="0" dirty="0">
                <a:solidFill>
                  <a:srgbClr val="000000"/>
                </a:solidFill>
                <a:effectLst/>
                <a:latin typeface="Times New Roman" panose="02020603050405020304" pitchFamily="18" charset="0"/>
                <a:cs typeface="Times New Roman" panose="02020603050405020304" pitchFamily="18" charset="0"/>
              </a:rPr>
              <a:t>, “Forecasting PM10 levels in Sri Lanka: A comparative analysis of machine learning models PM10,” </a:t>
            </a:r>
            <a:r>
              <a:rPr lang="en-IN" sz="1100" b="0" i="1" dirty="0">
                <a:solidFill>
                  <a:srgbClr val="000000"/>
                </a:solidFill>
                <a:effectLst/>
                <a:latin typeface="Times New Roman" panose="02020603050405020304" pitchFamily="18" charset="0"/>
                <a:cs typeface="Times New Roman" panose="02020603050405020304" pitchFamily="18" charset="0"/>
              </a:rPr>
              <a:t>Journal of Hazardous Materials Advances</a:t>
            </a:r>
            <a:r>
              <a:rPr lang="en-IN" sz="1100" b="0" i="0" dirty="0">
                <a:solidFill>
                  <a:srgbClr val="000000"/>
                </a:solidFill>
                <a:effectLst/>
                <a:latin typeface="Times New Roman" panose="02020603050405020304" pitchFamily="18" charset="0"/>
                <a:cs typeface="Times New Roman" panose="02020603050405020304" pitchFamily="18" charset="0"/>
              </a:rPr>
              <a:t>, vol. 13, p. 100395, Feb. 2024, </a:t>
            </a:r>
            <a:r>
              <a:rPr lang="en-IN" sz="1100" b="0" i="0" dirty="0" err="1">
                <a:solidFill>
                  <a:srgbClr val="000000"/>
                </a:solidFill>
                <a:effectLst/>
                <a:latin typeface="Times New Roman" panose="02020603050405020304" pitchFamily="18" charset="0"/>
                <a:cs typeface="Times New Roman" panose="02020603050405020304" pitchFamily="18" charset="0"/>
              </a:rPr>
              <a:t>doi</a:t>
            </a:r>
            <a:r>
              <a:rPr lang="en-IN" sz="1100" b="0" i="0" dirty="0">
                <a:solidFill>
                  <a:srgbClr val="000000"/>
                </a:solidFill>
                <a:effectLst/>
                <a:latin typeface="Times New Roman" panose="02020603050405020304" pitchFamily="18" charset="0"/>
                <a:cs typeface="Times New Roman" panose="02020603050405020304" pitchFamily="18" charset="0"/>
              </a:rPr>
              <a:t>: </a:t>
            </a:r>
            <a:r>
              <a:rPr lang="en-IN" sz="1100" b="0" i="0" dirty="0">
                <a:solidFill>
                  <a:srgbClr val="000000"/>
                </a:solidFill>
                <a:effectLst/>
                <a:latin typeface="Times New Roman" panose="02020603050405020304" pitchFamily="18" charset="0"/>
                <a:cs typeface="Times New Roman" panose="02020603050405020304" pitchFamily="18" charset="0"/>
                <a:hlinkClick r:id="rId7"/>
              </a:rPr>
              <a:t>https://doi.org/10.1016/j.hazadv.2023.100395</a:t>
            </a:r>
            <a:r>
              <a:rPr lang="en-IN" sz="1100" b="0" i="0" dirty="0">
                <a:solidFill>
                  <a:srgbClr val="000000"/>
                </a:solidFill>
                <a:effectLst/>
                <a:latin typeface="Times New Roman" panose="02020603050405020304" pitchFamily="18" charset="0"/>
                <a:cs typeface="Times New Roman" panose="02020603050405020304" pitchFamily="18" charset="0"/>
              </a:rPr>
              <a:t>.</a:t>
            </a:r>
          </a:p>
          <a:p>
            <a:pPr marR="457200" algn="just"/>
            <a:endParaRPr lang="en-IN" sz="1100" dirty="0">
              <a:solidFill>
                <a:srgbClr val="000000"/>
              </a:solidFill>
              <a:latin typeface="Times New Roman" panose="02020603050405020304" pitchFamily="18" charset="0"/>
              <a:cs typeface="Times New Roman" panose="02020603050405020304" pitchFamily="18" charset="0"/>
            </a:endParaRPr>
          </a:p>
          <a:p>
            <a:pPr marR="457200" algn="just"/>
            <a:r>
              <a:rPr lang="en-IN" sz="1100" b="0" i="0" dirty="0">
                <a:solidFill>
                  <a:srgbClr val="000000"/>
                </a:solidFill>
                <a:effectLst/>
                <a:latin typeface="Times New Roman" panose="02020603050405020304" pitchFamily="18" charset="0"/>
                <a:cs typeface="Times New Roman" panose="02020603050405020304" pitchFamily="18" charset="0"/>
              </a:rPr>
              <a:t>[8] </a:t>
            </a:r>
            <a:r>
              <a:rPr lang="en-US"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Rawat, S., &amp; Saini, R. (2023). Evaluating the impact of sampling designs on the performance of machine learning techniques for land use land cover classification using Sentinel-2 data. </a:t>
            </a:r>
            <a:r>
              <a:rPr lang="en-US" sz="1100" b="0" i="1" dirty="0">
                <a:solidFill>
                  <a:srgbClr val="333333"/>
                </a:solidFill>
                <a:effectLst/>
                <a:highlight>
                  <a:srgbClr val="FFFFFF"/>
                </a:highlight>
                <a:latin typeface="Times New Roman" panose="02020603050405020304" pitchFamily="18" charset="0"/>
                <a:cs typeface="Times New Roman" panose="02020603050405020304" pitchFamily="18" charset="0"/>
              </a:rPr>
              <a:t>International Journal of Remote Sensing</a:t>
            </a:r>
            <a:r>
              <a:rPr lang="en-US"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US" sz="1100" b="0" i="1" dirty="0">
                <a:solidFill>
                  <a:srgbClr val="333333"/>
                </a:solidFill>
                <a:effectLst/>
                <a:highlight>
                  <a:srgbClr val="FFFFFF"/>
                </a:highlight>
                <a:latin typeface="Times New Roman" panose="02020603050405020304" pitchFamily="18" charset="0"/>
                <a:cs typeface="Times New Roman" panose="02020603050405020304" pitchFamily="18" charset="0"/>
              </a:rPr>
              <a:t>44</a:t>
            </a:r>
            <a:r>
              <a:rPr lang="en-US"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(24), 7889–7908. </a:t>
            </a:r>
            <a:r>
              <a:rPr lang="en-US" sz="1100" b="0" i="0" dirty="0">
                <a:solidFill>
                  <a:srgbClr val="333333"/>
                </a:solidFill>
                <a:effectLst/>
                <a:highlight>
                  <a:srgbClr val="FFFFFF"/>
                </a:highlight>
                <a:latin typeface="Times New Roman" panose="02020603050405020304" pitchFamily="18" charset="0"/>
                <a:cs typeface="Times New Roman" panose="02020603050405020304" pitchFamily="18" charset="0"/>
                <a:hlinkClick r:id="rId8"/>
              </a:rPr>
              <a:t>https://doi.org/10.1080/01431161.2023.2290994</a:t>
            </a:r>
            <a:endParaRPr lang="en-IN" sz="11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R="457200" algn="just"/>
            <a:endParaRPr lang="en-IN" sz="1100" dirty="0">
              <a:solidFill>
                <a:srgbClr val="000000"/>
              </a:solidFill>
              <a:highlight>
                <a:srgbClr val="FFFFFF"/>
              </a:highlight>
              <a:latin typeface="Times New Roman" panose="02020603050405020304" pitchFamily="18" charset="0"/>
              <a:cs typeface="Times New Roman" panose="02020603050405020304" pitchFamily="18" charset="0"/>
            </a:endParaRPr>
          </a:p>
          <a:p>
            <a:pPr marR="457200" algn="just"/>
            <a:r>
              <a:rPr lang="en-IN" sz="1100" b="0" i="0" dirty="0">
                <a:solidFill>
                  <a:srgbClr val="000000"/>
                </a:solidFill>
                <a:effectLst/>
                <a:highlight>
                  <a:srgbClr val="FFFFFF"/>
                </a:highlight>
                <a:latin typeface="Times New Roman" panose="02020603050405020304" pitchFamily="18" charset="0"/>
                <a:cs typeface="Times New Roman" panose="02020603050405020304" pitchFamily="18" charset="0"/>
              </a:rPr>
              <a:t>[9] </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Pande, C. B.,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Diwate</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P.,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Orimoloye</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I. R.,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Sidek</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L. M., Pratap Mishra, A.,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Moharir</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K. N., …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Tolche</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A. D. (2023). Impact of land use/land cover changes on evapotranspiration and model accuracy using Google Earth engine and classification and regression tree </a:t>
            </a:r>
            <a:r>
              <a:rPr lang="en-IN" sz="11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modeling</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IN" sz="1100" b="0" i="1" dirty="0">
                <a:solidFill>
                  <a:srgbClr val="333333"/>
                </a:solidFill>
                <a:effectLst/>
                <a:highlight>
                  <a:srgbClr val="FFFFFF"/>
                </a:highlight>
                <a:latin typeface="Times New Roman" panose="02020603050405020304" pitchFamily="18" charset="0"/>
                <a:cs typeface="Times New Roman" panose="02020603050405020304" pitchFamily="18" charset="0"/>
              </a:rPr>
              <a:t>Geomatics, Natural Hazards and Risk</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 </a:t>
            </a:r>
            <a:r>
              <a:rPr lang="en-IN" sz="1100" b="0" i="1" dirty="0">
                <a:solidFill>
                  <a:srgbClr val="333333"/>
                </a:solidFill>
                <a:effectLst/>
                <a:highlight>
                  <a:srgbClr val="FFFFFF"/>
                </a:highlight>
                <a:latin typeface="Times New Roman" panose="02020603050405020304" pitchFamily="18" charset="0"/>
                <a:cs typeface="Times New Roman" panose="02020603050405020304" pitchFamily="18" charset="0"/>
              </a:rPr>
              <a:t>15</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rPr>
              <a:t>(1). </a:t>
            </a:r>
            <a:r>
              <a:rPr lang="en-IN" sz="1100" b="0" i="0" dirty="0">
                <a:solidFill>
                  <a:srgbClr val="333333"/>
                </a:solidFill>
                <a:effectLst/>
                <a:highlight>
                  <a:srgbClr val="FFFFFF"/>
                </a:highlight>
                <a:latin typeface="Times New Roman" panose="02020603050405020304" pitchFamily="18" charset="0"/>
                <a:cs typeface="Times New Roman" panose="02020603050405020304" pitchFamily="18" charset="0"/>
                <a:hlinkClick r:id="rId9"/>
              </a:rPr>
              <a:t>https://doi.org/10.1080/19475705.2023.2290350</a:t>
            </a:r>
            <a:endParaRPr lang="en-IN" sz="1100" b="0" i="0" dirty="0">
              <a:solidFill>
                <a:srgbClr val="000000"/>
              </a:solidFill>
              <a:effectLst/>
              <a:highlight>
                <a:srgbClr val="FFFFFF"/>
              </a:highlight>
              <a:latin typeface="Times New Roman" panose="02020603050405020304" pitchFamily="18" charset="0"/>
              <a:cs typeface="Times New Roman" panose="02020603050405020304" pitchFamily="18" charset="0"/>
            </a:endParaRPr>
          </a:p>
          <a:p>
            <a:pPr marR="457200" algn="just"/>
            <a:endParaRPr lang="en-IN" sz="1100" dirty="0">
              <a:solidFill>
                <a:srgbClr val="000000"/>
              </a:solidFill>
              <a:highlight>
                <a:srgbClr val="FFFFFF"/>
              </a:highlight>
              <a:latin typeface="Times New Roman" panose="02020603050405020304" pitchFamily="18" charset="0"/>
              <a:cs typeface="Times New Roman" panose="02020603050405020304" pitchFamily="18" charset="0"/>
            </a:endParaRPr>
          </a:p>
          <a:p>
            <a:pPr marR="457200" algn="just"/>
            <a:r>
              <a:rPr lang="en-IN" sz="1100" b="0" i="0" dirty="0">
                <a:solidFill>
                  <a:srgbClr val="000000"/>
                </a:solidFill>
                <a:effectLst/>
                <a:highlight>
                  <a:srgbClr val="FFFFFF"/>
                </a:highlight>
                <a:latin typeface="Times New Roman" panose="02020603050405020304" pitchFamily="18" charset="0"/>
                <a:cs typeface="Times New Roman" panose="02020603050405020304" pitchFamily="18" charset="0"/>
              </a:rPr>
              <a:t>[10] </a:t>
            </a:r>
            <a:r>
              <a:rPr lang="en-US" sz="1100" b="0" i="0" dirty="0">
                <a:solidFill>
                  <a:srgbClr val="212529"/>
                </a:solidFill>
                <a:effectLst/>
                <a:highlight>
                  <a:srgbClr val="FFFFFF"/>
                </a:highlight>
                <a:latin typeface="Times New Roman" panose="02020603050405020304" pitchFamily="18" charset="0"/>
                <a:cs typeface="Times New Roman" panose="02020603050405020304" pitchFamily="18" charset="0"/>
              </a:rPr>
              <a:t>Gupta P, Singh SK, Gupta P, Kanga S, Mishra VN. (2023) Application of Remote Sensing and GIS Techniques for Identification of Changes in Land Use and Land Cover (LULC): A Case Study. </a:t>
            </a:r>
            <a:r>
              <a:rPr lang="en-US" sz="1100" b="0" i="1" dirty="0">
                <a:solidFill>
                  <a:srgbClr val="212529"/>
                </a:solidFill>
                <a:effectLst/>
                <a:highlight>
                  <a:srgbClr val="FFFFFF"/>
                </a:highlight>
                <a:latin typeface="Times New Roman" panose="02020603050405020304" pitchFamily="18" charset="0"/>
                <a:cs typeface="Times New Roman" panose="02020603050405020304" pitchFamily="18" charset="0"/>
              </a:rPr>
              <a:t>Indian Journal of Science and Technology.</a:t>
            </a:r>
            <a:r>
              <a:rPr lang="en-US" sz="1100" b="0" i="0" dirty="0">
                <a:solidFill>
                  <a:srgbClr val="212529"/>
                </a:solidFill>
                <a:effectLst/>
                <a:highlight>
                  <a:srgbClr val="FFFFFF"/>
                </a:highlight>
                <a:latin typeface="Times New Roman" panose="02020603050405020304" pitchFamily="18" charset="0"/>
                <a:cs typeface="Times New Roman" panose="02020603050405020304" pitchFamily="18" charset="0"/>
              </a:rPr>
              <a:t> 16(46): 4456-4468. </a:t>
            </a:r>
            <a:r>
              <a:rPr lang="en-US" sz="1100" b="0" i="0" u="none" strike="noStrike" dirty="0">
                <a:solidFill>
                  <a:srgbClr val="007BFF"/>
                </a:solidFill>
                <a:effectLst/>
                <a:highlight>
                  <a:srgbClr val="FFFFFF"/>
                </a:highlight>
                <a:latin typeface="Times New Roman" panose="02020603050405020304" pitchFamily="18" charset="0"/>
                <a:cs typeface="Times New Roman" panose="02020603050405020304" pitchFamily="18" charset="0"/>
                <a:hlinkClick r:id="rId10"/>
              </a:rPr>
              <a:t>https://doi.org/10.17485/IJST/v16i46.2530</a:t>
            </a:r>
            <a:endParaRPr lang="en-IN" sz="11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83855"/>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5A95-3A11-47A2-8F55-3414C55FF0BD}"/>
              </a:ext>
            </a:extLst>
          </p:cNvPr>
          <p:cNvSpPr>
            <a:spLocks noGrp="1"/>
          </p:cNvSpPr>
          <p:nvPr>
            <p:ph type="title"/>
          </p:nvPr>
        </p:nvSpPr>
        <p:spPr>
          <a:xfrm>
            <a:off x="0" y="2362200"/>
            <a:ext cx="11734800" cy="1477328"/>
          </a:xfrm>
        </p:spPr>
        <p:txBody>
          <a:bodyPr/>
          <a:lstStyle/>
          <a:p>
            <a:pPr algn="ctr"/>
            <a:r>
              <a:rPr lang="en-GB" sz="9600" dirty="0">
                <a:effectLst>
                  <a:outerShdw blurRad="38100" dist="38100" dir="2700000" algn="tl">
                    <a:srgbClr val="000000">
                      <a:alpha val="43137"/>
                    </a:srgbClr>
                  </a:outerShdw>
                </a:effectLst>
              </a:rPr>
              <a:t>THANK YOU!!!</a:t>
            </a:r>
            <a:endParaRPr lang="en-IN" sz="9600" dirty="0">
              <a:effectLst>
                <a:outerShdw blurRad="38100" dist="38100" dir="2700000" algn="tl">
                  <a:srgbClr val="000000">
                    <a:alpha val="43137"/>
                  </a:srgbClr>
                </a:outerShdw>
              </a:effectLst>
            </a:endParaRPr>
          </a:p>
        </p:txBody>
      </p:sp>
      <p:sp>
        <p:nvSpPr>
          <p:cNvPr id="3" name="object 4">
            <a:extLst>
              <a:ext uri="{FF2B5EF4-FFF2-40B4-BE49-F238E27FC236}">
                <a16:creationId xmlns:a16="http://schemas.microsoft.com/office/drawing/2014/main" id="{CAF8F37C-A1D0-4D11-95E0-7A94819B8AA5}"/>
              </a:ext>
            </a:extLst>
          </p:cNvPr>
          <p:cNvSpPr txBox="1">
            <a:spLocks noGrp="1"/>
          </p:cNvSpPr>
          <p:nvPr>
            <p:ph type="ftr" sz="quarter" idx="5"/>
          </p:nvPr>
        </p:nvSpPr>
        <p:spPr>
          <a:xfrm>
            <a:off x="4992910" y="6467728"/>
            <a:ext cx="2204720" cy="15388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 Engineering Department</a:t>
            </a:r>
          </a:p>
        </p:txBody>
      </p:sp>
      <p:sp>
        <p:nvSpPr>
          <p:cNvPr id="8" name="object 5">
            <a:extLst>
              <a:ext uri="{FF2B5EF4-FFF2-40B4-BE49-F238E27FC236}">
                <a16:creationId xmlns:a16="http://schemas.microsoft.com/office/drawing/2014/main" id="{BEDC7EBC-E49A-43C2-90A6-C9208B40586E}"/>
              </a:ext>
            </a:extLst>
          </p:cNvPr>
          <p:cNvSpPr txBox="1">
            <a:spLocks noGrp="1"/>
          </p:cNvSpPr>
          <p:nvPr>
            <p:ph type="sldNum" sz="quarter" idx="7"/>
          </p:nvPr>
        </p:nvSpPr>
        <p:spPr>
          <a:xfrm>
            <a:off x="11152732" y="6467728"/>
            <a:ext cx="277267" cy="156068"/>
          </a:xfrm>
          <a:prstGeom prst="rect">
            <a:avLst/>
          </a:prstGeom>
        </p:spPr>
        <p:txBody>
          <a:bodyPr vert="horz" wrap="square" lIns="0" tIns="0" rIns="0" bIns="0" rtlCol="0">
            <a:spAutoFit/>
          </a:bodyPr>
          <a:lstStyle/>
          <a:p>
            <a:pPr marL="12700">
              <a:lnSpc>
                <a:spcPts val="1240"/>
              </a:lnSpc>
            </a:pPr>
            <a:fld id="{81D60167-4931-47E6-BA6A-407CBD079E47}" type="slidenum">
              <a:rPr spc="-5" dirty="0">
                <a:solidFill>
                  <a:schemeClr val="tx1"/>
                </a:solidFill>
                <a:latin typeface="Times New Roman" panose="02020603050405020304" pitchFamily="18" charset="0"/>
                <a:cs typeface="Times New Roman" panose="02020603050405020304" pitchFamily="18" charset="0"/>
              </a:rPr>
              <a:pPr marL="12700">
                <a:lnSpc>
                  <a:spcPts val="1240"/>
                </a:lnSpc>
              </a:pPr>
              <a:t>12</a:t>
            </a:fld>
            <a:endParaRPr spc="-5" dirty="0">
              <a:solidFill>
                <a:schemeClr val="tx1"/>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0617DD22-53C9-7832-217A-0B0144A858F8}"/>
              </a:ext>
            </a:extLst>
          </p:cNvPr>
          <p:cNvSpPr>
            <a:spLocks noGrp="1"/>
          </p:cNvSpPr>
          <p:nvPr>
            <p:ph type="dt" sz="half" idx="6"/>
          </p:nvPr>
        </p:nvSpPr>
        <p:spPr/>
        <p:txBody>
          <a:bodyPr/>
          <a:lstStyle/>
          <a:p>
            <a:pPr marL="12700">
              <a:lnSpc>
                <a:spcPts val="1240"/>
              </a:lnSpc>
            </a:pPr>
            <a:fld id="{3460646C-75C3-4FBE-B937-7E739575E671}" type="datetime1">
              <a:rPr lang="en-IN" spc="-5">
                <a:solidFill>
                  <a:schemeClr val="tx1"/>
                </a:solidFill>
              </a:rPr>
              <a:t>01-08-2024</a:t>
            </a:fld>
            <a:endParaRPr lang="en-IN" spc="-5" dirty="0">
              <a:solidFill>
                <a:schemeClr val="tx1"/>
              </a:solidFill>
            </a:endParaRPr>
          </a:p>
        </p:txBody>
      </p:sp>
    </p:spTree>
    <p:extLst>
      <p:ext uri="{BB962C8B-B14F-4D97-AF65-F5344CB8AC3E}">
        <p14:creationId xmlns:p14="http://schemas.microsoft.com/office/powerpoint/2010/main" val="80421441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7" name="object 7"/>
          <p:cNvSpPr txBox="1">
            <a:spLocks noGrp="1"/>
          </p:cNvSpPr>
          <p:nvPr>
            <p:ph type="sldNum" sz="quarter" idx="7"/>
          </p:nvPr>
        </p:nvSpPr>
        <p:spPr>
          <a:xfrm>
            <a:off x="11152733" y="6467728"/>
            <a:ext cx="153670" cy="156068"/>
          </a:xfrm>
          <a:prstGeom prst="rect">
            <a:avLst/>
          </a:prstGeom>
        </p:spPr>
        <p:txBody>
          <a:bodyPr vert="horz" wrap="square" lIns="0" tIns="0" rIns="0" bIns="0" rtlCol="0">
            <a:spAutoFit/>
          </a:bodyPr>
          <a:lstStyle/>
          <a:p>
            <a:pPr marL="38100">
              <a:lnSpc>
                <a:spcPts val="1240"/>
              </a:lnSpc>
            </a:pPr>
            <a:fld id="{81D60167-4931-47E6-BA6A-407CBD079E47}" type="slidenum">
              <a:rPr dirty="0">
                <a:solidFill>
                  <a:schemeClr val="tx1"/>
                </a:solidFill>
                <a:latin typeface="Times New Roman" panose="02020603050405020304" pitchFamily="18" charset="0"/>
                <a:cs typeface="Times New Roman" panose="02020603050405020304" pitchFamily="18" charset="0"/>
              </a:rPr>
              <a:t>2</a:t>
            </a:fld>
            <a:endParaRPr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B000C76B-D63C-6031-77D7-6E942340CD7F}"/>
              </a:ext>
            </a:extLst>
          </p:cNvPr>
          <p:cNvSpPr>
            <a:spLocks noGrp="1"/>
          </p:cNvSpPr>
          <p:nvPr>
            <p:ph type="dt" sz="half" idx="6"/>
          </p:nvPr>
        </p:nvSpPr>
        <p:spPr/>
        <p:txBody>
          <a:bodyPr/>
          <a:lstStyle/>
          <a:p>
            <a:pPr marL="12700">
              <a:lnSpc>
                <a:spcPts val="1240"/>
              </a:lnSpc>
            </a:pPr>
            <a:fld id="{531DCB3E-F59B-4A98-B93A-42AF712C8010}" type="datetime1">
              <a:rPr lang="en-IN" spc="-5" smtClean="0">
                <a:solidFill>
                  <a:schemeClr val="tx1"/>
                </a:solidFill>
              </a:rPr>
              <a:t>01-08-2024</a:t>
            </a:fld>
            <a:endParaRPr lang="en-IN" spc="-5" dirty="0">
              <a:solidFill>
                <a:schemeClr val="tx1"/>
              </a:solidFill>
            </a:endParaRPr>
          </a:p>
        </p:txBody>
      </p:sp>
      <p:sp>
        <p:nvSpPr>
          <p:cNvPr id="10" name="TextBox 9">
            <a:extLst>
              <a:ext uri="{FF2B5EF4-FFF2-40B4-BE49-F238E27FC236}">
                <a16:creationId xmlns:a16="http://schemas.microsoft.com/office/drawing/2014/main" id="{0FC8CE37-C415-BB4A-5A30-892A21E0E349}"/>
              </a:ext>
            </a:extLst>
          </p:cNvPr>
          <p:cNvSpPr txBox="1"/>
          <p:nvPr/>
        </p:nvSpPr>
        <p:spPr>
          <a:xfrm>
            <a:off x="1719986" y="914400"/>
            <a:ext cx="9481414" cy="4843890"/>
          </a:xfrm>
          <a:prstGeom prst="rect">
            <a:avLst/>
          </a:prstGeom>
          <a:noFill/>
        </p:spPr>
        <p:txBody>
          <a:bodyPr wrap="square" rtlCol="0">
            <a:spAutoFit/>
          </a:bodyPr>
          <a:lstStyle/>
          <a:p>
            <a:pPr algn="just"/>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ABSTRACT</a:t>
            </a: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Understanding the impact of land use and land cover (LULC) changes on air quality and public health is crucial for effective environmental management and policy-making. This study investigates how variations in LULC influence air quality and the subsequent effects on public health. A comprehensive machine learning model is used to predict future air quality trends based on LULC data. The model utilizes a detailed dataset to classify land cover types and their impacts on air quality, providing predictive insights into future air quality scenarios. The study will also evaluate how changes in air quality resulting from LULC variations affect public health outcomes. By integrating these analyses, the research aims to provide a deeper understanding of the dynamic relationships between LULC changes, air quality, and public health, ultimately supporting more informed decision-making and proactive environmental strategies.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525034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7" name="object 7"/>
          <p:cNvSpPr txBox="1">
            <a:spLocks noGrp="1"/>
          </p:cNvSpPr>
          <p:nvPr>
            <p:ph type="sldNum" sz="quarter" idx="7"/>
          </p:nvPr>
        </p:nvSpPr>
        <p:spPr>
          <a:xfrm>
            <a:off x="11152733" y="6467728"/>
            <a:ext cx="153670" cy="156068"/>
          </a:xfrm>
          <a:prstGeom prst="rect">
            <a:avLst/>
          </a:prstGeom>
        </p:spPr>
        <p:txBody>
          <a:bodyPr vert="horz" wrap="square" lIns="0" tIns="0" rIns="0" bIns="0" rtlCol="0">
            <a:spAutoFit/>
          </a:bodyPr>
          <a:lstStyle/>
          <a:p>
            <a:pPr marL="38100">
              <a:lnSpc>
                <a:spcPts val="1240"/>
              </a:lnSpc>
            </a:pPr>
            <a:fld id="{81D60167-4931-47E6-BA6A-407CBD079E47}" type="slidenum">
              <a:rPr dirty="0">
                <a:solidFill>
                  <a:schemeClr val="tx1"/>
                </a:solidFill>
                <a:latin typeface="Times New Roman" panose="02020603050405020304" pitchFamily="18" charset="0"/>
                <a:cs typeface="Times New Roman" panose="02020603050405020304" pitchFamily="18" charset="0"/>
              </a:rPr>
              <a:t>3</a:t>
            </a:fld>
            <a:endParaRPr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B000C76B-D63C-6031-77D7-6E942340CD7F}"/>
              </a:ext>
            </a:extLst>
          </p:cNvPr>
          <p:cNvSpPr>
            <a:spLocks noGrp="1"/>
          </p:cNvSpPr>
          <p:nvPr>
            <p:ph type="dt" sz="half" idx="6"/>
          </p:nvPr>
        </p:nvSpPr>
        <p:spPr/>
        <p:txBody>
          <a:bodyPr/>
          <a:lstStyle/>
          <a:p>
            <a:pPr marL="12700">
              <a:lnSpc>
                <a:spcPts val="1240"/>
              </a:lnSpc>
            </a:pPr>
            <a:fld id="{531DCB3E-F59B-4A98-B93A-42AF712C8010}" type="datetime1">
              <a:rPr lang="en-IN" spc="-5" smtClean="0">
                <a:solidFill>
                  <a:schemeClr val="tx1"/>
                </a:solidFill>
              </a:rPr>
              <a:t>01-08-2024</a:t>
            </a:fld>
            <a:endParaRPr lang="en-IN" spc="-5" dirty="0">
              <a:solidFill>
                <a:schemeClr val="tx1"/>
              </a:solidFill>
            </a:endParaRPr>
          </a:p>
        </p:txBody>
      </p:sp>
      <p:sp>
        <p:nvSpPr>
          <p:cNvPr id="5" name="TextBox 4">
            <a:extLst>
              <a:ext uri="{FF2B5EF4-FFF2-40B4-BE49-F238E27FC236}">
                <a16:creationId xmlns:a16="http://schemas.microsoft.com/office/drawing/2014/main" id="{1DBEA993-2AF1-5F63-56B3-F913B28BDDA5}"/>
              </a:ext>
            </a:extLst>
          </p:cNvPr>
          <p:cNvSpPr txBox="1"/>
          <p:nvPr/>
        </p:nvSpPr>
        <p:spPr>
          <a:xfrm>
            <a:off x="1447800" y="1295400"/>
            <a:ext cx="9601200" cy="4012893"/>
          </a:xfrm>
          <a:prstGeom prst="rect">
            <a:avLst/>
          </a:prstGeom>
          <a:noFill/>
        </p:spPr>
        <p:txBody>
          <a:bodyPr wrap="square" rtlCol="0">
            <a:spAutoFit/>
          </a:bodyPr>
          <a:lstStyle/>
          <a:p>
            <a:pPr algn="just"/>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 STATEMENT:</a:t>
            </a: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Land Use and Land Cover (LULC) analysis involves studying the physical characteristics of the Earth's surface and how these areas are utilized by human activities. Analyzing historical LULC changes provides insights into how urbanization, deforestation, and agricultural expansion have shaped landscapes and impacted ecosystems, biodiversity, climate, and air quality. Tools like satellite imagery, GIS, and machine learning models enable the detection and quantification of these changes, helping to predict future trends and assess their environmental and public health implications. Understanding LULC dynamics is crucial for effective environmental management, policy-making, and improving air quality forecasts.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95322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7" name="object 7"/>
          <p:cNvSpPr txBox="1">
            <a:spLocks noGrp="1"/>
          </p:cNvSpPr>
          <p:nvPr>
            <p:ph type="sldNum" sz="quarter" idx="7"/>
          </p:nvPr>
        </p:nvSpPr>
        <p:spPr>
          <a:xfrm>
            <a:off x="11152733" y="6467728"/>
            <a:ext cx="153670" cy="156068"/>
          </a:xfrm>
          <a:prstGeom prst="rect">
            <a:avLst/>
          </a:prstGeom>
        </p:spPr>
        <p:txBody>
          <a:bodyPr vert="horz" wrap="square" lIns="0" tIns="0" rIns="0" bIns="0" rtlCol="0">
            <a:spAutoFit/>
          </a:bodyPr>
          <a:lstStyle/>
          <a:p>
            <a:pPr marL="38100">
              <a:lnSpc>
                <a:spcPts val="1240"/>
              </a:lnSpc>
            </a:pPr>
            <a:fld id="{81D60167-4931-47E6-BA6A-407CBD079E47}" type="slidenum">
              <a:rPr dirty="0">
                <a:solidFill>
                  <a:schemeClr val="tx1"/>
                </a:solidFill>
                <a:latin typeface="Times New Roman" panose="02020603050405020304" pitchFamily="18" charset="0"/>
                <a:cs typeface="Times New Roman" panose="02020603050405020304" pitchFamily="18" charset="0"/>
              </a:rPr>
              <a:t>4</a:t>
            </a:fld>
            <a:endParaRPr dirty="0">
              <a:solidFill>
                <a:schemeClr val="tx1"/>
              </a:solidFill>
              <a:latin typeface="Times New Roman" panose="02020603050405020304" pitchFamily="18" charset="0"/>
              <a:cs typeface="Times New Roman" panose="02020603050405020304" pitchFamily="18" charset="0"/>
            </a:endParaRPr>
          </a:p>
        </p:txBody>
      </p:sp>
      <p:sp>
        <p:nvSpPr>
          <p:cNvPr id="14" name="Date Placeholder 13">
            <a:extLst>
              <a:ext uri="{FF2B5EF4-FFF2-40B4-BE49-F238E27FC236}">
                <a16:creationId xmlns:a16="http://schemas.microsoft.com/office/drawing/2014/main" id="{DE3EC0E0-3A1E-3930-DAC7-D7862D083B02}"/>
              </a:ext>
            </a:extLst>
          </p:cNvPr>
          <p:cNvSpPr>
            <a:spLocks noGrp="1"/>
          </p:cNvSpPr>
          <p:nvPr>
            <p:ph type="dt" sz="half" idx="6"/>
          </p:nvPr>
        </p:nvSpPr>
        <p:spPr/>
        <p:txBody>
          <a:bodyPr/>
          <a:lstStyle/>
          <a:p>
            <a:pPr marL="12700">
              <a:lnSpc>
                <a:spcPts val="1240"/>
              </a:lnSpc>
            </a:pPr>
            <a:fld id="{25CD0A95-4994-4945-B493-06B90BA1B881}" type="datetime1">
              <a:rPr lang="en-IN" spc="-5" smtClean="0">
                <a:solidFill>
                  <a:schemeClr val="tx1"/>
                </a:solidFill>
              </a:rPr>
              <a:t>01-08-2024</a:t>
            </a:fld>
            <a:endParaRPr lang="en-IN" spc="-5" dirty="0">
              <a:solidFill>
                <a:schemeClr val="tx1"/>
              </a:solidFill>
            </a:endParaRPr>
          </a:p>
        </p:txBody>
      </p:sp>
      <p:sp>
        <p:nvSpPr>
          <p:cNvPr id="8" name="TextBox 7">
            <a:extLst>
              <a:ext uri="{FF2B5EF4-FFF2-40B4-BE49-F238E27FC236}">
                <a16:creationId xmlns:a16="http://schemas.microsoft.com/office/drawing/2014/main" id="{8A29C763-C0FA-E436-CDF7-749CE5592896}"/>
              </a:ext>
            </a:extLst>
          </p:cNvPr>
          <p:cNvSpPr txBox="1"/>
          <p:nvPr/>
        </p:nvSpPr>
        <p:spPr>
          <a:xfrm>
            <a:off x="1828800" y="1222950"/>
            <a:ext cx="9072881" cy="4339650"/>
          </a:xfrm>
          <a:prstGeom prst="rect">
            <a:avLst/>
          </a:prstGeom>
          <a:noFill/>
        </p:spPr>
        <p:txBody>
          <a:bodyPr wrap="square" rtlCol="0">
            <a:spAutoFit/>
          </a:bodyPr>
          <a:lstStyle/>
          <a:p>
            <a:pPr algn="just"/>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OBJECTIVES:</a:t>
            </a: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1) Collect and prepare a dataset, classify specific land cover types and their impact on air quality, and create a custom dashboard for visualization.</a:t>
            </a:r>
          </a:p>
          <a:p>
            <a:pPr marL="342900" indent="-342900" algn="just">
              <a:buAutoNum type="arabicParenR"/>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2) Build a machine learning model based on land use land cover classification to predict future air quality changes.</a:t>
            </a:r>
          </a:p>
          <a:p>
            <a:pPr algn="just"/>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3) Evaluate the performance and future predictions of the developed custom machine learning model to assess its impact on air quality.</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4) Assess the impact of air quality changes on public health.</a:t>
            </a:r>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3640" y="6593552"/>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7" name="object 7"/>
          <p:cNvSpPr txBox="1">
            <a:spLocks noGrp="1"/>
          </p:cNvSpPr>
          <p:nvPr>
            <p:ph type="sldNum" sz="quarter" idx="7"/>
          </p:nvPr>
        </p:nvSpPr>
        <p:spPr>
          <a:xfrm>
            <a:off x="11152733" y="6467728"/>
            <a:ext cx="153670" cy="156068"/>
          </a:xfrm>
          <a:prstGeom prst="rect">
            <a:avLst/>
          </a:prstGeom>
        </p:spPr>
        <p:txBody>
          <a:bodyPr vert="horz" wrap="square" lIns="0" tIns="0" rIns="0" bIns="0" rtlCol="0">
            <a:spAutoFit/>
          </a:bodyPr>
          <a:lstStyle/>
          <a:p>
            <a:pPr marL="38100">
              <a:lnSpc>
                <a:spcPts val="1240"/>
              </a:lnSpc>
            </a:pPr>
            <a:fld id="{81D60167-4931-47E6-BA6A-407CBD079E47}" type="slidenum">
              <a:rPr dirty="0">
                <a:solidFill>
                  <a:schemeClr val="tx1"/>
                </a:solidFill>
                <a:latin typeface="Times New Roman" panose="02020603050405020304" pitchFamily="18" charset="0"/>
                <a:cs typeface="Times New Roman" panose="02020603050405020304" pitchFamily="18" charset="0"/>
              </a:rPr>
              <a:t>5</a:t>
            </a:fld>
            <a:endParaRPr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2A0EA21-D4B0-14F0-6A34-75FEA7F05946}"/>
              </a:ext>
            </a:extLst>
          </p:cNvPr>
          <p:cNvSpPr>
            <a:spLocks noGrp="1"/>
          </p:cNvSpPr>
          <p:nvPr>
            <p:ph type="dt" sz="half" idx="6"/>
          </p:nvPr>
        </p:nvSpPr>
        <p:spPr>
          <a:xfrm>
            <a:off x="640309" y="6464552"/>
            <a:ext cx="760094" cy="156068"/>
          </a:xfrm>
        </p:spPr>
        <p:txBody>
          <a:bodyPr/>
          <a:lstStyle/>
          <a:p>
            <a:pPr marL="12700">
              <a:lnSpc>
                <a:spcPts val="1240"/>
              </a:lnSpc>
            </a:pPr>
            <a:fld id="{583C5614-0C73-4B09-9DD2-0E87B36FB9AC}" type="datetime1">
              <a:rPr lang="en-IN" spc="-5" smtClean="0">
                <a:solidFill>
                  <a:schemeClr val="tx1"/>
                </a:solidFill>
              </a:rPr>
              <a:t>01-08-2024</a:t>
            </a:fld>
            <a:endParaRPr lang="en-IN" spc="-5" dirty="0">
              <a:solidFill>
                <a:schemeClr val="tx1"/>
              </a:solidFill>
            </a:endParaRPr>
          </a:p>
        </p:txBody>
      </p:sp>
      <p:graphicFrame>
        <p:nvGraphicFramePr>
          <p:cNvPr id="3" name="Table 2">
            <a:extLst>
              <a:ext uri="{FF2B5EF4-FFF2-40B4-BE49-F238E27FC236}">
                <a16:creationId xmlns:a16="http://schemas.microsoft.com/office/drawing/2014/main" id="{A24ACAFA-B002-B8A4-F2CA-6623DBC0AC43}"/>
              </a:ext>
            </a:extLst>
          </p:cNvPr>
          <p:cNvGraphicFramePr>
            <a:graphicFrameLocks noGrp="1"/>
          </p:cNvGraphicFramePr>
          <p:nvPr>
            <p:extLst>
              <p:ext uri="{D42A27DB-BD31-4B8C-83A1-F6EECF244321}">
                <p14:modId xmlns:p14="http://schemas.microsoft.com/office/powerpoint/2010/main" val="1591378030"/>
              </p:ext>
            </p:extLst>
          </p:nvPr>
        </p:nvGraphicFramePr>
        <p:xfrm>
          <a:off x="1653030" y="685800"/>
          <a:ext cx="10005568" cy="5852160"/>
        </p:xfrm>
        <a:graphic>
          <a:graphicData uri="http://schemas.openxmlformats.org/drawingml/2006/table">
            <a:tbl>
              <a:tblPr firstRow="1" bandRow="1">
                <a:tableStyleId>{5C22544A-7EE6-4342-B048-85BDC9FD1C3A}</a:tableStyleId>
              </a:tblPr>
              <a:tblGrid>
                <a:gridCol w="1111730">
                  <a:extLst>
                    <a:ext uri="{9D8B030D-6E8A-4147-A177-3AD203B41FA5}">
                      <a16:colId xmlns:a16="http://schemas.microsoft.com/office/drawing/2014/main" val="2551475559"/>
                    </a:ext>
                  </a:extLst>
                </a:gridCol>
                <a:gridCol w="2541096">
                  <a:extLst>
                    <a:ext uri="{9D8B030D-6E8A-4147-A177-3AD203B41FA5}">
                      <a16:colId xmlns:a16="http://schemas.microsoft.com/office/drawing/2014/main" val="3713356277"/>
                    </a:ext>
                  </a:extLst>
                </a:gridCol>
                <a:gridCol w="2650951">
                  <a:extLst>
                    <a:ext uri="{9D8B030D-6E8A-4147-A177-3AD203B41FA5}">
                      <a16:colId xmlns:a16="http://schemas.microsoft.com/office/drawing/2014/main" val="3252784961"/>
                    </a:ext>
                  </a:extLst>
                </a:gridCol>
                <a:gridCol w="1609474">
                  <a:extLst>
                    <a:ext uri="{9D8B030D-6E8A-4147-A177-3AD203B41FA5}">
                      <a16:colId xmlns:a16="http://schemas.microsoft.com/office/drawing/2014/main" val="254269769"/>
                    </a:ext>
                  </a:extLst>
                </a:gridCol>
                <a:gridCol w="2092317">
                  <a:extLst>
                    <a:ext uri="{9D8B030D-6E8A-4147-A177-3AD203B41FA5}">
                      <a16:colId xmlns:a16="http://schemas.microsoft.com/office/drawing/2014/main" val="2416764026"/>
                    </a:ext>
                  </a:extLst>
                </a:gridCol>
              </a:tblGrid>
              <a:tr h="370840">
                <a:tc>
                  <a:txBody>
                    <a:bodyPr/>
                    <a:lstStyle/>
                    <a:p>
                      <a:pPr algn="ctr"/>
                      <a:r>
                        <a:rPr lang="en-US" sz="1600" dirty="0">
                          <a:latin typeface="Times New Roman" panose="02020603050405020304" pitchFamily="18" charset="0"/>
                          <a:cs typeface="Times New Roman" panose="02020603050405020304" pitchFamily="18" charset="0"/>
                        </a:rPr>
                        <a:t>Reference No.</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Our Understanding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Methodology Used</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Dataset Used</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Gaps in Existing System</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27702909"/>
                  </a:ext>
                </a:extLst>
              </a:tr>
              <a:tr h="370840">
                <a:tc>
                  <a:txBody>
                    <a:bodyPr/>
                    <a:lstStyle/>
                    <a:p>
                      <a:pPr algn="ctr"/>
                      <a:r>
                        <a:rPr lang="en-US" sz="1400" dirty="0">
                          <a:latin typeface="Times New Roman" panose="02020603050405020304" pitchFamily="18" charset="0"/>
                          <a:cs typeface="Times New Roman" panose="02020603050405020304" pitchFamily="18" charset="0"/>
                        </a:rPr>
                        <a:t>[1]</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Investigates LULC changes on air quality in Gujarat using satellite data and Google Earth Engine. Highlights need for advanced technologies.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Acquire and preprocess Sentinel-2 tiles, create training/testing samples, implement sampling strategies, train and evaluate classifiers, and assess accuracy.</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Sentinel-5P</a:t>
                      </a:r>
                    </a:p>
                    <a:p>
                      <a:pPr algn="ctr"/>
                      <a:r>
                        <a:rPr lang="en-IN" sz="1400" dirty="0">
                          <a:latin typeface="Times New Roman" panose="02020603050405020304" pitchFamily="18" charset="0"/>
                          <a:cs typeface="Times New Roman" panose="02020603050405020304" pitchFamily="18" charset="0"/>
                        </a:rPr>
                        <a:t>MODIS</a:t>
                      </a:r>
                    </a:p>
                    <a:p>
                      <a:pPr algn="ctr"/>
                      <a:r>
                        <a:rPr lang="en-IN" sz="1400" dirty="0">
                          <a:latin typeface="Times New Roman" panose="02020603050405020304" pitchFamily="18" charset="0"/>
                          <a:cs typeface="Times New Roman" panose="02020603050405020304" pitchFamily="18" charset="0"/>
                        </a:rPr>
                        <a:t>Landsat-8</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Limited geographic coverage, outdated techniques</a:t>
                      </a:r>
                    </a:p>
                  </a:txBody>
                  <a:tcPr anchor="ctr"/>
                </a:tc>
                <a:extLst>
                  <a:ext uri="{0D108BD9-81ED-4DB2-BD59-A6C34878D82A}">
                    <a16:rowId xmlns:a16="http://schemas.microsoft.com/office/drawing/2014/main" val="4220527372"/>
                  </a:ext>
                </a:extLst>
              </a:tr>
              <a:tr h="370840">
                <a:tc>
                  <a:txBody>
                    <a:bodyPr/>
                    <a:lstStyle/>
                    <a:p>
                      <a:pPr algn="ctr"/>
                      <a:r>
                        <a:rPr lang="en-US" sz="1400" dirty="0">
                          <a:latin typeface="Times New Roman" panose="02020603050405020304" pitchFamily="18" charset="0"/>
                          <a:cs typeface="Times New Roman" panose="02020603050405020304" pitchFamily="18" charset="0"/>
                        </a:rPr>
                        <a:t>[2]</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Collect remote sensing and GIS data, apply CA-Markov model for LULC predictions, create thematic maps, analyze transitions and probabilities, and validate with Kappa Index.</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Collect Landsat data (2010, 2020), create LULC maps with ArcGIS, apply CA-Markov model for future scenarios (2030-2100), use transition matrices and probability vectors for predictions.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Landsat-ETM+ based 2010 and Landsat-OLI based 2020 data</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Dependency on historical data, limited socio-economic factors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47357657"/>
                  </a:ext>
                </a:extLst>
              </a:tr>
              <a:tr h="495876">
                <a:tc>
                  <a:txBody>
                    <a:bodyPr/>
                    <a:lstStyle/>
                    <a:p>
                      <a:pPr algn="ctr"/>
                      <a:r>
                        <a:rPr lang="en-US" sz="1400" dirty="0">
                          <a:latin typeface="Times New Roman" panose="02020603050405020304" pitchFamily="18" charset="0"/>
                          <a:cs typeface="Times New Roman" panose="02020603050405020304" pitchFamily="18" charset="0"/>
                        </a:rPr>
                        <a:t>[3]</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Investigates LULC changes in Zambia using CA-Markov model. Highlights need for advanced models and addressing data scarcity.</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Collect remote sensing and GIS data, apply CA-Markov model for LULC predictions, create thematic maps, analyze transitions and probabilities, and validate with Kappa Index.</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ESA CCI land cover maps from 2000, 2010, and 2020</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Insufficient dataset integration, need for advanced algorithms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10045645"/>
                  </a:ext>
                </a:extLst>
              </a:tr>
              <a:tr h="370840">
                <a:tc>
                  <a:txBody>
                    <a:bodyPr/>
                    <a:lstStyle/>
                    <a:p>
                      <a:pPr algn="ctr"/>
                      <a:r>
                        <a:rPr lang="en-US" sz="1400" dirty="0">
                          <a:latin typeface="Times New Roman" panose="02020603050405020304" pitchFamily="18" charset="0"/>
                          <a:cs typeface="Times New Roman" panose="02020603050405020304" pitchFamily="18" charset="0"/>
                        </a:rPr>
                        <a:t>[4]</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Addresses LULC mapping in Sudan using Google Earth Engine and CA-ANN model. Emphasizes impact of human activities on LULC changes.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Collect Landsat imagery, classify with Random Forest in Google Earth Engine, analyze LULC changes, and predict future trends using the CA-ANN model.</a:t>
                      </a:r>
                    </a:p>
                  </a:txBody>
                  <a:tcPr anchor="ctr"/>
                </a:tc>
                <a:tc>
                  <a:txBody>
                    <a:bodyPr/>
                    <a:lstStyle/>
                    <a:p>
                      <a:pPr marL="0" algn="ctr"/>
                      <a:r>
                        <a:rPr lang="en-US" sz="1400" dirty="0">
                          <a:solidFill>
                            <a:schemeClr val="dk1"/>
                          </a:solidFill>
                          <a:latin typeface="Times New Roman" panose="02020603050405020304" pitchFamily="18" charset="0"/>
                          <a:ea typeface="+mn-ea"/>
                          <a:cs typeface="Times New Roman" panose="02020603050405020304" pitchFamily="18" charset="0"/>
                        </a:rPr>
                        <a:t>LULC maps for 2000, 2010, and 2020 provided by Copernicus Climate Data Store </a:t>
                      </a:r>
                      <a:endParaRPr lang="en-IN" sz="14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Inconsistent LULC mapping standards, lack of automation</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475863226"/>
                  </a:ext>
                </a:extLst>
              </a:tr>
            </a:tbl>
          </a:graphicData>
        </a:graphic>
      </p:graphicFrame>
      <p:sp>
        <p:nvSpPr>
          <p:cNvPr id="5" name="TextBox 4">
            <a:extLst>
              <a:ext uri="{FF2B5EF4-FFF2-40B4-BE49-F238E27FC236}">
                <a16:creationId xmlns:a16="http://schemas.microsoft.com/office/drawing/2014/main" id="{51EDE115-2C16-843E-2A3B-A512E0BAC4B6}"/>
              </a:ext>
            </a:extLst>
          </p:cNvPr>
          <p:cNvSpPr txBox="1"/>
          <p:nvPr/>
        </p:nvSpPr>
        <p:spPr>
          <a:xfrm>
            <a:off x="1676400" y="147935"/>
            <a:ext cx="35814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LITERATURE SURVEY</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619913"/>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3640" y="6593552"/>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7" name="object 7"/>
          <p:cNvSpPr txBox="1">
            <a:spLocks noGrp="1"/>
          </p:cNvSpPr>
          <p:nvPr>
            <p:ph type="sldNum" sz="quarter" idx="7"/>
          </p:nvPr>
        </p:nvSpPr>
        <p:spPr>
          <a:xfrm>
            <a:off x="11152733" y="6467728"/>
            <a:ext cx="153670" cy="156068"/>
          </a:xfrm>
          <a:prstGeom prst="rect">
            <a:avLst/>
          </a:prstGeom>
        </p:spPr>
        <p:txBody>
          <a:bodyPr vert="horz" wrap="square" lIns="0" tIns="0" rIns="0" bIns="0" rtlCol="0">
            <a:spAutoFit/>
          </a:bodyPr>
          <a:lstStyle/>
          <a:p>
            <a:pPr marL="38100">
              <a:lnSpc>
                <a:spcPts val="1240"/>
              </a:lnSpc>
            </a:pPr>
            <a:fld id="{81D60167-4931-47E6-BA6A-407CBD079E47}" type="slidenum">
              <a:rPr dirty="0">
                <a:solidFill>
                  <a:schemeClr val="tx1"/>
                </a:solidFill>
                <a:latin typeface="Times New Roman" panose="02020603050405020304" pitchFamily="18" charset="0"/>
                <a:cs typeface="Times New Roman" panose="02020603050405020304" pitchFamily="18" charset="0"/>
              </a:rPr>
              <a:t>6</a:t>
            </a:fld>
            <a:endParaRPr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2A0EA21-D4B0-14F0-6A34-75FEA7F05946}"/>
              </a:ext>
            </a:extLst>
          </p:cNvPr>
          <p:cNvSpPr>
            <a:spLocks noGrp="1"/>
          </p:cNvSpPr>
          <p:nvPr>
            <p:ph type="dt" sz="half" idx="6"/>
          </p:nvPr>
        </p:nvSpPr>
        <p:spPr>
          <a:xfrm>
            <a:off x="640309" y="6464552"/>
            <a:ext cx="760094" cy="156068"/>
          </a:xfrm>
        </p:spPr>
        <p:txBody>
          <a:bodyPr/>
          <a:lstStyle/>
          <a:p>
            <a:pPr marL="12700">
              <a:lnSpc>
                <a:spcPts val="1240"/>
              </a:lnSpc>
            </a:pPr>
            <a:fld id="{583C5614-0C73-4B09-9DD2-0E87B36FB9AC}" type="datetime1">
              <a:rPr lang="en-IN" spc="-5" smtClean="0">
                <a:solidFill>
                  <a:schemeClr val="tx1"/>
                </a:solidFill>
              </a:rPr>
              <a:t>01-08-2024</a:t>
            </a:fld>
            <a:endParaRPr lang="en-IN" spc="-5" dirty="0">
              <a:solidFill>
                <a:schemeClr val="tx1"/>
              </a:solidFill>
            </a:endParaRPr>
          </a:p>
        </p:txBody>
      </p:sp>
      <p:graphicFrame>
        <p:nvGraphicFramePr>
          <p:cNvPr id="3" name="Table 2">
            <a:extLst>
              <a:ext uri="{FF2B5EF4-FFF2-40B4-BE49-F238E27FC236}">
                <a16:creationId xmlns:a16="http://schemas.microsoft.com/office/drawing/2014/main" id="{A24ACAFA-B002-B8A4-F2CA-6623DBC0AC43}"/>
              </a:ext>
            </a:extLst>
          </p:cNvPr>
          <p:cNvGraphicFramePr>
            <a:graphicFrameLocks noGrp="1"/>
          </p:cNvGraphicFramePr>
          <p:nvPr>
            <p:extLst>
              <p:ext uri="{D42A27DB-BD31-4B8C-83A1-F6EECF244321}">
                <p14:modId xmlns:p14="http://schemas.microsoft.com/office/powerpoint/2010/main" val="194832908"/>
              </p:ext>
            </p:extLst>
          </p:nvPr>
        </p:nvGraphicFramePr>
        <p:xfrm>
          <a:off x="1653032" y="579120"/>
          <a:ext cx="10005568" cy="5974080"/>
        </p:xfrm>
        <a:graphic>
          <a:graphicData uri="http://schemas.openxmlformats.org/drawingml/2006/table">
            <a:tbl>
              <a:tblPr firstRow="1" bandRow="1">
                <a:tableStyleId>{5C22544A-7EE6-4342-B048-85BDC9FD1C3A}</a:tableStyleId>
              </a:tblPr>
              <a:tblGrid>
                <a:gridCol w="1111730">
                  <a:extLst>
                    <a:ext uri="{9D8B030D-6E8A-4147-A177-3AD203B41FA5}">
                      <a16:colId xmlns:a16="http://schemas.microsoft.com/office/drawing/2014/main" val="2551475559"/>
                    </a:ext>
                  </a:extLst>
                </a:gridCol>
                <a:gridCol w="2541096">
                  <a:extLst>
                    <a:ext uri="{9D8B030D-6E8A-4147-A177-3AD203B41FA5}">
                      <a16:colId xmlns:a16="http://schemas.microsoft.com/office/drawing/2014/main" val="3713356277"/>
                    </a:ext>
                  </a:extLst>
                </a:gridCol>
                <a:gridCol w="2650951">
                  <a:extLst>
                    <a:ext uri="{9D8B030D-6E8A-4147-A177-3AD203B41FA5}">
                      <a16:colId xmlns:a16="http://schemas.microsoft.com/office/drawing/2014/main" val="3252784961"/>
                    </a:ext>
                  </a:extLst>
                </a:gridCol>
                <a:gridCol w="1609474">
                  <a:extLst>
                    <a:ext uri="{9D8B030D-6E8A-4147-A177-3AD203B41FA5}">
                      <a16:colId xmlns:a16="http://schemas.microsoft.com/office/drawing/2014/main" val="254269769"/>
                    </a:ext>
                  </a:extLst>
                </a:gridCol>
                <a:gridCol w="2092317">
                  <a:extLst>
                    <a:ext uri="{9D8B030D-6E8A-4147-A177-3AD203B41FA5}">
                      <a16:colId xmlns:a16="http://schemas.microsoft.com/office/drawing/2014/main" val="2416764026"/>
                    </a:ext>
                  </a:extLst>
                </a:gridCol>
              </a:tblGrid>
              <a:tr h="370840">
                <a:tc>
                  <a:txBody>
                    <a:bodyPr/>
                    <a:lstStyle/>
                    <a:p>
                      <a:pPr algn="ctr"/>
                      <a:r>
                        <a:rPr lang="en-US" sz="1600" dirty="0">
                          <a:latin typeface="Times New Roman" panose="02020603050405020304" pitchFamily="18" charset="0"/>
                          <a:cs typeface="Times New Roman" panose="02020603050405020304" pitchFamily="18" charset="0"/>
                        </a:rPr>
                        <a:t>Reference No.</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Our Understanding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Methodology Used</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Dataset Used</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Gaps in Existing System</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27702909"/>
                  </a:ext>
                </a:extLst>
              </a:tr>
              <a:tr h="370840">
                <a:tc>
                  <a:txBody>
                    <a:bodyPr/>
                    <a:lstStyle/>
                    <a:p>
                      <a:pPr algn="ctr"/>
                      <a:r>
                        <a:rPr lang="en-US" sz="1400" dirty="0">
                          <a:latin typeface="Times New Roman" panose="02020603050405020304" pitchFamily="18" charset="0"/>
                          <a:cs typeface="Times New Roman" panose="02020603050405020304" pitchFamily="18" charset="0"/>
                        </a:rPr>
                        <a:t>[5]</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Examines LULC changes in Wabe-</a:t>
                      </a:r>
                      <a:r>
                        <a:rPr lang="en-US" sz="1400" dirty="0" err="1">
                          <a:latin typeface="Times New Roman" panose="02020603050405020304" pitchFamily="18" charset="0"/>
                          <a:cs typeface="Times New Roman" panose="02020603050405020304" pitchFamily="18" charset="0"/>
                        </a:rPr>
                        <a:t>Shebele</a:t>
                      </a:r>
                      <a:r>
                        <a:rPr lang="en-US" sz="1400" dirty="0">
                          <a:latin typeface="Times New Roman" panose="02020603050405020304" pitchFamily="18" charset="0"/>
                          <a:cs typeface="Times New Roman" panose="02020603050405020304" pitchFamily="18" charset="0"/>
                        </a:rPr>
                        <a:t> river basin using CA-Markov model. Emphasizes need for sustainable land management.</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Collect remote sensing and GIS data, apply CA-Markov model, analyze with GIS and image processing, and validate with Kappa indices.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da-DK" sz="1400" dirty="0">
                          <a:latin typeface="Times New Roman" panose="02020603050405020304" pitchFamily="18" charset="0"/>
                          <a:cs typeface="Times New Roman" panose="02020603050405020304" pitchFamily="18" charset="0"/>
                        </a:rPr>
                        <a:t>Landsat TM for 1992</a:t>
                      </a:r>
                    </a:p>
                    <a:p>
                      <a:pPr algn="ctr"/>
                      <a:r>
                        <a:rPr lang="da-DK" sz="1400" dirty="0">
                          <a:latin typeface="Times New Roman" panose="02020603050405020304" pitchFamily="18" charset="0"/>
                          <a:cs typeface="Times New Roman" panose="02020603050405020304" pitchFamily="18" charset="0"/>
                        </a:rPr>
                        <a:t>Landsat ETM+ for 2007</a:t>
                      </a:r>
                    </a:p>
                    <a:p>
                      <a:pPr algn="ctr"/>
                      <a:r>
                        <a:rPr lang="da-DK" sz="1400" dirty="0">
                          <a:latin typeface="Times New Roman" panose="02020603050405020304" pitchFamily="18" charset="0"/>
                          <a:cs typeface="Times New Roman" panose="02020603050405020304" pitchFamily="18" charset="0"/>
                        </a:rPr>
                        <a:t>Landsat-8 OLI for 2022</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Inconsistent LULC mapping standards, lack of automation</a:t>
                      </a:r>
                    </a:p>
                  </a:txBody>
                  <a:tcPr anchor="ctr"/>
                </a:tc>
                <a:extLst>
                  <a:ext uri="{0D108BD9-81ED-4DB2-BD59-A6C34878D82A}">
                    <a16:rowId xmlns:a16="http://schemas.microsoft.com/office/drawing/2014/main" val="4220527372"/>
                  </a:ext>
                </a:extLst>
              </a:tr>
              <a:tr h="370840">
                <a:tc>
                  <a:txBody>
                    <a:bodyPr/>
                    <a:lstStyle/>
                    <a:p>
                      <a:pPr algn="ctr"/>
                      <a:r>
                        <a:rPr lang="en-US" sz="1400" dirty="0">
                          <a:latin typeface="Times New Roman" panose="02020603050405020304" pitchFamily="18" charset="0"/>
                          <a:cs typeface="Times New Roman" panose="02020603050405020304" pitchFamily="18" charset="0"/>
                        </a:rPr>
                        <a:t>[6]</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Investigates LULC changes in Thimphu using CA-Markov model. Highlights need for improved policy frameworks.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Collect historical LULC data and field observations, apply CA-Markov model for simulation and prediction, and validate with Kappa indices.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algn="ctr"/>
                      <a:r>
                        <a:rPr lang="en-IN" sz="1400" dirty="0">
                          <a:solidFill>
                            <a:schemeClr val="dk1"/>
                          </a:solidFill>
                          <a:latin typeface="Times New Roman" panose="02020603050405020304" pitchFamily="18" charset="0"/>
                          <a:ea typeface="+mn-ea"/>
                          <a:cs typeface="Times New Roman" panose="02020603050405020304" pitchFamily="18" charset="0"/>
                        </a:rPr>
                        <a:t>Landsat 7 and 8</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Limited integration of socio-economic factors, need for high-resolution data</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47357657"/>
                  </a:ext>
                </a:extLst>
              </a:tr>
              <a:tr h="0">
                <a:tc>
                  <a:txBody>
                    <a:bodyPr/>
                    <a:lstStyle/>
                    <a:p>
                      <a:pPr algn="ctr"/>
                      <a:r>
                        <a:rPr lang="en-US" sz="1400" dirty="0">
                          <a:latin typeface="Times New Roman" panose="02020603050405020304" pitchFamily="18" charset="0"/>
                          <a:cs typeface="Times New Roman" panose="02020603050405020304" pitchFamily="18" charset="0"/>
                        </a:rPr>
                        <a:t>[7]</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Analyzes machine learning models to predict PM10 levels in Sri Lanka. Highlights need for robust models and efficient hyperparameter optimization.</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Data collection and cleaning, correlation analysis, data scaling using </a:t>
                      </a:r>
                      <a:r>
                        <a:rPr lang="en-US" sz="1400" dirty="0" err="1">
                          <a:latin typeface="Times New Roman" panose="02020603050405020304" pitchFamily="18" charset="0"/>
                          <a:cs typeface="Times New Roman" panose="02020603050405020304" pitchFamily="18" charset="0"/>
                        </a:rPr>
                        <a:t>MinMax</a:t>
                      </a:r>
                      <a:r>
                        <a:rPr lang="en-US" sz="1400" dirty="0">
                          <a:latin typeface="Times New Roman" panose="02020603050405020304" pitchFamily="18" charset="0"/>
                          <a:cs typeface="Times New Roman" panose="02020603050405020304" pitchFamily="18" charset="0"/>
                        </a:rPr>
                        <a:t> Scaler, selection and training of various machine learning models, hyperparameter tuning, performance evaluation using multiple indices.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marL="0" algn="ctr"/>
                      <a:r>
                        <a:rPr lang="en-US" sz="1400" dirty="0">
                          <a:solidFill>
                            <a:schemeClr val="dk1"/>
                          </a:solidFill>
                          <a:latin typeface="Times New Roman" panose="02020603050405020304" pitchFamily="18" charset="0"/>
                          <a:ea typeface="+mn-ea"/>
                          <a:cs typeface="Times New Roman" panose="02020603050405020304" pitchFamily="18" charset="0"/>
                        </a:rPr>
                        <a:t>Hourly data (1/1/2019 - 31/5/2021) for Battaramulla and Kandy, Sri Lanka: temperature, humidity, solar radiation, rainfall, wind speed/direction, and O3, CO, NO2, SO2, PM2.5, PM10 concentrations.</a:t>
                      </a:r>
                      <a:endParaRPr lang="en-IN" sz="1400" dirty="0">
                        <a:solidFill>
                          <a:schemeClr val="dk1"/>
                        </a:solidFill>
                        <a:latin typeface="Times New Roman" panose="02020603050405020304" pitchFamily="18" charset="0"/>
                        <a:ea typeface="+mn-ea"/>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Insufficient dataset integration, need for advanced algorithms</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10045645"/>
                  </a:ext>
                </a:extLst>
              </a:tr>
            </a:tbl>
          </a:graphicData>
        </a:graphic>
      </p:graphicFrame>
    </p:spTree>
    <p:extLst>
      <p:ext uri="{BB962C8B-B14F-4D97-AF65-F5344CB8AC3E}">
        <p14:creationId xmlns:p14="http://schemas.microsoft.com/office/powerpoint/2010/main" val="420694557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3640" y="6593552"/>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7" name="object 7"/>
          <p:cNvSpPr txBox="1">
            <a:spLocks noGrp="1"/>
          </p:cNvSpPr>
          <p:nvPr>
            <p:ph type="sldNum" sz="quarter" idx="7"/>
          </p:nvPr>
        </p:nvSpPr>
        <p:spPr>
          <a:xfrm>
            <a:off x="11152733" y="6467728"/>
            <a:ext cx="153670" cy="156068"/>
          </a:xfrm>
          <a:prstGeom prst="rect">
            <a:avLst/>
          </a:prstGeom>
        </p:spPr>
        <p:txBody>
          <a:bodyPr vert="horz" wrap="square" lIns="0" tIns="0" rIns="0" bIns="0" rtlCol="0">
            <a:spAutoFit/>
          </a:bodyPr>
          <a:lstStyle/>
          <a:p>
            <a:pPr marL="38100">
              <a:lnSpc>
                <a:spcPts val="1240"/>
              </a:lnSpc>
            </a:pPr>
            <a:fld id="{81D60167-4931-47E6-BA6A-407CBD079E47}" type="slidenum">
              <a:rPr dirty="0">
                <a:solidFill>
                  <a:schemeClr val="tx1"/>
                </a:solidFill>
                <a:latin typeface="Times New Roman" panose="02020603050405020304" pitchFamily="18" charset="0"/>
                <a:cs typeface="Times New Roman" panose="02020603050405020304" pitchFamily="18" charset="0"/>
              </a:rPr>
              <a:t>7</a:t>
            </a:fld>
            <a:endParaRPr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D2A0EA21-D4B0-14F0-6A34-75FEA7F05946}"/>
              </a:ext>
            </a:extLst>
          </p:cNvPr>
          <p:cNvSpPr>
            <a:spLocks noGrp="1"/>
          </p:cNvSpPr>
          <p:nvPr>
            <p:ph type="dt" sz="half" idx="6"/>
          </p:nvPr>
        </p:nvSpPr>
        <p:spPr>
          <a:xfrm>
            <a:off x="640309" y="6464552"/>
            <a:ext cx="760094" cy="156068"/>
          </a:xfrm>
        </p:spPr>
        <p:txBody>
          <a:bodyPr/>
          <a:lstStyle/>
          <a:p>
            <a:pPr marL="12700">
              <a:lnSpc>
                <a:spcPts val="1240"/>
              </a:lnSpc>
            </a:pPr>
            <a:fld id="{583C5614-0C73-4B09-9DD2-0E87B36FB9AC}" type="datetime1">
              <a:rPr lang="en-IN" spc="-5" smtClean="0">
                <a:solidFill>
                  <a:schemeClr val="tx1"/>
                </a:solidFill>
              </a:rPr>
              <a:t>01-08-2024</a:t>
            </a:fld>
            <a:endParaRPr lang="en-IN" spc="-5" dirty="0">
              <a:solidFill>
                <a:schemeClr val="tx1"/>
              </a:solidFill>
            </a:endParaRPr>
          </a:p>
        </p:txBody>
      </p:sp>
      <p:graphicFrame>
        <p:nvGraphicFramePr>
          <p:cNvPr id="3" name="Table 2">
            <a:extLst>
              <a:ext uri="{FF2B5EF4-FFF2-40B4-BE49-F238E27FC236}">
                <a16:creationId xmlns:a16="http://schemas.microsoft.com/office/drawing/2014/main" id="{A24ACAFA-B002-B8A4-F2CA-6623DBC0AC43}"/>
              </a:ext>
            </a:extLst>
          </p:cNvPr>
          <p:cNvGraphicFramePr>
            <a:graphicFrameLocks noGrp="1"/>
          </p:cNvGraphicFramePr>
          <p:nvPr>
            <p:extLst>
              <p:ext uri="{D42A27DB-BD31-4B8C-83A1-F6EECF244321}">
                <p14:modId xmlns:p14="http://schemas.microsoft.com/office/powerpoint/2010/main" val="2522140425"/>
              </p:ext>
            </p:extLst>
          </p:nvPr>
        </p:nvGraphicFramePr>
        <p:xfrm>
          <a:off x="1653030" y="701040"/>
          <a:ext cx="10005568" cy="5547360"/>
        </p:xfrm>
        <a:graphic>
          <a:graphicData uri="http://schemas.openxmlformats.org/drawingml/2006/table">
            <a:tbl>
              <a:tblPr firstRow="1" bandRow="1">
                <a:tableStyleId>{5C22544A-7EE6-4342-B048-85BDC9FD1C3A}</a:tableStyleId>
              </a:tblPr>
              <a:tblGrid>
                <a:gridCol w="1111730">
                  <a:extLst>
                    <a:ext uri="{9D8B030D-6E8A-4147-A177-3AD203B41FA5}">
                      <a16:colId xmlns:a16="http://schemas.microsoft.com/office/drawing/2014/main" val="2551475559"/>
                    </a:ext>
                  </a:extLst>
                </a:gridCol>
                <a:gridCol w="2541096">
                  <a:extLst>
                    <a:ext uri="{9D8B030D-6E8A-4147-A177-3AD203B41FA5}">
                      <a16:colId xmlns:a16="http://schemas.microsoft.com/office/drawing/2014/main" val="3713356277"/>
                    </a:ext>
                  </a:extLst>
                </a:gridCol>
                <a:gridCol w="2650951">
                  <a:extLst>
                    <a:ext uri="{9D8B030D-6E8A-4147-A177-3AD203B41FA5}">
                      <a16:colId xmlns:a16="http://schemas.microsoft.com/office/drawing/2014/main" val="3252784961"/>
                    </a:ext>
                  </a:extLst>
                </a:gridCol>
                <a:gridCol w="1609474">
                  <a:extLst>
                    <a:ext uri="{9D8B030D-6E8A-4147-A177-3AD203B41FA5}">
                      <a16:colId xmlns:a16="http://schemas.microsoft.com/office/drawing/2014/main" val="254269769"/>
                    </a:ext>
                  </a:extLst>
                </a:gridCol>
                <a:gridCol w="2092317">
                  <a:extLst>
                    <a:ext uri="{9D8B030D-6E8A-4147-A177-3AD203B41FA5}">
                      <a16:colId xmlns:a16="http://schemas.microsoft.com/office/drawing/2014/main" val="2416764026"/>
                    </a:ext>
                  </a:extLst>
                </a:gridCol>
              </a:tblGrid>
              <a:tr h="370840">
                <a:tc>
                  <a:txBody>
                    <a:bodyPr/>
                    <a:lstStyle/>
                    <a:p>
                      <a:pPr algn="ctr"/>
                      <a:r>
                        <a:rPr lang="en-US" sz="1600" dirty="0">
                          <a:latin typeface="Times New Roman" panose="02020603050405020304" pitchFamily="18" charset="0"/>
                          <a:cs typeface="Times New Roman" panose="02020603050405020304" pitchFamily="18" charset="0"/>
                        </a:rPr>
                        <a:t>Reference No.</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Our Understanding</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Methodology Used</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Dataset Used</a:t>
                      </a:r>
                      <a:endParaRPr lang="en-IN" sz="1600" dirty="0">
                        <a:latin typeface="Times New Roman" panose="02020603050405020304" pitchFamily="18" charset="0"/>
                        <a:cs typeface="Times New Roman" panose="02020603050405020304" pitchFamily="18" charset="0"/>
                      </a:endParaRPr>
                    </a:p>
                  </a:txBody>
                  <a:tcPr anchor="ctr"/>
                </a:tc>
                <a:tc>
                  <a:txBody>
                    <a:bodyPr/>
                    <a:lstStyle/>
                    <a:p>
                      <a:pPr algn="ctr"/>
                      <a:r>
                        <a:rPr lang="en-US" sz="1600" dirty="0">
                          <a:latin typeface="Times New Roman" panose="02020603050405020304" pitchFamily="18" charset="0"/>
                          <a:cs typeface="Times New Roman" panose="02020603050405020304" pitchFamily="18" charset="0"/>
                        </a:rPr>
                        <a:t>Gaps in Existing System</a:t>
                      </a:r>
                      <a:endParaRPr lang="en-IN" sz="16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27702909"/>
                  </a:ext>
                </a:extLst>
              </a:tr>
              <a:tr h="370840">
                <a:tc>
                  <a:txBody>
                    <a:bodyPr/>
                    <a:lstStyle/>
                    <a:p>
                      <a:pPr algn="ctr"/>
                      <a:r>
                        <a:rPr lang="en-US" sz="1400" dirty="0">
                          <a:latin typeface="Times New Roman" panose="02020603050405020304" pitchFamily="18" charset="0"/>
                          <a:cs typeface="Times New Roman" panose="02020603050405020304" pitchFamily="18" charset="0"/>
                        </a:rPr>
                        <a:t>[8]</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Evaluates sampling designs' impact on machine learning classifiers for LULC classification using Sentinel-2 data. Emphasizes the importance of sampling strategies.</a:t>
                      </a:r>
                    </a:p>
                  </a:txBody>
                  <a:tcPr anchor="ctr"/>
                </a:tc>
                <a:tc>
                  <a:txBody>
                    <a:bodyPr/>
                    <a:lstStyle/>
                    <a:p>
                      <a:pPr algn="ctr"/>
                      <a:r>
                        <a:rPr lang="en-US" sz="1400" dirty="0">
                          <a:latin typeface="Times New Roman" panose="02020603050405020304" pitchFamily="18" charset="0"/>
                          <a:cs typeface="Times New Roman" panose="02020603050405020304" pitchFamily="18" charset="0"/>
                        </a:rPr>
                        <a:t>Collect remote sensing and GIS data, apply CA-Markov model, analyze with GIS and image processing, and validate with Kappa indices.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Sentinel-2 data (10m spatial resolution)</a:t>
                      </a:r>
                    </a:p>
                    <a:p>
                      <a:pPr algn="ctr"/>
                      <a:r>
                        <a:rPr lang="en-US" sz="1400" dirty="0">
                          <a:latin typeface="Times New Roman" panose="02020603050405020304" pitchFamily="18" charset="0"/>
                          <a:cs typeface="Times New Roman" panose="02020603050405020304" pitchFamily="18" charset="0"/>
                        </a:rPr>
                        <a:t>Study area: Dehradun district, Uttarakhand, India</a:t>
                      </a:r>
                    </a:p>
                    <a:p>
                      <a:pPr algn="ctr"/>
                      <a:r>
                        <a:rPr lang="en-US" sz="1400" dirty="0">
                          <a:latin typeface="Times New Roman" panose="02020603050405020304" pitchFamily="18" charset="0"/>
                          <a:cs typeface="Times New Roman" panose="02020603050405020304" pitchFamily="18" charset="0"/>
                        </a:rPr>
                        <a:t>Data acquired on 12 January 2021</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Lack of comprehensive evaluation of sampling designs' impact on classifier performance</a:t>
                      </a:r>
                    </a:p>
                  </a:txBody>
                  <a:tcPr anchor="ctr"/>
                </a:tc>
                <a:extLst>
                  <a:ext uri="{0D108BD9-81ED-4DB2-BD59-A6C34878D82A}">
                    <a16:rowId xmlns:a16="http://schemas.microsoft.com/office/drawing/2014/main" val="4220527372"/>
                  </a:ext>
                </a:extLst>
              </a:tr>
              <a:tr h="370840">
                <a:tc>
                  <a:txBody>
                    <a:bodyPr/>
                    <a:lstStyle/>
                    <a:p>
                      <a:pPr algn="ctr"/>
                      <a:r>
                        <a:rPr lang="en-US" sz="1400" dirty="0">
                          <a:latin typeface="Times New Roman" panose="02020603050405020304" pitchFamily="18" charset="0"/>
                          <a:cs typeface="Times New Roman" panose="02020603050405020304" pitchFamily="18" charset="0"/>
                        </a:rPr>
                        <a:t>[9]</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Assesses impact of LULC changes on evapotranspiration in Maharashtra using Google Earth Engine and CART model. Highlights need for high-resolution data and accuracy.</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Collect historical LULC data and field observations, apply CA-Markov model for simulation and prediction, and validate with Kappa indices.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Landsat-8 OLI images for the winter seasons from 2018 to 2022 in Akola Block, Maharashtra, India.</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Insufficient temporal resolution, inadequate spatial accuracy</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547357657"/>
                  </a:ext>
                </a:extLst>
              </a:tr>
              <a:tr h="495876">
                <a:tc>
                  <a:txBody>
                    <a:bodyPr/>
                    <a:lstStyle/>
                    <a:p>
                      <a:pPr algn="ctr"/>
                      <a:r>
                        <a:rPr lang="en-US" sz="1400" dirty="0">
                          <a:latin typeface="Times New Roman" panose="02020603050405020304" pitchFamily="18" charset="0"/>
                          <a:cs typeface="Times New Roman" panose="02020603050405020304" pitchFamily="18" charset="0"/>
                        </a:rPr>
                        <a:t>[10]</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The paper studies Mathura, India (1990-2020) using Landsat images and GIS. It finds increased urban and agricultural areas, decreased water bodies, and reduced forest cover, highlighting the need for better land management.</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The methodology includes pre-processing the images, classifying LULC using Random Forest, and analyzing changes with GIS.</a:t>
                      </a: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IN" sz="1400" dirty="0">
                          <a:latin typeface="Times New Roman" panose="02020603050405020304" pitchFamily="18" charset="0"/>
                          <a:cs typeface="Times New Roman" panose="02020603050405020304" pitchFamily="18" charset="0"/>
                        </a:rPr>
                        <a:t>Landsat-5, 7, and 8 OLI (USGS) images</a:t>
                      </a:r>
                    </a:p>
                    <a:p>
                      <a:pPr algn="ctr"/>
                      <a:endParaRPr lang="en-IN" sz="1400" dirty="0">
                        <a:latin typeface="Times New Roman" panose="02020603050405020304" pitchFamily="18" charset="0"/>
                        <a:cs typeface="Times New Roman" panose="02020603050405020304" pitchFamily="18" charset="0"/>
                      </a:endParaRPr>
                    </a:p>
                  </a:txBody>
                  <a:tcPr anchor="ctr"/>
                </a:tc>
                <a:tc>
                  <a:txBody>
                    <a:bodyPr/>
                    <a:lstStyle/>
                    <a:p>
                      <a:pPr algn="ctr"/>
                      <a:r>
                        <a:rPr lang="en-US" sz="1400" dirty="0">
                          <a:latin typeface="Times New Roman" panose="02020603050405020304" pitchFamily="18" charset="0"/>
                          <a:cs typeface="Times New Roman" panose="02020603050405020304" pitchFamily="18" charset="0"/>
                        </a:rPr>
                        <a:t>Better dataset pre-processing, reduced processing power, overcoming weather impacts, simplifying complex methods, and addressing errors from dynamic environments.</a:t>
                      </a:r>
                    </a:p>
                  </a:txBody>
                  <a:tcPr anchor="ctr"/>
                </a:tc>
                <a:extLst>
                  <a:ext uri="{0D108BD9-81ED-4DB2-BD59-A6C34878D82A}">
                    <a16:rowId xmlns:a16="http://schemas.microsoft.com/office/drawing/2014/main" val="3310045645"/>
                  </a:ext>
                </a:extLst>
              </a:tr>
            </a:tbl>
          </a:graphicData>
        </a:graphic>
      </p:graphicFrame>
    </p:spTree>
    <p:extLst>
      <p:ext uri="{BB962C8B-B14F-4D97-AF65-F5344CB8AC3E}">
        <p14:creationId xmlns:p14="http://schemas.microsoft.com/office/powerpoint/2010/main" val="4220933841"/>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7" name="object 7"/>
          <p:cNvSpPr txBox="1">
            <a:spLocks noGrp="1"/>
          </p:cNvSpPr>
          <p:nvPr>
            <p:ph type="sldNum" sz="quarter" idx="7"/>
          </p:nvPr>
        </p:nvSpPr>
        <p:spPr>
          <a:xfrm>
            <a:off x="11152733" y="6467728"/>
            <a:ext cx="153670" cy="156068"/>
          </a:xfrm>
          <a:prstGeom prst="rect">
            <a:avLst/>
          </a:prstGeom>
        </p:spPr>
        <p:txBody>
          <a:bodyPr vert="horz" wrap="square" lIns="0" tIns="0" rIns="0" bIns="0" rtlCol="0">
            <a:spAutoFit/>
          </a:bodyPr>
          <a:lstStyle/>
          <a:p>
            <a:pPr marL="38100">
              <a:lnSpc>
                <a:spcPts val="1240"/>
              </a:lnSpc>
            </a:pPr>
            <a:fld id="{81D60167-4931-47E6-BA6A-407CBD079E47}" type="slidenum">
              <a:rPr dirty="0">
                <a:solidFill>
                  <a:schemeClr val="tx1"/>
                </a:solidFill>
                <a:latin typeface="Times New Roman" panose="02020603050405020304" pitchFamily="18" charset="0"/>
                <a:cs typeface="Times New Roman" panose="02020603050405020304" pitchFamily="18" charset="0"/>
              </a:rPr>
              <a:t>8</a:t>
            </a:fld>
            <a:endParaRPr dirty="0">
              <a:solidFill>
                <a:schemeClr val="tx1"/>
              </a:solidFill>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4BABF7A5-DAF0-04B9-D100-82A5D3145D14}"/>
              </a:ext>
            </a:extLst>
          </p:cNvPr>
          <p:cNvSpPr>
            <a:spLocks noGrp="1"/>
          </p:cNvSpPr>
          <p:nvPr>
            <p:ph type="dt" sz="half" idx="6"/>
          </p:nvPr>
        </p:nvSpPr>
        <p:spPr/>
        <p:txBody>
          <a:bodyPr/>
          <a:lstStyle/>
          <a:p>
            <a:pPr marL="12700">
              <a:lnSpc>
                <a:spcPts val="1240"/>
              </a:lnSpc>
            </a:pPr>
            <a:fld id="{A4C233AA-D06D-4164-B92A-5F741008DDB4}" type="datetime1">
              <a:rPr lang="en-IN" spc="-5" smtClean="0">
                <a:solidFill>
                  <a:schemeClr val="tx1"/>
                </a:solidFill>
              </a:rPr>
              <a:t>01-08-2024</a:t>
            </a:fld>
            <a:endParaRPr lang="en-IN" spc="-5" dirty="0">
              <a:solidFill>
                <a:schemeClr val="tx1"/>
              </a:solidFill>
            </a:endParaRPr>
          </a:p>
        </p:txBody>
      </p:sp>
      <p:sp>
        <p:nvSpPr>
          <p:cNvPr id="10" name="TextBox 9">
            <a:extLst>
              <a:ext uri="{FF2B5EF4-FFF2-40B4-BE49-F238E27FC236}">
                <a16:creationId xmlns:a16="http://schemas.microsoft.com/office/drawing/2014/main" id="{04A0FBCD-4057-37F0-A94F-129F361C380A}"/>
              </a:ext>
            </a:extLst>
          </p:cNvPr>
          <p:cNvSpPr txBox="1"/>
          <p:nvPr/>
        </p:nvSpPr>
        <p:spPr>
          <a:xfrm>
            <a:off x="1752600" y="304800"/>
            <a:ext cx="69342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 PLAN AND FLOWCHART</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51F53E5B-EC1D-8D54-E602-CCE81E9C0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37360" y="796945"/>
            <a:ext cx="9618133" cy="5410200"/>
          </a:xfrm>
          <a:prstGeom prst="rect">
            <a:avLst/>
          </a:prstGeom>
        </p:spPr>
      </p:pic>
    </p:spTree>
    <p:extLst>
      <p:ext uri="{BB962C8B-B14F-4D97-AF65-F5344CB8AC3E}">
        <p14:creationId xmlns:p14="http://schemas.microsoft.com/office/powerpoint/2010/main" val="153648072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85928" y="152400"/>
            <a:ext cx="1002224" cy="1030089"/>
          </a:xfrm>
          <a:prstGeom prst="rect">
            <a:avLst/>
          </a:prstGeom>
        </p:spPr>
      </p:pic>
      <p:sp>
        <p:nvSpPr>
          <p:cNvPr id="6" name="object 6"/>
          <p:cNvSpPr txBox="1">
            <a:spLocks noGrp="1"/>
          </p:cNvSpPr>
          <p:nvPr>
            <p:ph type="ftr" sz="quarter" idx="5"/>
          </p:nvPr>
        </p:nvSpPr>
        <p:spPr>
          <a:xfrm>
            <a:off x="4992910" y="6467728"/>
            <a:ext cx="2204720" cy="156068"/>
          </a:xfrm>
          <a:prstGeom prst="rect">
            <a:avLst/>
          </a:prstGeom>
        </p:spPr>
        <p:txBody>
          <a:bodyPr vert="horz" wrap="square" lIns="0" tIns="0" rIns="0" bIns="0" rtlCol="0">
            <a:spAutoFit/>
          </a:bodyPr>
          <a:lstStyle/>
          <a:p>
            <a:pPr marL="12700">
              <a:lnSpc>
                <a:spcPts val="1240"/>
              </a:lnSpc>
            </a:pPr>
            <a:r>
              <a:rPr spc="-5" dirty="0">
                <a:solidFill>
                  <a:schemeClr val="tx1"/>
                </a:solidFill>
                <a:latin typeface="Times New Roman" panose="02020603050405020304" pitchFamily="18" charset="0"/>
                <a:cs typeface="Times New Roman" panose="02020603050405020304" pitchFamily="18" charset="0"/>
              </a:rPr>
              <a:t>Computer</a:t>
            </a:r>
            <a:r>
              <a:rPr spc="-40"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Engineering</a:t>
            </a:r>
            <a:r>
              <a:rPr spc="-35" dirty="0">
                <a:solidFill>
                  <a:schemeClr val="tx1"/>
                </a:solidFill>
                <a:latin typeface="Times New Roman" panose="02020603050405020304" pitchFamily="18" charset="0"/>
                <a:cs typeface="Times New Roman" panose="02020603050405020304" pitchFamily="18" charset="0"/>
              </a:rPr>
              <a:t> </a:t>
            </a:r>
            <a:r>
              <a:rPr spc="-5" dirty="0">
                <a:solidFill>
                  <a:schemeClr val="tx1"/>
                </a:solidFill>
                <a:latin typeface="Times New Roman" panose="02020603050405020304" pitchFamily="18" charset="0"/>
                <a:cs typeface="Times New Roman" panose="02020603050405020304" pitchFamily="18" charset="0"/>
              </a:rPr>
              <a:t>Department</a:t>
            </a:r>
          </a:p>
        </p:txBody>
      </p:sp>
      <p:sp>
        <p:nvSpPr>
          <p:cNvPr id="7" name="object 7"/>
          <p:cNvSpPr txBox="1">
            <a:spLocks noGrp="1"/>
          </p:cNvSpPr>
          <p:nvPr>
            <p:ph type="sldNum" sz="quarter" idx="7"/>
          </p:nvPr>
        </p:nvSpPr>
        <p:spPr>
          <a:xfrm>
            <a:off x="11152733" y="6467728"/>
            <a:ext cx="153670" cy="156068"/>
          </a:xfrm>
          <a:prstGeom prst="rect">
            <a:avLst/>
          </a:prstGeom>
        </p:spPr>
        <p:txBody>
          <a:bodyPr vert="horz" wrap="square" lIns="0" tIns="0" rIns="0" bIns="0" rtlCol="0">
            <a:spAutoFit/>
          </a:bodyPr>
          <a:lstStyle/>
          <a:p>
            <a:pPr marL="38100">
              <a:lnSpc>
                <a:spcPts val="1240"/>
              </a:lnSpc>
            </a:pPr>
            <a:fld id="{81D60167-4931-47E6-BA6A-407CBD079E47}" type="slidenum">
              <a:rPr dirty="0">
                <a:solidFill>
                  <a:schemeClr val="tx1"/>
                </a:solidFill>
                <a:latin typeface="Times New Roman" panose="02020603050405020304" pitchFamily="18" charset="0"/>
                <a:cs typeface="Times New Roman" panose="02020603050405020304" pitchFamily="18" charset="0"/>
              </a:rPr>
              <a:t>9</a:t>
            </a:fld>
            <a:endParaRPr dirty="0">
              <a:solidFill>
                <a:schemeClr val="tx1"/>
              </a:solidFill>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5C6F511F-3B4E-4876-1210-A62C4AF4C455}"/>
              </a:ext>
            </a:extLst>
          </p:cNvPr>
          <p:cNvSpPr>
            <a:spLocks noGrp="1"/>
          </p:cNvSpPr>
          <p:nvPr>
            <p:ph type="dt" sz="half" idx="6"/>
          </p:nvPr>
        </p:nvSpPr>
        <p:spPr/>
        <p:txBody>
          <a:bodyPr/>
          <a:lstStyle/>
          <a:p>
            <a:pPr marL="12700">
              <a:lnSpc>
                <a:spcPts val="1240"/>
              </a:lnSpc>
            </a:pPr>
            <a:fld id="{EB209D26-8B2A-4A21-9612-128CC569B845}" type="datetime1">
              <a:rPr lang="en-IN" spc="-5">
                <a:solidFill>
                  <a:schemeClr val="tx1"/>
                </a:solidFill>
              </a:rPr>
              <a:t>01-08-2024</a:t>
            </a:fld>
            <a:endParaRPr lang="en-IN" spc="-5" dirty="0">
              <a:solidFill>
                <a:schemeClr val="tx1"/>
              </a:solidFill>
            </a:endParaRPr>
          </a:p>
        </p:txBody>
      </p:sp>
      <p:sp>
        <p:nvSpPr>
          <p:cNvPr id="3" name="TextBox 2">
            <a:extLst>
              <a:ext uri="{FF2B5EF4-FFF2-40B4-BE49-F238E27FC236}">
                <a16:creationId xmlns:a16="http://schemas.microsoft.com/office/drawing/2014/main" id="{86611107-9DD4-461E-78DC-17E492A7043B}"/>
              </a:ext>
            </a:extLst>
          </p:cNvPr>
          <p:cNvSpPr txBox="1"/>
          <p:nvPr/>
        </p:nvSpPr>
        <p:spPr>
          <a:xfrm>
            <a:off x="4876070" y="343021"/>
            <a:ext cx="2438400" cy="461665"/>
          </a:xfrm>
          <a:prstGeom prst="rect">
            <a:avLst/>
          </a:prstGeom>
          <a:noFill/>
        </p:spPr>
        <p:txBody>
          <a:bodyPr wrap="square" rtlCol="0">
            <a:spAutoFit/>
          </a:bodyPr>
          <a:lstStyle/>
          <a:p>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GANTT CHART</a:t>
            </a:r>
            <a:endParaRPr lang="en-I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9" name="Object 8">
            <a:extLst>
              <a:ext uri="{FF2B5EF4-FFF2-40B4-BE49-F238E27FC236}">
                <a16:creationId xmlns:a16="http://schemas.microsoft.com/office/drawing/2014/main" id="{BFDE91CD-F389-2042-7728-7F4653F7379D}"/>
              </a:ext>
            </a:extLst>
          </p:cNvPr>
          <p:cNvGraphicFramePr>
            <a:graphicFrameLocks noChangeAspect="1"/>
          </p:cNvGraphicFramePr>
          <p:nvPr>
            <p:extLst>
              <p:ext uri="{D42A27DB-BD31-4B8C-83A1-F6EECF244321}">
                <p14:modId xmlns:p14="http://schemas.microsoft.com/office/powerpoint/2010/main" val="2495783999"/>
              </p:ext>
            </p:extLst>
          </p:nvPr>
        </p:nvGraphicFramePr>
        <p:xfrm>
          <a:off x="76200" y="1630498"/>
          <a:ext cx="11582400" cy="3932102"/>
        </p:xfrm>
        <a:graphic>
          <a:graphicData uri="http://schemas.openxmlformats.org/presentationml/2006/ole">
            <mc:AlternateContent xmlns:mc="http://schemas.openxmlformats.org/markup-compatibility/2006">
              <mc:Choice xmlns:v="urn:schemas-microsoft-com:vml" Requires="v">
                <p:oleObj name="Worksheet" r:id="rId3" imgW="11690252" imgH="3968785" progId="Excel.Sheet.12">
                  <p:embed/>
                </p:oleObj>
              </mc:Choice>
              <mc:Fallback>
                <p:oleObj name="Worksheet" r:id="rId3" imgW="11690252" imgH="3968785" progId="Excel.Sheet.12">
                  <p:embed/>
                  <p:pic>
                    <p:nvPicPr>
                      <p:cNvPr id="0" name=""/>
                      <p:cNvPicPr/>
                      <p:nvPr/>
                    </p:nvPicPr>
                    <p:blipFill>
                      <a:blip r:embed="rId4"/>
                      <a:stretch>
                        <a:fillRect/>
                      </a:stretch>
                    </p:blipFill>
                    <p:spPr>
                      <a:xfrm>
                        <a:off x="76200" y="1630498"/>
                        <a:ext cx="11582400" cy="3932102"/>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21E5399B-79EE-F9E0-9CAB-422394098A94}"/>
              </a:ext>
            </a:extLst>
          </p:cNvPr>
          <p:cNvSpPr txBox="1"/>
          <p:nvPr/>
        </p:nvSpPr>
        <p:spPr>
          <a:xfrm>
            <a:off x="1447070" y="1110734"/>
            <a:ext cx="9296400" cy="369332"/>
          </a:xfrm>
          <a:prstGeom prst="rect">
            <a:avLst/>
          </a:prstGeom>
          <a:noFill/>
        </p:spPr>
        <p:txBody>
          <a:bodyPr wrap="square">
            <a:spAutoFit/>
          </a:bodyPr>
          <a:lstStyle/>
          <a:p>
            <a:r>
              <a:rPr lang="en-US" sz="1800" b="1" i="0" u="none" strike="noStrike" dirty="0">
                <a:solidFill>
                  <a:srgbClr val="000000"/>
                </a:solidFill>
                <a:effectLst/>
                <a:highlight>
                  <a:srgbClr val="DAE9F8"/>
                </a:highlight>
                <a:latin typeface="Times New Roman" panose="02020603050405020304" pitchFamily="18" charset="0"/>
              </a:rPr>
              <a:t>Transforming Landscapes: Potential Impact of Land Use Land Cover (LULC) on Air Quality</a:t>
            </a:r>
            <a:r>
              <a:rPr lang="en-US" dirty="0"/>
              <a:t> </a:t>
            </a:r>
            <a:endParaRPr lang="en-IN" dirty="0"/>
          </a:p>
        </p:txBody>
      </p:sp>
    </p:spTree>
    <p:extLst>
      <p:ext uri="{BB962C8B-B14F-4D97-AF65-F5344CB8AC3E}">
        <p14:creationId xmlns:p14="http://schemas.microsoft.com/office/powerpoint/2010/main" val="2044601216"/>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1671</TotalTime>
  <Words>2139</Words>
  <Application>Microsoft Office PowerPoint</Application>
  <PresentationFormat>Widescreen</PresentationFormat>
  <Paragraphs>161</Paragraphs>
  <Slides>12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7" baseType="lpstr">
      <vt:lpstr>Arial</vt:lpstr>
      <vt:lpstr>Calibri</vt:lpstr>
      <vt:lpstr>Times New Roman</vt:lpstr>
      <vt:lpstr>Office Theme</vt:lpstr>
      <vt:lpstr>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Palak</dc:creator>
  <cp:lastModifiedBy>hp india</cp:lastModifiedBy>
  <cp:revision>289</cp:revision>
  <dcterms:created xsi:type="dcterms:W3CDTF">2022-08-26T10:34:15Z</dcterms:created>
  <dcterms:modified xsi:type="dcterms:W3CDTF">2024-08-01T16:10:48Z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