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1" r:id="rId4"/>
    <p:sldId id="283" r:id="rId5"/>
    <p:sldId id="284" r:id="rId6"/>
    <p:sldId id="285" r:id="rId7"/>
    <p:sldId id="286" r:id="rId8"/>
    <p:sldId id="287" r:id="rId9"/>
    <p:sldId id="280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kshita kolte" initials="dk" lastIdx="1" clrIdx="0">
    <p:extLst>
      <p:ext uri="{19B8F6BF-5375-455C-9EA6-DF929625EA0E}">
        <p15:presenceInfo xmlns:p15="http://schemas.microsoft.com/office/powerpoint/2012/main" userId="4bb971779ed820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D84"/>
    <a:srgbClr val="009900"/>
    <a:srgbClr val="D1BDFF"/>
    <a:srgbClr val="37B3E5"/>
    <a:srgbClr val="7F58AF"/>
    <a:srgbClr val="FEB326"/>
    <a:srgbClr val="64C5EB"/>
    <a:srgbClr val="44D0FD"/>
    <a:srgbClr val="9B2928"/>
    <a:srgbClr val="2E2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82" d="100"/>
          <a:sy n="82" d="100"/>
        </p:scale>
        <p:origin x="8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BD45B-611D-442D-890C-4F43DEF6FC97}" type="datetimeFigureOut">
              <a:rPr lang="en-IN" smtClean="0"/>
              <a:t>11-07-2024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E8EA1-0F71-46F6-9107-FEF3230707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1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E8EA1-0F71-46F6-9107-FEF32307077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72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F8F612D3-0B03-4EED-9C84-EE1DAA98A853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39214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67755" y="0"/>
            <a:ext cx="2824244" cy="5528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4C1947CF-449C-44B2-A368-A4BCF0692160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E3E711F6-4AA9-4756-AAD4-A1BBAE90F052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95051" y="0"/>
            <a:ext cx="2796948" cy="55287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11CBB702-10F1-4A50-AB78-C183082644D3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400800"/>
            <a:ext cx="12191999" cy="4571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4462" y="332681"/>
            <a:ext cx="968544" cy="72191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054721"/>
            <a:ext cx="573718" cy="3460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425" y="171775"/>
            <a:ext cx="4190834" cy="721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00C710D-5D6A-45E4-816B-E65BF89C3ADB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55010" y="4869"/>
            <a:ext cx="436989" cy="68531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0832" y="5649049"/>
            <a:ext cx="968544" cy="7219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05866" y="209677"/>
            <a:ext cx="6780267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4461" y="1178212"/>
            <a:ext cx="8203077" cy="352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Computer</a:t>
            </a:r>
            <a:r>
              <a:rPr spc="-40" dirty="0"/>
              <a:t> </a:t>
            </a:r>
            <a:r>
              <a:rPr spc="-5" dirty="0"/>
              <a:t>Engineering</a:t>
            </a:r>
            <a:r>
              <a:rPr spc="-35" dirty="0"/>
              <a:t> </a:t>
            </a:r>
            <a:r>
              <a:rPr spc="-5" dirty="0"/>
              <a:t>Department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1225" y="6467728"/>
            <a:ext cx="76009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2A69D189-D13C-425A-ADBB-D4245A6BCFC5}" type="datetime1">
              <a:rPr lang="en-IN" spc="-5" smtClean="0"/>
              <a:t>11-07-2024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cgis.com/apps/dashboards/9e8a14308fb44a438d92b560dde7e133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" y="1405229"/>
            <a:ext cx="12179157" cy="1869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210" marR="423545" indent="-110489" algn="ctr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K.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J.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Somaiya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Institute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Technology,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Mumbai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ts val="3445"/>
              </a:lnSpc>
            </a:pPr>
            <a:r>
              <a:rPr sz="2400" b="1" u="sng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Department</a:t>
            </a:r>
            <a:r>
              <a:rPr sz="2400" b="1" u="sng" spc="-3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b="1" u="sng" spc="-2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sz="2400" b="1" u="sng" spc="-30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Engineering</a:t>
            </a:r>
            <a:r>
              <a:rPr lang="en-US" sz="2400" b="1" u="sng" spc="-5" dirty="0">
                <a:solidFill>
                  <a:srgbClr val="052358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 A.Y. 2024-25</a:t>
            </a:r>
            <a:endParaRPr lang="en-GB" sz="2400" b="1" u="sng" spc="-5" dirty="0">
              <a:solidFill>
                <a:srgbClr val="052358"/>
              </a:solidFill>
              <a:uFill>
                <a:solidFill>
                  <a:srgbClr val="052358"/>
                </a:solidFill>
              </a:uFill>
              <a:latin typeface="Times New Roman"/>
              <a:cs typeface="Times New Roman"/>
            </a:endParaRPr>
          </a:p>
          <a:p>
            <a:pPr algn="ctr">
              <a:lnSpc>
                <a:spcPts val="3445"/>
              </a:lnSpc>
            </a:pPr>
            <a:endParaRPr lang="en-GB" sz="2800" b="1" u="heavy" spc="-5" dirty="0">
              <a:solidFill>
                <a:srgbClr val="052358"/>
              </a:solidFill>
              <a:uFill>
                <a:solidFill>
                  <a:srgbClr val="052358"/>
                </a:solidFill>
              </a:uFill>
              <a:latin typeface="Times New Roman"/>
              <a:cs typeface="Times New Roman"/>
            </a:endParaRPr>
          </a:p>
          <a:p>
            <a:pPr algn="ctr"/>
            <a:r>
              <a:rPr lang="en-IN" sz="4000" b="1" u="sng" spc="-5" dirty="0">
                <a:solidFill>
                  <a:srgbClr val="C00000"/>
                </a:solidFill>
                <a:uFill>
                  <a:solidFill>
                    <a:srgbClr val="052358"/>
                  </a:solidFill>
                </a:uFill>
                <a:latin typeface="Times New Roman"/>
                <a:cs typeface="Times New Roman"/>
              </a:rPr>
              <a:t>Major Project Proposals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11048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0" y="4267200"/>
            <a:ext cx="3505200" cy="1269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LY-A</a:t>
            </a:r>
            <a:b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Palak Desai </a:t>
            </a:r>
            <a:r>
              <a:rPr lang="en-GB" sz="2000" b="1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GB" sz="20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000" b="1" spc="-5" dirty="0">
                <a:solidFill>
                  <a:srgbClr val="052358"/>
                </a:solidFill>
                <a:latin typeface="Times New Roman"/>
                <a:cs typeface="Times New Roman"/>
              </a:rPr>
              <a:t>Kapil Bhatia</a:t>
            </a:r>
            <a:r>
              <a:rPr sz="2000" b="1" spc="-25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52358"/>
                </a:solidFill>
                <a:latin typeface="Times New Roman"/>
                <a:cs typeface="Times New Roman"/>
              </a:rPr>
              <a:t>–</a:t>
            </a:r>
            <a:r>
              <a:rPr sz="2000" b="1" spc="-20" dirty="0">
                <a:solidFill>
                  <a:srgbClr val="052358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20" dirty="0">
                <a:solidFill>
                  <a:srgbClr val="052358"/>
                </a:solidFill>
                <a:latin typeface="Times New Roman"/>
                <a:cs typeface="Times New Roman"/>
              </a:rPr>
              <a:t>55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Dakshita Kolte</a:t>
            </a:r>
            <a:r>
              <a:rPr sz="2000" b="1" spc="-2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000" b="1" spc="-20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spc="-5" dirty="0">
                <a:solidFill>
                  <a:srgbClr val="0523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715EE-7CB5-2601-6EC3-266164E55343}"/>
              </a:ext>
            </a:extLst>
          </p:cNvPr>
          <p:cNvSpPr/>
          <p:nvPr/>
        </p:nvSpPr>
        <p:spPr>
          <a:xfrm>
            <a:off x="12841" y="0"/>
            <a:ext cx="10655159" cy="1157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4F8178-1B24-61DB-3467-B02D15E2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8"/>
          <a:stretch/>
        </p:blipFill>
        <p:spPr>
          <a:xfrm>
            <a:off x="152401" y="99646"/>
            <a:ext cx="3581399" cy="957961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D78FF6B-1CDE-47A6-0C2B-1891C734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66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2C646E9-2DF9-3F7F-A831-5CFD1F59609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FEF9F275-2B7A-4DFF-A021-4D6A534B0433}" type="datetime1">
              <a:rPr lang="en-IN" spc="-5" smtClean="0">
                <a:solidFill>
                  <a:schemeClr val="bg1"/>
                </a:solidFill>
              </a:rPr>
              <a:t>11-07-2024</a:t>
            </a:fld>
            <a:endParaRPr lang="en-IN" spc="-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87154"/>
            <a:ext cx="1942334" cy="492443"/>
          </a:xfrm>
        </p:spPr>
        <p:txBody>
          <a:bodyPr/>
          <a:lstStyle/>
          <a:p>
            <a:r>
              <a:rPr lang="en-US" dirty="0"/>
              <a:t>Proposal 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D229-3487-26D5-0E95-7C8C67B34B4C}"/>
              </a:ext>
            </a:extLst>
          </p:cNvPr>
          <p:cNvSpPr txBox="1"/>
          <p:nvPr/>
        </p:nvSpPr>
        <p:spPr>
          <a:xfrm>
            <a:off x="1288152" y="2057400"/>
            <a:ext cx="7801623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sz="800" b="1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Smart Agritech : Digital Twin and AI for Sustainable Cotton Farming.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A3819-ED7B-A9E5-F323-990397B51A20}"/>
              </a:ext>
            </a:extLst>
          </p:cNvPr>
          <p:cNvSpPr txBox="1"/>
          <p:nvPr/>
        </p:nvSpPr>
        <p:spPr>
          <a:xfrm>
            <a:off x="1288152" y="3429000"/>
            <a:ext cx="9684649" cy="172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Language/Software: P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ython, ARCGIS /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QGIS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Sensors: 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NPK,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h, Temperature, Soil 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oisture, Humidity.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: Python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E3EC0E0-3A1E-3930-DAC7-D7862D083B0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25CD0A95-4994-4945-B493-06B90BA1B881}" type="datetime1">
              <a:rPr lang="en-IN" spc="-5" smtClean="0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03" y="428917"/>
            <a:ext cx="2932934" cy="477054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0C76B-D63C-6031-77D7-6E942340CD7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531DCB3E-F59B-4A98-B93A-42AF712C8010}" type="datetime1">
              <a:rPr lang="en-IN" spc="-5" smtClean="0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8F775-EB03-ACBA-13CF-7AB90E3AB0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r="2500" b="12050"/>
          <a:stretch/>
        </p:blipFill>
        <p:spPr>
          <a:xfrm>
            <a:off x="1761974" y="1182489"/>
            <a:ext cx="9353437" cy="48285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5250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058275"/>
            <a:ext cx="2018534" cy="492443"/>
          </a:xfrm>
        </p:spPr>
        <p:txBody>
          <a:bodyPr/>
          <a:lstStyle/>
          <a:p>
            <a:r>
              <a:rPr lang="en-US" dirty="0"/>
              <a:t>Proposal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D229-3487-26D5-0E95-7C8C67B34B4C}"/>
              </a:ext>
            </a:extLst>
          </p:cNvPr>
          <p:cNvSpPr txBox="1"/>
          <p:nvPr/>
        </p:nvSpPr>
        <p:spPr>
          <a:xfrm>
            <a:off x="1308728" y="1828800"/>
            <a:ext cx="7368364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sz="800" b="1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of Land Use Land Cover (LULC) on Air Quality.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A3819-ED7B-A9E5-F323-990397B51A20}"/>
              </a:ext>
            </a:extLst>
          </p:cNvPr>
          <p:cNvSpPr txBox="1"/>
          <p:nvPr/>
        </p:nvSpPr>
        <p:spPr>
          <a:xfrm>
            <a:off x="1288152" y="3124200"/>
            <a:ext cx="9684649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Language/Software: ARCGIS/QGIS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Language: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0EA21-D4B0-14F0-6A34-75FEA7F059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583C5614-0C73-4B09-9DD2-0E87B36FB9AC}" type="datetime1">
              <a:rPr lang="en-IN" spc="-5" smtClean="0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EF3A6-495F-E939-725D-B9C7C56BFC0B}"/>
              </a:ext>
            </a:extLst>
          </p:cNvPr>
          <p:cNvSpPr txBox="1"/>
          <p:nvPr/>
        </p:nvSpPr>
        <p:spPr>
          <a:xfrm>
            <a:off x="1288152" y="4724400"/>
            <a:ext cx="899159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Sample ARCGIS Dashboard link: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https://www.arcgis.com/apps/dashboards/9e8a14308fb44a438d92b560dde7e133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19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803" y="504150"/>
            <a:ext cx="2932934" cy="477054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425423-70C6-422E-7DDA-A8BA71F44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" t="5394" r="3024" b="6417"/>
          <a:stretch/>
        </p:blipFill>
        <p:spPr>
          <a:xfrm>
            <a:off x="1828800" y="1235245"/>
            <a:ext cx="8991600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BF7A5-DAF0-04B9-D100-82A5D3145D1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4C233AA-D06D-4164-B92A-5F741008DDB4}" type="datetime1">
              <a:rPr lang="en-IN" spc="-5" smtClean="0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480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52" y="1258669"/>
            <a:ext cx="1942334" cy="492443"/>
          </a:xfrm>
        </p:spPr>
        <p:txBody>
          <a:bodyPr/>
          <a:lstStyle/>
          <a:p>
            <a:r>
              <a:rPr lang="en-US" dirty="0"/>
              <a:t>Proposal 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E1D229-3487-26D5-0E95-7C8C67B34B4C}"/>
              </a:ext>
            </a:extLst>
          </p:cNvPr>
          <p:cNvSpPr txBox="1"/>
          <p:nvPr/>
        </p:nvSpPr>
        <p:spPr>
          <a:xfrm>
            <a:off x="1288152" y="2007008"/>
            <a:ext cx="10294248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sz="800" b="1" i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Harnessing AI for Smart Cities: Optimizing Energy Consumption and Distribution in Smart Grids.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A3819-ED7B-A9E5-F323-990397B51A20}"/>
              </a:ext>
            </a:extLst>
          </p:cNvPr>
          <p:cNvSpPr txBox="1"/>
          <p:nvPr/>
        </p:nvSpPr>
        <p:spPr>
          <a:xfrm>
            <a:off x="1288152" y="3684896"/>
            <a:ext cx="9684649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Software: MATLAB, Simulink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F511F-3B4E-4876-1210-A62C4AF4C45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EB209D26-8B2A-4A21-9612-128CC569B845}" type="datetime1">
              <a:rPr lang="en-IN" spc="-5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6012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703" y="609600"/>
            <a:ext cx="3009134" cy="477054"/>
          </a:xfrm>
        </p:spPr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13F49-E816-6671-59F7-357D7950B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3" b="9807"/>
          <a:stretch/>
        </p:blipFill>
        <p:spPr>
          <a:xfrm>
            <a:off x="1649548" y="1371600"/>
            <a:ext cx="9291175" cy="4270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D6CD1C-9F1A-2322-2765-5304DAE4DC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950FFBA-4435-487C-B92D-4B1918EADC1C}" type="datetime1">
              <a:rPr lang="en-IN" spc="-5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84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28" y="152400"/>
            <a:ext cx="1002224" cy="10300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152733" y="6467728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97611D5-5991-27DB-1558-9E630B8A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66" y="209677"/>
            <a:ext cx="6780267" cy="477054"/>
          </a:xfrm>
        </p:spPr>
        <p:txBody>
          <a:bodyPr/>
          <a:lstStyle/>
          <a:p>
            <a:r>
              <a:rPr lang="en-US" dirty="0"/>
              <a:t>Smart Grid</a:t>
            </a:r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D6CD1C-9F1A-2322-2765-5304DAE4DC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A950FFBA-4435-487C-B92D-4B1918EADC1C}" type="datetime1">
              <a:rPr lang="en-IN" spc="-5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55348-DCC7-AF85-4A6C-62AC9629BE70}"/>
              </a:ext>
            </a:extLst>
          </p:cNvPr>
          <p:cNvGrpSpPr/>
          <p:nvPr/>
        </p:nvGrpSpPr>
        <p:grpSpPr>
          <a:xfrm>
            <a:off x="285928" y="1523999"/>
            <a:ext cx="11329372" cy="3459020"/>
            <a:chOff x="285928" y="1523999"/>
            <a:chExt cx="11329372" cy="3459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336EB1-C588-E10F-21D8-A3A37DC4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28" y="1524000"/>
              <a:ext cx="5403254" cy="34590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BD0AC9D-19C6-BBB7-F34F-695D2CB3A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68" y="1523999"/>
              <a:ext cx="5717632" cy="345901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1583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5A95-3A11-47A2-8F55-3414C55F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2200"/>
            <a:ext cx="11734800" cy="1477328"/>
          </a:xfrm>
        </p:spPr>
        <p:txBody>
          <a:bodyPr/>
          <a:lstStyle/>
          <a:p>
            <a:pPr algn="ctr"/>
            <a:r>
              <a:rPr lang="en-GB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YOU!!!</a:t>
            </a:r>
            <a:endParaRPr lang="en-IN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AF8F37C-A1D0-4D11-95E0-7A94819B8A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992910" y="6467728"/>
            <a:ext cx="220472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Engineering Department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EDC7EBC-E49A-43C2-90A6-C9208B40586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52732" y="6467728"/>
            <a:ext cx="27726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12700">
                <a:lnSpc>
                  <a:spcPts val="1240"/>
                </a:lnSpc>
              </a:pPr>
              <a:t>9</a:t>
            </a:fld>
            <a:endParaRPr spc="-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DD22-53C9-7832-217A-0B0144A858F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3460646C-75C3-4FBE-B937-7E739575E671}" type="datetime1">
              <a:rPr lang="en-IN" spc="-5">
                <a:solidFill>
                  <a:schemeClr val="tx1"/>
                </a:solidFill>
              </a:rPr>
              <a:t>11-07-2024</a:t>
            </a:fld>
            <a:endParaRPr lang="en-IN" spc="-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144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226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Proposal 1</vt:lpstr>
      <vt:lpstr>Proposed System</vt:lpstr>
      <vt:lpstr>Proposal 2</vt:lpstr>
      <vt:lpstr>Proposed System</vt:lpstr>
      <vt:lpstr>Proposal 3</vt:lpstr>
      <vt:lpstr>Proposed System</vt:lpstr>
      <vt:lpstr>Smart Grid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Palak</dc:creator>
  <cp:lastModifiedBy>Kapil Bhatia</cp:lastModifiedBy>
  <cp:revision>268</cp:revision>
  <dcterms:created xsi:type="dcterms:W3CDTF">2022-08-26T10:34:15Z</dcterms:created>
  <dcterms:modified xsi:type="dcterms:W3CDTF">2024-07-11T05:57:06Z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