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2.jpg" ContentType="image/jpeg"/>
  <Override PartName="/ppt/media/image33.jpg" ContentType="image/jpeg"/>
  <Override PartName="/ppt/media/image34.jpg" ContentType="image/jpeg"/>
  <Override PartName="/ppt/media/image35.jpg" ContentType="image/jpeg"/>
  <Override PartName="/ppt/media/image36.jpg" ContentType="image/jpeg"/>
  <Override PartName="/ppt/media/image37.jpg" ContentType="image/jpeg"/>
  <Override PartName="/ppt/media/image38.jpg" ContentType="image/jpeg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8" r:id="rId4"/>
    <p:sldId id="294" r:id="rId5"/>
    <p:sldId id="295" r:id="rId6"/>
    <p:sldId id="296" r:id="rId7"/>
    <p:sldId id="297" r:id="rId8"/>
    <p:sldId id="298" r:id="rId9"/>
    <p:sldId id="299" r:id="rId10"/>
    <p:sldId id="289" r:id="rId11"/>
    <p:sldId id="300" r:id="rId12"/>
    <p:sldId id="304" r:id="rId13"/>
    <p:sldId id="301" r:id="rId14"/>
    <p:sldId id="302" r:id="rId15"/>
    <p:sldId id="303" r:id="rId16"/>
    <p:sldId id="293" r:id="rId17"/>
    <p:sldId id="29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hita kolte" initials="dk" lastIdx="1" clrIdx="0">
    <p:extLst>
      <p:ext uri="{19B8F6BF-5375-455C-9EA6-DF929625EA0E}">
        <p15:presenceInfo xmlns:p15="http://schemas.microsoft.com/office/powerpoint/2012/main" userId="4bb971779ed82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2928"/>
    <a:srgbClr val="F9A763"/>
    <a:srgbClr val="ED1B24"/>
    <a:srgbClr val="FDD3F0"/>
    <a:srgbClr val="005C2A"/>
    <a:srgbClr val="FF0066"/>
    <a:srgbClr val="2E2EE5"/>
    <a:srgbClr val="BFBFBF"/>
    <a:srgbClr val="01458E"/>
    <a:srgbClr val="D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D45B-611D-442D-890C-4F43DEF6FC97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8EA1-0F71-46F6-9107-FEF3230707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1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8EA1-0F71-46F6-9107-FEF3230707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2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8EA1-0F71-46F6-9107-FEF32307077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49202459-84D7-433B-834F-156225ABA1D7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39214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755" y="0"/>
            <a:ext cx="2824244" cy="5528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6FB77968-CEFD-4B36-A571-30B1C36700A5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7462EF75-0BB0-4689-870C-7D9DA693AD0E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5051" y="0"/>
            <a:ext cx="2796948" cy="5528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97C0847-11A2-4FC5-9769-41CB107B79F6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800"/>
            <a:ext cx="12191999" cy="4571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4462" y="332681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54721"/>
            <a:ext cx="573718" cy="3460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425" y="171775"/>
            <a:ext cx="4190834" cy="721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143A57F-78CB-4B60-8B91-82E6E588B77B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5866" y="209677"/>
            <a:ext cx="6780267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4461" y="1178212"/>
            <a:ext cx="8203077" cy="352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60989B6-F3AE-452E-AD3B-89BFC347237F}" type="datetime1">
              <a:rPr lang="en-IN" spc="-5" smtClean="0"/>
              <a:t>20-11-2023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916306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105400" y="654015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715EE-7CB5-2601-6EC3-266164E55343}"/>
              </a:ext>
            </a:extLst>
          </p:cNvPr>
          <p:cNvSpPr/>
          <p:nvPr/>
        </p:nvSpPr>
        <p:spPr>
          <a:xfrm>
            <a:off x="12841" y="0"/>
            <a:ext cx="10655159" cy="115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me | KJSIEIT-IT">
            <a:extLst>
              <a:ext uri="{FF2B5EF4-FFF2-40B4-BE49-F238E27FC236}">
                <a16:creationId xmlns:a16="http://schemas.microsoft.com/office/drawing/2014/main" id="{3C29E6D4-0F14-C80F-D543-DC47FA75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6406"/>
            <a:ext cx="2667000" cy="86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0E9340-FEE0-6A2B-7020-64EE02C01861}"/>
              </a:ext>
            </a:extLst>
          </p:cNvPr>
          <p:cNvSpPr txBox="1"/>
          <p:nvPr/>
        </p:nvSpPr>
        <p:spPr>
          <a:xfrm>
            <a:off x="381000" y="840852"/>
            <a:ext cx="11430000" cy="552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J. Somaiya Institute of Technology, Mumbai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KJSIT’s Student Achievement Portal with Optical Character Recognition Tool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 Bhatia – 05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Palak Desai – 10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Devanshi Joshi – 24</a:t>
            </a:r>
          </a:p>
          <a:p>
            <a:pPr algn="ctr">
              <a:lnSpc>
                <a:spcPct val="150000"/>
              </a:lnSpc>
            </a:pP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Dakshita Kolte – 31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ctr">
              <a:lnSpc>
                <a:spcPct val="150000"/>
              </a:lnSpc>
            </a:pPr>
            <a:r>
              <a:rPr lang="en-IN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Jyoti </a:t>
            </a:r>
            <a:r>
              <a:rPr lang="en-IN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Wadmare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6985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E8D64C4A-B0FF-47EA-A12A-4810A58F3AA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</a:p>
          <a:p>
            <a:pPr marL="12700">
              <a:lnSpc>
                <a:spcPts val="1240"/>
              </a:lnSpc>
            </a:pP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CAA4-6A56-35E2-50BC-157459B8D49F}"/>
              </a:ext>
            </a:extLst>
          </p:cNvPr>
          <p:cNvSpPr txBox="1"/>
          <p:nvPr/>
        </p:nvSpPr>
        <p:spPr>
          <a:xfrm>
            <a:off x="3175970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E45A6-770D-0240-0628-E436A289E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002691"/>
            <a:ext cx="8827138" cy="494457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92E8B-5924-001B-5130-E6142E2637F0}"/>
              </a:ext>
            </a:extLst>
          </p:cNvPr>
          <p:cNvSpPr txBox="1"/>
          <p:nvPr/>
        </p:nvSpPr>
        <p:spPr>
          <a:xfrm>
            <a:off x="2819400" y="6058895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Home Page of KJSIT’s Student Achievement Portal with Optical Character Recognition Tool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38883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E8D64C4A-B0FF-47EA-A12A-4810A58F3AA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</a:p>
          <a:p>
            <a:pPr marL="12700">
              <a:lnSpc>
                <a:spcPts val="1240"/>
              </a:lnSpc>
            </a:pP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CAA4-6A56-35E2-50BC-157459B8D49F}"/>
              </a:ext>
            </a:extLst>
          </p:cNvPr>
          <p:cNvSpPr txBox="1"/>
          <p:nvPr/>
        </p:nvSpPr>
        <p:spPr>
          <a:xfrm>
            <a:off x="3175970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8EE12-E464-4D10-F20E-C5753402E7C6}"/>
              </a:ext>
            </a:extLst>
          </p:cNvPr>
          <p:cNvSpPr txBox="1"/>
          <p:nvPr/>
        </p:nvSpPr>
        <p:spPr>
          <a:xfrm>
            <a:off x="4876800" y="572608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Optical Character Recognition Tool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86E5C-87FA-E3F4-658B-23845B49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r="393"/>
          <a:stretch/>
        </p:blipFill>
        <p:spPr>
          <a:xfrm>
            <a:off x="1396519" y="990600"/>
            <a:ext cx="9982200" cy="46093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96295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E8D64C4A-B0FF-47EA-A12A-4810A58F3AA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</a:p>
          <a:p>
            <a:pPr marL="12700">
              <a:lnSpc>
                <a:spcPts val="1240"/>
              </a:lnSpc>
            </a:pP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CAA4-6A56-35E2-50BC-157459B8D49F}"/>
              </a:ext>
            </a:extLst>
          </p:cNvPr>
          <p:cNvSpPr txBox="1"/>
          <p:nvPr/>
        </p:nvSpPr>
        <p:spPr>
          <a:xfrm>
            <a:off x="3175970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8EE12-E464-4D10-F20E-C5753402E7C6}"/>
              </a:ext>
            </a:extLst>
          </p:cNvPr>
          <p:cNvSpPr txBox="1"/>
          <p:nvPr/>
        </p:nvSpPr>
        <p:spPr>
          <a:xfrm>
            <a:off x="4992910" y="5813047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Uploading Certificate on OCR Tool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6DD39-CF80-B4F1-0615-CFFFE5B9C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29841"/>
            <a:ext cx="9554945" cy="45983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9830040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E8D64C4A-B0FF-47EA-A12A-4810A58F3AA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</a:p>
          <a:p>
            <a:pPr marL="12700">
              <a:lnSpc>
                <a:spcPts val="1240"/>
              </a:lnSpc>
            </a:pP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CAA4-6A56-35E2-50BC-157459B8D49F}"/>
              </a:ext>
            </a:extLst>
          </p:cNvPr>
          <p:cNvSpPr txBox="1"/>
          <p:nvPr/>
        </p:nvSpPr>
        <p:spPr>
          <a:xfrm>
            <a:off x="3175970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1EC99-5F6C-FCDC-1128-AAC9193E4548}"/>
              </a:ext>
            </a:extLst>
          </p:cNvPr>
          <p:cNvSpPr txBox="1"/>
          <p:nvPr/>
        </p:nvSpPr>
        <p:spPr>
          <a:xfrm>
            <a:off x="5143500" y="604684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Text Extraction from Certificate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D1639-7053-F96F-5538-7F4A4402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38831"/>
            <a:ext cx="9617155" cy="4994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120261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E8D64C4A-B0FF-47EA-A12A-4810A58F3AA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</a:p>
          <a:p>
            <a:pPr marL="12700">
              <a:lnSpc>
                <a:spcPts val="1240"/>
              </a:lnSpc>
            </a:pP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7FCAA4-6A56-35E2-50BC-157459B8D49F}"/>
              </a:ext>
            </a:extLst>
          </p:cNvPr>
          <p:cNvSpPr txBox="1"/>
          <p:nvPr/>
        </p:nvSpPr>
        <p:spPr>
          <a:xfrm>
            <a:off x="3175970" y="152400"/>
            <a:ext cx="584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A6FC-4A78-66DD-E7A7-A7A81FE67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5" y="1638300"/>
            <a:ext cx="10572750" cy="3581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17B08-8023-9E8E-CD71-467790CE6E4F}"/>
              </a:ext>
            </a:extLst>
          </p:cNvPr>
          <p:cNvSpPr txBox="1"/>
          <p:nvPr/>
        </p:nvSpPr>
        <p:spPr>
          <a:xfrm>
            <a:off x="4114800" y="5331820"/>
            <a:ext cx="450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Downloaded Excel after text extraction from OCR Tool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67348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521208" y="1611066"/>
            <a:ext cx="587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5C314-3462-D75F-E35B-BCFF31EF598D}"/>
              </a:ext>
            </a:extLst>
          </p:cNvPr>
          <p:cNvSpPr txBox="1"/>
          <p:nvPr/>
        </p:nvSpPr>
        <p:spPr>
          <a:xfrm>
            <a:off x="521208" y="2472214"/>
            <a:ext cx="6019800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Certificate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of OCR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</a:t>
            </a:r>
          </a:p>
        </p:txBody>
      </p:sp>
      <p:pic>
        <p:nvPicPr>
          <p:cNvPr id="1026" name="Picture 2" descr="Maximizing OCR Potential">
            <a:extLst>
              <a:ext uri="{FF2B5EF4-FFF2-40B4-BE49-F238E27FC236}">
                <a16:creationId xmlns:a16="http://schemas.microsoft.com/office/drawing/2014/main" id="{32AC47BE-B564-687B-DF6A-965C035F9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26" y="685800"/>
            <a:ext cx="4122474" cy="204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printable certificate templates you can customize | Canva">
            <a:extLst>
              <a:ext uri="{FF2B5EF4-FFF2-40B4-BE49-F238E27FC236}">
                <a16:creationId xmlns:a16="http://schemas.microsoft.com/office/drawing/2014/main" id="{A3935F99-B311-64F9-DC46-CA59FEB8F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26" y="3257932"/>
            <a:ext cx="4122474" cy="29142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73C42-E150-D88D-884E-BF47F453430F}"/>
              </a:ext>
            </a:extLst>
          </p:cNvPr>
          <p:cNvSpPr txBox="1"/>
          <p:nvPr/>
        </p:nvSpPr>
        <p:spPr>
          <a:xfrm>
            <a:off x="8235642" y="2727310"/>
            <a:ext cx="165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Power of OCR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3CFF3-6C35-CBD6-D137-A0F1440B8173}"/>
              </a:ext>
            </a:extLst>
          </p:cNvPr>
          <p:cNvSpPr txBox="1"/>
          <p:nvPr/>
        </p:nvSpPr>
        <p:spPr>
          <a:xfrm>
            <a:off x="8305800" y="6204329"/>
            <a:ext cx="165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Certificate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499345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6">
            <a:extLst>
              <a:ext uri="{FF2B5EF4-FFF2-40B4-BE49-F238E27FC236}">
                <a16:creationId xmlns:a16="http://schemas.microsoft.com/office/drawing/2014/main" id="{87A96C5A-BE9E-249C-EAF6-5E7D9A173F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D06C3-3158-A941-E538-1A2D3CF6A3B3}"/>
              </a:ext>
            </a:extLst>
          </p:cNvPr>
          <p:cNvSpPr txBox="1"/>
          <p:nvPr/>
        </p:nvSpPr>
        <p:spPr>
          <a:xfrm>
            <a:off x="1524000" y="971793"/>
            <a:ext cx="99067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J. Memon, M. Sami, R. A. Khan and M. Uddin, "Handwritten Optical Character Recognition (OCR): A Comprehensive Systematic Literature Review (SLR)," in IEEE Access, vol. 8, pp. 142642-142668, 2020,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10.1109/ACCESS.2020.3012542.</a:t>
            </a:r>
          </a:p>
          <a:p>
            <a:pPr algn="just" rtl="0"/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 Y. S.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Chernyshova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V.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Sheshkus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V. V.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Arlazarov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"Two-Step CNN Framework for Text Line Recognition in Camera-Captured Images," in IEEE Access, vol. 8, pp. 32587-32600, 2020,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10.1109/ACCESS.2020.2974051.</a:t>
            </a:r>
          </a:p>
          <a:p>
            <a:pPr algn="just" rtl="0"/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 A. A. Chandio, M.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Asikuzzaman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M. R. Pickering, "Cursive Character Recognition in Natural Scene Images Using a Multilevel Convolutional Neural Network Fusion," in IEEE Access, vol. 8, pp. 109054-109070, 2020,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10.1109/ACCESS.2020.3001605.</a:t>
            </a:r>
          </a:p>
          <a:p>
            <a:pPr algn="just" rtl="0"/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J. Park, E. Lee, Y. Kim, I. Kang, H. I. Koo and N. I. Cho, "Multi-Lingual Optical Character Recognition System Using the Reinforcement Learning of Character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Segmenter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," in IEEE Access, vol. 8, pp. 174437-174448, 2020,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10.1109/ACCESS.2020.3025769.</a:t>
            </a:r>
          </a:p>
          <a:p>
            <a:pPr algn="just" rtl="0"/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M. Li, B. Fu, Z. Zhang and Y.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Qiao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"Character-Aware Sampling and Rectification for Scene Text Recognition," in IEEE Transactions on Multimedia, vol. 25, pp. 649-661, 2023, </a:t>
            </a:r>
            <a:r>
              <a:rPr lang="en-I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10.1109/TMM.2021.3129651.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7DE0C-036D-E2CA-3F3D-C2FB7FEB0939}"/>
              </a:ext>
            </a:extLst>
          </p:cNvPr>
          <p:cNvSpPr txBox="1"/>
          <p:nvPr/>
        </p:nvSpPr>
        <p:spPr>
          <a:xfrm>
            <a:off x="4622751" y="234204"/>
            <a:ext cx="294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A44AA22-4D22-FC88-D52F-6074B511019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37445"/>
      </p:ext>
    </p:extLst>
  </p:cSld>
  <p:clrMapOvr>
    <a:masterClrMapping/>
  </p:clrMapOvr>
  <p:transition spd="slow" advTm="3364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6">
            <a:extLst>
              <a:ext uri="{FF2B5EF4-FFF2-40B4-BE49-F238E27FC236}">
                <a16:creationId xmlns:a16="http://schemas.microsoft.com/office/drawing/2014/main" id="{C092E3DB-5192-1754-AF79-03FDFC966EA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5D71003-39B6-DFC0-7B9E-2268BDAC240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9C551-A002-9BF6-85FE-860AC4B8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2200"/>
            <a:ext cx="11734800" cy="1477328"/>
          </a:xfrm>
        </p:spPr>
        <p:txBody>
          <a:bodyPr/>
          <a:lstStyle/>
          <a:p>
            <a:pPr algn="ctr"/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0885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Tm="2613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88212A4-EF2E-1D93-9601-35E2991957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0AC40-778A-C2DA-386A-E1248BC8118D}"/>
              </a:ext>
            </a:extLst>
          </p:cNvPr>
          <p:cNvSpPr txBox="1"/>
          <p:nvPr/>
        </p:nvSpPr>
        <p:spPr>
          <a:xfrm>
            <a:off x="2743200" y="375056"/>
            <a:ext cx="6017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PRESENTATION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A2666-B457-EBB1-AD78-DB1754187198}"/>
              </a:ext>
            </a:extLst>
          </p:cNvPr>
          <p:cNvSpPr txBox="1"/>
          <p:nvPr/>
        </p:nvSpPr>
        <p:spPr>
          <a:xfrm>
            <a:off x="1905000" y="1257365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CONCLUSION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ransition spd="slow" advTm="18769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562947" y="1523775"/>
            <a:ext cx="3470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5C314-3462-D75F-E35B-BCFF31EF598D}"/>
              </a:ext>
            </a:extLst>
          </p:cNvPr>
          <p:cNvSpPr txBox="1"/>
          <p:nvPr/>
        </p:nvSpPr>
        <p:spPr>
          <a:xfrm>
            <a:off x="562947" y="2584910"/>
            <a:ext cx="6142653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collecting records of certificates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Optical Character Recognition Tool (OCR)?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Optical Character Recognition Tool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7E6F8-16BB-183E-5160-676540E3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" t="2041" r="3587" b="4082"/>
          <a:stretch/>
        </p:blipFill>
        <p:spPr>
          <a:xfrm>
            <a:off x="6987702" y="3508575"/>
            <a:ext cx="4257732" cy="25770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A880B-C6E3-4D35-A761-B7FE23600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768" y="646113"/>
            <a:ext cx="4338666" cy="23225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6E3A47-293F-2C96-39C3-309BD6514C53}"/>
              </a:ext>
            </a:extLst>
          </p:cNvPr>
          <p:cNvSpPr txBox="1"/>
          <p:nvPr/>
        </p:nvSpPr>
        <p:spPr>
          <a:xfrm>
            <a:off x="7467600" y="3041648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OCR – Optical Character Recognition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2EB8B-B168-D27F-CCCE-DABFA058CEE9}"/>
              </a:ext>
            </a:extLst>
          </p:cNvPr>
          <p:cNvSpPr txBox="1"/>
          <p:nvPr/>
        </p:nvSpPr>
        <p:spPr>
          <a:xfrm>
            <a:off x="8354568" y="6159951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Use of OCR 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693555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757337" y="2057375"/>
            <a:ext cx="4881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5C314-3462-D75F-E35B-BCFF31EF598D}"/>
              </a:ext>
            </a:extLst>
          </p:cNvPr>
          <p:cNvSpPr txBox="1"/>
          <p:nvPr/>
        </p:nvSpPr>
        <p:spPr>
          <a:xfrm>
            <a:off x="757337" y="2814184"/>
            <a:ext cx="60198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Portal for Student Achievement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Tool for Text Extraction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C4658-ABEA-E257-135B-F34D7B158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0" t="22801" r="3000" b="24399"/>
          <a:stretch/>
        </p:blipFill>
        <p:spPr>
          <a:xfrm>
            <a:off x="5715000" y="3896461"/>
            <a:ext cx="5588038" cy="19828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50" name="Picture 2" descr="Student Achievements Images - Free Download on Freepik">
            <a:extLst>
              <a:ext uri="{FF2B5EF4-FFF2-40B4-BE49-F238E27FC236}">
                <a16:creationId xmlns:a16="http://schemas.microsoft.com/office/drawing/2014/main" id="{5723B4D0-6CF8-CF09-8279-8A65C945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37" y="765523"/>
            <a:ext cx="3887805" cy="25898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D36A2C-0AEB-6643-7182-868D202AFB10}"/>
              </a:ext>
            </a:extLst>
          </p:cNvPr>
          <p:cNvSpPr txBox="1"/>
          <p:nvPr/>
        </p:nvSpPr>
        <p:spPr>
          <a:xfrm>
            <a:off x="7543800" y="3429526"/>
            <a:ext cx="2570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Student Achievement Portal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C836A-6FAD-65D9-1302-474A3FB38A83}"/>
              </a:ext>
            </a:extLst>
          </p:cNvPr>
          <p:cNvSpPr txBox="1"/>
          <p:nvPr/>
        </p:nvSpPr>
        <p:spPr>
          <a:xfrm>
            <a:off x="7435900" y="5938588"/>
            <a:ext cx="267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OCR Tool for Text Extraction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69047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715813" y="2057400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5C314-3462-D75F-E35B-BCFF31EF598D}"/>
              </a:ext>
            </a:extLst>
          </p:cNvPr>
          <p:cNvSpPr txBox="1"/>
          <p:nvPr/>
        </p:nvSpPr>
        <p:spPr>
          <a:xfrm>
            <a:off x="712765" y="2814184"/>
            <a:ext cx="533400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development of free OCR Tool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and store extracted data in Excel File</a:t>
            </a:r>
          </a:p>
        </p:txBody>
      </p:sp>
      <p:pic>
        <p:nvPicPr>
          <p:cNvPr id="3074" name="Picture 2" descr="Abbyy finereader software - vercommerce">
            <a:extLst>
              <a:ext uri="{FF2B5EF4-FFF2-40B4-BE49-F238E27FC236}">
                <a16:creationId xmlns:a16="http://schemas.microsoft.com/office/drawing/2014/main" id="{9DCD85E9-0113-5862-5FE9-117109DE1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7" t="17335" r="27999" b="30666"/>
          <a:stretch/>
        </p:blipFill>
        <p:spPr bwMode="auto">
          <a:xfrm>
            <a:off x="6544271" y="865632"/>
            <a:ext cx="1676398" cy="19229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adiris Pro 17 review for Windows &amp; Mac [free download]">
            <a:extLst>
              <a:ext uri="{FF2B5EF4-FFF2-40B4-BE49-F238E27FC236}">
                <a16:creationId xmlns:a16="http://schemas.microsoft.com/office/drawing/2014/main" id="{3C2E1830-6828-A39D-7506-3FC4D172BE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1" t="7132" r="29697" b="7413"/>
          <a:stretch/>
        </p:blipFill>
        <p:spPr bwMode="auto">
          <a:xfrm>
            <a:off x="9220362" y="865632"/>
            <a:ext cx="1391055" cy="19229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Online/Cloud-based Adobe Acrobat Pro Dc, For Windows, Free Demo/Trial  Available">
            <a:extLst>
              <a:ext uri="{FF2B5EF4-FFF2-40B4-BE49-F238E27FC236}">
                <a16:creationId xmlns:a16="http://schemas.microsoft.com/office/drawing/2014/main" id="{CAC4CE75-3660-26AA-1AF8-815C35853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4799" b="8400"/>
          <a:stretch/>
        </p:blipFill>
        <p:spPr bwMode="auto">
          <a:xfrm>
            <a:off x="6390480" y="3186586"/>
            <a:ext cx="1983980" cy="258142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Kofax Capture Software from ProConversions">
            <a:extLst>
              <a:ext uri="{FF2B5EF4-FFF2-40B4-BE49-F238E27FC236}">
                <a16:creationId xmlns:a16="http://schemas.microsoft.com/office/drawing/2014/main" id="{681A564E-710D-9A56-BB4B-C7A62CF31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02" y="3186586"/>
            <a:ext cx="1905000" cy="142875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aptricity Raises $35M in Series C Funding to Provide Customer Data Access  for Insurance, Government and Non-profits">
            <a:extLst>
              <a:ext uri="{FF2B5EF4-FFF2-40B4-BE49-F238E27FC236}">
                <a16:creationId xmlns:a16="http://schemas.microsoft.com/office/drawing/2014/main" id="{6ECEC8E9-6DE2-20B4-E2E4-CB819C70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94" y="4876800"/>
            <a:ext cx="2343215" cy="89121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209B49-19ED-9AF2-9ACA-AED2BD11239C}"/>
              </a:ext>
            </a:extLst>
          </p:cNvPr>
          <p:cNvSpPr txBox="1"/>
          <p:nvPr/>
        </p:nvSpPr>
        <p:spPr>
          <a:xfrm>
            <a:off x="7818865" y="6059895"/>
            <a:ext cx="208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Paid OCR </a:t>
            </a:r>
            <a:r>
              <a:rPr lang="en-US" sz="1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4650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4017773" y="2773406"/>
            <a:ext cx="3562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</a:p>
          <a:p>
            <a:pPr algn="ctr"/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Project Jupyter - Wikipedia">
            <a:extLst>
              <a:ext uri="{FF2B5EF4-FFF2-40B4-BE49-F238E27FC236}">
                <a16:creationId xmlns:a16="http://schemas.microsoft.com/office/drawing/2014/main" id="{D691AE48-3D0E-CAFC-72BB-8697DD244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097" y="1223741"/>
            <a:ext cx="1029537" cy="119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E0F54917-D790-F616-C329-06ED95B17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r="17949"/>
          <a:stretch/>
        </p:blipFill>
        <p:spPr bwMode="auto">
          <a:xfrm>
            <a:off x="1952446" y="4335136"/>
            <a:ext cx="1161939" cy="101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OpenCV Tutorial | OpenCV using Python - javatpoint">
            <a:extLst>
              <a:ext uri="{FF2B5EF4-FFF2-40B4-BE49-F238E27FC236}">
                <a16:creationId xmlns:a16="http://schemas.microsoft.com/office/drawing/2014/main" id="{8668C225-44D6-C156-37B2-548DAF4A3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126" y="4770863"/>
            <a:ext cx="1161939" cy="116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NumPy - Wikipedia">
            <a:extLst>
              <a:ext uri="{FF2B5EF4-FFF2-40B4-BE49-F238E27FC236}">
                <a16:creationId xmlns:a16="http://schemas.microsoft.com/office/drawing/2014/main" id="{471C69E9-147E-1FA2-C4C1-D0A92806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75" y="4981571"/>
            <a:ext cx="1856870" cy="83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pacy · GitHub Topics · GitHub">
            <a:extLst>
              <a:ext uri="{FF2B5EF4-FFF2-40B4-BE49-F238E27FC236}">
                <a16:creationId xmlns:a16="http://schemas.microsoft.com/office/drawing/2014/main" id="{81904142-D144-3E70-2345-FC4897539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297" y="376389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4B3E55AC-399B-6293-BE9C-834B45F38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10" y="2837502"/>
            <a:ext cx="2203174" cy="88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Install Tesseract on Windows – IndianTechWarrior">
            <a:extLst>
              <a:ext uri="{FF2B5EF4-FFF2-40B4-BE49-F238E27FC236}">
                <a16:creationId xmlns:a16="http://schemas.microsoft.com/office/drawing/2014/main" id="{C77612BF-5000-7F5D-8C3E-0FABCBD5A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4" r="21159" b="29945"/>
          <a:stretch/>
        </p:blipFill>
        <p:spPr bwMode="auto">
          <a:xfrm>
            <a:off x="2966312" y="792212"/>
            <a:ext cx="1697776" cy="11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ml 5 - Free brands and logotypes icons">
            <a:extLst>
              <a:ext uri="{FF2B5EF4-FFF2-40B4-BE49-F238E27FC236}">
                <a16:creationId xmlns:a16="http://schemas.microsoft.com/office/drawing/2014/main" id="{64013FF1-3531-939B-F2E1-50A8C9218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37" y="730628"/>
            <a:ext cx="1186085" cy="118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ss 3 - Free technology icons">
            <a:extLst>
              <a:ext uri="{FF2B5EF4-FFF2-40B4-BE49-F238E27FC236}">
                <a16:creationId xmlns:a16="http://schemas.microsoft.com/office/drawing/2014/main" id="{12CAE3A3-8199-985B-EF32-E3C88D7E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55" y="748076"/>
            <a:ext cx="1274358" cy="12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BBC6AC4A-156A-1392-1610-61B6F59E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862" y="1244424"/>
            <a:ext cx="1113696" cy="111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HP - Wikipedia">
            <a:extLst>
              <a:ext uri="{FF2B5EF4-FFF2-40B4-BE49-F238E27FC236}">
                <a16:creationId xmlns:a16="http://schemas.microsoft.com/office/drawing/2014/main" id="{326E59FA-CD9E-058D-3B97-E35955AD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75" y="2931804"/>
            <a:ext cx="1645582" cy="88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mysql-innodb-cluster/README.md at master · garutilorenzo/mysql-innodb-cluster  · GitHub">
            <a:extLst>
              <a:ext uri="{FF2B5EF4-FFF2-40B4-BE49-F238E27FC236}">
                <a16:creationId xmlns:a16="http://schemas.microsoft.com/office/drawing/2014/main" id="{A78B51EB-B8E4-92AD-55F9-DC89F30E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806" y="4718358"/>
            <a:ext cx="2043028" cy="136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4EE27F-08BF-A169-B22C-9D4B2126D69D}"/>
              </a:ext>
            </a:extLst>
          </p:cNvPr>
          <p:cNvCxnSpPr/>
          <p:nvPr/>
        </p:nvCxnSpPr>
        <p:spPr>
          <a:xfrm flipH="1" flipV="1">
            <a:off x="4114800" y="2133600"/>
            <a:ext cx="549288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B0316-CF60-3DA7-B1C3-0B91F998FFD8}"/>
              </a:ext>
            </a:extLst>
          </p:cNvPr>
          <p:cNvCxnSpPr>
            <a:cxnSpLocks/>
          </p:cNvCxnSpPr>
          <p:nvPr/>
        </p:nvCxnSpPr>
        <p:spPr>
          <a:xfrm flipV="1">
            <a:off x="5798870" y="2085410"/>
            <a:ext cx="0" cy="5817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8A62D7-7C8A-8C4E-6AB0-341BC844DB3F}"/>
              </a:ext>
            </a:extLst>
          </p:cNvPr>
          <p:cNvCxnSpPr>
            <a:cxnSpLocks/>
          </p:cNvCxnSpPr>
          <p:nvPr/>
        </p:nvCxnSpPr>
        <p:spPr>
          <a:xfrm flipV="1">
            <a:off x="6783655" y="2209800"/>
            <a:ext cx="531545" cy="457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87C8C-BD5E-626C-CAFE-2785095D1AC7}"/>
              </a:ext>
            </a:extLst>
          </p:cNvPr>
          <p:cNvCxnSpPr/>
          <p:nvPr/>
        </p:nvCxnSpPr>
        <p:spPr>
          <a:xfrm flipV="1">
            <a:off x="7579967" y="2438400"/>
            <a:ext cx="802033" cy="493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632D93-EA8C-53F0-BC7F-FF2D6357C36A}"/>
              </a:ext>
            </a:extLst>
          </p:cNvPr>
          <p:cNvCxnSpPr>
            <a:cxnSpLocks/>
          </p:cNvCxnSpPr>
          <p:nvPr/>
        </p:nvCxnSpPr>
        <p:spPr>
          <a:xfrm flipV="1">
            <a:off x="7980983" y="3347770"/>
            <a:ext cx="878100" cy="28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61608B-D4E0-352E-1ED5-4DC60AF9B4DF}"/>
              </a:ext>
            </a:extLst>
          </p:cNvPr>
          <p:cNvCxnSpPr>
            <a:cxnSpLocks/>
          </p:cNvCxnSpPr>
          <p:nvPr/>
        </p:nvCxnSpPr>
        <p:spPr>
          <a:xfrm flipH="1" flipV="1">
            <a:off x="2750729" y="2376294"/>
            <a:ext cx="1150811" cy="5787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76AC30-740E-089C-5510-7922AE950347}"/>
              </a:ext>
            </a:extLst>
          </p:cNvPr>
          <p:cNvCxnSpPr/>
          <p:nvPr/>
        </p:nvCxnSpPr>
        <p:spPr>
          <a:xfrm flipH="1">
            <a:off x="2966312" y="3429000"/>
            <a:ext cx="8488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02745D-DBC6-79B7-4E87-16004AAA4C47}"/>
              </a:ext>
            </a:extLst>
          </p:cNvPr>
          <p:cNvCxnSpPr/>
          <p:nvPr/>
        </p:nvCxnSpPr>
        <p:spPr>
          <a:xfrm flipH="1">
            <a:off x="3114385" y="3850624"/>
            <a:ext cx="787155" cy="484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524DFE-2ED6-91B2-973E-A455103F0B85}"/>
              </a:ext>
            </a:extLst>
          </p:cNvPr>
          <p:cNvCxnSpPr>
            <a:cxnSpLocks/>
          </p:cNvCxnSpPr>
          <p:nvPr/>
        </p:nvCxnSpPr>
        <p:spPr>
          <a:xfrm flipH="1">
            <a:off x="4389444" y="4092880"/>
            <a:ext cx="274644" cy="5553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097B4C-BEC8-1A80-FEAF-058F6C3795B4}"/>
              </a:ext>
            </a:extLst>
          </p:cNvPr>
          <p:cNvCxnSpPr/>
          <p:nvPr/>
        </p:nvCxnSpPr>
        <p:spPr>
          <a:xfrm>
            <a:off x="5958003" y="4092880"/>
            <a:ext cx="0" cy="788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774326-A137-8C0E-2285-1FC90F3FB3D3}"/>
              </a:ext>
            </a:extLst>
          </p:cNvPr>
          <p:cNvCxnSpPr/>
          <p:nvPr/>
        </p:nvCxnSpPr>
        <p:spPr>
          <a:xfrm>
            <a:off x="7049427" y="4092880"/>
            <a:ext cx="1008586" cy="677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D96ACC-B509-8CD9-8816-83B543A9DF02}"/>
              </a:ext>
            </a:extLst>
          </p:cNvPr>
          <p:cNvCxnSpPr/>
          <p:nvPr/>
        </p:nvCxnSpPr>
        <p:spPr>
          <a:xfrm>
            <a:off x="7670683" y="3799538"/>
            <a:ext cx="1130939" cy="386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10556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2133600" y="152400"/>
            <a:ext cx="6957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DESIGN 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9C994-9F12-F560-420D-C9B7C509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64406"/>
            <a:ext cx="8763000" cy="492918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94009-866C-0C68-1C64-DA82F545354A}"/>
              </a:ext>
            </a:extLst>
          </p:cNvPr>
          <p:cNvSpPr txBox="1"/>
          <p:nvPr/>
        </p:nvSpPr>
        <p:spPr>
          <a:xfrm>
            <a:off x="4343400" y="5964757"/>
            <a:ext cx="400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Working of Optical Character Recognition Tool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79277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2133600" y="152400"/>
            <a:ext cx="6957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DESIGN 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0A2BF-8BC8-FDE7-8536-A3139361F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8" b="5742"/>
          <a:stretch/>
        </p:blipFill>
        <p:spPr>
          <a:xfrm>
            <a:off x="1752600" y="990600"/>
            <a:ext cx="9443960" cy="4648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BA8371-0D7E-FAFC-E336-64F531A8FFA4}"/>
              </a:ext>
            </a:extLst>
          </p:cNvPr>
          <p:cNvSpPr txBox="1"/>
          <p:nvPr/>
        </p:nvSpPr>
        <p:spPr>
          <a:xfrm>
            <a:off x="4495800" y="5738336"/>
            <a:ext cx="444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Student Section of KJSIT’s Student Achievement Portal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35340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6">
            <a:extLst>
              <a:ext uri="{FF2B5EF4-FFF2-40B4-BE49-F238E27FC236}">
                <a16:creationId xmlns:a16="http://schemas.microsoft.com/office/drawing/2014/main" id="{7BC5D7A9-4F79-BB51-445B-FE190AEDEC1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364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30B26D80-DAF3-4001-D3DE-4D4F749B6A4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657761" y="6467728"/>
            <a:ext cx="76009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21/11/2023</a:t>
            </a:r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A3C30-EDBE-0286-039E-A8300F5247D5}"/>
              </a:ext>
            </a:extLst>
          </p:cNvPr>
          <p:cNvSpPr txBox="1"/>
          <p:nvPr/>
        </p:nvSpPr>
        <p:spPr>
          <a:xfrm>
            <a:off x="2133600" y="152400"/>
            <a:ext cx="6957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9B29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DESIGN </a:t>
            </a:r>
            <a:endParaRPr lang="en-IN" sz="3200" b="1" dirty="0">
              <a:solidFill>
                <a:srgbClr val="9B29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3E09E-DEC8-054B-3E8C-AF144A1EC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855515"/>
            <a:ext cx="8915400" cy="50149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F8114-0165-3AF9-FAC4-A6AF7EC04BA3}"/>
              </a:ext>
            </a:extLst>
          </p:cNvPr>
          <p:cNvSpPr txBox="1"/>
          <p:nvPr/>
        </p:nvSpPr>
        <p:spPr>
          <a:xfrm>
            <a:off x="4495800" y="5988768"/>
            <a:ext cx="444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Fig. Admin Section of KJSIT’s Student Achievement Portal</a:t>
            </a:r>
            <a:endParaRPr lang="en-IN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43931"/>
      </p:ext>
    </p:extLst>
  </p:cSld>
  <p:clrMapOvr>
    <a:masterClrMapping/>
  </p:clrMapOvr>
  <p:transition spd="slow" advTm="4925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7|2.2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625</Words>
  <Application>Microsoft Office PowerPoint</Application>
  <PresentationFormat>Widescreen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</dc:creator>
  <cp:lastModifiedBy>Kapil Bhatia</cp:lastModifiedBy>
  <cp:revision>279</cp:revision>
  <dcterms:created xsi:type="dcterms:W3CDTF">2022-08-26T10:34:15Z</dcterms:created>
  <dcterms:modified xsi:type="dcterms:W3CDTF">2023-11-20T10:39:33Z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