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7" r:id="rId9"/>
    <p:sldId id="276" r:id="rId10"/>
    <p:sldId id="277" r:id="rId11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3"/>
    </p:embeddedFont>
    <p:embeddedFont>
      <p:font typeface="Figtree" panose="020B0604020202020204" charset="0"/>
      <p:regular r:id="rId14"/>
      <p:bold r:id="rId15"/>
      <p:italic r:id="rId16"/>
      <p:boldItalic r:id="rId17"/>
    </p:embeddedFont>
    <p:embeddedFont>
      <p:font typeface="Figtree SemiBold" panose="020B060402020202020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09E6FD-EB0A-4DC7-B324-857DAC0B36A5}">
  <a:tblStyle styleId="{E609E6FD-EB0A-4DC7-B324-857DAC0B36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47B47C-7B57-4EC1-A66C-86CFBF4A20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916854f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916854f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459266d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459266d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792662"/>
            <a:ext cx="43818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092937"/>
            <a:ext cx="4381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734800" y="50"/>
            <a:ext cx="34287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r="39878"/>
          <a:stretch/>
        </p:blipFill>
        <p:spPr>
          <a:xfrm rot="-5400000">
            <a:off x="525388" y="-334911"/>
            <a:ext cx="605248" cy="10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720000" y="3191525"/>
            <a:ext cx="2466300" cy="14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2"/>
          </p:nvPr>
        </p:nvSpPr>
        <p:spPr>
          <a:xfrm>
            <a:off x="3338788" y="3191525"/>
            <a:ext cx="2466300" cy="14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3"/>
          </p:nvPr>
        </p:nvSpPr>
        <p:spPr>
          <a:xfrm>
            <a:off x="5957575" y="3191525"/>
            <a:ext cx="2466300" cy="14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4"/>
          </p:nvPr>
        </p:nvSpPr>
        <p:spPr>
          <a:xfrm>
            <a:off x="720000" y="2632625"/>
            <a:ext cx="2466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5"/>
          </p:nvPr>
        </p:nvSpPr>
        <p:spPr>
          <a:xfrm>
            <a:off x="3338788" y="2632625"/>
            <a:ext cx="2466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6"/>
          </p:nvPr>
        </p:nvSpPr>
        <p:spPr>
          <a:xfrm>
            <a:off x="5957575" y="2632625"/>
            <a:ext cx="2466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2">
            <a:alphaModFix/>
          </a:blip>
          <a:srcRect r="35342"/>
          <a:stretch/>
        </p:blipFill>
        <p:spPr>
          <a:xfrm rot="5400000" flipH="1">
            <a:off x="7295075" y="-250350"/>
            <a:ext cx="510450" cy="8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l="46062" b="51018"/>
          <a:stretch/>
        </p:blipFill>
        <p:spPr>
          <a:xfrm flipH="1">
            <a:off x="8119076" y="4135600"/>
            <a:ext cx="1120176" cy="10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l="17894" t="1778" r="74802" b="517"/>
          <a:stretch/>
        </p:blipFill>
        <p:spPr>
          <a:xfrm>
            <a:off x="-1" y="1"/>
            <a:ext cx="1524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663499" y="1306475"/>
            <a:ext cx="26502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2"/>
          </p:nvPr>
        </p:nvSpPr>
        <p:spPr>
          <a:xfrm>
            <a:off x="1663500" y="1832375"/>
            <a:ext cx="26502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5776251" y="1832375"/>
            <a:ext cx="26502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4"/>
          </p:nvPr>
        </p:nvSpPr>
        <p:spPr>
          <a:xfrm>
            <a:off x="1663500" y="3580700"/>
            <a:ext cx="26502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5776251" y="3580700"/>
            <a:ext cx="26502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6"/>
          </p:nvPr>
        </p:nvSpPr>
        <p:spPr>
          <a:xfrm>
            <a:off x="1663499" y="3054800"/>
            <a:ext cx="26502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7"/>
          </p:nvPr>
        </p:nvSpPr>
        <p:spPr>
          <a:xfrm>
            <a:off x="5776249" y="1306475"/>
            <a:ext cx="26502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8"/>
          </p:nvPr>
        </p:nvSpPr>
        <p:spPr>
          <a:xfrm>
            <a:off x="5776249" y="3054800"/>
            <a:ext cx="26502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2">
            <a:alphaModFix/>
          </a:blip>
          <a:srcRect r="38793"/>
          <a:stretch/>
        </p:blipFill>
        <p:spPr>
          <a:xfrm flipH="1">
            <a:off x="-46375" y="2161425"/>
            <a:ext cx="483225" cy="8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l="823" t="78736" b="-2"/>
          <a:stretch/>
        </p:blipFill>
        <p:spPr>
          <a:xfrm>
            <a:off x="-46375" y="4981025"/>
            <a:ext cx="9236777" cy="16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2">
            <a:alphaModFix/>
          </a:blip>
          <a:srcRect r="45951"/>
          <a:stretch/>
        </p:blipFill>
        <p:spPr>
          <a:xfrm flipH="1">
            <a:off x="-48153" y="4067350"/>
            <a:ext cx="632651" cy="12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l="47818" b="51018"/>
          <a:stretch/>
        </p:blipFill>
        <p:spPr>
          <a:xfrm rot="10800000">
            <a:off x="8124522" y="-38051"/>
            <a:ext cx="1083700" cy="10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 rotWithShape="1">
          <a:blip r:embed="rId2">
            <a:alphaModFix/>
          </a:blip>
          <a:srcRect b="51018"/>
          <a:stretch/>
        </p:blipFill>
        <p:spPr>
          <a:xfrm rot="10800000">
            <a:off x="5886067" y="-38053"/>
            <a:ext cx="2076823" cy="10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r="44665"/>
          <a:stretch/>
        </p:blipFill>
        <p:spPr>
          <a:xfrm flipH="1">
            <a:off x="-19050" y="3265140"/>
            <a:ext cx="715100" cy="134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r="44665"/>
          <a:stretch/>
        </p:blipFill>
        <p:spPr>
          <a:xfrm rot="5400000">
            <a:off x="6863850" y="4512946"/>
            <a:ext cx="451349" cy="8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l="17894" t="1778" r="74802" b="517"/>
          <a:stretch/>
        </p:blipFill>
        <p:spPr>
          <a:xfrm>
            <a:off x="8991599" y="1"/>
            <a:ext cx="1524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2">
            <a:alphaModFix/>
          </a:blip>
          <a:srcRect b="51018"/>
          <a:stretch/>
        </p:blipFill>
        <p:spPr>
          <a:xfrm rot="10800000">
            <a:off x="-1042248" y="-38053"/>
            <a:ext cx="2076823" cy="10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5">
            <a:alphaModFix/>
          </a:blip>
          <a:srcRect l="45232"/>
          <a:stretch/>
        </p:blipFill>
        <p:spPr>
          <a:xfrm rot="-5400000">
            <a:off x="3084751" y="4045475"/>
            <a:ext cx="770926" cy="14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 rotWithShape="1">
          <a:blip r:embed="rId2">
            <a:alphaModFix/>
          </a:blip>
          <a:srcRect t="25606" r="90307"/>
          <a:stretch/>
        </p:blipFill>
        <p:spPr>
          <a:xfrm>
            <a:off x="8428900" y="0"/>
            <a:ext cx="810348" cy="38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2">
            <a:alphaModFix/>
          </a:blip>
          <a:srcRect l="1424" t="60463" r="8420" b="15833"/>
          <a:stretch/>
        </p:blipFill>
        <p:spPr>
          <a:xfrm>
            <a:off x="0" y="3785875"/>
            <a:ext cx="8428902" cy="13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r="47641" b="51018"/>
          <a:stretch/>
        </p:blipFill>
        <p:spPr>
          <a:xfrm rot="10800000">
            <a:off x="-95251" y="-38051"/>
            <a:ext cx="1485900" cy="144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r="44665"/>
          <a:stretch/>
        </p:blipFill>
        <p:spPr>
          <a:xfrm rot="5400000" flipH="1">
            <a:off x="6863850" y="-217304"/>
            <a:ext cx="451349" cy="8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/>
          <p:nvPr/>
        </p:nvSpPr>
        <p:spPr>
          <a:xfrm>
            <a:off x="-1287475" y="4084000"/>
            <a:ext cx="2550000" cy="2550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387000" y="1615900"/>
            <a:ext cx="40419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932500" y="535000"/>
            <a:ext cx="1496400" cy="108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0" y="0"/>
            <a:ext cx="34287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51018"/>
          <a:stretch/>
        </p:blipFill>
        <p:spPr>
          <a:xfrm rot="10800000">
            <a:off x="4387002" y="-38053"/>
            <a:ext cx="2076823" cy="10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r="48258"/>
          <a:stretch/>
        </p:blipFill>
        <p:spPr>
          <a:xfrm>
            <a:off x="8735525" y="2462950"/>
            <a:ext cx="408474" cy="8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05875"/>
            <a:ext cx="77040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l="823" t="78736" b="-2"/>
          <a:stretch/>
        </p:blipFill>
        <p:spPr>
          <a:xfrm>
            <a:off x="-46375" y="4981025"/>
            <a:ext cx="9236777" cy="16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38793"/>
          <a:stretch/>
        </p:blipFill>
        <p:spPr>
          <a:xfrm flipH="1">
            <a:off x="-46375" y="3115725"/>
            <a:ext cx="483225" cy="8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364737" y="3191526"/>
            <a:ext cx="27993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979962" y="3191525"/>
            <a:ext cx="27993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979962" y="2632625"/>
            <a:ext cx="2799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364738" y="2632625"/>
            <a:ext cx="2799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l="51385" b="51018"/>
          <a:stretch/>
        </p:blipFill>
        <p:spPr>
          <a:xfrm rot="10800000" flipH="1">
            <a:off x="-95251" y="-38051"/>
            <a:ext cx="1009649" cy="10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 rotWithShape="1">
          <a:blip r:embed="rId3">
            <a:alphaModFix/>
          </a:blip>
          <a:srcRect r="44665"/>
          <a:stretch/>
        </p:blipFill>
        <p:spPr>
          <a:xfrm flipH="1">
            <a:off x="-1" y="3787850"/>
            <a:ext cx="436850" cy="8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4">
            <a:alphaModFix/>
          </a:blip>
          <a:srcRect l="17894" t="1778" r="74802" b="517"/>
          <a:stretch/>
        </p:blipFill>
        <p:spPr>
          <a:xfrm>
            <a:off x="8991599" y="1"/>
            <a:ext cx="1524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r="44665"/>
          <a:stretch/>
        </p:blipFill>
        <p:spPr>
          <a:xfrm rot="5400000" flipH="1">
            <a:off x="7800149" y="-191900"/>
            <a:ext cx="436850" cy="8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415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720000" y="1863900"/>
            <a:ext cx="3841500" cy="21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2"/>
          </p:nvPr>
        </p:nvSpPr>
        <p:spPr>
          <a:xfrm>
            <a:off x="5596300" y="0"/>
            <a:ext cx="35805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r="44665"/>
          <a:stretch/>
        </p:blipFill>
        <p:spPr>
          <a:xfrm flipH="1">
            <a:off x="-1" y="4372750"/>
            <a:ext cx="436850" cy="8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51018"/>
          <a:stretch/>
        </p:blipFill>
        <p:spPr>
          <a:xfrm rot="10800000">
            <a:off x="6514717" y="-304753"/>
            <a:ext cx="2076823" cy="10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 rotWithShape="1">
          <a:blip r:embed="rId3">
            <a:alphaModFix/>
          </a:blip>
          <a:srcRect r="44665"/>
          <a:stretch/>
        </p:blipFill>
        <p:spPr>
          <a:xfrm flipH="1">
            <a:off x="-19050" y="3265140"/>
            <a:ext cx="715100" cy="134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 rotWithShape="1">
          <a:blip r:embed="rId4">
            <a:alphaModFix/>
          </a:blip>
          <a:srcRect l="17894" t="1778" r="74802" b="517"/>
          <a:stretch/>
        </p:blipFill>
        <p:spPr>
          <a:xfrm>
            <a:off x="8991599" y="1"/>
            <a:ext cx="1524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l="45408" b="51018"/>
          <a:stretch/>
        </p:blipFill>
        <p:spPr>
          <a:xfrm rot="10800000">
            <a:off x="8124521" y="-38051"/>
            <a:ext cx="1133776" cy="10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 rotWithShape="1">
          <a:blip r:embed="rId3">
            <a:alphaModFix/>
          </a:blip>
          <a:srcRect l="823" t="78736" b="-2"/>
          <a:stretch/>
        </p:blipFill>
        <p:spPr>
          <a:xfrm>
            <a:off x="-46375" y="4981025"/>
            <a:ext cx="9236777" cy="16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"/>
          <p:cNvPicPr preferRelativeResize="0"/>
          <p:nvPr/>
        </p:nvPicPr>
        <p:blipFill rotWithShape="1">
          <a:blip r:embed="rId4">
            <a:alphaModFix/>
          </a:blip>
          <a:srcRect r="38793"/>
          <a:stretch/>
        </p:blipFill>
        <p:spPr>
          <a:xfrm flipH="1">
            <a:off x="-46375" y="3115725"/>
            <a:ext cx="483225" cy="8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3" r:id="rId10"/>
    <p:sldLayoutId id="2147483664" r:id="rId11"/>
    <p:sldLayoutId id="2147483666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752" r="27752"/>
          <a:stretch/>
        </p:blipFill>
        <p:spPr>
          <a:xfrm>
            <a:off x="5734800" y="50"/>
            <a:ext cx="3428772" cy="5143502"/>
          </a:xfrm>
          <a:prstGeom prst="rect">
            <a:avLst/>
          </a:prstGeom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4">
            <a:alphaModFix/>
          </a:blip>
          <a:srcRect t="50422" r="57625" b="23160"/>
          <a:stretch/>
        </p:blipFill>
        <p:spPr>
          <a:xfrm>
            <a:off x="5734800" y="3924300"/>
            <a:ext cx="3542548" cy="13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5">
            <a:alphaModFix/>
          </a:blip>
          <a:srcRect b="63206"/>
          <a:stretch/>
        </p:blipFill>
        <p:spPr>
          <a:xfrm rot="10800000">
            <a:off x="6287675" y="-114301"/>
            <a:ext cx="2856325" cy="10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6">
            <a:alphaModFix/>
          </a:blip>
          <a:srcRect r="48291"/>
          <a:stretch/>
        </p:blipFill>
        <p:spPr>
          <a:xfrm flipH="1">
            <a:off x="5734801" y="2679425"/>
            <a:ext cx="552875" cy="111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4">
            <a:alphaModFix/>
          </a:blip>
          <a:srcRect t="55935" r="31637" b="17646"/>
          <a:stretch/>
        </p:blipFill>
        <p:spPr>
          <a:xfrm>
            <a:off x="0" y="3924300"/>
            <a:ext cx="5734799" cy="13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>
            <a:spLocks noGrp="1"/>
          </p:cNvSpPr>
          <p:nvPr>
            <p:ph type="ctrTitle"/>
          </p:nvPr>
        </p:nvSpPr>
        <p:spPr>
          <a:xfrm>
            <a:off x="715100" y="792662"/>
            <a:ext cx="43818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U.S. Food and Drug Administration (FDA) SQL PROJECT</a:t>
            </a:r>
            <a:endParaRPr sz="3600"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1"/>
          </p:nvPr>
        </p:nvSpPr>
        <p:spPr>
          <a:xfrm>
            <a:off x="715100" y="3092937"/>
            <a:ext cx="4381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Submitted by: Kapil Kr. Nirwan</a:t>
            </a:r>
            <a:endParaRPr dirty="0"/>
          </a:p>
        </p:txBody>
      </p:sp>
      <p:sp>
        <p:nvSpPr>
          <p:cNvPr id="199" name="Google Shape;199;p29"/>
          <p:cNvSpPr/>
          <p:nvPr/>
        </p:nvSpPr>
        <p:spPr>
          <a:xfrm>
            <a:off x="248475" y="4369750"/>
            <a:ext cx="2550000" cy="2550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00" name="Google Shape;200;p29"/>
          <p:cNvGrpSpPr/>
          <p:nvPr/>
        </p:nvGrpSpPr>
        <p:grpSpPr>
          <a:xfrm>
            <a:off x="5358263" y="535000"/>
            <a:ext cx="789600" cy="789600"/>
            <a:chOff x="3018550" y="1705300"/>
            <a:chExt cx="789600" cy="789600"/>
          </a:xfrm>
        </p:grpSpPr>
        <p:sp>
          <p:nvSpPr>
            <p:cNvPr id="201" name="Google Shape;201;p29"/>
            <p:cNvSpPr/>
            <p:nvPr/>
          </p:nvSpPr>
          <p:spPr>
            <a:xfrm>
              <a:off x="3018550" y="1705300"/>
              <a:ext cx="789600" cy="789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00025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3203800" y="1890550"/>
              <a:ext cx="419100" cy="419100"/>
            </a:xfrm>
            <a:prstGeom prst="plus">
              <a:avLst>
                <a:gd name="adj" fmla="val 41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7DF81-99F5-5539-D28C-B206BFFE6ACD}"/>
              </a:ext>
            </a:extLst>
          </p:cNvPr>
          <p:cNvSpPr txBox="1"/>
          <p:nvPr/>
        </p:nvSpPr>
        <p:spPr>
          <a:xfrm>
            <a:off x="2336006" y="1740753"/>
            <a:ext cx="30432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dirty="0"/>
              <a:t>Thank</a:t>
            </a:r>
            <a:r>
              <a:rPr lang="en-IN" sz="4800" dirty="0"/>
              <a:t> you</a:t>
            </a:r>
            <a:endParaRPr lang="en" sz="4800" dirty="0"/>
          </a:p>
        </p:txBody>
      </p:sp>
    </p:spTree>
    <p:extLst>
      <p:ext uri="{BB962C8B-B14F-4D97-AF65-F5344CB8AC3E}">
        <p14:creationId xmlns:p14="http://schemas.microsoft.com/office/powerpoint/2010/main" val="67713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59" r="69"/>
          <a:stretch/>
        </p:blipFill>
        <p:spPr>
          <a:xfrm>
            <a:off x="0" y="0"/>
            <a:ext cx="3428774" cy="5143501"/>
          </a:xfrm>
          <a:prstGeom prst="rect">
            <a:avLst/>
          </a:prstGeom>
        </p:spPr>
      </p:pic>
      <p:pic>
        <p:nvPicPr>
          <p:cNvPr id="238" name="Google Shape;238;p32"/>
          <p:cNvPicPr preferRelativeResize="0"/>
          <p:nvPr/>
        </p:nvPicPr>
        <p:blipFill rotWithShape="1">
          <a:blip r:embed="rId4">
            <a:alphaModFix/>
          </a:blip>
          <a:srcRect t="50423" r="31637" b="17647"/>
          <a:stretch/>
        </p:blipFill>
        <p:spPr>
          <a:xfrm>
            <a:off x="3428775" y="3596400"/>
            <a:ext cx="5715226" cy="16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4387000" y="1615900"/>
            <a:ext cx="40419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title" idx="2"/>
          </p:nvPr>
        </p:nvSpPr>
        <p:spPr>
          <a:xfrm>
            <a:off x="6932500" y="535000"/>
            <a:ext cx="1496400" cy="10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7923113" y="3874950"/>
            <a:ext cx="2550000" cy="2550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42" name="Google Shape;242;p32"/>
          <p:cNvGrpSpPr/>
          <p:nvPr/>
        </p:nvGrpSpPr>
        <p:grpSpPr>
          <a:xfrm>
            <a:off x="3018550" y="1705300"/>
            <a:ext cx="789600" cy="789600"/>
            <a:chOff x="3018550" y="1705300"/>
            <a:chExt cx="789600" cy="789600"/>
          </a:xfrm>
        </p:grpSpPr>
        <p:sp>
          <p:nvSpPr>
            <p:cNvPr id="243" name="Google Shape;243;p32"/>
            <p:cNvSpPr/>
            <p:nvPr/>
          </p:nvSpPr>
          <p:spPr>
            <a:xfrm>
              <a:off x="3018550" y="1705300"/>
              <a:ext cx="789600" cy="789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00025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3203800" y="1890550"/>
              <a:ext cx="419100" cy="419100"/>
            </a:xfrm>
            <a:prstGeom prst="plus">
              <a:avLst>
                <a:gd name="adj" fmla="val 41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sp>
        <p:nvSpPr>
          <p:cNvPr id="245" name="Google Shape;245;p32"/>
          <p:cNvSpPr/>
          <p:nvPr/>
        </p:nvSpPr>
        <p:spPr>
          <a:xfrm rot="2700000">
            <a:off x="4223991" y="4894240"/>
            <a:ext cx="608819" cy="608819"/>
          </a:xfrm>
          <a:prstGeom prst="halfFrame">
            <a:avLst>
              <a:gd name="adj1" fmla="val 17428"/>
              <a:gd name="adj2" fmla="val 195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4">
            <a:alphaModFix/>
          </a:blip>
          <a:srcRect l="6671" t="45357" r="33333" b="7935"/>
          <a:stretch/>
        </p:blipFill>
        <p:spPr>
          <a:xfrm>
            <a:off x="0" y="3596400"/>
            <a:ext cx="3428777" cy="16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graphicFrame>
        <p:nvGraphicFramePr>
          <p:cNvPr id="209" name="Google Shape;209;p30"/>
          <p:cNvGraphicFramePr/>
          <p:nvPr>
            <p:extLst>
              <p:ext uri="{D42A27DB-BD31-4B8C-83A1-F6EECF244321}">
                <p14:modId xmlns:p14="http://schemas.microsoft.com/office/powerpoint/2010/main" val="339493995"/>
              </p:ext>
            </p:extLst>
          </p:nvPr>
        </p:nvGraphicFramePr>
        <p:xfrm>
          <a:off x="720000" y="1500804"/>
          <a:ext cx="7309575" cy="2240418"/>
        </p:xfrm>
        <a:graphic>
          <a:graphicData uri="http://schemas.openxmlformats.org/drawingml/2006/table">
            <a:tbl>
              <a:tblPr>
                <a:noFill/>
                <a:tableStyleId>{E609E6FD-EB0A-4DC7-B324-857DAC0B36A5}</a:tableStyleId>
              </a:tblPr>
              <a:tblGrid>
                <a:gridCol w="248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3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Table 1.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Visualize the yearly approval trends of drugs. Highlight any significant patterns and/or fluctuations, if any.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Table 2.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Explore approval trends over the years based on different sponsors. Uncover patterns and changes in approval rates among sponsors.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Table 3.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baseline="0" dirty="0">
                          <a:solidFill>
                            <a:srgbClr val="000000"/>
                          </a:solidFill>
                        </a:rPr>
                        <a:t>Visualize the segmentation of products based on Marketing Status.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Table 4.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 the total number of applications for each Marketing Status. Enable users to filter by years and Marketing Status for detailed analysis.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Table 5.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the grouping of drugs by dosage form. Visualize the distribution of approvals across different forms. Identify the most successful dosage form.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Table 6.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Visualize drug approvals based on therapeutic classes. Identify classes with the highest number of approvals.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51018"/>
          <a:stretch/>
        </p:blipFill>
        <p:spPr>
          <a:xfrm rot="10800000">
            <a:off x="7390492" y="-38053"/>
            <a:ext cx="2076823" cy="10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415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1. Yearly Approval Of Drugs</a:t>
            </a:r>
            <a:endParaRPr dirty="0"/>
          </a:p>
        </p:txBody>
      </p:sp>
      <p:sp>
        <p:nvSpPr>
          <p:cNvPr id="254" name="Google Shape;254;p33"/>
          <p:cNvSpPr txBox="1">
            <a:spLocks noGrp="1"/>
          </p:cNvSpPr>
          <p:nvPr>
            <p:ph type="body" idx="1"/>
          </p:nvPr>
        </p:nvSpPr>
        <p:spPr>
          <a:xfrm>
            <a:off x="4423285" y="2029220"/>
            <a:ext cx="4944308" cy="21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Year             App No.      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lain" startAt="1973"/>
            </a:pPr>
            <a:r>
              <a:rPr lang="en-IN" dirty="0"/>
              <a:t>           289             Application numbers are starting getting higher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lain" startAt="1988"/>
            </a:pPr>
            <a:r>
              <a:rPr lang="en-IN" dirty="0"/>
              <a:t>          4452          Application numbers is at peak on 90,s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lain" startAt="1990"/>
            </a:pPr>
            <a:r>
              <a:rPr lang="en-IN" dirty="0"/>
              <a:t>          2826          In 1990 we can see a clear drop in </a:t>
            </a:r>
            <a:r>
              <a:rPr lang="en-IN" dirty="0" err="1"/>
              <a:t>App.No</a:t>
            </a:r>
            <a:r>
              <a:rPr lang="en-IN" dirty="0"/>
              <a:t>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lain" startAt="2002"/>
            </a:pPr>
            <a:r>
              <a:rPr lang="en-IN" dirty="0">
                <a:solidFill>
                  <a:schemeClr val="dk1"/>
                </a:solidFill>
              </a:rPr>
              <a:t>          5736          In 2002 Application numbers are again in peak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lain" startAt="2003"/>
            </a:pPr>
            <a:r>
              <a:rPr lang="en-IN" dirty="0">
                <a:solidFill>
                  <a:schemeClr val="dk1"/>
                </a:solidFill>
              </a:rPr>
              <a:t>          1624          In 2003 we can see a drastic drop down 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b="51018"/>
          <a:stretch/>
        </p:blipFill>
        <p:spPr>
          <a:xfrm rot="10800000">
            <a:off x="4561441" y="-38053"/>
            <a:ext cx="2076823" cy="10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B8BA57-65EA-3A08-AFB8-6B93EC4A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9" y="1782646"/>
            <a:ext cx="4331236" cy="2567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655487" y="144986"/>
            <a:ext cx="4709250" cy="576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 Sponsor Date Analysis</a:t>
            </a:r>
            <a:endParaRPr dirty="0"/>
          </a:p>
        </p:txBody>
      </p:sp>
      <p:sp>
        <p:nvSpPr>
          <p:cNvPr id="265" name="Google Shape;265;p34"/>
          <p:cNvSpPr txBox="1">
            <a:spLocks noGrp="1"/>
          </p:cNvSpPr>
          <p:nvPr>
            <p:ph type="subTitle" idx="1"/>
          </p:nvPr>
        </p:nvSpPr>
        <p:spPr>
          <a:xfrm>
            <a:off x="354867" y="840854"/>
            <a:ext cx="7796152" cy="576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en-IN" dirty="0"/>
              <a:t>In this analysis I have used Tree Map chart in which we can clearly Top 10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approval trends over the years based on different sponsors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18293-595C-D2D1-2BCE-123D514D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56" y="1384589"/>
            <a:ext cx="6643687" cy="37153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Top 5 most successful dosage form.</a:t>
            </a:r>
            <a:endParaRPr dirty="0"/>
          </a:p>
        </p:txBody>
      </p:sp>
      <p:sp>
        <p:nvSpPr>
          <p:cNvPr id="289" name="Google Shape;289;p35"/>
          <p:cNvSpPr txBox="1">
            <a:spLocks noGrp="1"/>
          </p:cNvSpPr>
          <p:nvPr>
            <p:ph type="subTitle" idx="5"/>
          </p:nvPr>
        </p:nvSpPr>
        <p:spPr>
          <a:xfrm>
            <a:off x="3338788" y="2632625"/>
            <a:ext cx="2466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35"/>
          <p:cNvSpPr txBox="1">
            <a:spLocks noGrp="1"/>
          </p:cNvSpPr>
          <p:nvPr>
            <p:ph type="subTitle" idx="1"/>
          </p:nvPr>
        </p:nvSpPr>
        <p:spPr>
          <a:xfrm>
            <a:off x="720000" y="1215724"/>
            <a:ext cx="2466300" cy="3120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Top 5 most successful dosage form.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Tablet is at 54.38%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Injectables;Injection</a:t>
            </a:r>
            <a:r>
              <a:rPr lang="en-US" dirty="0"/>
              <a:t> is at 24.07%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Capsule;oral</a:t>
            </a:r>
            <a:r>
              <a:rPr lang="en-US" dirty="0"/>
              <a:t> is at 12.93%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Tablet,ExtendedRelease;oral</a:t>
            </a:r>
            <a:r>
              <a:rPr lang="en-US" dirty="0"/>
              <a:t> is at 5.85%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Capsule,Extended</a:t>
            </a:r>
            <a:r>
              <a:rPr lang="en-US" dirty="0"/>
              <a:t> </a:t>
            </a:r>
            <a:r>
              <a:rPr lang="en-US" dirty="0" err="1"/>
              <a:t>release;oral</a:t>
            </a:r>
            <a:r>
              <a:rPr lang="en-US" dirty="0"/>
              <a:t> is at 2.75%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C6B16F-431E-B552-3482-F7592133D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936" y="1117818"/>
            <a:ext cx="5100747" cy="35806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85725" y="445025"/>
            <a:ext cx="8851106" cy="690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4. Number of applications for each Marketing status.</a:t>
            </a:r>
            <a:endParaRPr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91EFFB-71CB-EE20-C87F-6F6037C34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56" y="1493043"/>
            <a:ext cx="4712062" cy="27305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5F569B-B89D-61E5-396F-D80D03E0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218" y="1493043"/>
            <a:ext cx="2772020" cy="12650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5. Segmentation on Marketing status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BED22-2AE3-47BB-DEAA-8399EEE92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" y="1784819"/>
            <a:ext cx="4572396" cy="3314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21BA11-3B12-3BF1-FE29-DF2FDDF1C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013" y="2069376"/>
            <a:ext cx="2629128" cy="2263336"/>
          </a:xfrm>
          <a:prstGeom prst="rect">
            <a:avLst/>
          </a:prstGeom>
        </p:spPr>
      </p:pic>
      <p:sp>
        <p:nvSpPr>
          <p:cNvPr id="9" name="Google Shape;406;p40">
            <a:extLst>
              <a:ext uri="{FF2B5EF4-FFF2-40B4-BE49-F238E27FC236}">
                <a16:creationId xmlns:a16="http://schemas.microsoft.com/office/drawing/2014/main" id="{8CAD6576-C07F-E432-9FF4-72567C6920D1}"/>
              </a:ext>
            </a:extLst>
          </p:cNvPr>
          <p:cNvSpPr txBox="1">
            <a:spLocks/>
          </p:cNvSpPr>
          <p:nvPr/>
        </p:nvSpPr>
        <p:spPr>
          <a:xfrm>
            <a:off x="842963" y="917945"/>
            <a:ext cx="72095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 lang="en-IN" sz="18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This chart s</a:t>
            </a:r>
            <a:r>
              <a:rPr lang="en-US" sz="1200" b="0" i="0" u="none" strike="noStrike" baseline="0" dirty="0">
                <a:solidFill>
                  <a:srgbClr val="000000"/>
                </a:solidFill>
              </a:rPr>
              <a:t>how the total number of applications for each Marketing Status.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CDF2-6791-BD7E-424F-CEF5DAD6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1069450"/>
          </a:xfrm>
        </p:spPr>
        <p:txBody>
          <a:bodyPr/>
          <a:lstStyle/>
          <a:p>
            <a:r>
              <a:rPr lang="en-US" dirty="0"/>
              <a:t>6. Drug Approvals Based On Therapeutic Classes.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FE11-ED58-070E-4FAC-FD77A890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14475"/>
            <a:ext cx="4521012" cy="2900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C87A5-1E54-0F2B-387B-FC14AB5A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88" y="2671763"/>
            <a:ext cx="1691787" cy="1265030"/>
          </a:xfrm>
          <a:prstGeom prst="rect">
            <a:avLst/>
          </a:prstGeom>
        </p:spPr>
      </p:pic>
      <p:sp>
        <p:nvSpPr>
          <p:cNvPr id="9" name="Google Shape;290;p35">
            <a:extLst>
              <a:ext uri="{FF2B5EF4-FFF2-40B4-BE49-F238E27FC236}">
                <a16:creationId xmlns:a16="http://schemas.microsoft.com/office/drawing/2014/main" id="{0ABCA8F9-60D3-A11C-5A2B-57D61996B3F1}"/>
              </a:ext>
            </a:extLst>
          </p:cNvPr>
          <p:cNvSpPr txBox="1">
            <a:spLocks/>
          </p:cNvSpPr>
          <p:nvPr/>
        </p:nvSpPr>
        <p:spPr>
          <a:xfrm>
            <a:off x="720000" y="1614488"/>
            <a:ext cx="3616256" cy="957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This chart Visualize overall drug approvals based on therapeutic classes and Identify classes with the highest number of approvals. </a:t>
            </a:r>
          </a:p>
        </p:txBody>
      </p:sp>
    </p:spTree>
    <p:extLst>
      <p:ext uri="{BB962C8B-B14F-4D97-AF65-F5344CB8AC3E}">
        <p14:creationId xmlns:p14="http://schemas.microsoft.com/office/powerpoint/2010/main" val="957928082"/>
      </p:ext>
    </p:extLst>
  </p:cSld>
  <p:clrMapOvr>
    <a:masterClrMapping/>
  </p:clrMapOvr>
</p:sld>
</file>

<file path=ppt/theme/theme1.xml><?xml version="1.0" encoding="utf-8"?>
<a:theme xmlns:a="http://schemas.openxmlformats.org/drawingml/2006/main" name=" Medication Absorption Breakthrough by Slidesgo Medication Absorption Breakthrough by Slidesgo">
  <a:themeElements>
    <a:clrScheme name="Simple Light">
      <a:dk1>
        <a:srgbClr val="32363A"/>
      </a:dk1>
      <a:lt1>
        <a:srgbClr val="F4F4FE"/>
      </a:lt1>
      <a:dk2>
        <a:srgbClr val="FFFFFF"/>
      </a:dk2>
      <a:lt2>
        <a:srgbClr val="60F7AC"/>
      </a:lt2>
      <a:accent1>
        <a:srgbClr val="61DECC"/>
      </a:accent1>
      <a:accent2>
        <a:srgbClr val="6FBCF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36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370</Words>
  <Application>Microsoft Office PowerPoint</Application>
  <PresentationFormat>On-screen Show (16:9)</PresentationFormat>
  <Paragraphs>50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Figtree</vt:lpstr>
      <vt:lpstr>Figtree SemiBold</vt:lpstr>
      <vt:lpstr>Raleway</vt:lpstr>
      <vt:lpstr>Roboto</vt:lpstr>
      <vt:lpstr>Didact Gothic</vt:lpstr>
      <vt:lpstr> Medication Absorption Breakthrough by Slidesgo Medication Absorption Breakthrough by Slidesgo</vt:lpstr>
      <vt:lpstr> U.S. Food and Drug Administration (FDA) SQL PROJECT</vt:lpstr>
      <vt:lpstr>Introduction</vt:lpstr>
      <vt:lpstr>Contents of this template</vt:lpstr>
      <vt:lpstr>1. Yearly Approval Of Drugs</vt:lpstr>
      <vt:lpstr>2. Sponsor Date Analysis</vt:lpstr>
      <vt:lpstr>3. Top 5 most successful dosage form.</vt:lpstr>
      <vt:lpstr>4. Number of applications for each Marketing status.</vt:lpstr>
      <vt:lpstr>5. Segmentation on Marketing status</vt:lpstr>
      <vt:lpstr>6. Drug Approvals Based On Therapeutic Classes.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Food and Drug Administration (FDA) SQL PROJECT</dc:title>
  <dc:creator>VINEET</dc:creator>
  <cp:lastModifiedBy>Kapil Nirwan</cp:lastModifiedBy>
  <cp:revision>2</cp:revision>
  <dcterms:modified xsi:type="dcterms:W3CDTF">2024-09-19T21:49:38Z</dcterms:modified>
</cp:coreProperties>
</file>