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80" r:id="rId4"/>
    <p:sldId id="271" r:id="rId5"/>
    <p:sldId id="273" r:id="rId6"/>
    <p:sldId id="281" r:id="rId7"/>
    <p:sldId id="272" r:id="rId8"/>
    <p:sldId id="278" r:id="rId9"/>
    <p:sldId id="279"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90" d="100"/>
          <a:sy n="90" d="100"/>
        </p:scale>
        <p:origin x="1253"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pil Malhotra" userId="e3986efde52af6a3" providerId="LiveId" clId="{ACF4A1DF-C7A8-49E7-9E23-28E6C5162C89}"/>
    <pc:docChg chg="modSld">
      <pc:chgData name="Kapil Malhotra" userId="e3986efde52af6a3" providerId="LiveId" clId="{ACF4A1DF-C7A8-49E7-9E23-28E6C5162C89}" dt="2024-03-19T17:47:27.126" v="1" actId="120"/>
      <pc:docMkLst>
        <pc:docMk/>
      </pc:docMkLst>
      <pc:sldChg chg="modSp mod">
        <pc:chgData name="Kapil Malhotra" userId="e3986efde52af6a3" providerId="LiveId" clId="{ACF4A1DF-C7A8-49E7-9E23-28E6C5162C89}" dt="2024-03-19T17:47:27.126" v="1" actId="120"/>
        <pc:sldMkLst>
          <pc:docMk/>
          <pc:sldMk cId="0" sldId="272"/>
        </pc:sldMkLst>
        <pc:spChg chg="mod">
          <ac:chgData name="Kapil Malhotra" userId="e3986efde52af6a3" providerId="LiveId" clId="{ACF4A1DF-C7A8-49E7-9E23-28E6C5162C89}" dt="2024-03-19T17:47:27.126" v="1" actId="120"/>
          <ac:spMkLst>
            <pc:docMk/>
            <pc:sldMk cId="0" sldId="272"/>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3/19/2024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8340CA-5DEF-E624-0BF0-3C977A363141}"/>
              </a:ext>
            </a:extLst>
          </p:cNvPr>
          <p:cNvSpPr txBox="1"/>
          <p:nvPr/>
        </p:nvSpPr>
        <p:spPr>
          <a:xfrm>
            <a:off x="899591" y="1124744"/>
            <a:ext cx="7920879" cy="1569660"/>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Artificial Intelligence Machine Language</a:t>
            </a:r>
          </a:p>
          <a:p>
            <a:pPr algn="ctr"/>
            <a:r>
              <a:rPr lang="en-US" sz="3200" b="1" dirty="0">
                <a:solidFill>
                  <a:srgbClr val="FF0000"/>
                </a:solidFill>
                <a:latin typeface="Times New Roman" panose="02020603050405020304" pitchFamily="18" charset="0"/>
                <a:cs typeface="Times New Roman" panose="02020603050405020304" pitchFamily="18" charset="0"/>
              </a:rPr>
              <a:t>Project:</a:t>
            </a:r>
          </a:p>
          <a:p>
            <a:pPr algn="ctr"/>
            <a:r>
              <a:rPr lang="en-US" sz="3200" b="1" dirty="0">
                <a:solidFill>
                  <a:srgbClr val="FF0000"/>
                </a:solidFill>
                <a:latin typeface="Times New Roman" panose="02020603050405020304" pitchFamily="18" charset="0"/>
                <a:cs typeface="Times New Roman" panose="02020603050405020304" pitchFamily="18" charset="0"/>
              </a:rPr>
              <a:t>EMOTION TEXT CLASSIFIER</a:t>
            </a:r>
          </a:p>
        </p:txBody>
      </p:sp>
      <p:sp>
        <p:nvSpPr>
          <p:cNvPr id="7" name="TextBox 6">
            <a:extLst>
              <a:ext uri="{FF2B5EF4-FFF2-40B4-BE49-F238E27FC236}">
                <a16:creationId xmlns:a16="http://schemas.microsoft.com/office/drawing/2014/main" id="{E1B15A6C-D3F1-230F-68A8-48C8070A43E6}"/>
              </a:ext>
            </a:extLst>
          </p:cNvPr>
          <p:cNvSpPr txBox="1"/>
          <p:nvPr/>
        </p:nvSpPr>
        <p:spPr>
          <a:xfrm>
            <a:off x="5148064" y="3864657"/>
            <a:ext cx="3600399" cy="1569660"/>
          </a:xfrm>
          <a:prstGeom prst="rect">
            <a:avLst/>
          </a:prstGeom>
          <a:solidFill>
            <a:schemeClr val="accent6">
              <a:lumMod val="60000"/>
              <a:lumOff val="40000"/>
            </a:schemeClr>
          </a:solidFill>
        </p:spPr>
        <p:txBody>
          <a:bodyPr wrap="square" rtlCol="0">
            <a:spAutoFit/>
          </a:bodyPr>
          <a:lstStyle/>
          <a:p>
            <a:r>
              <a:rPr lang="en-US" sz="2400" u="sng" dirty="0">
                <a:solidFill>
                  <a:srgbClr val="FF0000"/>
                </a:solidFill>
                <a:latin typeface="Times New Roman" panose="02020603050405020304" pitchFamily="18" charset="0"/>
                <a:cs typeface="Times New Roman" panose="02020603050405020304" pitchFamily="18" charset="0"/>
              </a:rPr>
              <a:t>SUBMITTED BY </a:t>
            </a:r>
            <a:r>
              <a:rPr lang="en-US" sz="2400" u="sng"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Kapil Malhotra (2210990475)</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9060DDE-2ACF-5CF4-05A6-B56E9EDBD603}"/>
              </a:ext>
            </a:extLst>
          </p:cNvPr>
          <p:cNvSpPr txBox="1"/>
          <p:nvPr/>
        </p:nvSpPr>
        <p:spPr>
          <a:xfrm>
            <a:off x="323529" y="3864657"/>
            <a:ext cx="3384375" cy="1631216"/>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SUBMITTED TO:</a:t>
            </a:r>
          </a:p>
          <a:p>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Mr. Tushar </a:t>
            </a:r>
            <a:r>
              <a:rPr lang="en-US" dirty="0" err="1">
                <a:latin typeface="Times New Roman" panose="02020603050405020304" pitchFamily="18" charset="0"/>
                <a:cs typeface="Times New Roman" panose="02020603050405020304" pitchFamily="18" charset="0"/>
              </a:rPr>
              <a:t>Khitoliya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Dr. Shagun Sharma</a:t>
            </a:r>
          </a:p>
          <a:p>
            <a:endParaRPr lang="en-US" sz="16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108543"/>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Title</a:t>
            </a:r>
          </a:p>
          <a:p>
            <a:pPr>
              <a:buFont typeface="Arial" pitchFamily="34" charset="0"/>
              <a:buChar char="•"/>
            </a:pPr>
            <a:r>
              <a:rPr lang="en-US" sz="2800" dirty="0">
                <a:latin typeface="Times New Roman" pitchFamily="18" charset="0"/>
                <a:cs typeface="Times New Roman" pitchFamily="18" charset="0"/>
              </a:rPr>
              <a:t>Index</a:t>
            </a:r>
          </a:p>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Data </a:t>
            </a:r>
            <a:r>
              <a:rPr lang="en-IN" sz="2800" b="0" i="0" dirty="0">
                <a:solidFill>
                  <a:srgbClr val="111111"/>
                </a:solidFill>
                <a:effectLst/>
                <a:latin typeface="Roboto" panose="020F0502020204030204" pitchFamily="2" charset="0"/>
              </a:rPr>
              <a:t>Preparation</a:t>
            </a: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Conclusion</a:t>
            </a:r>
          </a:p>
          <a:p>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9427-23F3-8C31-301B-6BEC6DF098D8}"/>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C0C75C80-8AB6-A238-BC15-116C46515E4E}"/>
              </a:ext>
            </a:extLst>
          </p:cNvPr>
          <p:cNvSpPr>
            <a:spLocks noGrp="1"/>
          </p:cNvSpPr>
          <p:nvPr>
            <p:ph idx="1"/>
          </p:nvPr>
        </p:nvSpPr>
        <p:spPr/>
        <p:txBody>
          <a:bodyPr/>
          <a:lstStyle/>
          <a:p>
            <a:r>
              <a:rPr lang="en-US" dirty="0"/>
              <a:t>App features</a:t>
            </a:r>
          </a:p>
          <a:p>
            <a:r>
              <a:rPr lang="en-US" dirty="0"/>
              <a:t>Project development</a:t>
            </a:r>
          </a:p>
          <a:p>
            <a:r>
              <a:rPr lang="en-US" dirty="0"/>
              <a:t>Data preparation</a:t>
            </a:r>
          </a:p>
          <a:p>
            <a:r>
              <a:rPr lang="en-US" dirty="0"/>
              <a:t>Text cleaning</a:t>
            </a:r>
          </a:p>
          <a:p>
            <a:r>
              <a:rPr lang="en-US" dirty="0"/>
              <a:t>Model building</a:t>
            </a:r>
          </a:p>
          <a:p>
            <a:r>
              <a:rPr lang="en-US" dirty="0"/>
              <a:t>Project demo</a:t>
            </a:r>
          </a:p>
          <a:p>
            <a:r>
              <a:rPr lang="en-US" dirty="0"/>
              <a:t>Extras and Mentions</a:t>
            </a:r>
          </a:p>
          <a:p>
            <a:r>
              <a:rPr lang="en-US" dirty="0"/>
              <a:t>Features</a:t>
            </a:r>
            <a:endParaRPr lang="en-IN" dirty="0"/>
          </a:p>
        </p:txBody>
      </p:sp>
    </p:spTree>
    <p:extLst>
      <p:ext uri="{BB962C8B-B14F-4D97-AF65-F5344CB8AC3E}">
        <p14:creationId xmlns:p14="http://schemas.microsoft.com/office/powerpoint/2010/main" val="3803061286"/>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6D6BE95E-4B33-19E2-DD4B-814F9F3A325B}"/>
              </a:ext>
            </a:extLst>
          </p:cNvPr>
          <p:cNvSpPr txBox="1"/>
          <p:nvPr/>
        </p:nvSpPr>
        <p:spPr>
          <a:xfrm>
            <a:off x="611560" y="980728"/>
            <a:ext cx="7704856" cy="5575052"/>
          </a:xfrm>
          <a:prstGeom prst="rect">
            <a:avLst/>
          </a:prstGeom>
          <a:noFill/>
        </p:spPr>
        <p:txBody>
          <a:bodyPr wrap="square" rtlCol="0">
            <a:spAutoFit/>
          </a:bodyPr>
          <a:lstStyle/>
          <a:p>
            <a:pPr>
              <a:lnSpc>
                <a:spcPct val="150000"/>
              </a:lnSpc>
            </a:pPr>
            <a:r>
              <a:rPr lang="en-US" sz="2400" dirty="0"/>
              <a:t>Briefly introduce the project and its </a:t>
            </a:r>
            <a:r>
              <a:rPr lang="en-US" sz="2400" dirty="0" err="1"/>
              <a:t>objectives:The</a:t>
            </a:r>
            <a:r>
              <a:rPr lang="en-US" sz="2400" dirty="0"/>
              <a:t> project aims to develop a Python-based emotion text classifier capable of analyzing and categorizing emotions in textual data . Highlight the importance of understanding emotions in text : Emotions play a crucial role in human communication and interaction, influencing decision-making, perception, and behavior . Analyzing emotions in text data can provide valuable insights for various applications, including sentiment analysis, customer feedback analysis, and mental health monitoring.</a:t>
            </a:r>
            <a:endParaRPr lang="en-IN" sz="2400" dirty="0"/>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a:t>
            </a:r>
          </a:p>
        </p:txBody>
      </p:sp>
      <p:sp>
        <p:nvSpPr>
          <p:cNvPr id="3" name="Rectangle 2"/>
          <p:cNvSpPr/>
          <p:nvPr/>
        </p:nvSpPr>
        <p:spPr>
          <a:xfrm>
            <a:off x="323528" y="1012746"/>
            <a:ext cx="8136904" cy="558460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000" dirty="0">
                <a:cs typeface="Times New Roman" pitchFamily="18" charset="0"/>
              </a:rPr>
              <a:t>Multi-class Classification: The emotion text classifier is capable of categorizing textual data into multiple emotion classes, including joy, sadness, anger, fear, and more.</a:t>
            </a:r>
          </a:p>
          <a:p>
            <a:pPr marL="457200" indent="-457200" algn="just">
              <a:lnSpc>
                <a:spcPct val="150000"/>
              </a:lnSpc>
              <a:buFont typeface="Arial" panose="020B0604020202020204" pitchFamily="34" charset="0"/>
              <a:buChar char="•"/>
            </a:pPr>
            <a:r>
              <a:rPr lang="en-US" sz="2000" dirty="0">
                <a:cs typeface="Times New Roman" pitchFamily="18" charset="0"/>
              </a:rPr>
              <a:t>Natural Language Processing (NLP) Techniques: Utilizes advanced NLP techniques to preprocess and analyze text data, including tokenization, lemmatization, and feature extraction.</a:t>
            </a:r>
          </a:p>
          <a:p>
            <a:pPr marL="457200" indent="-457200" algn="just">
              <a:lnSpc>
                <a:spcPct val="150000"/>
              </a:lnSpc>
              <a:buFont typeface="Arial" panose="020B0604020202020204" pitchFamily="34" charset="0"/>
              <a:buChar char="•"/>
            </a:pPr>
            <a:r>
              <a:rPr lang="en-US" sz="2000" dirty="0">
                <a:cs typeface="Times New Roman" pitchFamily="18" charset="0"/>
              </a:rPr>
              <a:t>Machine Learning Models: Implements machine learning algorithms, such as Support Vector Machines (SVM), Naive Bayes, or Recurrent Neural Networks (RNNs), to train and classify emotions in text.</a:t>
            </a:r>
          </a:p>
          <a:p>
            <a:pPr marL="457200" indent="-457200" algn="just">
              <a:lnSpc>
                <a:spcPct val="150000"/>
              </a:lnSpc>
              <a:buFont typeface="Arial" panose="020B0604020202020204" pitchFamily="34" charset="0"/>
              <a:buChar char="•"/>
            </a:pPr>
            <a:r>
              <a:rPr lang="en-US" sz="2000" dirty="0">
                <a:cs typeface="Times New Roman" pitchFamily="18" charset="0"/>
              </a:rPr>
              <a:t>Training and Evaluation: Provides functionality for training the classifier on labeled datasets and evaluating its performance using metrics such as accuracy, precision, recall, and F1-score.</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D8041E-A49F-2F95-6577-F059DB7A7054}"/>
              </a:ext>
            </a:extLst>
          </p:cNvPr>
          <p:cNvPicPr>
            <a:picLocks noChangeAspect="1"/>
          </p:cNvPicPr>
          <p:nvPr/>
        </p:nvPicPr>
        <p:blipFill>
          <a:blip r:embed="rId2"/>
          <a:stretch>
            <a:fillRect/>
          </a:stretch>
        </p:blipFill>
        <p:spPr>
          <a:xfrm>
            <a:off x="0" y="1052736"/>
            <a:ext cx="9144000" cy="5257928"/>
          </a:xfrm>
          <a:prstGeom prst="rect">
            <a:avLst/>
          </a:prstGeom>
        </p:spPr>
      </p:pic>
    </p:spTree>
    <p:extLst>
      <p:ext uri="{BB962C8B-B14F-4D97-AF65-F5344CB8AC3E}">
        <p14:creationId xmlns:p14="http://schemas.microsoft.com/office/powerpoint/2010/main" val="3883914064"/>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Data Preparation</a:t>
            </a:r>
          </a:p>
        </p:txBody>
      </p:sp>
      <p:sp>
        <p:nvSpPr>
          <p:cNvPr id="3" name="Rectangle 2"/>
          <p:cNvSpPr/>
          <p:nvPr/>
        </p:nvSpPr>
        <p:spPr>
          <a:xfrm>
            <a:off x="251520" y="1196752"/>
            <a:ext cx="8136904" cy="4832092"/>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mj-lt"/>
                <a:ea typeface="Cambria" panose="02040503050406030204" pitchFamily="18" charset="0"/>
              </a:rPr>
              <a:t>The dataset is 34793 row csv file that has two columns: Emotion and Text. </a:t>
            </a:r>
          </a:p>
          <a:p>
            <a:pPr marL="457200" indent="-457200" algn="just">
              <a:buFont typeface="Arial" panose="020B0604020202020204" pitchFamily="34" charset="0"/>
              <a:buChar char="•"/>
            </a:pPr>
            <a:r>
              <a:rPr lang="en-US" sz="2800" dirty="0">
                <a:latin typeface="+mj-lt"/>
                <a:ea typeface="Cambria" panose="02040503050406030204" pitchFamily="18" charset="0"/>
              </a:rPr>
              <a:t>According to the discrete basic emotion description approach, emotions can be classified into six basic emotions (van den Broek, 2013):</a:t>
            </a:r>
          </a:p>
          <a:p>
            <a:pPr marL="457200" indent="-457200" algn="just">
              <a:buFont typeface="Arial" panose="020B0604020202020204" pitchFamily="34" charset="0"/>
              <a:buChar char="•"/>
            </a:pPr>
            <a:r>
              <a:rPr lang="en-US" sz="2800" dirty="0">
                <a:latin typeface="+mj-lt"/>
                <a:ea typeface="Cambria" panose="02040503050406030204" pitchFamily="18" charset="0"/>
              </a:rPr>
              <a:t>☹ Sadness</a:t>
            </a:r>
          </a:p>
          <a:p>
            <a:pPr marL="457200" indent="-457200" algn="just">
              <a:buFont typeface="Arial" panose="020B0604020202020204" pitchFamily="34" charset="0"/>
              <a:buChar char="•"/>
            </a:pPr>
            <a:r>
              <a:rPr lang="en-US" sz="2800" dirty="0">
                <a:latin typeface="+mj-lt"/>
                <a:ea typeface="Cambria" panose="02040503050406030204" pitchFamily="18" charset="0"/>
              </a:rPr>
              <a:t>😄 Joy</a:t>
            </a:r>
          </a:p>
          <a:p>
            <a:pPr marL="457200" indent="-457200" algn="just">
              <a:buFont typeface="Arial" panose="020B0604020202020204" pitchFamily="34" charset="0"/>
              <a:buChar char="•"/>
            </a:pPr>
            <a:r>
              <a:rPr lang="en-US" sz="2800" dirty="0">
                <a:latin typeface="+mj-lt"/>
                <a:ea typeface="Cambria" panose="02040503050406030204" pitchFamily="18" charset="0"/>
              </a:rPr>
              <a:t>😳 Surprise</a:t>
            </a:r>
          </a:p>
          <a:p>
            <a:pPr marL="457200" indent="-457200" algn="just">
              <a:buFont typeface="Arial" panose="020B0604020202020204" pitchFamily="34" charset="0"/>
              <a:buChar char="•"/>
            </a:pPr>
            <a:r>
              <a:rPr lang="en-US" sz="2800" dirty="0">
                <a:latin typeface="+mj-lt"/>
                <a:ea typeface="Cambria" panose="02040503050406030204" pitchFamily="18" charset="0"/>
              </a:rPr>
              <a:t>😠Anger</a:t>
            </a:r>
          </a:p>
          <a:p>
            <a:pPr marL="457200" indent="-457200" algn="just">
              <a:buFont typeface="Arial" panose="020B0604020202020204" pitchFamily="34" charset="0"/>
              <a:buChar char="•"/>
            </a:pPr>
            <a:r>
              <a:rPr lang="en-US" sz="2800" dirty="0">
                <a:latin typeface="+mj-lt"/>
                <a:ea typeface="Cambria" panose="02040503050406030204" pitchFamily="18" charset="0"/>
              </a:rPr>
              <a:t>🤮 Disgust</a:t>
            </a:r>
          </a:p>
          <a:p>
            <a:pPr marL="457200" indent="-457200" algn="just">
              <a:buFont typeface="Arial" panose="020B0604020202020204" pitchFamily="34" charset="0"/>
              <a:buChar char="•"/>
            </a:pPr>
            <a:r>
              <a:rPr lang="en-US" sz="2800" dirty="0">
                <a:latin typeface="+mj-lt"/>
                <a:ea typeface="Cambria" panose="02040503050406030204" pitchFamily="18" charset="0"/>
              </a:rPr>
              <a:t>😨 Fear</a:t>
            </a: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23528" y="980728"/>
            <a:ext cx="8136904" cy="4539191"/>
          </a:xfrm>
          <a:prstGeom prst="rect">
            <a:avLst/>
          </a:prstGeom>
        </p:spPr>
        <p:txBody>
          <a:bodyPr wrap="square">
            <a:spAutoFit/>
          </a:bodyPr>
          <a:lstStyle/>
          <a:p>
            <a:pPr>
              <a:lnSpc>
                <a:spcPct val="150000"/>
              </a:lnSpc>
            </a:pPr>
            <a:r>
              <a:rPr lang="en-US" sz="2800" dirty="0">
                <a:latin typeface="Times New Roman" pitchFamily="18" charset="0"/>
                <a:cs typeface="Times New Roman" pitchFamily="18" charset="0"/>
              </a:rPr>
              <a:t>In this journey of building a real-time recognition-based system lock/unlock using Python 3, you’ve learned the basics of facial recognition, set up your development environment, implemented face detection and recognition, and integrated it with system access control. The possibilities for further enhancements and applications are endless.</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5093702"/>
          </a:xfrm>
          <a:prstGeom prst="rect">
            <a:avLst/>
          </a:prstGeom>
        </p:spPr>
        <p:txBody>
          <a:bodyPr wrap="square">
            <a:spAutoFit/>
          </a:bodyPr>
          <a:lstStyle/>
          <a:p>
            <a:r>
              <a:rPr lang="en-US" sz="2500" dirty="0">
                <a:latin typeface="+mj-lt"/>
                <a:cs typeface="Times New Roman" pitchFamily="18" charset="0"/>
              </a:rPr>
              <a:t>In conclusion, the development of our Python-based emotion text classifier represents a significant advancement in natural language processing. By leveraging machine learning algorithms and sentiment analysis techniques, we've demonstrated the ability to accurately classify emotions expressed in text. Our project not only showcases the power of modern AI technologies but also holds potential applications in various fields such as customer feedback analysis, mental health monitoring, and social media sentiment analysis. Moving forward, further refinement and expansion of our classifier could lead to even greater accuracy and applicability, paving the way for enhanced understanding and interaction in the digital realm.</a:t>
            </a: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619</TotalTime>
  <Words>483</Words>
  <Application>Microsoft Office PowerPoint</Application>
  <PresentationFormat>On-screen Show (4:3)</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Roboto</vt:lpstr>
      <vt:lpstr>Times New Roman</vt:lpstr>
      <vt:lpstr>Bubble Sort</vt:lpstr>
      <vt:lpstr>PowerPoint Presentation</vt:lpstr>
      <vt:lpstr>PowerPoint Presentation</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Kapil Malhotra</cp:lastModifiedBy>
  <cp:revision>38</cp:revision>
  <dcterms:created xsi:type="dcterms:W3CDTF">2022-12-12T14:14:34Z</dcterms:created>
  <dcterms:modified xsi:type="dcterms:W3CDTF">2024-03-19T17:47:34Z</dcterms:modified>
</cp:coreProperties>
</file>