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1" autoAdjust="0"/>
    <p:restoredTop sz="94660"/>
  </p:normalViewPr>
  <p:slideViewPr>
    <p:cSldViewPr snapToGrid="0">
      <p:cViewPr varScale="1">
        <p:scale>
          <a:sx n="65" d="100"/>
          <a:sy n="65" d="100"/>
        </p:scale>
        <p:origin x="561" y="54"/>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D796B-2B04-4173-ADD1-B74F279886C8}" type="doc">
      <dgm:prSet loTypeId="urn:microsoft.com/office/officeart/2008/layout/LinedList" loCatId="list" qsTypeId="urn:microsoft.com/office/officeart/2005/8/quickstyle/simple4" qsCatId="simple" csTypeId="urn:microsoft.com/office/officeart/2005/8/colors/accent5_1" csCatId="accent5" phldr="1"/>
      <dgm:spPr/>
      <dgm:t>
        <a:bodyPr/>
        <a:lstStyle/>
        <a:p>
          <a:endParaRPr lang="en-US"/>
        </a:p>
      </dgm:t>
    </dgm:pt>
    <dgm:pt modelId="{45CE1DAC-FCAB-4E88-AE34-FCD640D23EB0}">
      <dgm:prSet/>
      <dgm:spPr/>
      <dgm:t>
        <a:bodyPr/>
        <a:lstStyle/>
        <a:p>
          <a:r>
            <a:rPr lang="en-IN" dirty="0">
              <a:latin typeface="Arial" panose="020B0604020202020204" pitchFamily="34" charset="0"/>
              <a:cs typeface="Arial" panose="020B0604020202020204" pitchFamily="34" charset="0"/>
            </a:rPr>
            <a:t>1. ECG R Peak Detection</a:t>
          </a:r>
          <a:endParaRPr lang="en-US" dirty="0">
            <a:latin typeface="Arial" panose="020B0604020202020204" pitchFamily="34" charset="0"/>
            <a:cs typeface="Arial" panose="020B0604020202020204" pitchFamily="34" charset="0"/>
          </a:endParaRPr>
        </a:p>
      </dgm:t>
    </dgm:pt>
    <dgm:pt modelId="{62C6C2D2-A0CF-4E1B-A3DF-63E0994614DC}" type="parTrans" cxnId="{FA5981FF-45A7-4B97-AC56-F317AEB9D141}">
      <dgm:prSet/>
      <dgm:spPr/>
      <dgm:t>
        <a:bodyPr/>
        <a:lstStyle/>
        <a:p>
          <a:endParaRPr lang="en-US"/>
        </a:p>
      </dgm:t>
    </dgm:pt>
    <dgm:pt modelId="{7035962B-22EF-442A-AE00-E7CB68CF9E68}" type="sibTrans" cxnId="{FA5981FF-45A7-4B97-AC56-F317AEB9D141}">
      <dgm:prSet/>
      <dgm:spPr/>
      <dgm:t>
        <a:bodyPr/>
        <a:lstStyle/>
        <a:p>
          <a:endParaRPr lang="en-US"/>
        </a:p>
      </dgm:t>
    </dgm:pt>
    <dgm:pt modelId="{C4D93C13-B883-49B7-920D-F929B2F1E501}">
      <dgm:prSet/>
      <dgm:spPr/>
      <dgm:t>
        <a:bodyPr/>
        <a:lstStyle/>
        <a:p>
          <a:r>
            <a:rPr lang="en-IN" dirty="0">
              <a:latin typeface="Arial" panose="020B0604020202020204" pitchFamily="34" charset="0"/>
              <a:cs typeface="Arial" panose="020B0604020202020204" pitchFamily="34" charset="0"/>
            </a:rPr>
            <a:t>2. ECG Signal Processing and Analysis</a:t>
          </a:r>
          <a:endParaRPr lang="en-US" dirty="0">
            <a:latin typeface="Arial" panose="020B0604020202020204" pitchFamily="34" charset="0"/>
            <a:cs typeface="Arial" panose="020B0604020202020204" pitchFamily="34" charset="0"/>
          </a:endParaRPr>
        </a:p>
      </dgm:t>
    </dgm:pt>
    <dgm:pt modelId="{EA391BAD-082D-46AE-A094-3BF0F368B9E0}" type="parTrans" cxnId="{812F2676-BAD9-42BA-8A16-8D3E11B9355F}">
      <dgm:prSet/>
      <dgm:spPr/>
      <dgm:t>
        <a:bodyPr/>
        <a:lstStyle/>
        <a:p>
          <a:endParaRPr lang="en-US"/>
        </a:p>
      </dgm:t>
    </dgm:pt>
    <dgm:pt modelId="{A1F7ECC0-FE34-4BD0-B1B6-72EE74919353}" type="sibTrans" cxnId="{812F2676-BAD9-42BA-8A16-8D3E11B9355F}">
      <dgm:prSet/>
      <dgm:spPr/>
      <dgm:t>
        <a:bodyPr/>
        <a:lstStyle/>
        <a:p>
          <a:endParaRPr lang="en-US"/>
        </a:p>
      </dgm:t>
    </dgm:pt>
    <dgm:pt modelId="{DD0DB407-BC7F-4452-855B-84634591D425}">
      <dgm:prSet/>
      <dgm:spPr/>
      <dgm:t>
        <a:bodyPr/>
        <a:lstStyle/>
        <a:p>
          <a:r>
            <a:rPr lang="en-IN" dirty="0">
              <a:latin typeface="Arial" panose="020B0604020202020204" pitchFamily="34" charset="0"/>
              <a:cs typeface="Arial" panose="020B0604020202020204" pitchFamily="34" charset="0"/>
            </a:rPr>
            <a:t>3. Respiratory Rate Estimation</a:t>
          </a:r>
          <a:endParaRPr lang="en-US" dirty="0">
            <a:latin typeface="Arial" panose="020B0604020202020204" pitchFamily="34" charset="0"/>
            <a:cs typeface="Arial" panose="020B0604020202020204" pitchFamily="34" charset="0"/>
          </a:endParaRPr>
        </a:p>
      </dgm:t>
    </dgm:pt>
    <dgm:pt modelId="{096FA10A-BD5B-468F-8A48-A2553ED1AD1B}" type="parTrans" cxnId="{4F0629A4-DD19-4B26-944C-5255E4B0A99B}">
      <dgm:prSet/>
      <dgm:spPr/>
      <dgm:t>
        <a:bodyPr/>
        <a:lstStyle/>
        <a:p>
          <a:endParaRPr lang="en-US"/>
        </a:p>
      </dgm:t>
    </dgm:pt>
    <dgm:pt modelId="{67700A64-9E7D-48E2-A14A-8678B9813526}" type="sibTrans" cxnId="{4F0629A4-DD19-4B26-944C-5255E4B0A99B}">
      <dgm:prSet/>
      <dgm:spPr/>
      <dgm:t>
        <a:bodyPr/>
        <a:lstStyle/>
        <a:p>
          <a:endParaRPr lang="en-US"/>
        </a:p>
      </dgm:t>
    </dgm:pt>
    <dgm:pt modelId="{B0A0738F-9ECF-4388-8DF2-C825B572A6DB}">
      <dgm:prSet/>
      <dgm:spPr/>
      <dgm:t>
        <a:bodyPr/>
        <a:lstStyle/>
        <a:p>
          <a:r>
            <a:rPr lang="en-IN" dirty="0">
              <a:latin typeface="Arial" panose="020B0604020202020204" pitchFamily="34" charset="0"/>
              <a:cs typeface="Arial" panose="020B0604020202020204" pitchFamily="34" charset="0"/>
            </a:rPr>
            <a:t>4. Adaptive Filtering of ECG</a:t>
          </a:r>
          <a:endParaRPr lang="en-US" dirty="0">
            <a:latin typeface="Arial" panose="020B0604020202020204" pitchFamily="34" charset="0"/>
            <a:cs typeface="Arial" panose="020B0604020202020204" pitchFamily="34" charset="0"/>
          </a:endParaRPr>
        </a:p>
      </dgm:t>
    </dgm:pt>
    <dgm:pt modelId="{E6F5F96A-9F4A-417A-8DD0-2016871E2D58}" type="parTrans" cxnId="{0014759F-B0CB-47A0-80D5-E11259C32467}">
      <dgm:prSet/>
      <dgm:spPr/>
      <dgm:t>
        <a:bodyPr/>
        <a:lstStyle/>
        <a:p>
          <a:endParaRPr lang="en-US"/>
        </a:p>
      </dgm:t>
    </dgm:pt>
    <dgm:pt modelId="{9B02BEDB-0A3F-455F-933F-539772F3DC78}" type="sibTrans" cxnId="{0014759F-B0CB-47A0-80D5-E11259C32467}">
      <dgm:prSet/>
      <dgm:spPr/>
      <dgm:t>
        <a:bodyPr/>
        <a:lstStyle/>
        <a:p>
          <a:endParaRPr lang="en-US"/>
        </a:p>
      </dgm:t>
    </dgm:pt>
    <dgm:pt modelId="{91B6C0FF-D587-4D91-83B9-363445F7A06B}">
      <dgm:prSet/>
      <dgm:spPr/>
      <dgm:t>
        <a:bodyPr/>
        <a:lstStyle/>
        <a:p>
          <a:r>
            <a:rPr lang="en-IN" dirty="0">
              <a:latin typeface="Arial" panose="020B0604020202020204" pitchFamily="34" charset="0"/>
              <a:cs typeface="Arial" panose="020B0604020202020204" pitchFamily="34" charset="0"/>
            </a:rPr>
            <a:t>5. Bio Signal Based Age Classification</a:t>
          </a:r>
          <a:endParaRPr lang="en-US" dirty="0">
            <a:latin typeface="Arial" panose="020B0604020202020204" pitchFamily="34" charset="0"/>
            <a:cs typeface="Arial" panose="020B0604020202020204" pitchFamily="34" charset="0"/>
          </a:endParaRPr>
        </a:p>
      </dgm:t>
    </dgm:pt>
    <dgm:pt modelId="{56256796-1BB1-49F9-A6D2-816734B7B453}" type="parTrans" cxnId="{DEABFF97-4D0C-4576-A254-E13469997478}">
      <dgm:prSet/>
      <dgm:spPr/>
      <dgm:t>
        <a:bodyPr/>
        <a:lstStyle/>
        <a:p>
          <a:endParaRPr lang="en-US"/>
        </a:p>
      </dgm:t>
    </dgm:pt>
    <dgm:pt modelId="{52D5345E-B426-4D48-829F-A56D4B971B8B}" type="sibTrans" cxnId="{DEABFF97-4D0C-4576-A254-E13469997478}">
      <dgm:prSet/>
      <dgm:spPr/>
      <dgm:t>
        <a:bodyPr/>
        <a:lstStyle/>
        <a:p>
          <a:endParaRPr lang="en-US"/>
        </a:p>
      </dgm:t>
    </dgm:pt>
    <dgm:pt modelId="{EE43F44B-D4AB-48AD-BC68-7E40143D2B18}">
      <dgm:prSet/>
      <dgm:spPr/>
      <dgm:t>
        <a:bodyPr/>
        <a:lstStyle/>
        <a:p>
          <a:r>
            <a:rPr lang="en-IN" dirty="0">
              <a:latin typeface="Arial" panose="020B0604020202020204" pitchFamily="34" charset="0"/>
              <a:cs typeface="Arial" panose="020B0604020202020204" pitchFamily="34" charset="0"/>
            </a:rPr>
            <a:t>6. Heart Sound Anomaly Classification</a:t>
          </a:r>
          <a:endParaRPr lang="en-US" dirty="0">
            <a:latin typeface="Arial" panose="020B0604020202020204" pitchFamily="34" charset="0"/>
            <a:cs typeface="Arial" panose="020B0604020202020204" pitchFamily="34" charset="0"/>
          </a:endParaRPr>
        </a:p>
      </dgm:t>
    </dgm:pt>
    <dgm:pt modelId="{B4570A1C-815A-4DBA-BCDF-82E1A95FFFEF}" type="parTrans" cxnId="{989ED027-AC60-4AF9-B770-3CBE922CE993}">
      <dgm:prSet/>
      <dgm:spPr/>
      <dgm:t>
        <a:bodyPr/>
        <a:lstStyle/>
        <a:p>
          <a:endParaRPr lang="en-US"/>
        </a:p>
      </dgm:t>
    </dgm:pt>
    <dgm:pt modelId="{076581BA-AC51-4C65-B361-3CDA1351B452}" type="sibTrans" cxnId="{989ED027-AC60-4AF9-B770-3CBE922CE993}">
      <dgm:prSet/>
      <dgm:spPr/>
      <dgm:t>
        <a:bodyPr/>
        <a:lstStyle/>
        <a:p>
          <a:endParaRPr lang="en-US"/>
        </a:p>
      </dgm:t>
    </dgm:pt>
    <dgm:pt modelId="{3FC80FCB-3DC5-4592-A06D-628758DF99C4}" type="pres">
      <dgm:prSet presAssocID="{E55D796B-2B04-4173-ADD1-B74F279886C8}" presName="vert0" presStyleCnt="0">
        <dgm:presLayoutVars>
          <dgm:dir/>
          <dgm:animOne val="branch"/>
          <dgm:animLvl val="lvl"/>
        </dgm:presLayoutVars>
      </dgm:prSet>
      <dgm:spPr/>
    </dgm:pt>
    <dgm:pt modelId="{8CA8EC68-ACE3-4B6E-8362-8B3602548035}" type="pres">
      <dgm:prSet presAssocID="{45CE1DAC-FCAB-4E88-AE34-FCD640D23EB0}" presName="thickLine" presStyleLbl="alignNode1" presStyleIdx="0" presStyleCnt="6"/>
      <dgm:spPr/>
    </dgm:pt>
    <dgm:pt modelId="{0B49B078-32EF-449B-B29E-54C9C910B73E}" type="pres">
      <dgm:prSet presAssocID="{45CE1DAC-FCAB-4E88-AE34-FCD640D23EB0}" presName="horz1" presStyleCnt="0"/>
      <dgm:spPr/>
    </dgm:pt>
    <dgm:pt modelId="{177AE310-0F1D-4FA0-8FBD-A6BBDC0EE671}" type="pres">
      <dgm:prSet presAssocID="{45CE1DAC-FCAB-4E88-AE34-FCD640D23EB0}" presName="tx1" presStyleLbl="revTx" presStyleIdx="0" presStyleCnt="6"/>
      <dgm:spPr/>
    </dgm:pt>
    <dgm:pt modelId="{792FBC63-1E5D-45E7-B845-26A4FD625349}" type="pres">
      <dgm:prSet presAssocID="{45CE1DAC-FCAB-4E88-AE34-FCD640D23EB0}" presName="vert1" presStyleCnt="0"/>
      <dgm:spPr/>
    </dgm:pt>
    <dgm:pt modelId="{946A86C4-EB0C-4D34-9DCB-3076550CD119}" type="pres">
      <dgm:prSet presAssocID="{C4D93C13-B883-49B7-920D-F929B2F1E501}" presName="thickLine" presStyleLbl="alignNode1" presStyleIdx="1" presStyleCnt="6"/>
      <dgm:spPr/>
    </dgm:pt>
    <dgm:pt modelId="{48150F8E-69F7-4EAF-8EA3-65C384DA10BE}" type="pres">
      <dgm:prSet presAssocID="{C4D93C13-B883-49B7-920D-F929B2F1E501}" presName="horz1" presStyleCnt="0"/>
      <dgm:spPr/>
    </dgm:pt>
    <dgm:pt modelId="{E8B65B88-44A4-4E16-A357-5653844EA466}" type="pres">
      <dgm:prSet presAssocID="{C4D93C13-B883-49B7-920D-F929B2F1E501}" presName="tx1" presStyleLbl="revTx" presStyleIdx="1" presStyleCnt="6"/>
      <dgm:spPr/>
    </dgm:pt>
    <dgm:pt modelId="{6F647A21-81F3-4576-989D-C26A4EEF8926}" type="pres">
      <dgm:prSet presAssocID="{C4D93C13-B883-49B7-920D-F929B2F1E501}" presName="vert1" presStyleCnt="0"/>
      <dgm:spPr/>
    </dgm:pt>
    <dgm:pt modelId="{4D53E9B0-0CE6-4121-B21F-1E4A4710BAA1}" type="pres">
      <dgm:prSet presAssocID="{DD0DB407-BC7F-4452-855B-84634591D425}" presName="thickLine" presStyleLbl="alignNode1" presStyleIdx="2" presStyleCnt="6"/>
      <dgm:spPr/>
    </dgm:pt>
    <dgm:pt modelId="{58E7F352-88AC-4749-A37E-E695FD0F8A5D}" type="pres">
      <dgm:prSet presAssocID="{DD0DB407-BC7F-4452-855B-84634591D425}" presName="horz1" presStyleCnt="0"/>
      <dgm:spPr/>
    </dgm:pt>
    <dgm:pt modelId="{52D55E21-9287-4D5E-BA45-C1D1F659D4C7}" type="pres">
      <dgm:prSet presAssocID="{DD0DB407-BC7F-4452-855B-84634591D425}" presName="tx1" presStyleLbl="revTx" presStyleIdx="2" presStyleCnt="6"/>
      <dgm:spPr/>
    </dgm:pt>
    <dgm:pt modelId="{6188B547-A68A-4D21-83AE-2879D0CE04CC}" type="pres">
      <dgm:prSet presAssocID="{DD0DB407-BC7F-4452-855B-84634591D425}" presName="vert1" presStyleCnt="0"/>
      <dgm:spPr/>
    </dgm:pt>
    <dgm:pt modelId="{7429FF00-7F02-4284-8E02-7FCADCC220C2}" type="pres">
      <dgm:prSet presAssocID="{B0A0738F-9ECF-4388-8DF2-C825B572A6DB}" presName="thickLine" presStyleLbl="alignNode1" presStyleIdx="3" presStyleCnt="6"/>
      <dgm:spPr/>
    </dgm:pt>
    <dgm:pt modelId="{64E4CBF1-5FCF-4A17-AD71-5373E94B82A6}" type="pres">
      <dgm:prSet presAssocID="{B0A0738F-9ECF-4388-8DF2-C825B572A6DB}" presName="horz1" presStyleCnt="0"/>
      <dgm:spPr/>
    </dgm:pt>
    <dgm:pt modelId="{6C776EE9-9738-4BDF-A158-B4F4EB5B62F4}" type="pres">
      <dgm:prSet presAssocID="{B0A0738F-9ECF-4388-8DF2-C825B572A6DB}" presName="tx1" presStyleLbl="revTx" presStyleIdx="3" presStyleCnt="6"/>
      <dgm:spPr/>
    </dgm:pt>
    <dgm:pt modelId="{4FB52D05-AE18-4841-9542-778EE927499A}" type="pres">
      <dgm:prSet presAssocID="{B0A0738F-9ECF-4388-8DF2-C825B572A6DB}" presName="vert1" presStyleCnt="0"/>
      <dgm:spPr/>
    </dgm:pt>
    <dgm:pt modelId="{A1798231-7350-4DC1-B0AE-DA7F9898CD6F}" type="pres">
      <dgm:prSet presAssocID="{91B6C0FF-D587-4D91-83B9-363445F7A06B}" presName="thickLine" presStyleLbl="alignNode1" presStyleIdx="4" presStyleCnt="6"/>
      <dgm:spPr/>
    </dgm:pt>
    <dgm:pt modelId="{5FFA06F1-69A4-47D8-B49A-1994E0E09FF2}" type="pres">
      <dgm:prSet presAssocID="{91B6C0FF-D587-4D91-83B9-363445F7A06B}" presName="horz1" presStyleCnt="0"/>
      <dgm:spPr/>
    </dgm:pt>
    <dgm:pt modelId="{B717DB7C-8EB5-44AB-8D78-7800565E0612}" type="pres">
      <dgm:prSet presAssocID="{91B6C0FF-D587-4D91-83B9-363445F7A06B}" presName="tx1" presStyleLbl="revTx" presStyleIdx="4" presStyleCnt="6"/>
      <dgm:spPr/>
    </dgm:pt>
    <dgm:pt modelId="{027F6F0F-C738-4ADD-AEF3-508CDCF2C64A}" type="pres">
      <dgm:prSet presAssocID="{91B6C0FF-D587-4D91-83B9-363445F7A06B}" presName="vert1" presStyleCnt="0"/>
      <dgm:spPr/>
    </dgm:pt>
    <dgm:pt modelId="{0399B49B-7256-480C-81C4-794C2D1B624E}" type="pres">
      <dgm:prSet presAssocID="{EE43F44B-D4AB-48AD-BC68-7E40143D2B18}" presName="thickLine" presStyleLbl="alignNode1" presStyleIdx="5" presStyleCnt="6"/>
      <dgm:spPr/>
    </dgm:pt>
    <dgm:pt modelId="{92EB1609-F578-4FB7-BED1-23C6316555A1}" type="pres">
      <dgm:prSet presAssocID="{EE43F44B-D4AB-48AD-BC68-7E40143D2B18}" presName="horz1" presStyleCnt="0"/>
      <dgm:spPr/>
    </dgm:pt>
    <dgm:pt modelId="{5D60D6A9-2191-426F-831B-563139979E7C}" type="pres">
      <dgm:prSet presAssocID="{EE43F44B-D4AB-48AD-BC68-7E40143D2B18}" presName="tx1" presStyleLbl="revTx" presStyleIdx="5" presStyleCnt="6"/>
      <dgm:spPr/>
    </dgm:pt>
    <dgm:pt modelId="{6577F2C6-8D30-42B2-B93B-91AF8D3700C2}" type="pres">
      <dgm:prSet presAssocID="{EE43F44B-D4AB-48AD-BC68-7E40143D2B18}" presName="vert1" presStyleCnt="0"/>
      <dgm:spPr/>
    </dgm:pt>
  </dgm:ptLst>
  <dgm:cxnLst>
    <dgm:cxn modelId="{989ED027-AC60-4AF9-B770-3CBE922CE993}" srcId="{E55D796B-2B04-4173-ADD1-B74F279886C8}" destId="{EE43F44B-D4AB-48AD-BC68-7E40143D2B18}" srcOrd="5" destOrd="0" parTransId="{B4570A1C-815A-4DBA-BCDF-82E1A95FFFEF}" sibTransId="{076581BA-AC51-4C65-B361-3CDA1351B452}"/>
    <dgm:cxn modelId="{F57D3165-A36F-4084-9884-F5F40A5CA9E5}" type="presOf" srcId="{DD0DB407-BC7F-4452-855B-84634591D425}" destId="{52D55E21-9287-4D5E-BA45-C1D1F659D4C7}" srcOrd="0" destOrd="0" presId="urn:microsoft.com/office/officeart/2008/layout/LinedList"/>
    <dgm:cxn modelId="{812F2676-BAD9-42BA-8A16-8D3E11B9355F}" srcId="{E55D796B-2B04-4173-ADD1-B74F279886C8}" destId="{C4D93C13-B883-49B7-920D-F929B2F1E501}" srcOrd="1" destOrd="0" parTransId="{EA391BAD-082D-46AE-A094-3BF0F368B9E0}" sibTransId="{A1F7ECC0-FE34-4BD0-B1B6-72EE74919353}"/>
    <dgm:cxn modelId="{E0D1D65A-DB2B-43AD-BF9A-C59A92DE3F83}" type="presOf" srcId="{B0A0738F-9ECF-4388-8DF2-C825B572A6DB}" destId="{6C776EE9-9738-4BDF-A158-B4F4EB5B62F4}" srcOrd="0" destOrd="0" presId="urn:microsoft.com/office/officeart/2008/layout/LinedList"/>
    <dgm:cxn modelId="{9057067B-EE24-4ADC-82D5-49A4E97B2893}" type="presOf" srcId="{E55D796B-2B04-4173-ADD1-B74F279886C8}" destId="{3FC80FCB-3DC5-4592-A06D-628758DF99C4}" srcOrd="0" destOrd="0" presId="urn:microsoft.com/office/officeart/2008/layout/LinedList"/>
    <dgm:cxn modelId="{DEABFF97-4D0C-4576-A254-E13469997478}" srcId="{E55D796B-2B04-4173-ADD1-B74F279886C8}" destId="{91B6C0FF-D587-4D91-83B9-363445F7A06B}" srcOrd="4" destOrd="0" parTransId="{56256796-1BB1-49F9-A6D2-816734B7B453}" sibTransId="{52D5345E-B426-4D48-829F-A56D4B971B8B}"/>
    <dgm:cxn modelId="{0014759F-B0CB-47A0-80D5-E11259C32467}" srcId="{E55D796B-2B04-4173-ADD1-B74F279886C8}" destId="{B0A0738F-9ECF-4388-8DF2-C825B572A6DB}" srcOrd="3" destOrd="0" parTransId="{E6F5F96A-9F4A-417A-8DD0-2016871E2D58}" sibTransId="{9B02BEDB-0A3F-455F-933F-539772F3DC78}"/>
    <dgm:cxn modelId="{4F0629A4-DD19-4B26-944C-5255E4B0A99B}" srcId="{E55D796B-2B04-4173-ADD1-B74F279886C8}" destId="{DD0DB407-BC7F-4452-855B-84634591D425}" srcOrd="2" destOrd="0" parTransId="{096FA10A-BD5B-468F-8A48-A2553ED1AD1B}" sibTransId="{67700A64-9E7D-48E2-A14A-8678B9813526}"/>
    <dgm:cxn modelId="{461C63AD-2284-4637-B09F-8330315BB600}" type="presOf" srcId="{C4D93C13-B883-49B7-920D-F929B2F1E501}" destId="{E8B65B88-44A4-4E16-A357-5653844EA466}" srcOrd="0" destOrd="0" presId="urn:microsoft.com/office/officeart/2008/layout/LinedList"/>
    <dgm:cxn modelId="{B40F08D4-FA0B-4605-BD37-56050AEFB024}" type="presOf" srcId="{91B6C0FF-D587-4D91-83B9-363445F7A06B}" destId="{B717DB7C-8EB5-44AB-8D78-7800565E0612}" srcOrd="0" destOrd="0" presId="urn:microsoft.com/office/officeart/2008/layout/LinedList"/>
    <dgm:cxn modelId="{9BC009D6-AFB9-4183-9505-398F67135A3F}" type="presOf" srcId="{45CE1DAC-FCAB-4E88-AE34-FCD640D23EB0}" destId="{177AE310-0F1D-4FA0-8FBD-A6BBDC0EE671}" srcOrd="0" destOrd="0" presId="urn:microsoft.com/office/officeart/2008/layout/LinedList"/>
    <dgm:cxn modelId="{CB711BD9-0347-4853-82AA-FDF7B8CAC000}" type="presOf" srcId="{EE43F44B-D4AB-48AD-BC68-7E40143D2B18}" destId="{5D60D6A9-2191-426F-831B-563139979E7C}" srcOrd="0" destOrd="0" presId="urn:microsoft.com/office/officeart/2008/layout/LinedList"/>
    <dgm:cxn modelId="{FA5981FF-45A7-4B97-AC56-F317AEB9D141}" srcId="{E55D796B-2B04-4173-ADD1-B74F279886C8}" destId="{45CE1DAC-FCAB-4E88-AE34-FCD640D23EB0}" srcOrd="0" destOrd="0" parTransId="{62C6C2D2-A0CF-4E1B-A3DF-63E0994614DC}" sibTransId="{7035962B-22EF-442A-AE00-E7CB68CF9E68}"/>
    <dgm:cxn modelId="{CD68A521-706E-46B4-BE30-6C964562BE5E}" type="presParOf" srcId="{3FC80FCB-3DC5-4592-A06D-628758DF99C4}" destId="{8CA8EC68-ACE3-4B6E-8362-8B3602548035}" srcOrd="0" destOrd="0" presId="urn:microsoft.com/office/officeart/2008/layout/LinedList"/>
    <dgm:cxn modelId="{1C525B92-421B-4F42-B5BA-8781DB42B03D}" type="presParOf" srcId="{3FC80FCB-3DC5-4592-A06D-628758DF99C4}" destId="{0B49B078-32EF-449B-B29E-54C9C910B73E}" srcOrd="1" destOrd="0" presId="urn:microsoft.com/office/officeart/2008/layout/LinedList"/>
    <dgm:cxn modelId="{DA7D85B3-8D1D-49A8-AB27-7620B66D160F}" type="presParOf" srcId="{0B49B078-32EF-449B-B29E-54C9C910B73E}" destId="{177AE310-0F1D-4FA0-8FBD-A6BBDC0EE671}" srcOrd="0" destOrd="0" presId="urn:microsoft.com/office/officeart/2008/layout/LinedList"/>
    <dgm:cxn modelId="{80164E4A-3102-4D17-8918-B9619B4EB53A}" type="presParOf" srcId="{0B49B078-32EF-449B-B29E-54C9C910B73E}" destId="{792FBC63-1E5D-45E7-B845-26A4FD625349}" srcOrd="1" destOrd="0" presId="urn:microsoft.com/office/officeart/2008/layout/LinedList"/>
    <dgm:cxn modelId="{64095FDF-397F-497A-89FF-35473DC101AC}" type="presParOf" srcId="{3FC80FCB-3DC5-4592-A06D-628758DF99C4}" destId="{946A86C4-EB0C-4D34-9DCB-3076550CD119}" srcOrd="2" destOrd="0" presId="urn:microsoft.com/office/officeart/2008/layout/LinedList"/>
    <dgm:cxn modelId="{92E8CB39-BF4C-4977-A2A8-52449E0D459E}" type="presParOf" srcId="{3FC80FCB-3DC5-4592-A06D-628758DF99C4}" destId="{48150F8E-69F7-4EAF-8EA3-65C384DA10BE}" srcOrd="3" destOrd="0" presId="urn:microsoft.com/office/officeart/2008/layout/LinedList"/>
    <dgm:cxn modelId="{7662C2FB-1749-4A64-BF20-C095995E870B}" type="presParOf" srcId="{48150F8E-69F7-4EAF-8EA3-65C384DA10BE}" destId="{E8B65B88-44A4-4E16-A357-5653844EA466}" srcOrd="0" destOrd="0" presId="urn:microsoft.com/office/officeart/2008/layout/LinedList"/>
    <dgm:cxn modelId="{264DFF0D-74F3-4BC9-9AB3-407FCC6F10AF}" type="presParOf" srcId="{48150F8E-69F7-4EAF-8EA3-65C384DA10BE}" destId="{6F647A21-81F3-4576-989D-C26A4EEF8926}" srcOrd="1" destOrd="0" presId="urn:microsoft.com/office/officeart/2008/layout/LinedList"/>
    <dgm:cxn modelId="{1212FE7E-DE12-4B0C-A279-7D2B605BB464}" type="presParOf" srcId="{3FC80FCB-3DC5-4592-A06D-628758DF99C4}" destId="{4D53E9B0-0CE6-4121-B21F-1E4A4710BAA1}" srcOrd="4" destOrd="0" presId="urn:microsoft.com/office/officeart/2008/layout/LinedList"/>
    <dgm:cxn modelId="{5EAD6110-9D09-46A6-979E-552A6E6A11DC}" type="presParOf" srcId="{3FC80FCB-3DC5-4592-A06D-628758DF99C4}" destId="{58E7F352-88AC-4749-A37E-E695FD0F8A5D}" srcOrd="5" destOrd="0" presId="urn:microsoft.com/office/officeart/2008/layout/LinedList"/>
    <dgm:cxn modelId="{DC7D470B-54E2-4C1D-B587-C02C0984C7C8}" type="presParOf" srcId="{58E7F352-88AC-4749-A37E-E695FD0F8A5D}" destId="{52D55E21-9287-4D5E-BA45-C1D1F659D4C7}" srcOrd="0" destOrd="0" presId="urn:microsoft.com/office/officeart/2008/layout/LinedList"/>
    <dgm:cxn modelId="{763EC0E2-EDE6-487C-8D32-AEF465582D83}" type="presParOf" srcId="{58E7F352-88AC-4749-A37E-E695FD0F8A5D}" destId="{6188B547-A68A-4D21-83AE-2879D0CE04CC}" srcOrd="1" destOrd="0" presId="urn:microsoft.com/office/officeart/2008/layout/LinedList"/>
    <dgm:cxn modelId="{3A5AC27F-36E3-4B4C-848B-4BE3F473CFDD}" type="presParOf" srcId="{3FC80FCB-3DC5-4592-A06D-628758DF99C4}" destId="{7429FF00-7F02-4284-8E02-7FCADCC220C2}" srcOrd="6" destOrd="0" presId="urn:microsoft.com/office/officeart/2008/layout/LinedList"/>
    <dgm:cxn modelId="{C7B6612D-DBA5-421B-A0D6-EECB5995CDEF}" type="presParOf" srcId="{3FC80FCB-3DC5-4592-A06D-628758DF99C4}" destId="{64E4CBF1-5FCF-4A17-AD71-5373E94B82A6}" srcOrd="7" destOrd="0" presId="urn:microsoft.com/office/officeart/2008/layout/LinedList"/>
    <dgm:cxn modelId="{B9D287ED-5DFA-40F9-8609-7A4B6379FAAE}" type="presParOf" srcId="{64E4CBF1-5FCF-4A17-AD71-5373E94B82A6}" destId="{6C776EE9-9738-4BDF-A158-B4F4EB5B62F4}" srcOrd="0" destOrd="0" presId="urn:microsoft.com/office/officeart/2008/layout/LinedList"/>
    <dgm:cxn modelId="{B6B9AFB0-C3A1-40C5-9445-26AD2AE69731}" type="presParOf" srcId="{64E4CBF1-5FCF-4A17-AD71-5373E94B82A6}" destId="{4FB52D05-AE18-4841-9542-778EE927499A}" srcOrd="1" destOrd="0" presId="urn:microsoft.com/office/officeart/2008/layout/LinedList"/>
    <dgm:cxn modelId="{72A897D0-C11A-4F66-AE84-F0E645074002}" type="presParOf" srcId="{3FC80FCB-3DC5-4592-A06D-628758DF99C4}" destId="{A1798231-7350-4DC1-B0AE-DA7F9898CD6F}" srcOrd="8" destOrd="0" presId="urn:microsoft.com/office/officeart/2008/layout/LinedList"/>
    <dgm:cxn modelId="{F295FC62-ECE7-4DDE-AA30-2AFE7173760F}" type="presParOf" srcId="{3FC80FCB-3DC5-4592-A06D-628758DF99C4}" destId="{5FFA06F1-69A4-47D8-B49A-1994E0E09FF2}" srcOrd="9" destOrd="0" presId="urn:microsoft.com/office/officeart/2008/layout/LinedList"/>
    <dgm:cxn modelId="{11F3491A-4BC7-4885-9737-80F07F2CF97A}" type="presParOf" srcId="{5FFA06F1-69A4-47D8-B49A-1994E0E09FF2}" destId="{B717DB7C-8EB5-44AB-8D78-7800565E0612}" srcOrd="0" destOrd="0" presId="urn:microsoft.com/office/officeart/2008/layout/LinedList"/>
    <dgm:cxn modelId="{5001E403-6DD6-4B8A-A062-D45D15F7346B}" type="presParOf" srcId="{5FFA06F1-69A4-47D8-B49A-1994E0E09FF2}" destId="{027F6F0F-C738-4ADD-AEF3-508CDCF2C64A}" srcOrd="1" destOrd="0" presId="urn:microsoft.com/office/officeart/2008/layout/LinedList"/>
    <dgm:cxn modelId="{F2BA2C77-E50D-4B55-A0B8-ED0D6B32205A}" type="presParOf" srcId="{3FC80FCB-3DC5-4592-A06D-628758DF99C4}" destId="{0399B49B-7256-480C-81C4-794C2D1B624E}" srcOrd="10" destOrd="0" presId="urn:microsoft.com/office/officeart/2008/layout/LinedList"/>
    <dgm:cxn modelId="{9B50E783-09EF-489F-B22D-5BD09F02DDCA}" type="presParOf" srcId="{3FC80FCB-3DC5-4592-A06D-628758DF99C4}" destId="{92EB1609-F578-4FB7-BED1-23C6316555A1}" srcOrd="11" destOrd="0" presId="urn:microsoft.com/office/officeart/2008/layout/LinedList"/>
    <dgm:cxn modelId="{B4A130B6-FC25-4BB0-8735-E47A2511B63D}" type="presParOf" srcId="{92EB1609-F578-4FB7-BED1-23C6316555A1}" destId="{5D60D6A9-2191-426F-831B-563139979E7C}" srcOrd="0" destOrd="0" presId="urn:microsoft.com/office/officeart/2008/layout/LinedList"/>
    <dgm:cxn modelId="{7956DB39-1F9C-4C12-9029-D131B348F826}" type="presParOf" srcId="{92EB1609-F578-4FB7-BED1-23C6316555A1}" destId="{6577F2C6-8D30-42B2-B93B-91AF8D3700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8EC68-ACE3-4B6E-8362-8B3602548035}">
      <dsp:nvSpPr>
        <dsp:cNvPr id="0" name=""/>
        <dsp:cNvSpPr/>
      </dsp:nvSpPr>
      <dsp:spPr>
        <a:xfrm>
          <a:off x="0" y="2758"/>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77AE310-0F1D-4FA0-8FBD-A6BBDC0EE671}">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1. ECG R Peak Detection</a:t>
          </a:r>
          <a:endParaRPr lang="en-US" sz="2900" kern="1200" dirty="0">
            <a:latin typeface="Arial" panose="020B0604020202020204" pitchFamily="34" charset="0"/>
            <a:cs typeface="Arial" panose="020B0604020202020204" pitchFamily="34" charset="0"/>
          </a:endParaRPr>
        </a:p>
      </dsp:txBody>
      <dsp:txXfrm>
        <a:off x="0" y="2758"/>
        <a:ext cx="6797675" cy="940732"/>
      </dsp:txXfrm>
    </dsp:sp>
    <dsp:sp modelId="{946A86C4-EB0C-4D34-9DCB-3076550CD119}">
      <dsp:nvSpPr>
        <dsp:cNvPr id="0" name=""/>
        <dsp:cNvSpPr/>
      </dsp:nvSpPr>
      <dsp:spPr>
        <a:xfrm>
          <a:off x="0" y="943491"/>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8B65B88-44A4-4E16-A357-5653844EA466}">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2. ECG Signal Processing and Analysis</a:t>
          </a:r>
          <a:endParaRPr lang="en-US" sz="2900" kern="1200" dirty="0">
            <a:latin typeface="Arial" panose="020B0604020202020204" pitchFamily="34" charset="0"/>
            <a:cs typeface="Arial" panose="020B0604020202020204" pitchFamily="34" charset="0"/>
          </a:endParaRPr>
        </a:p>
      </dsp:txBody>
      <dsp:txXfrm>
        <a:off x="0" y="943491"/>
        <a:ext cx="6797675" cy="940732"/>
      </dsp:txXfrm>
    </dsp:sp>
    <dsp:sp modelId="{4D53E9B0-0CE6-4121-B21F-1E4A4710BAA1}">
      <dsp:nvSpPr>
        <dsp:cNvPr id="0" name=""/>
        <dsp:cNvSpPr/>
      </dsp:nvSpPr>
      <dsp:spPr>
        <a:xfrm>
          <a:off x="0" y="1884223"/>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2D55E21-9287-4D5E-BA45-C1D1F659D4C7}">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3. Respiratory Rate Estimation</a:t>
          </a:r>
          <a:endParaRPr lang="en-US" sz="2900" kern="1200" dirty="0">
            <a:latin typeface="Arial" panose="020B0604020202020204" pitchFamily="34" charset="0"/>
            <a:cs typeface="Arial" panose="020B0604020202020204" pitchFamily="34" charset="0"/>
          </a:endParaRPr>
        </a:p>
      </dsp:txBody>
      <dsp:txXfrm>
        <a:off x="0" y="1884223"/>
        <a:ext cx="6797675" cy="940732"/>
      </dsp:txXfrm>
    </dsp:sp>
    <dsp:sp modelId="{7429FF00-7F02-4284-8E02-7FCADCC220C2}">
      <dsp:nvSpPr>
        <dsp:cNvPr id="0" name=""/>
        <dsp:cNvSpPr/>
      </dsp:nvSpPr>
      <dsp:spPr>
        <a:xfrm>
          <a:off x="0" y="2824955"/>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776EE9-9738-4BDF-A158-B4F4EB5B62F4}">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4. Adaptive Filtering of ECG</a:t>
          </a:r>
          <a:endParaRPr lang="en-US" sz="2900" kern="1200" dirty="0">
            <a:latin typeface="Arial" panose="020B0604020202020204" pitchFamily="34" charset="0"/>
            <a:cs typeface="Arial" panose="020B0604020202020204" pitchFamily="34" charset="0"/>
          </a:endParaRPr>
        </a:p>
      </dsp:txBody>
      <dsp:txXfrm>
        <a:off x="0" y="2824956"/>
        <a:ext cx="6797675" cy="940732"/>
      </dsp:txXfrm>
    </dsp:sp>
    <dsp:sp modelId="{A1798231-7350-4DC1-B0AE-DA7F9898CD6F}">
      <dsp:nvSpPr>
        <dsp:cNvPr id="0" name=""/>
        <dsp:cNvSpPr/>
      </dsp:nvSpPr>
      <dsp:spPr>
        <a:xfrm>
          <a:off x="0" y="3765688"/>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717DB7C-8EB5-44AB-8D78-7800565E0612}">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5. Bio Signal Based Age Classification</a:t>
          </a:r>
          <a:endParaRPr lang="en-US" sz="2900" kern="1200" dirty="0">
            <a:latin typeface="Arial" panose="020B0604020202020204" pitchFamily="34" charset="0"/>
            <a:cs typeface="Arial" panose="020B0604020202020204" pitchFamily="34" charset="0"/>
          </a:endParaRPr>
        </a:p>
      </dsp:txBody>
      <dsp:txXfrm>
        <a:off x="0" y="3765688"/>
        <a:ext cx="6797675" cy="940732"/>
      </dsp:txXfrm>
    </dsp:sp>
    <dsp:sp modelId="{0399B49B-7256-480C-81C4-794C2D1B624E}">
      <dsp:nvSpPr>
        <dsp:cNvPr id="0" name=""/>
        <dsp:cNvSpPr/>
      </dsp:nvSpPr>
      <dsp:spPr>
        <a:xfrm>
          <a:off x="0" y="4706420"/>
          <a:ext cx="6797675"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5">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D60D6A9-2191-426F-831B-563139979E7C}">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6. Heart Sound Anomaly Classification</a:t>
          </a:r>
          <a:endParaRPr lang="en-US" sz="2900" kern="1200" dirty="0">
            <a:latin typeface="Arial" panose="020B0604020202020204" pitchFamily="34" charset="0"/>
            <a:cs typeface="Arial" panose="020B0604020202020204" pitchFamily="34" charset="0"/>
          </a:endParaRPr>
        </a:p>
      </dsp:txBody>
      <dsp:txXfrm>
        <a:off x="0" y="4706420"/>
        <a:ext cx="6797675" cy="9407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94710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CEC7-149E-418A-B950-B2B9D90E4AB5}"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9256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784568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062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43392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42320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152793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870526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51516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85990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253114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1CEC7-149E-418A-B950-B2B9D90E4AB5}"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89308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1CEC7-149E-418A-B950-B2B9D90E4AB5}"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37258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502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390017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261CEC7-149E-418A-B950-B2B9D90E4AB5}" type="datetimeFigureOut">
              <a:rPr lang="en-US" smtClean="0"/>
              <a:t>4/17/2018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8399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CEC7-149E-418A-B950-B2B9D90E4AB5}"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1380B-AE08-4A97-9C60-3CF78B3437E0}" type="slidenum">
              <a:rPr lang="en-US" smtClean="0"/>
              <a:t>‹#›</a:t>
            </a:fld>
            <a:endParaRPr lang="en-US"/>
          </a:p>
        </p:txBody>
      </p:sp>
    </p:spTree>
    <p:extLst>
      <p:ext uri="{BB962C8B-B14F-4D97-AF65-F5344CB8AC3E}">
        <p14:creationId xmlns:p14="http://schemas.microsoft.com/office/powerpoint/2010/main" val="283490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61CEC7-149E-418A-B950-B2B9D90E4AB5}" type="datetimeFigureOut">
              <a:rPr lang="en-US" smtClean="0"/>
              <a:t>4/17/2018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51380B-AE08-4A97-9C60-3CF78B3437E0}" type="slidenum">
              <a:rPr lang="en-US" smtClean="0"/>
              <a:t>‹#›</a:t>
            </a:fld>
            <a:endParaRPr lang="en-US"/>
          </a:p>
        </p:txBody>
      </p:sp>
    </p:spTree>
    <p:extLst>
      <p:ext uri="{BB962C8B-B14F-4D97-AF65-F5344CB8AC3E}">
        <p14:creationId xmlns:p14="http://schemas.microsoft.com/office/powerpoint/2010/main" val="3225495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59C-4BBE-47E8-B466-1A10364D4BB7}"/>
              </a:ext>
            </a:extLst>
          </p:cNvPr>
          <p:cNvSpPr>
            <a:spLocks noGrp="1"/>
          </p:cNvSpPr>
          <p:nvPr>
            <p:ph type="ctrTitle"/>
          </p:nvPr>
        </p:nvSpPr>
        <p:spPr/>
        <p:txBody>
          <a:bodyPr>
            <a:normAutofit fontScale="90000"/>
          </a:bodyPr>
          <a:lstStyle/>
          <a:p>
            <a:pPr algn="ctr"/>
            <a:r>
              <a:rPr lang="en-IN" dirty="0">
                <a:latin typeface="Arial" panose="020B0604020202020204" pitchFamily="34" charset="0"/>
                <a:cs typeface="Arial" panose="020B0604020202020204" pitchFamily="34" charset="0"/>
              </a:rPr>
              <a:t>FYP DEMO</a:t>
            </a:r>
            <a:br>
              <a:rPr lang="en-IN"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Machine Learning and Data Fusion For An Intelligent Wearable Device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3BC8F21-8581-4D0E-8A82-01349578E9F9}"/>
              </a:ext>
            </a:extLst>
          </p:cNvPr>
          <p:cNvSpPr>
            <a:spLocks noGrp="1"/>
          </p:cNvSpPr>
          <p:nvPr>
            <p:ph type="subTitle" idx="1"/>
          </p:nvPr>
        </p:nvSpPr>
        <p:spPr>
          <a:xfrm>
            <a:off x="1154955" y="4777380"/>
            <a:ext cx="8825658" cy="1237054"/>
          </a:xfrm>
        </p:spPr>
        <p:txBody>
          <a:bodyPr>
            <a:normAutofit/>
          </a:bodyPr>
          <a:lstStyle/>
          <a:p>
            <a:pPr algn="ctr"/>
            <a:r>
              <a:rPr lang="en-IN" sz="2800" dirty="0">
                <a:solidFill>
                  <a:srgbClr val="FF0000"/>
                </a:solidFill>
                <a:latin typeface="Arial" panose="020B0604020202020204" pitchFamily="34" charset="0"/>
                <a:cs typeface="Arial" panose="020B0604020202020204" pitchFamily="34" charset="0"/>
              </a:rPr>
              <a:t>Galada Aditya</a:t>
            </a:r>
          </a:p>
          <a:p>
            <a:pPr algn="ctr"/>
            <a:r>
              <a:rPr lang="en-IN" sz="2800" dirty="0">
                <a:solidFill>
                  <a:srgbClr val="FF0000"/>
                </a:solidFill>
                <a:latin typeface="Arial" panose="020B0604020202020204" pitchFamily="34" charset="0"/>
                <a:cs typeface="Arial" panose="020B0604020202020204" pitchFamily="34" charset="0"/>
              </a:rPr>
              <a:t>U1422406K</a:t>
            </a:r>
            <a:endParaRPr 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18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3618-6576-42C8-AC0A-C26352BB8CEF}"/>
              </a:ext>
            </a:extLst>
          </p:cNvPr>
          <p:cNvSpPr>
            <a:spLocks noGrp="1"/>
          </p:cNvSpPr>
          <p:nvPr>
            <p:ph type="title"/>
          </p:nvPr>
        </p:nvSpPr>
        <p:spPr>
          <a:xfrm>
            <a:off x="492370" y="516835"/>
            <a:ext cx="3084844" cy="5772840"/>
          </a:xfrm>
        </p:spPr>
        <p:txBody>
          <a:bodyPr anchor="ctr">
            <a:normAutofit/>
          </a:bodyPr>
          <a:lstStyle/>
          <a:p>
            <a:pPr algn="ctr"/>
            <a:r>
              <a:rPr lang="en-IN" sz="4400" b="1" dirty="0">
                <a:solidFill>
                  <a:schemeClr val="tx1">
                    <a:lumMod val="65000"/>
                    <a:lumOff val="35000"/>
                  </a:schemeClr>
                </a:solidFill>
                <a:latin typeface="Arial" panose="020B0604020202020204" pitchFamily="34" charset="0"/>
                <a:cs typeface="Arial" panose="020B0604020202020204" pitchFamily="34" charset="0"/>
              </a:rPr>
              <a:t>Outline</a:t>
            </a:r>
            <a:endParaRPr lang="en-US" sz="4400" b="1"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9" name="Content Placeholder 2">
            <a:extLst>
              <a:ext uri="{FF2B5EF4-FFF2-40B4-BE49-F238E27FC236}">
                <a16:creationId xmlns:a16="http://schemas.microsoft.com/office/drawing/2014/main" id="{7B7E3BAC-8320-41A7-8A6B-D4DDCE736713}"/>
              </a:ext>
            </a:extLst>
          </p:cNvPr>
          <p:cNvGraphicFramePr>
            <a:graphicFrameLocks noGrp="1"/>
          </p:cNvGraphicFramePr>
          <p:nvPr>
            <p:ph idx="1"/>
            <p:extLst>
              <p:ext uri="{D42A27DB-BD31-4B8C-83A1-F6EECF244321}">
                <p14:modId xmlns:p14="http://schemas.microsoft.com/office/powerpoint/2010/main" val="1199419500"/>
              </p:ext>
            </p:extLst>
          </p:nvPr>
        </p:nvGraphicFramePr>
        <p:xfrm>
          <a:off x="4757231" y="1262169"/>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1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AA7-24D8-4384-8E2D-DD10C8E925D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ECG R Peak Detection</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BB5B315-EC17-40C9-BFBB-24CA666C0B1D}"/>
              </a:ext>
            </a:extLst>
          </p:cNvPr>
          <p:cNvSpPr/>
          <p:nvPr/>
        </p:nvSpPr>
        <p:spPr>
          <a:xfrm>
            <a:off x="157654" y="1317404"/>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R Peak Detection</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A2BBDE5-09EC-48BF-9482-AE5D7215A89E}"/>
              </a:ext>
            </a:extLst>
          </p:cNvPr>
          <p:cNvSpPr txBox="1"/>
          <p:nvPr/>
        </p:nvSpPr>
        <p:spPr>
          <a:xfrm>
            <a:off x="157655" y="3432348"/>
            <a:ext cx="3600000" cy="830997"/>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ECG – electrical voltage produced by cardiac muscle contraction and expansion.</a:t>
            </a:r>
          </a:p>
          <a:p>
            <a:pPr algn="just"/>
            <a:r>
              <a:rPr lang="en-IN" sz="1200" dirty="0">
                <a:latin typeface="Arial" panose="020B0604020202020204" pitchFamily="34" charset="0"/>
                <a:cs typeface="Arial" panose="020B0604020202020204" pitchFamily="34" charset="0"/>
              </a:rPr>
              <a:t>R peaks – reference marker for each cycle</a:t>
            </a:r>
          </a:p>
          <a:p>
            <a:pPr algn="just"/>
            <a:r>
              <a:rPr lang="en-IN" sz="1200" dirty="0">
                <a:latin typeface="Arial" panose="020B0604020202020204" pitchFamily="34" charset="0"/>
                <a:cs typeface="Arial" panose="020B0604020202020204" pitchFamily="34" charset="0"/>
              </a:rPr>
              <a:t>Accurate detection important – rhythm analysis</a:t>
            </a:r>
          </a:p>
        </p:txBody>
      </p:sp>
      <p:sp>
        <p:nvSpPr>
          <p:cNvPr id="8" name="Rectangle 7">
            <a:extLst>
              <a:ext uri="{FF2B5EF4-FFF2-40B4-BE49-F238E27FC236}">
                <a16:creationId xmlns:a16="http://schemas.microsoft.com/office/drawing/2014/main" id="{DEFFAB91-00AA-45EA-A436-690A4441CFF4}"/>
              </a:ext>
            </a:extLst>
          </p:cNvPr>
          <p:cNvSpPr/>
          <p:nvPr/>
        </p:nvSpPr>
        <p:spPr>
          <a:xfrm>
            <a:off x="4296000" y="1317404"/>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3. Proposed MEE Scheme</a:t>
            </a:r>
          </a:p>
        </p:txBody>
      </p:sp>
      <p:sp>
        <p:nvSpPr>
          <p:cNvPr id="10" name="Rectangle 9">
            <a:extLst>
              <a:ext uri="{FF2B5EF4-FFF2-40B4-BE49-F238E27FC236}">
                <a16:creationId xmlns:a16="http://schemas.microsoft.com/office/drawing/2014/main" id="{E5B3B9E6-1C14-4269-8B3C-E00E2A07104B}"/>
              </a:ext>
            </a:extLst>
          </p:cNvPr>
          <p:cNvSpPr/>
          <p:nvPr/>
        </p:nvSpPr>
        <p:spPr>
          <a:xfrm>
            <a:off x="8434348" y="1317404"/>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4. Results</a:t>
            </a:r>
          </a:p>
        </p:txBody>
      </p:sp>
      <p:sp>
        <p:nvSpPr>
          <p:cNvPr id="11" name="Rectangle 10">
            <a:extLst>
              <a:ext uri="{FF2B5EF4-FFF2-40B4-BE49-F238E27FC236}">
                <a16:creationId xmlns:a16="http://schemas.microsoft.com/office/drawing/2014/main" id="{E8A8EC02-D2FA-4E12-8638-F91B84971553}"/>
              </a:ext>
            </a:extLst>
          </p:cNvPr>
          <p:cNvSpPr/>
          <p:nvPr/>
        </p:nvSpPr>
        <p:spPr>
          <a:xfrm>
            <a:off x="157651" y="4263345"/>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2. Pan Tompkins Algorithm</a:t>
            </a:r>
          </a:p>
        </p:txBody>
      </p:sp>
      <p:pic>
        <p:nvPicPr>
          <p:cNvPr id="12" name="Picture 11">
            <a:extLst>
              <a:ext uri="{FF2B5EF4-FFF2-40B4-BE49-F238E27FC236}">
                <a16:creationId xmlns:a16="http://schemas.microsoft.com/office/drawing/2014/main" id="{E17330E1-CD8B-4A90-A7BF-2F830107293D}"/>
              </a:ext>
            </a:extLst>
          </p:cNvPr>
          <p:cNvPicPr/>
          <p:nvPr/>
        </p:nvPicPr>
        <p:blipFill rotWithShape="1">
          <a:blip r:embed="rId2" cstate="print">
            <a:extLst>
              <a:ext uri="{28A0092B-C50C-407E-A947-70E740481C1C}">
                <a14:useLocalDpi xmlns:a14="http://schemas.microsoft.com/office/drawing/2010/main" val="0"/>
              </a:ext>
            </a:extLst>
          </a:blip>
          <a:srcRect l="8292" r="4378" b="24729"/>
          <a:stretch/>
        </p:blipFill>
        <p:spPr bwMode="auto">
          <a:xfrm>
            <a:off x="157651" y="4623345"/>
            <a:ext cx="3600000" cy="124841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A2D02D14-C1C8-41F0-9297-6DC0A4A31EF8}"/>
              </a:ext>
            </a:extLst>
          </p:cNvPr>
          <p:cNvPicPr/>
          <p:nvPr/>
        </p:nvPicPr>
        <p:blipFill>
          <a:blip r:embed="rId3" cstate="print">
            <a:extLst>
              <a:ext uri="{28A0092B-C50C-407E-A947-70E740481C1C}">
                <a14:useLocalDpi xmlns:a14="http://schemas.microsoft.com/office/drawing/2010/main" val="0"/>
              </a:ext>
            </a:extLst>
          </a:blip>
          <a:srcRect l="29961" t="16377" r="27116" b="11969"/>
          <a:stretch>
            <a:fillRect/>
          </a:stretch>
        </p:blipFill>
        <p:spPr bwMode="auto">
          <a:xfrm>
            <a:off x="4562475" y="1739553"/>
            <a:ext cx="3067050" cy="2879725"/>
          </a:xfrm>
          <a:prstGeom prst="rect">
            <a:avLst/>
          </a:prstGeom>
          <a:noFill/>
        </p:spPr>
      </p:pic>
      <p:graphicFrame>
        <p:nvGraphicFramePr>
          <p:cNvPr id="14" name="Table 13">
            <a:extLst>
              <a:ext uri="{FF2B5EF4-FFF2-40B4-BE49-F238E27FC236}">
                <a16:creationId xmlns:a16="http://schemas.microsoft.com/office/drawing/2014/main" id="{66D8D59A-C964-45AA-A179-5C9DEB4027E6}"/>
              </a:ext>
            </a:extLst>
          </p:cNvPr>
          <p:cNvGraphicFramePr>
            <a:graphicFrameLocks noGrp="1"/>
          </p:cNvGraphicFramePr>
          <p:nvPr>
            <p:extLst>
              <p:ext uri="{D42A27DB-BD31-4B8C-83A1-F6EECF244321}">
                <p14:modId xmlns:p14="http://schemas.microsoft.com/office/powerpoint/2010/main" val="2385738975"/>
              </p:ext>
            </p:extLst>
          </p:nvPr>
        </p:nvGraphicFramePr>
        <p:xfrm>
          <a:off x="8434344" y="3867786"/>
          <a:ext cx="3600000" cy="2255520"/>
        </p:xfrm>
        <a:graphic>
          <a:graphicData uri="http://schemas.openxmlformats.org/drawingml/2006/table">
            <a:tbl>
              <a:tblPr firstRow="1" bandRow="1">
                <a:tableStyleId>{5940675A-B579-460E-94D1-54222C63F5DA}</a:tableStyleId>
              </a:tblPr>
              <a:tblGrid>
                <a:gridCol w="647743">
                  <a:extLst>
                    <a:ext uri="{9D8B030D-6E8A-4147-A177-3AD203B41FA5}">
                      <a16:colId xmlns:a16="http://schemas.microsoft.com/office/drawing/2014/main" val="2480625728"/>
                    </a:ext>
                  </a:extLst>
                </a:gridCol>
                <a:gridCol w="933450">
                  <a:extLst>
                    <a:ext uri="{9D8B030D-6E8A-4147-A177-3AD203B41FA5}">
                      <a16:colId xmlns:a16="http://schemas.microsoft.com/office/drawing/2014/main" val="4008697435"/>
                    </a:ext>
                  </a:extLst>
                </a:gridCol>
                <a:gridCol w="828675">
                  <a:extLst>
                    <a:ext uri="{9D8B030D-6E8A-4147-A177-3AD203B41FA5}">
                      <a16:colId xmlns:a16="http://schemas.microsoft.com/office/drawing/2014/main" val="2411322983"/>
                    </a:ext>
                  </a:extLst>
                </a:gridCol>
                <a:gridCol w="1190132">
                  <a:extLst>
                    <a:ext uri="{9D8B030D-6E8A-4147-A177-3AD203B41FA5}">
                      <a16:colId xmlns:a16="http://schemas.microsoft.com/office/drawing/2014/main" val="4208849380"/>
                    </a:ext>
                  </a:extLst>
                </a:gridCol>
              </a:tblGrid>
              <a:tr h="261534">
                <a:tc>
                  <a:txBody>
                    <a:bodyPr/>
                    <a:lstStyle/>
                    <a:p>
                      <a:pPr algn="ctr"/>
                      <a:endParaRPr lang="en-US" sz="1200" dirty="0">
                        <a:latin typeface="Arial Narrow" panose="020B0606020202030204" pitchFamily="34" charset="0"/>
                      </a:endParaRPr>
                    </a:p>
                  </a:txBody>
                  <a:tcPr anchor="ctr"/>
                </a:tc>
                <a:tc>
                  <a:txBody>
                    <a:bodyPr/>
                    <a:lstStyle/>
                    <a:p>
                      <a:pPr algn="ctr"/>
                      <a:r>
                        <a:rPr lang="en-IN" sz="1200" dirty="0" err="1">
                          <a:latin typeface="Arial Narrow" panose="020B0606020202030204" pitchFamily="34" charset="0"/>
                        </a:rPr>
                        <a:t>Acc</a:t>
                      </a:r>
                      <a:r>
                        <a:rPr lang="en-IN" sz="1200" dirty="0">
                          <a:latin typeface="Arial Narrow" panose="020B0606020202030204" pitchFamily="34" charset="0"/>
                        </a:rPr>
                        <a:t> – MEE</a:t>
                      </a:r>
                      <a:endParaRPr lang="en-US" sz="1200" dirty="0">
                        <a:latin typeface="Arial Narrow" panose="020B0606020202030204" pitchFamily="34" charset="0"/>
                      </a:endParaRPr>
                    </a:p>
                  </a:txBody>
                  <a:tcPr anchor="ctr"/>
                </a:tc>
                <a:tc>
                  <a:txBody>
                    <a:bodyPr/>
                    <a:lstStyle/>
                    <a:p>
                      <a:pPr algn="ctr"/>
                      <a:r>
                        <a:rPr lang="en-IN" sz="1200" dirty="0" err="1">
                          <a:latin typeface="Arial Narrow" panose="020B0606020202030204" pitchFamily="34" charset="0"/>
                        </a:rPr>
                        <a:t>Acc</a:t>
                      </a:r>
                      <a:r>
                        <a:rPr lang="en-IN" sz="1200" dirty="0">
                          <a:latin typeface="Arial Narrow" panose="020B0606020202030204" pitchFamily="34" charset="0"/>
                        </a:rPr>
                        <a:t> - PT</a:t>
                      </a:r>
                      <a:endParaRPr lang="en-US" sz="1200" dirty="0">
                        <a:latin typeface="Arial Narrow" panose="020B0606020202030204" pitchFamily="34" charset="0"/>
                      </a:endParaRPr>
                    </a:p>
                  </a:txBody>
                  <a:tcPr anchor="ctr"/>
                </a:tc>
                <a:tc>
                  <a:txBody>
                    <a:bodyPr/>
                    <a:lstStyle/>
                    <a:p>
                      <a:pPr algn="ctr"/>
                      <a:r>
                        <a:rPr lang="en-IN" sz="1200" dirty="0">
                          <a:latin typeface="Arial Narrow" panose="020B0606020202030204" pitchFamily="34" charset="0"/>
                        </a:rPr>
                        <a:t>Improvement</a:t>
                      </a:r>
                      <a:endParaRPr lang="en-US" sz="1200" dirty="0">
                        <a:latin typeface="Arial Narrow" panose="020B0606020202030204" pitchFamily="34" charset="0"/>
                      </a:endParaRPr>
                    </a:p>
                  </a:txBody>
                  <a:tcPr anchor="ctr"/>
                </a:tc>
                <a:extLst>
                  <a:ext uri="{0D108BD9-81ED-4DB2-BD59-A6C34878D82A}">
                    <a16:rowId xmlns:a16="http://schemas.microsoft.com/office/drawing/2014/main" val="4077542658"/>
                  </a:ext>
                </a:extLst>
              </a:tr>
              <a:tr h="152333">
                <a:tc>
                  <a:txBody>
                    <a:bodyPr/>
                    <a:lstStyle/>
                    <a:p>
                      <a:pPr algn="r">
                        <a:lnSpc>
                          <a:spcPct val="107000"/>
                        </a:lnSpc>
                        <a:spcAft>
                          <a:spcPts val="0"/>
                        </a:spcAft>
                      </a:pPr>
                      <a:r>
                        <a:rPr lang="en-US" sz="1000" kern="100" dirty="0">
                          <a:effectLst/>
                          <a:latin typeface="Arial Narrow" panose="020B0606020202030204" pitchFamily="34" charset="0"/>
                        </a:rPr>
                        <a:t>1</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99.479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99.577</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0.098</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78141575"/>
                  </a:ext>
                </a:extLst>
              </a:tr>
              <a:tr h="152333">
                <a:tc>
                  <a:txBody>
                    <a:bodyPr/>
                    <a:lstStyle/>
                    <a:p>
                      <a:pPr algn="r">
                        <a:lnSpc>
                          <a:spcPct val="107000"/>
                        </a:lnSpc>
                        <a:spcAft>
                          <a:spcPts val="0"/>
                        </a:spcAft>
                      </a:pPr>
                      <a:r>
                        <a:rPr lang="en-US" sz="1000" kern="100" dirty="0">
                          <a:effectLst/>
                          <a:latin typeface="Arial Narrow" panose="020B0606020202030204" pitchFamily="34" charset="0"/>
                        </a:rPr>
                        <a:t>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90.700</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97.686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6.986</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186519039"/>
                  </a:ext>
                </a:extLst>
              </a:tr>
              <a:tr h="152333">
                <a:tc>
                  <a:txBody>
                    <a:bodyPr/>
                    <a:lstStyle/>
                    <a:p>
                      <a:pPr algn="r">
                        <a:lnSpc>
                          <a:spcPct val="107000"/>
                        </a:lnSpc>
                        <a:spcAft>
                          <a:spcPts val="0"/>
                        </a:spcAft>
                      </a:pPr>
                      <a:r>
                        <a:rPr lang="en-US" sz="1000" kern="100">
                          <a:effectLst/>
                          <a:latin typeface="Arial Narrow" panose="020B0606020202030204" pitchFamily="34" charset="0"/>
                        </a:rPr>
                        <a:t>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90.647</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96.093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5.446</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808987555"/>
                  </a:ext>
                </a:extLst>
              </a:tr>
              <a:tr h="152333">
                <a:tc>
                  <a:txBody>
                    <a:bodyPr/>
                    <a:lstStyle/>
                    <a:p>
                      <a:pPr algn="r">
                        <a:lnSpc>
                          <a:spcPct val="107000"/>
                        </a:lnSpc>
                        <a:spcAft>
                          <a:spcPts val="0"/>
                        </a:spcAft>
                      </a:pPr>
                      <a:r>
                        <a:rPr lang="en-US" sz="1000" kern="100">
                          <a:effectLst/>
                          <a:latin typeface="Arial Narrow" panose="020B0606020202030204" pitchFamily="34" charset="0"/>
                        </a:rPr>
                        <a:t>4</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88.178</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91.264</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3.086</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201903868"/>
                  </a:ext>
                </a:extLst>
              </a:tr>
              <a:tr h="152333">
                <a:tc>
                  <a:txBody>
                    <a:bodyPr/>
                    <a:lstStyle/>
                    <a:p>
                      <a:pPr algn="r">
                        <a:lnSpc>
                          <a:spcPct val="107000"/>
                        </a:lnSpc>
                        <a:spcAft>
                          <a:spcPts val="0"/>
                        </a:spcAft>
                      </a:pPr>
                      <a:r>
                        <a:rPr lang="en-US" sz="1000" kern="100">
                          <a:effectLst/>
                          <a:latin typeface="Arial Narrow" panose="020B0606020202030204" pitchFamily="34" charset="0"/>
                        </a:rPr>
                        <a:t>5</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91.538</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96.049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4.511</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806309325"/>
                  </a:ext>
                </a:extLst>
              </a:tr>
              <a:tr h="152333">
                <a:tc>
                  <a:txBody>
                    <a:bodyPr/>
                    <a:lstStyle/>
                    <a:p>
                      <a:pPr algn="r">
                        <a:lnSpc>
                          <a:spcPct val="107000"/>
                        </a:lnSpc>
                        <a:spcAft>
                          <a:spcPts val="0"/>
                        </a:spcAft>
                      </a:pPr>
                      <a:r>
                        <a:rPr lang="en-US" sz="1000" kern="100">
                          <a:effectLst/>
                          <a:latin typeface="Arial Narrow" panose="020B0606020202030204" pitchFamily="34" charset="0"/>
                        </a:rPr>
                        <a:t>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98.843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98.442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-0.402</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985073967"/>
                  </a:ext>
                </a:extLst>
              </a:tr>
              <a:tr h="152333">
                <a:tc>
                  <a:txBody>
                    <a:bodyPr/>
                    <a:lstStyle/>
                    <a:p>
                      <a:pPr algn="r">
                        <a:lnSpc>
                          <a:spcPct val="107000"/>
                        </a:lnSpc>
                        <a:spcAft>
                          <a:spcPts val="0"/>
                        </a:spcAft>
                      </a:pPr>
                      <a:r>
                        <a:rPr lang="en-US" sz="1000" kern="100">
                          <a:effectLst/>
                          <a:latin typeface="Arial Narrow" panose="020B0606020202030204" pitchFamily="34" charset="0"/>
                        </a:rPr>
                        <a:t>7</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98.346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99.322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0.976</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47663195"/>
                  </a:ext>
                </a:extLst>
              </a:tr>
              <a:tr h="152333">
                <a:tc>
                  <a:txBody>
                    <a:bodyPr/>
                    <a:lstStyle/>
                    <a:p>
                      <a:pPr algn="r">
                        <a:lnSpc>
                          <a:spcPct val="107000"/>
                        </a:lnSpc>
                        <a:spcAft>
                          <a:spcPts val="0"/>
                        </a:spcAft>
                      </a:pPr>
                      <a:r>
                        <a:rPr lang="en-US" sz="1000" kern="100">
                          <a:effectLst/>
                          <a:latin typeface="Arial Narrow" panose="020B0606020202030204" pitchFamily="34" charset="0"/>
                        </a:rPr>
                        <a:t>8</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83.336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84.911</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1.576</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410118306"/>
                  </a:ext>
                </a:extLst>
              </a:tr>
              <a:tr h="152333">
                <a:tc>
                  <a:txBody>
                    <a:bodyPr/>
                    <a:lstStyle/>
                    <a:p>
                      <a:pPr algn="r">
                        <a:lnSpc>
                          <a:spcPct val="107000"/>
                        </a:lnSpc>
                        <a:spcAft>
                          <a:spcPts val="0"/>
                        </a:spcAft>
                      </a:pPr>
                      <a:r>
                        <a:rPr lang="en-US" sz="1000" kern="100">
                          <a:effectLst/>
                          <a:latin typeface="Arial Narrow" panose="020B0606020202030204" pitchFamily="34" charset="0"/>
                        </a:rPr>
                        <a:t>9</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94.031</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95.970</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1.940</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1073350226"/>
                  </a:ext>
                </a:extLst>
              </a:tr>
              <a:tr h="152333">
                <a:tc>
                  <a:txBody>
                    <a:bodyPr/>
                    <a:lstStyle/>
                    <a:p>
                      <a:pPr algn="r">
                        <a:lnSpc>
                          <a:spcPct val="107000"/>
                        </a:lnSpc>
                        <a:spcAft>
                          <a:spcPts val="0"/>
                        </a:spcAft>
                      </a:pPr>
                      <a:r>
                        <a:rPr lang="en-US" sz="1000" kern="100">
                          <a:effectLst/>
                          <a:latin typeface="Arial Narrow" panose="020B0606020202030204" pitchFamily="34" charset="0"/>
                        </a:rPr>
                        <a:t>10</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99.509</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99.111</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-0.398</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451077240"/>
                  </a:ext>
                </a:extLst>
              </a:tr>
              <a:tr h="152333">
                <a:tc>
                  <a:txBody>
                    <a:bodyPr/>
                    <a:lstStyle/>
                    <a:p>
                      <a:pPr algn="r">
                        <a:lnSpc>
                          <a:spcPct val="107000"/>
                        </a:lnSpc>
                        <a:spcAft>
                          <a:spcPts val="0"/>
                        </a:spcAft>
                      </a:pPr>
                      <a:r>
                        <a:rPr lang="en-US" sz="1000" kern="100">
                          <a:effectLst/>
                          <a:latin typeface="Arial Narrow" panose="020B0606020202030204" pitchFamily="34" charset="0"/>
                        </a:rPr>
                        <a:t>11</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94.970</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96.379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a:effectLst/>
                          <a:latin typeface="Arial Narrow" panose="020B0606020202030204" pitchFamily="34" charset="0"/>
                        </a:rPr>
                        <a:t>1.409</a:t>
                      </a:r>
                      <a:endParaRPr lang="en-US" sz="1000" kern="10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1293358720"/>
                  </a:ext>
                </a:extLst>
              </a:tr>
              <a:tr h="152333">
                <a:tc>
                  <a:txBody>
                    <a:bodyPr/>
                    <a:lstStyle/>
                    <a:p>
                      <a:pPr algn="r">
                        <a:lnSpc>
                          <a:spcPct val="107000"/>
                        </a:lnSpc>
                        <a:spcAft>
                          <a:spcPts val="0"/>
                        </a:spcAft>
                      </a:pPr>
                      <a:r>
                        <a:rPr lang="en-US" sz="1000" kern="100">
                          <a:effectLst/>
                          <a:latin typeface="Arial Narrow" panose="020B0606020202030204" pitchFamily="34" charset="0"/>
                        </a:rPr>
                        <a:t>12</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a:effectLst/>
                          <a:latin typeface="Arial Narrow" panose="020B0606020202030204" pitchFamily="34" charset="0"/>
                        </a:rPr>
                        <a:t>97.398</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97.368</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dirty="0">
                          <a:effectLst/>
                          <a:latin typeface="Arial Narrow" panose="020B0606020202030204" pitchFamily="34" charset="0"/>
                        </a:rPr>
                        <a:t>-0.030</a:t>
                      </a:r>
                      <a:endParaRPr lang="en-US" sz="1000" kern="100" dirty="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584770691"/>
                  </a:ext>
                </a:extLst>
              </a:tr>
              <a:tr h="152333">
                <a:tc>
                  <a:txBody>
                    <a:bodyPr/>
                    <a:lstStyle/>
                    <a:p>
                      <a:pPr algn="r">
                        <a:lnSpc>
                          <a:spcPct val="107000"/>
                        </a:lnSpc>
                        <a:spcAft>
                          <a:spcPts val="0"/>
                        </a:spcAft>
                      </a:pPr>
                      <a:r>
                        <a:rPr lang="en-US" sz="1000" kern="100" dirty="0">
                          <a:effectLst/>
                          <a:latin typeface="Arial Narrow" panose="020B0606020202030204" pitchFamily="34" charset="0"/>
                        </a:rPr>
                        <a:t>TOTAL</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93.950</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000" kern="100" dirty="0">
                          <a:effectLst/>
                          <a:latin typeface="Arial Narrow" panose="020B0606020202030204" pitchFamily="34" charset="0"/>
                        </a:rPr>
                        <a:t>95.979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000" kern="100" dirty="0">
                          <a:effectLst/>
                          <a:latin typeface="Arial Narrow" panose="020B0606020202030204" pitchFamily="34" charset="0"/>
                        </a:rPr>
                        <a:t>2.028</a:t>
                      </a:r>
                      <a:endParaRPr lang="en-US" sz="1000" kern="100" dirty="0">
                        <a:effectLst/>
                        <a:latin typeface="Arial Narrow" panose="020B0606020202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146263289"/>
                  </a:ext>
                </a:extLst>
              </a:tr>
            </a:tbl>
          </a:graphicData>
        </a:graphic>
      </p:graphicFrame>
      <p:sp>
        <p:nvSpPr>
          <p:cNvPr id="16" name="TextBox 15">
            <a:extLst>
              <a:ext uri="{FF2B5EF4-FFF2-40B4-BE49-F238E27FC236}">
                <a16:creationId xmlns:a16="http://schemas.microsoft.com/office/drawing/2014/main" id="{FDBA916F-ECCD-497D-8C34-192157604183}"/>
              </a:ext>
            </a:extLst>
          </p:cNvPr>
          <p:cNvSpPr txBox="1"/>
          <p:nvPr/>
        </p:nvSpPr>
        <p:spPr>
          <a:xfrm>
            <a:off x="8434344" y="6122954"/>
            <a:ext cx="3600000" cy="646331"/>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Overall improvement in accuracy</a:t>
            </a:r>
          </a:p>
          <a:p>
            <a:pPr algn="just"/>
            <a:r>
              <a:rPr lang="en-US" sz="1200" dirty="0">
                <a:latin typeface="Arial" panose="020B0604020202020204" pitchFamily="34" charset="0"/>
                <a:cs typeface="Arial" panose="020B0604020202020204" pitchFamily="34" charset="0"/>
              </a:rPr>
              <a:t>FP beats reduce : 3122 for PT , 1447 for MEE.</a:t>
            </a:r>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Acc. improve by  6.9% for patient 2, noisy signal.</a:t>
            </a:r>
            <a:endParaRPr lang="en-US" sz="1200" dirty="0">
              <a:latin typeface="Arial" panose="020B0604020202020204" pitchFamily="34" charset="0"/>
              <a:cs typeface="Arial" panose="020B0604020202020204" pitchFamily="34" charset="0"/>
            </a:endParaRPr>
          </a:p>
        </p:txBody>
      </p:sp>
      <p:pic>
        <p:nvPicPr>
          <p:cNvPr id="17" name="Picture 16" descr="mee">
            <a:extLst>
              <a:ext uri="{FF2B5EF4-FFF2-40B4-BE49-F238E27FC236}">
                <a16:creationId xmlns:a16="http://schemas.microsoft.com/office/drawing/2014/main" id="{AC58B678-81BB-48A3-AABF-41D6D63BB21E}"/>
              </a:ext>
            </a:extLst>
          </p:cNvPr>
          <p:cNvPicPr/>
          <p:nvPr/>
        </p:nvPicPr>
        <p:blipFill rotWithShape="1">
          <a:blip r:embed="rId4">
            <a:extLst>
              <a:ext uri="{28A0092B-C50C-407E-A947-70E740481C1C}">
                <a14:useLocalDpi xmlns:a14="http://schemas.microsoft.com/office/drawing/2010/main" val="0"/>
              </a:ext>
            </a:extLst>
          </a:blip>
          <a:srcRect l="10034" t="5238" r="7637" b="65579"/>
          <a:stretch/>
        </p:blipFill>
        <p:spPr bwMode="auto">
          <a:xfrm>
            <a:off x="8467725" y="1687394"/>
            <a:ext cx="3566619" cy="1053419"/>
          </a:xfrm>
          <a:prstGeom prst="rect">
            <a:avLst/>
          </a:prstGeom>
          <a:noFill/>
        </p:spPr>
      </p:pic>
      <p:pic>
        <p:nvPicPr>
          <p:cNvPr id="18" name="Picture 17" descr="mee">
            <a:extLst>
              <a:ext uri="{FF2B5EF4-FFF2-40B4-BE49-F238E27FC236}">
                <a16:creationId xmlns:a16="http://schemas.microsoft.com/office/drawing/2014/main" id="{E71F15E0-016F-42F7-AAF1-FD266C3CB05B}"/>
              </a:ext>
            </a:extLst>
          </p:cNvPr>
          <p:cNvPicPr/>
          <p:nvPr/>
        </p:nvPicPr>
        <p:blipFill rotWithShape="1">
          <a:blip r:embed="rId4">
            <a:extLst>
              <a:ext uri="{28A0092B-C50C-407E-A947-70E740481C1C}">
                <a14:useLocalDpi xmlns:a14="http://schemas.microsoft.com/office/drawing/2010/main" val="0"/>
              </a:ext>
            </a:extLst>
          </a:blip>
          <a:srcRect l="10034" t="65823" r="7637" b="4747"/>
          <a:stretch/>
        </p:blipFill>
        <p:spPr bwMode="auto">
          <a:xfrm>
            <a:off x="8467725" y="2750803"/>
            <a:ext cx="3566619" cy="1062339"/>
          </a:xfrm>
          <a:prstGeom prst="rect">
            <a:avLst/>
          </a:prstGeom>
          <a:noFill/>
        </p:spPr>
      </p:pic>
      <p:sp>
        <p:nvSpPr>
          <p:cNvPr id="19" name="TextBox 18">
            <a:extLst>
              <a:ext uri="{FF2B5EF4-FFF2-40B4-BE49-F238E27FC236}">
                <a16:creationId xmlns:a16="http://schemas.microsoft.com/office/drawing/2014/main" id="{A4D9BE7F-9757-44C7-B816-BEA897410D6D}"/>
              </a:ext>
            </a:extLst>
          </p:cNvPr>
          <p:cNvSpPr txBox="1"/>
          <p:nvPr/>
        </p:nvSpPr>
        <p:spPr>
          <a:xfrm>
            <a:off x="4296000" y="4601219"/>
            <a:ext cx="3600000" cy="2123658"/>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MEE criterion aims to minimize the entropy of error between measured and desired signal</a:t>
            </a:r>
          </a:p>
          <a:p>
            <a:pPr algn="just"/>
            <a:endParaRPr lang="en-US"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I</a:t>
            </a:r>
            <a:r>
              <a:rPr lang="en-US" sz="1200" dirty="0" err="1">
                <a:latin typeface="Arial" panose="020B0604020202020204" pitchFamily="34" charset="0"/>
                <a:cs typeface="Arial" panose="020B0604020202020204" pitchFamily="34" charset="0"/>
              </a:rPr>
              <a:t>nitial</a:t>
            </a:r>
            <a:r>
              <a:rPr lang="en-US" sz="1200" dirty="0">
                <a:latin typeface="Arial" panose="020B0604020202020204" pitchFamily="34" charset="0"/>
                <a:cs typeface="Arial" panose="020B0604020202020204" pitchFamily="34" charset="0"/>
              </a:rPr>
              <a:t> reference signal - averaging the QRS complexes detected by PT method.</a:t>
            </a:r>
          </a:p>
          <a:p>
            <a:pPr algn="just"/>
            <a:r>
              <a:rPr lang="en-IN" sz="1200" dirty="0">
                <a:latin typeface="Arial" panose="020B0604020202020204" pitchFamily="34" charset="0"/>
                <a:cs typeface="Arial" panose="020B0604020202020204" pitchFamily="34" charset="0"/>
              </a:rPr>
              <a:t>Measured input signal - windowed noisy ECG.</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The QRS complex is slid across the ECG signal and the cost function at each step is recorded and the reference signal is regularly updated.</a:t>
            </a:r>
          </a:p>
          <a:p>
            <a:pPr algn="just"/>
            <a:r>
              <a:rPr lang="en-IN" sz="1200" dirty="0">
                <a:latin typeface="Arial" panose="020B0604020202020204" pitchFamily="34" charset="0"/>
                <a:cs typeface="Arial" panose="020B0604020202020204" pitchFamily="34" charset="0"/>
              </a:rPr>
              <a:t>Peaks in this plot correspond to ECG R peaks.</a:t>
            </a:r>
          </a:p>
        </p:txBody>
      </p:sp>
      <p:pic>
        <p:nvPicPr>
          <p:cNvPr id="20" name="Picture 19">
            <a:extLst>
              <a:ext uri="{FF2B5EF4-FFF2-40B4-BE49-F238E27FC236}">
                <a16:creationId xmlns:a16="http://schemas.microsoft.com/office/drawing/2014/main" id="{03B32E84-E31A-44BA-AF94-E18012C34A25}"/>
              </a:ext>
            </a:extLst>
          </p:cNvPr>
          <p:cNvPicPr/>
          <p:nvPr/>
        </p:nvPicPr>
        <p:blipFill rotWithShape="1">
          <a:blip r:embed="rId5" cstate="print">
            <a:extLst>
              <a:ext uri="{28A0092B-C50C-407E-A947-70E740481C1C}">
                <a14:useLocalDpi xmlns:a14="http://schemas.microsoft.com/office/drawing/2010/main" val="0"/>
              </a:ext>
            </a:extLst>
          </a:blip>
          <a:srcRect l="3432" t="2471" r="8711"/>
          <a:stretch/>
        </p:blipFill>
        <p:spPr>
          <a:xfrm>
            <a:off x="876881" y="1688540"/>
            <a:ext cx="2161540" cy="1814621"/>
          </a:xfrm>
          <a:prstGeom prst="rect">
            <a:avLst/>
          </a:prstGeom>
        </p:spPr>
      </p:pic>
      <p:sp>
        <p:nvSpPr>
          <p:cNvPr id="21" name="TextBox 20">
            <a:extLst>
              <a:ext uri="{FF2B5EF4-FFF2-40B4-BE49-F238E27FC236}">
                <a16:creationId xmlns:a16="http://schemas.microsoft.com/office/drawing/2014/main" id="{AAEE5917-F3A6-4C44-ACCC-3862450B3B10}"/>
              </a:ext>
            </a:extLst>
          </p:cNvPr>
          <p:cNvSpPr txBox="1"/>
          <p:nvPr/>
        </p:nvSpPr>
        <p:spPr>
          <a:xfrm>
            <a:off x="157651" y="5888656"/>
            <a:ext cx="3600000" cy="830997"/>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Traditionally used method – PT algorithm</a:t>
            </a:r>
          </a:p>
          <a:p>
            <a:pPr algn="just"/>
            <a:r>
              <a:rPr lang="en-IN" sz="1200" dirty="0">
                <a:latin typeface="Arial" panose="020B0604020202020204" pitchFamily="34" charset="0"/>
                <a:cs typeface="Arial" panose="020B0604020202020204" pitchFamily="34" charset="0"/>
              </a:rPr>
              <a:t>Filtering – Differentiation – Squaring – Integration</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Susceptible to muscle and motion noise</a:t>
            </a:r>
          </a:p>
        </p:txBody>
      </p:sp>
    </p:spTree>
    <p:extLst>
      <p:ext uri="{BB962C8B-B14F-4D97-AF65-F5344CB8AC3E}">
        <p14:creationId xmlns:p14="http://schemas.microsoft.com/office/powerpoint/2010/main" val="366552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AA7-24D8-4384-8E2D-DD10C8E925DE}"/>
              </a:ext>
            </a:extLst>
          </p:cNvPr>
          <p:cNvSpPr>
            <a:spLocks noGrp="1"/>
          </p:cNvSpPr>
          <p:nvPr>
            <p:ph type="title"/>
          </p:nvPr>
        </p:nvSpPr>
        <p:spPr/>
        <p:txBody>
          <a:bodyPr/>
          <a:lstStyle/>
          <a:p>
            <a:pPr lvl="0"/>
            <a:r>
              <a:rPr lang="en-IN" dirty="0">
                <a:latin typeface="Arial" panose="020B0604020202020204" pitchFamily="34" charset="0"/>
                <a:cs typeface="Arial" panose="020B0604020202020204" pitchFamily="34" charset="0"/>
              </a:rPr>
              <a:t>ECG Signal Processing and Analysis</a:t>
            </a: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BC5DF55-1D72-452E-81F0-8FD36CACC290}"/>
              </a:ext>
            </a:extLst>
          </p:cNvPr>
          <p:cNvSpPr/>
          <p:nvPr/>
        </p:nvSpPr>
        <p:spPr>
          <a:xfrm>
            <a:off x="157654"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Cardiac Rehab</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CCE14B-54E4-4408-8BD8-7544A3CA06C9}"/>
              </a:ext>
            </a:extLst>
          </p:cNvPr>
          <p:cNvSpPr txBox="1"/>
          <p:nvPr/>
        </p:nvSpPr>
        <p:spPr>
          <a:xfrm>
            <a:off x="157651" y="1714748"/>
            <a:ext cx="3600000" cy="1923604"/>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Data collected from 12 patients undergoing cardiac rehabilitation exercises.</a:t>
            </a:r>
          </a:p>
          <a:p>
            <a:pPr algn="just"/>
            <a:r>
              <a:rPr lang="en-IN" sz="1200" dirty="0">
                <a:latin typeface="Arial" panose="020B0604020202020204" pitchFamily="34" charset="0"/>
                <a:cs typeface="Arial" panose="020B0604020202020204" pitchFamily="34" charset="0"/>
              </a:rPr>
              <a:t>Prescribed 3 exercises – TM SC AC/IR</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Program Structure </a:t>
            </a:r>
          </a:p>
          <a:p>
            <a:pPr algn="just"/>
            <a:r>
              <a:rPr lang="en-IN" sz="1100" dirty="0">
                <a:latin typeface="Arial" panose="020B0604020202020204" pitchFamily="34" charset="0"/>
                <a:cs typeface="Arial" panose="020B0604020202020204" pitchFamily="34" charset="0"/>
              </a:rPr>
              <a:t>Warmup : Ex1 : Rest : Ex2 : Rest : Ex3 : Cool down</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2 Methods of data collection</a:t>
            </a:r>
          </a:p>
          <a:p>
            <a:pPr marL="171450" indent="-171450" algn="just">
              <a:buFontTx/>
              <a:buChar char="-"/>
            </a:pPr>
            <a:r>
              <a:rPr lang="en-IN" sz="1200" dirty="0">
                <a:latin typeface="Arial" panose="020B0604020202020204" pitchFamily="34" charset="0"/>
                <a:cs typeface="Arial" panose="020B0604020202020204" pitchFamily="34" charset="0"/>
              </a:rPr>
              <a:t>Intermittent physiological monitor</a:t>
            </a:r>
          </a:p>
          <a:p>
            <a:pPr marL="171450" indent="-171450" algn="just">
              <a:buFontTx/>
              <a:buChar char="-"/>
            </a:pPr>
            <a:r>
              <a:rPr lang="en-IN" sz="1200" dirty="0">
                <a:latin typeface="Arial" panose="020B0604020202020204" pitchFamily="34" charset="0"/>
                <a:cs typeface="Arial" panose="020B0604020202020204" pitchFamily="34" charset="0"/>
              </a:rPr>
              <a:t>Wearable device with ECG sensors</a:t>
            </a:r>
          </a:p>
        </p:txBody>
      </p:sp>
      <p:sp>
        <p:nvSpPr>
          <p:cNvPr id="7" name="Rectangle 6">
            <a:extLst>
              <a:ext uri="{FF2B5EF4-FFF2-40B4-BE49-F238E27FC236}">
                <a16:creationId xmlns:a16="http://schemas.microsoft.com/office/drawing/2014/main" id="{70578A9A-F6F6-400B-AFE7-07CACC9CCF49}"/>
              </a:ext>
            </a:extLst>
          </p:cNvPr>
          <p:cNvSpPr/>
          <p:nvPr/>
        </p:nvSpPr>
        <p:spPr>
          <a:xfrm>
            <a:off x="157651" y="3861764"/>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2. Conventional Monitors</a:t>
            </a:r>
          </a:p>
        </p:txBody>
      </p:sp>
      <p:sp>
        <p:nvSpPr>
          <p:cNvPr id="8" name="Rectangle 7">
            <a:extLst>
              <a:ext uri="{FF2B5EF4-FFF2-40B4-BE49-F238E27FC236}">
                <a16:creationId xmlns:a16="http://schemas.microsoft.com/office/drawing/2014/main" id="{6841DCE4-8C16-4B2B-B7CC-3BDE26F6F28F}"/>
              </a:ext>
            </a:extLst>
          </p:cNvPr>
          <p:cNvSpPr/>
          <p:nvPr/>
        </p:nvSpPr>
        <p:spPr>
          <a:xfrm>
            <a:off x="4296000" y="2127800"/>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3. ECG Monitoring Results</a:t>
            </a:r>
          </a:p>
        </p:txBody>
      </p:sp>
      <p:sp>
        <p:nvSpPr>
          <p:cNvPr id="9" name="Rectangle 8">
            <a:extLst>
              <a:ext uri="{FF2B5EF4-FFF2-40B4-BE49-F238E27FC236}">
                <a16:creationId xmlns:a16="http://schemas.microsoft.com/office/drawing/2014/main" id="{F9CF39D9-09A1-4DC7-BAF4-FD303DB74810}"/>
              </a:ext>
            </a:extLst>
          </p:cNvPr>
          <p:cNvSpPr/>
          <p:nvPr/>
        </p:nvSpPr>
        <p:spPr>
          <a:xfrm>
            <a:off x="8434348" y="1314476"/>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3. ECG Monitoring Results – Cont’d</a:t>
            </a:r>
          </a:p>
        </p:txBody>
      </p:sp>
      <p:pic>
        <p:nvPicPr>
          <p:cNvPr id="13" name="Picture 2">
            <a:extLst>
              <a:ext uri="{FF2B5EF4-FFF2-40B4-BE49-F238E27FC236}">
                <a16:creationId xmlns:a16="http://schemas.microsoft.com/office/drawing/2014/main" id="{164FCDAB-B629-4C6B-BFDB-5ABABE63F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999" y="2534084"/>
            <a:ext cx="3600002" cy="235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2C16AAB7-FE2E-4B1A-ADE9-493F8C7B3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1138" y="1729974"/>
            <a:ext cx="3600000" cy="2433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a16="http://schemas.microsoft.com/office/drawing/2014/main" id="{404A3F82-3CE2-44B8-B376-3FB3BD3C71A1}"/>
              </a:ext>
            </a:extLst>
          </p:cNvPr>
          <p:cNvGraphicFramePr>
            <a:graphicFrameLocks noGrp="1"/>
          </p:cNvGraphicFramePr>
          <p:nvPr>
            <p:extLst>
              <p:ext uri="{D42A27DB-BD31-4B8C-83A1-F6EECF244321}">
                <p14:modId xmlns:p14="http://schemas.microsoft.com/office/powerpoint/2010/main" val="2025025178"/>
              </p:ext>
            </p:extLst>
          </p:nvPr>
        </p:nvGraphicFramePr>
        <p:xfrm>
          <a:off x="157651" y="4290330"/>
          <a:ext cx="3600000" cy="2286000"/>
        </p:xfrm>
        <a:graphic>
          <a:graphicData uri="http://schemas.openxmlformats.org/drawingml/2006/table">
            <a:tbl>
              <a:tblPr firstRow="1" firstCol="1" bandRow="1" bandCol="1">
                <a:tableStyleId>{5940675A-B579-460E-94D1-54222C63F5DA}</a:tableStyleId>
              </a:tblPr>
              <a:tblGrid>
                <a:gridCol w="296864">
                  <a:extLst>
                    <a:ext uri="{9D8B030D-6E8A-4147-A177-3AD203B41FA5}">
                      <a16:colId xmlns:a16="http://schemas.microsoft.com/office/drawing/2014/main" val="3427164110"/>
                    </a:ext>
                  </a:extLst>
                </a:gridCol>
                <a:gridCol w="762334">
                  <a:extLst>
                    <a:ext uri="{9D8B030D-6E8A-4147-A177-3AD203B41FA5}">
                      <a16:colId xmlns:a16="http://schemas.microsoft.com/office/drawing/2014/main" val="4253208312"/>
                    </a:ext>
                  </a:extLst>
                </a:gridCol>
                <a:gridCol w="266357">
                  <a:extLst>
                    <a:ext uri="{9D8B030D-6E8A-4147-A177-3AD203B41FA5}">
                      <a16:colId xmlns:a16="http://schemas.microsoft.com/office/drawing/2014/main" val="2932572873"/>
                    </a:ext>
                  </a:extLst>
                </a:gridCol>
                <a:gridCol w="261765">
                  <a:extLst>
                    <a:ext uri="{9D8B030D-6E8A-4147-A177-3AD203B41FA5}">
                      <a16:colId xmlns:a16="http://schemas.microsoft.com/office/drawing/2014/main" val="3953072142"/>
                    </a:ext>
                  </a:extLst>
                </a:gridCol>
                <a:gridCol w="134121">
                  <a:extLst>
                    <a:ext uri="{9D8B030D-6E8A-4147-A177-3AD203B41FA5}">
                      <a16:colId xmlns:a16="http://schemas.microsoft.com/office/drawing/2014/main" val="3406581983"/>
                    </a:ext>
                  </a:extLst>
                </a:gridCol>
                <a:gridCol w="243359">
                  <a:extLst>
                    <a:ext uri="{9D8B030D-6E8A-4147-A177-3AD203B41FA5}">
                      <a16:colId xmlns:a16="http://schemas.microsoft.com/office/drawing/2014/main" val="1767122458"/>
                    </a:ext>
                  </a:extLst>
                </a:gridCol>
                <a:gridCol w="860720">
                  <a:extLst>
                    <a:ext uri="{9D8B030D-6E8A-4147-A177-3AD203B41FA5}">
                      <a16:colId xmlns:a16="http://schemas.microsoft.com/office/drawing/2014/main" val="3973594907"/>
                    </a:ext>
                  </a:extLst>
                </a:gridCol>
                <a:gridCol w="774480">
                  <a:extLst>
                    <a:ext uri="{9D8B030D-6E8A-4147-A177-3AD203B41FA5}">
                      <a16:colId xmlns:a16="http://schemas.microsoft.com/office/drawing/2014/main" val="3818478327"/>
                    </a:ext>
                  </a:extLst>
                </a:gridCol>
              </a:tblGrid>
              <a:tr h="0">
                <a:tc rowSpan="2">
                  <a:txBody>
                    <a:bodyPr/>
                    <a:lstStyle/>
                    <a:p>
                      <a:pPr algn="ctr">
                        <a:spcAft>
                          <a:spcPts val="0"/>
                        </a:spcAft>
                      </a:pPr>
                      <a:r>
                        <a:rPr lang="en-US" sz="1000" dirty="0">
                          <a:effectLst/>
                          <a:latin typeface="Arial Narrow" panose="020B0606020202030204" pitchFamily="34" charset="0"/>
                        </a:rPr>
                        <a:t>No</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rowSpan="2">
                  <a:txBody>
                    <a:bodyPr/>
                    <a:lstStyle/>
                    <a:p>
                      <a:pPr algn="ctr">
                        <a:spcAft>
                          <a:spcPts val="0"/>
                        </a:spcAft>
                      </a:pPr>
                      <a:r>
                        <a:rPr lang="en-US" sz="1000" dirty="0">
                          <a:effectLst/>
                          <a:latin typeface="Arial Narrow" panose="020B0606020202030204" pitchFamily="34" charset="0"/>
                        </a:rPr>
                        <a:t>Target HR</a:t>
                      </a:r>
                    </a:p>
                    <a:p>
                      <a:pPr algn="ctr">
                        <a:spcAft>
                          <a:spcPts val="0"/>
                        </a:spcAft>
                      </a:pPr>
                      <a:r>
                        <a:rPr lang="en-US" sz="1000" dirty="0">
                          <a:effectLst/>
                          <a:latin typeface="Arial Narrow" panose="020B0606020202030204" pitchFamily="34" charset="0"/>
                        </a:rPr>
                        <a:t>(bpm)</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TM</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SC</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dirty="0">
                          <a:effectLst/>
                          <a:latin typeface="Arial Narrow" panose="020B0606020202030204" pitchFamily="34" charset="0"/>
                        </a:rPr>
                        <a:t>AC/IR</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r>
                        <a:rPr lang="en-US" sz="1300">
                          <a:effectLst/>
                        </a:rPr>
                        <a:t>AC/IR</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Pre-rehab</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Post-rehab</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426679837"/>
                  </a:ext>
                </a:extLst>
              </a:tr>
              <a:tr h="0">
                <a:tc vMerge="1">
                  <a:txBody>
                    <a:bodyPr/>
                    <a:lstStyle/>
                    <a:p>
                      <a:endParaRPr lang="en-US"/>
                    </a:p>
                  </a:txBody>
                  <a:tcPr/>
                </a:tc>
                <a:tc vMerge="1">
                  <a:txBody>
                    <a:bodyPr/>
                    <a:lstStyle/>
                    <a:p>
                      <a:endParaRPr lang="en-US"/>
                    </a:p>
                  </a:txBody>
                  <a:tcPr/>
                </a:tc>
                <a:tc gridSpan="4">
                  <a:txBody>
                    <a:bodyPr/>
                    <a:lstStyle/>
                    <a:p>
                      <a:pPr algn="ctr">
                        <a:spcAft>
                          <a:spcPts val="0"/>
                        </a:spcAft>
                      </a:pPr>
                      <a:r>
                        <a:rPr lang="en-US" sz="1000">
                          <a:effectLst/>
                          <a:latin typeface="Arial Narrow" panose="020B0606020202030204" pitchFamily="34" charset="0"/>
                        </a:rPr>
                        <a:t>Exercise HR (bpm)</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spcAft>
                          <a:spcPts val="0"/>
                        </a:spcAft>
                      </a:pPr>
                      <a:r>
                        <a:rPr lang="en-US" sz="1000" dirty="0">
                          <a:effectLst/>
                          <a:latin typeface="Arial Narrow" panose="020B0606020202030204" pitchFamily="34" charset="0"/>
                        </a:rPr>
                        <a:t>Blood Pressure(mm Hg) HR (bpm)</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endParaRPr lang="en-US"/>
                    </a:p>
                  </a:txBody>
                  <a:tcPr/>
                </a:tc>
                <a:extLst>
                  <a:ext uri="{0D108BD9-81ED-4DB2-BD59-A6C34878D82A}">
                    <a16:rowId xmlns:a16="http://schemas.microsoft.com/office/drawing/2014/main" val="4244641481"/>
                  </a:ext>
                </a:extLst>
              </a:tr>
              <a:tr h="0">
                <a:tc>
                  <a:txBody>
                    <a:bodyPr/>
                    <a:lstStyle/>
                    <a:p>
                      <a:pPr algn="ctr">
                        <a:spcAft>
                          <a:spcPts val="0"/>
                        </a:spcAft>
                      </a:pPr>
                      <a:r>
                        <a:rPr lang="en-US" sz="1000">
                          <a:effectLst/>
                          <a:latin typeface="Arial Narrow" panose="020B0606020202030204" pitchFamily="34" charset="0"/>
                        </a:rPr>
                        <a:t>1</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90~100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96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114/64, 71</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107/65, 76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302454721"/>
                  </a:ext>
                </a:extLst>
              </a:tr>
              <a:tr h="0">
                <a:tc>
                  <a:txBody>
                    <a:bodyPr/>
                    <a:lstStyle/>
                    <a:p>
                      <a:pPr algn="ctr">
                        <a:spcAft>
                          <a:spcPts val="0"/>
                        </a:spcAft>
                      </a:pPr>
                      <a:r>
                        <a:rPr lang="en-US" sz="1000">
                          <a:effectLst/>
                          <a:latin typeface="Arial Narrow" panose="020B0606020202030204" pitchFamily="34" charset="0"/>
                        </a:rPr>
                        <a:t>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100~105</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98</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120/59, 60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108/50, 62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831863928"/>
                  </a:ext>
                </a:extLst>
              </a:tr>
              <a:tr h="0">
                <a:tc>
                  <a:txBody>
                    <a:bodyPr/>
                    <a:lstStyle/>
                    <a:p>
                      <a:pPr algn="ctr">
                        <a:spcAft>
                          <a:spcPts val="0"/>
                        </a:spcAft>
                      </a:pPr>
                      <a:r>
                        <a:rPr lang="en-US" sz="1000">
                          <a:effectLst/>
                          <a:latin typeface="Arial Narrow" panose="020B0606020202030204" pitchFamily="34" charset="0"/>
                        </a:rPr>
                        <a:t>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85~90</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89</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117/61, 62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103/58, 74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46168536"/>
                  </a:ext>
                </a:extLst>
              </a:tr>
              <a:tr h="0">
                <a:tc>
                  <a:txBody>
                    <a:bodyPr/>
                    <a:lstStyle/>
                    <a:p>
                      <a:pPr algn="ctr">
                        <a:spcAft>
                          <a:spcPts val="0"/>
                        </a:spcAft>
                      </a:pPr>
                      <a:r>
                        <a:rPr lang="en-US" sz="1000">
                          <a:effectLst/>
                          <a:latin typeface="Arial Narrow" panose="020B0606020202030204" pitchFamily="34" charset="0"/>
                        </a:rPr>
                        <a:t>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100~110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111</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131/81, 68</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104/68, 87</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2405077241"/>
                  </a:ext>
                </a:extLst>
              </a:tr>
              <a:tr h="0">
                <a:tc>
                  <a:txBody>
                    <a:bodyPr/>
                    <a:lstStyle/>
                    <a:p>
                      <a:pPr algn="ctr">
                        <a:spcAft>
                          <a:spcPts val="0"/>
                        </a:spcAft>
                      </a:pPr>
                      <a:r>
                        <a:rPr lang="en-US" sz="1000">
                          <a:effectLst/>
                          <a:latin typeface="Arial Narrow" panose="020B0606020202030204" pitchFamily="34" charset="0"/>
                        </a:rPr>
                        <a:t>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90~95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72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82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153/75, 56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113/60, 60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749644787"/>
                  </a:ext>
                </a:extLst>
              </a:tr>
              <a:tr h="0">
                <a:tc>
                  <a:txBody>
                    <a:bodyPr/>
                    <a:lstStyle/>
                    <a:p>
                      <a:pPr algn="ctr">
                        <a:spcAft>
                          <a:spcPts val="0"/>
                        </a:spcAft>
                      </a:pPr>
                      <a:r>
                        <a:rPr lang="en-US" sz="1000">
                          <a:effectLst/>
                          <a:latin typeface="Arial Narrow" panose="020B0606020202030204" pitchFamily="34" charset="0"/>
                        </a:rPr>
                        <a:t>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95~100</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117 </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105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133/86, 65</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123/73, 73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981287558"/>
                  </a:ext>
                </a:extLst>
              </a:tr>
              <a:tr h="0">
                <a:tc>
                  <a:txBody>
                    <a:bodyPr/>
                    <a:lstStyle/>
                    <a:p>
                      <a:pPr algn="ctr">
                        <a:spcAft>
                          <a:spcPts val="0"/>
                        </a:spcAft>
                      </a:pPr>
                      <a:r>
                        <a:rPr lang="en-US" sz="1000">
                          <a:effectLst/>
                          <a:latin typeface="Arial Narrow" panose="020B0606020202030204" pitchFamily="34" charset="0"/>
                        </a:rPr>
                        <a:t>7</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102~110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103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113</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148/66, 72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123/67, 76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4067910315"/>
                  </a:ext>
                </a:extLst>
              </a:tr>
              <a:tr h="0">
                <a:tc>
                  <a:txBody>
                    <a:bodyPr/>
                    <a:lstStyle/>
                    <a:p>
                      <a:pPr algn="ctr">
                        <a:spcAft>
                          <a:spcPts val="0"/>
                        </a:spcAft>
                      </a:pPr>
                      <a:r>
                        <a:rPr lang="en-US" sz="1000">
                          <a:effectLst/>
                          <a:latin typeface="Arial Narrow" panose="020B0606020202030204" pitchFamily="34" charset="0"/>
                        </a:rPr>
                        <a:t>8</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80~85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107 </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105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95 </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102/65, 77</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103/58, 79</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3629313032"/>
                  </a:ext>
                </a:extLst>
              </a:tr>
              <a:tr h="0">
                <a:tc>
                  <a:txBody>
                    <a:bodyPr/>
                    <a:lstStyle/>
                    <a:p>
                      <a:pPr algn="ctr">
                        <a:spcAft>
                          <a:spcPts val="0"/>
                        </a:spcAft>
                      </a:pPr>
                      <a:r>
                        <a:rPr lang="en-US" sz="1000">
                          <a:effectLst/>
                          <a:latin typeface="Arial Narrow" panose="020B0606020202030204" pitchFamily="34" charset="0"/>
                        </a:rPr>
                        <a:t>9</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70~80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77 </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74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66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126/60, 56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122/68, 58</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292711903"/>
                  </a:ext>
                </a:extLst>
              </a:tr>
              <a:tr h="0">
                <a:tc>
                  <a:txBody>
                    <a:bodyPr/>
                    <a:lstStyle/>
                    <a:p>
                      <a:pPr algn="ctr">
                        <a:spcAft>
                          <a:spcPts val="0"/>
                        </a:spcAft>
                      </a:pPr>
                      <a:r>
                        <a:rPr lang="en-US" sz="1000">
                          <a:effectLst/>
                          <a:latin typeface="Arial Narrow" panose="020B0606020202030204" pitchFamily="34" charset="0"/>
                        </a:rPr>
                        <a:t>10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85~90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87</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137/70, 66</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135/65, 70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4141558007"/>
                  </a:ext>
                </a:extLst>
              </a:tr>
              <a:tr h="0">
                <a:tc>
                  <a:txBody>
                    <a:bodyPr/>
                    <a:lstStyle/>
                    <a:p>
                      <a:pPr algn="ctr">
                        <a:spcAft>
                          <a:spcPts val="0"/>
                        </a:spcAft>
                      </a:pPr>
                      <a:r>
                        <a:rPr lang="en-US" sz="1000">
                          <a:effectLst/>
                          <a:latin typeface="Arial Narrow" panose="020B0606020202030204" pitchFamily="34" charset="0"/>
                        </a:rPr>
                        <a:t>11</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110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N.A.</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a:effectLst/>
                          <a:latin typeface="Arial Narrow" panose="020B0606020202030204" pitchFamily="34" charset="0"/>
                        </a:rPr>
                        <a:t>105</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94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149/65, 61</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138/64, 94</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412561205"/>
                  </a:ext>
                </a:extLst>
              </a:tr>
              <a:tr h="0">
                <a:tc>
                  <a:txBody>
                    <a:bodyPr/>
                    <a:lstStyle/>
                    <a:p>
                      <a:pPr algn="ctr">
                        <a:spcAft>
                          <a:spcPts val="0"/>
                        </a:spcAft>
                      </a:pPr>
                      <a:r>
                        <a:rPr lang="en-US" sz="1000">
                          <a:effectLst/>
                          <a:latin typeface="Arial Narrow" panose="020B0606020202030204" pitchFamily="34" charset="0"/>
                        </a:rPr>
                        <a:t>12</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100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105</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gridSpan="2">
                  <a:txBody>
                    <a:bodyPr/>
                    <a:lstStyle/>
                    <a:p>
                      <a:pPr algn="ctr">
                        <a:spcAft>
                          <a:spcPts val="0"/>
                        </a:spcAft>
                      </a:pPr>
                      <a:r>
                        <a:rPr lang="en-US" sz="1000" dirty="0">
                          <a:effectLst/>
                          <a:latin typeface="Arial Narrow" panose="020B0606020202030204" pitchFamily="34" charset="0"/>
                        </a:rPr>
                        <a:t>92</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hMerge="1">
                  <a:txBody>
                    <a:bodyPr/>
                    <a:lstStyle/>
                    <a:p>
                      <a:pPr algn="ctr">
                        <a:spcAft>
                          <a:spcPts val="0"/>
                        </a:spcAft>
                      </a:pP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87</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a:effectLst/>
                          <a:latin typeface="Arial Narrow" panose="020B0606020202030204" pitchFamily="34" charset="0"/>
                        </a:rPr>
                        <a:t>152/89, 70</a:t>
                      </a:r>
                      <a:endParaRPr lang="en-US" sz="10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tc>
                  <a:txBody>
                    <a:bodyPr/>
                    <a:lstStyle/>
                    <a:p>
                      <a:pPr algn="ctr">
                        <a:spcAft>
                          <a:spcPts val="0"/>
                        </a:spcAft>
                      </a:pPr>
                      <a:r>
                        <a:rPr lang="en-US" sz="1000" dirty="0">
                          <a:effectLst/>
                          <a:latin typeface="Arial Narrow" panose="020B0606020202030204" pitchFamily="34" charset="0"/>
                        </a:rPr>
                        <a:t>138/60, 78</a:t>
                      </a: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17780" marR="17780" marT="0" marB="0"/>
                </a:tc>
                <a:extLst>
                  <a:ext uri="{0D108BD9-81ED-4DB2-BD59-A6C34878D82A}">
                    <a16:rowId xmlns:a16="http://schemas.microsoft.com/office/drawing/2014/main" val="1613117899"/>
                  </a:ext>
                </a:extLst>
              </a:tr>
            </a:tbl>
          </a:graphicData>
        </a:graphic>
      </p:graphicFrame>
      <p:sp>
        <p:nvSpPr>
          <p:cNvPr id="17" name="TextBox 16">
            <a:extLst>
              <a:ext uri="{FF2B5EF4-FFF2-40B4-BE49-F238E27FC236}">
                <a16:creationId xmlns:a16="http://schemas.microsoft.com/office/drawing/2014/main" id="{13A7429D-831F-47F8-AB84-AC5DB15FD9B8}"/>
              </a:ext>
            </a:extLst>
          </p:cNvPr>
          <p:cNvSpPr txBox="1"/>
          <p:nvPr/>
        </p:nvSpPr>
        <p:spPr>
          <a:xfrm>
            <a:off x="4294396" y="1314476"/>
            <a:ext cx="3600000" cy="830997"/>
          </a:xfrm>
          <a:prstGeom prst="rect">
            <a:avLst/>
          </a:prstGeom>
          <a:noFill/>
        </p:spPr>
        <p:txBody>
          <a:bodyPr wrap="square" rtlCol="0">
            <a:spAutoFit/>
          </a:bodyPr>
          <a:lstStyle/>
          <a:p>
            <a:pPr marL="171450" indent="-171450" algn="just">
              <a:buFontTx/>
              <a:buChar char="-"/>
            </a:pPr>
            <a:r>
              <a:rPr lang="en-IN" sz="1200" dirty="0">
                <a:latin typeface="Arial" panose="020B0604020202020204" pitchFamily="34" charset="0"/>
                <a:cs typeface="Arial" panose="020B0604020202020204" pitchFamily="34" charset="0"/>
              </a:rPr>
              <a:t>Blood pressure decreased and heart rate increased after rehab</a:t>
            </a:r>
          </a:p>
          <a:p>
            <a:pPr marL="171450" indent="-171450" algn="just">
              <a:buFontTx/>
              <a:buChar char="-"/>
            </a:pPr>
            <a:r>
              <a:rPr lang="en-IN" sz="1200" dirty="0">
                <a:latin typeface="Arial" panose="020B0604020202020204" pitchFamily="34" charset="0"/>
                <a:cs typeface="Arial" panose="020B0604020202020204" pitchFamily="34" charset="0"/>
              </a:rPr>
              <a:t>Target heart rate was met – in general</a:t>
            </a:r>
          </a:p>
          <a:p>
            <a:pPr marL="171450" indent="-171450" algn="just">
              <a:buFontTx/>
              <a:buChar char="-"/>
            </a:pPr>
            <a:r>
              <a:rPr lang="en-IN" sz="1200" dirty="0">
                <a:latin typeface="Arial" panose="020B0604020202020204" pitchFamily="34" charset="0"/>
                <a:cs typeface="Arial" panose="020B0604020202020204" pitchFamily="34" charset="0"/>
              </a:rPr>
              <a:t>Limitation – single point readings</a:t>
            </a:r>
            <a:endParaRPr lang="en-IN" sz="11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AAB7003-071F-43B2-85C3-CEC9BB93A1AF}"/>
              </a:ext>
            </a:extLst>
          </p:cNvPr>
          <p:cNvSpPr txBox="1"/>
          <p:nvPr/>
        </p:nvSpPr>
        <p:spPr>
          <a:xfrm>
            <a:off x="4294396" y="4766328"/>
            <a:ext cx="3600000" cy="1200329"/>
          </a:xfrm>
          <a:prstGeom prst="rect">
            <a:avLst/>
          </a:prstGeom>
          <a:noFill/>
        </p:spPr>
        <p:txBody>
          <a:bodyPr wrap="square" rtlCol="0">
            <a:spAutoFit/>
          </a:bodyPr>
          <a:lstStyle/>
          <a:p>
            <a:pPr marL="171450" indent="-171450" algn="just">
              <a:buFontTx/>
              <a:buChar char="-"/>
            </a:pPr>
            <a:r>
              <a:rPr lang="en-IN" sz="1200" dirty="0">
                <a:latin typeface="Arial" panose="020B0604020202020204" pitchFamily="34" charset="0"/>
                <a:cs typeface="Arial" panose="020B0604020202020204" pitchFamily="34" charset="0"/>
              </a:rPr>
              <a:t>R Peak detection performed </a:t>
            </a:r>
          </a:p>
          <a:p>
            <a:pPr marL="171450" indent="-171450" algn="just">
              <a:buFontTx/>
              <a:buChar char="-"/>
            </a:pPr>
            <a:r>
              <a:rPr lang="en-IN" sz="1200" dirty="0">
                <a:latin typeface="Arial" panose="020B0604020202020204" pitchFamily="34" charset="0"/>
                <a:cs typeface="Arial" panose="020B0604020202020204" pitchFamily="34" charset="0"/>
              </a:rPr>
              <a:t>Inter-beat interval calculated</a:t>
            </a:r>
          </a:p>
          <a:p>
            <a:pPr marL="171450" indent="-171450" algn="just">
              <a:buFontTx/>
              <a:buChar char="-"/>
            </a:pPr>
            <a:endParaRPr lang="en-IN" sz="1200" dirty="0">
              <a:latin typeface="Arial" panose="020B0604020202020204" pitchFamily="34" charset="0"/>
              <a:cs typeface="Arial" panose="020B0604020202020204" pitchFamily="34" charset="0"/>
            </a:endParaRPr>
          </a:p>
          <a:p>
            <a:pPr marL="171450" indent="-171450" algn="just">
              <a:buFontTx/>
              <a:buChar char="-"/>
            </a:pPr>
            <a:r>
              <a:rPr lang="en-IN" sz="1200" dirty="0">
                <a:latin typeface="Arial" panose="020B0604020202020204" pitchFamily="34" charset="0"/>
                <a:cs typeface="Arial" panose="020B0604020202020204" pitchFamily="34" charset="0"/>
              </a:rPr>
              <a:t>Plot of heart rate vs time obtained</a:t>
            </a:r>
          </a:p>
          <a:p>
            <a:pPr marL="171450" indent="-171450" algn="just">
              <a:buFontTx/>
              <a:buChar char="-"/>
            </a:pPr>
            <a:r>
              <a:rPr lang="en-IN" sz="1200" dirty="0">
                <a:latin typeface="Arial" panose="020B0604020202020204" pitchFamily="34" charset="0"/>
                <a:cs typeface="Arial" panose="020B0604020202020204" pitchFamily="34" charset="0"/>
              </a:rPr>
              <a:t>Closely reflects the exercise regimen</a:t>
            </a:r>
          </a:p>
          <a:p>
            <a:pPr marL="171450" indent="-171450" algn="just">
              <a:buFontTx/>
              <a:buChar char="-"/>
            </a:pPr>
            <a:r>
              <a:rPr lang="en-IN" sz="1200" dirty="0">
                <a:latin typeface="Arial" panose="020B0604020202020204" pitchFamily="34" charset="0"/>
                <a:cs typeface="Arial" panose="020B0604020202020204" pitchFamily="34" charset="0"/>
              </a:rPr>
              <a:t>More detailed and continuous information</a:t>
            </a:r>
          </a:p>
        </p:txBody>
      </p:sp>
      <p:sp>
        <p:nvSpPr>
          <p:cNvPr id="20" name="TextBox 19">
            <a:extLst>
              <a:ext uri="{FF2B5EF4-FFF2-40B4-BE49-F238E27FC236}">
                <a16:creationId xmlns:a16="http://schemas.microsoft.com/office/drawing/2014/main" id="{795CCD30-35BB-4FC0-B30D-E60242161509}"/>
              </a:ext>
            </a:extLst>
          </p:cNvPr>
          <p:cNvSpPr txBox="1"/>
          <p:nvPr/>
        </p:nvSpPr>
        <p:spPr>
          <a:xfrm>
            <a:off x="8431138" y="4219069"/>
            <a:ext cx="3600000" cy="1774845"/>
          </a:xfrm>
          <a:prstGeom prst="rect">
            <a:avLst/>
          </a:prstGeom>
          <a:noFill/>
        </p:spPr>
        <p:txBody>
          <a:bodyPr wrap="square" rtlCol="0">
            <a:spAutoFit/>
          </a:bodyPr>
          <a:lstStyle/>
          <a:p>
            <a:pPr marL="171450" indent="-171450" algn="just">
              <a:buFontTx/>
              <a:buChar char="-"/>
            </a:pPr>
            <a:r>
              <a:rPr lang="en-IN" sz="1200" dirty="0">
                <a:latin typeface="Arial" panose="020B0604020202020204" pitchFamily="34" charset="0"/>
                <a:cs typeface="Arial" panose="020B0604020202020204" pitchFamily="34" charset="0"/>
              </a:rPr>
              <a:t>Exercise wise analysis</a:t>
            </a:r>
          </a:p>
          <a:p>
            <a:pPr lvl="0" algn="just">
              <a:spcAft>
                <a:spcPts val="800"/>
              </a:spcAft>
              <a:tabLst>
                <a:tab pos="228600" algn="l"/>
                <a:tab pos="914400" algn="l"/>
              </a:tabLst>
            </a:pPr>
            <a:r>
              <a:rPr lang="en-US" sz="1200" kern="100" dirty="0">
                <a:latin typeface="Arial" panose="020B0604020202020204" pitchFamily="34" charset="0"/>
                <a:ea typeface="SimSun" panose="02010600030101010101" pitchFamily="2" charset="-122"/>
                <a:cs typeface="Arial" panose="020B0604020202020204" pitchFamily="34" charset="0"/>
              </a:rPr>
              <a:t>Patient 1,7 assigned IR have higher mean HR and lower </a:t>
            </a:r>
            <a:r>
              <a:rPr lang="en-US" sz="1200" kern="100" dirty="0" err="1">
                <a:latin typeface="Arial" panose="020B0604020202020204" pitchFamily="34" charset="0"/>
                <a:ea typeface="SimSun" panose="02010600030101010101" pitchFamily="2" charset="-122"/>
                <a:cs typeface="Arial" panose="020B0604020202020204" pitchFamily="34" charset="0"/>
              </a:rPr>
              <a:t>sdHR</a:t>
            </a:r>
            <a:r>
              <a:rPr lang="en-US" sz="1200" kern="100" dirty="0">
                <a:latin typeface="Arial" panose="020B0604020202020204" pitchFamily="34" charset="0"/>
                <a:ea typeface="SimSun" panose="02010600030101010101" pitchFamily="2" charset="-122"/>
                <a:cs typeface="Arial" panose="020B0604020202020204" pitchFamily="34" charset="0"/>
              </a:rPr>
              <a:t> than other exercises. =&gt; is intensive and requires a consistent effort.</a:t>
            </a:r>
          </a:p>
          <a:p>
            <a:pPr lvl="0" algn="just">
              <a:spcAft>
                <a:spcPts val="800"/>
              </a:spcAft>
              <a:tabLst>
                <a:tab pos="228600" algn="l"/>
                <a:tab pos="914400" algn="l"/>
              </a:tabLst>
            </a:pPr>
            <a:r>
              <a:rPr lang="en-US" sz="1200" kern="100" dirty="0">
                <a:latin typeface="Arial" panose="020B0604020202020204" pitchFamily="34" charset="0"/>
                <a:ea typeface="SimSun" panose="02010600030101010101" pitchFamily="2" charset="-122"/>
                <a:cs typeface="Arial" panose="020B0604020202020204" pitchFamily="34" charset="0"/>
              </a:rPr>
              <a:t>8/10 patients assigned AC have lower HR than other exercises. =&gt; intensity of this exercise is relatively lower.</a:t>
            </a:r>
          </a:p>
          <a:p>
            <a:pPr lvl="0" algn="just">
              <a:spcAft>
                <a:spcPts val="800"/>
              </a:spcAft>
              <a:tabLst>
                <a:tab pos="228600" algn="l"/>
                <a:tab pos="914400" algn="l"/>
              </a:tabLst>
            </a:pPr>
            <a:r>
              <a:rPr lang="en-US" sz="1200" kern="100" dirty="0">
                <a:latin typeface="Arial" panose="020B0604020202020204" pitchFamily="34" charset="0"/>
                <a:ea typeface="SimSun" panose="02010600030101010101" pitchFamily="2" charset="-122"/>
                <a:cs typeface="Arial" panose="020B0604020202020204" pitchFamily="34" charset="0"/>
              </a:rPr>
              <a:t>ECG monitoring adds value to rehab exercise.</a:t>
            </a:r>
          </a:p>
        </p:txBody>
      </p:sp>
      <p:sp>
        <p:nvSpPr>
          <p:cNvPr id="21" name="Rectangle 20">
            <a:extLst>
              <a:ext uri="{FF2B5EF4-FFF2-40B4-BE49-F238E27FC236}">
                <a16:creationId xmlns:a16="http://schemas.microsoft.com/office/drawing/2014/main" id="{EE4D4F4D-38AD-4012-86A8-0938CCC2F33B}"/>
              </a:ext>
            </a:extLst>
          </p:cNvPr>
          <p:cNvSpPr/>
          <p:nvPr/>
        </p:nvSpPr>
        <p:spPr>
          <a:xfrm>
            <a:off x="4255478" y="6208467"/>
            <a:ext cx="7775660" cy="600164"/>
          </a:xfrm>
          <a:prstGeom prst="rect">
            <a:avLst/>
          </a:prstGeom>
        </p:spPr>
        <p:txBody>
          <a:bodyPr wrap="square">
            <a:spAutoFit/>
          </a:bodyPr>
          <a:lstStyle/>
          <a:p>
            <a:r>
              <a:rPr lang="en-US" sz="1100" b="1" kern="100" dirty="0">
                <a:latin typeface="Times New Roman" panose="02020603050405020304" pitchFamily="18" charset="0"/>
                <a:ea typeface="SimSun" panose="02010600030101010101" pitchFamily="2" charset="-122"/>
              </a:rPr>
              <a:t>Publication : </a:t>
            </a:r>
            <a:r>
              <a:rPr lang="en-US" sz="1100" kern="100" dirty="0">
                <a:latin typeface="Times New Roman" panose="02020603050405020304" pitchFamily="18" charset="0"/>
                <a:ea typeface="SimSun" panose="02010600030101010101" pitchFamily="2" charset="-122"/>
              </a:rPr>
              <a:t>Aditya Galada, Jianmin Zhang, Yong Kiang Yeo, Wee Ser, Zhiping Lin, Doris Tan, Yvonne Chow, Swapna Tony, Jaclyn Chow and David Foo, “ECG Signal Processing and Analysis for Data Arising from Rehab Patients Doing Exercises,” </a:t>
            </a:r>
            <a:r>
              <a:rPr lang="en-US" sz="1100" i="1" kern="100" dirty="0">
                <a:latin typeface="Times New Roman" panose="02020603050405020304" pitchFamily="18" charset="0"/>
                <a:ea typeface="SimSun" panose="02010600030101010101" pitchFamily="2" charset="-122"/>
              </a:rPr>
              <a:t>IEEE ISCAS 2018,</a:t>
            </a:r>
            <a:r>
              <a:rPr lang="en-US" sz="1100" kern="100" dirty="0">
                <a:latin typeface="Times New Roman" panose="02020603050405020304" pitchFamily="18" charset="0"/>
                <a:ea typeface="SimSun" panose="02010600030101010101" pitchFamily="2" charset="-122"/>
              </a:rPr>
              <a:t> Florence, Italy, May, 2018, accepted.</a:t>
            </a:r>
            <a:endParaRPr lang="en-US" sz="1100" dirty="0"/>
          </a:p>
        </p:txBody>
      </p:sp>
    </p:spTree>
    <p:extLst>
      <p:ext uri="{BB962C8B-B14F-4D97-AF65-F5344CB8AC3E}">
        <p14:creationId xmlns:p14="http://schemas.microsoft.com/office/powerpoint/2010/main" val="237374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AA7-24D8-4384-8E2D-DD10C8E925DE}"/>
              </a:ext>
            </a:extLst>
          </p:cNvPr>
          <p:cNvSpPr>
            <a:spLocks noGrp="1"/>
          </p:cNvSpPr>
          <p:nvPr>
            <p:ph type="title"/>
          </p:nvPr>
        </p:nvSpPr>
        <p:spPr/>
        <p:txBody>
          <a:bodyPr/>
          <a:lstStyle/>
          <a:p>
            <a:pPr lvl="0"/>
            <a:r>
              <a:rPr lang="en-IN" dirty="0">
                <a:latin typeface="Arial" panose="020B0604020202020204" pitchFamily="34" charset="0"/>
                <a:cs typeface="Arial" panose="020B0604020202020204" pitchFamily="34" charset="0"/>
              </a:rPr>
              <a:t>Respiratory Rate Estimation</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A51C072-6ED7-4852-BAB9-0E9DAA10B2A1}"/>
              </a:ext>
            </a:extLst>
          </p:cNvPr>
          <p:cNvSpPr/>
          <p:nvPr/>
        </p:nvSpPr>
        <p:spPr>
          <a:xfrm>
            <a:off x="157654"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RSA</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022A7F8-6A89-4F06-8E62-437F3530279A}"/>
              </a:ext>
            </a:extLst>
          </p:cNvPr>
          <p:cNvSpPr txBox="1"/>
          <p:nvPr/>
        </p:nvSpPr>
        <p:spPr>
          <a:xfrm>
            <a:off x="157650" y="1716951"/>
            <a:ext cx="3600000" cy="120032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Respiratory rate – important vital sign</a:t>
            </a:r>
          </a:p>
          <a:p>
            <a:pPr algn="just"/>
            <a:r>
              <a:rPr lang="en-IN" sz="1200" dirty="0">
                <a:latin typeface="Arial" panose="020B0604020202020204" pitchFamily="34" charset="0"/>
                <a:cs typeface="Arial" panose="020B0604020202020204" pitchFamily="34" charset="0"/>
              </a:rPr>
              <a:t>Direct respiration rate measurement – difficult</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Possible to derive respiration from ECG</a:t>
            </a:r>
          </a:p>
          <a:p>
            <a:pPr algn="just"/>
            <a:r>
              <a:rPr lang="en-IN" sz="1200" dirty="0">
                <a:latin typeface="Arial" panose="020B0604020202020204" pitchFamily="34" charset="0"/>
                <a:cs typeface="Arial" panose="020B0604020202020204" pitchFamily="34" charset="0"/>
              </a:rPr>
              <a:t>Heartbeat intervals increase during inhalation, decrease during exhalation</a:t>
            </a:r>
          </a:p>
        </p:txBody>
      </p:sp>
      <p:sp>
        <p:nvSpPr>
          <p:cNvPr id="8" name="Rectangle 7">
            <a:extLst>
              <a:ext uri="{FF2B5EF4-FFF2-40B4-BE49-F238E27FC236}">
                <a16:creationId xmlns:a16="http://schemas.microsoft.com/office/drawing/2014/main" id="{16320176-EE0C-45FB-A564-C07487556391}"/>
              </a:ext>
            </a:extLst>
          </p:cNvPr>
          <p:cNvSpPr/>
          <p:nvPr/>
        </p:nvSpPr>
        <p:spPr>
          <a:xfrm>
            <a:off x="4296000"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3. Autoregressive model</a:t>
            </a:r>
          </a:p>
        </p:txBody>
      </p:sp>
      <p:sp>
        <p:nvSpPr>
          <p:cNvPr id="13" name="Rectangle 12">
            <a:extLst>
              <a:ext uri="{FF2B5EF4-FFF2-40B4-BE49-F238E27FC236}">
                <a16:creationId xmlns:a16="http://schemas.microsoft.com/office/drawing/2014/main" id="{DAC40715-0CC3-4C69-9A9A-FB8D12BE0D59}"/>
              </a:ext>
            </a:extLst>
          </p:cNvPr>
          <p:cNvSpPr/>
          <p:nvPr/>
        </p:nvSpPr>
        <p:spPr>
          <a:xfrm>
            <a:off x="8434348" y="1314476"/>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4. Instantaneous Frequency Tracking</a:t>
            </a:r>
          </a:p>
        </p:txBody>
      </p:sp>
      <p:sp>
        <p:nvSpPr>
          <p:cNvPr id="38" name="Rectangle 37">
            <a:extLst>
              <a:ext uri="{FF2B5EF4-FFF2-40B4-BE49-F238E27FC236}">
                <a16:creationId xmlns:a16="http://schemas.microsoft.com/office/drawing/2014/main" id="{567F4F4C-427F-4FBD-8254-D3A708F62B59}"/>
              </a:ext>
            </a:extLst>
          </p:cNvPr>
          <p:cNvSpPr/>
          <p:nvPr/>
        </p:nvSpPr>
        <p:spPr>
          <a:xfrm>
            <a:off x="157650" y="2917280"/>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2. Power Spectrum</a:t>
            </a:r>
          </a:p>
        </p:txBody>
      </p:sp>
      <p:pic>
        <p:nvPicPr>
          <p:cNvPr id="39" name="Picture 38" descr="untitled2">
            <a:extLst>
              <a:ext uri="{FF2B5EF4-FFF2-40B4-BE49-F238E27FC236}">
                <a16:creationId xmlns:a16="http://schemas.microsoft.com/office/drawing/2014/main" id="{41C31F47-1CA7-4E21-97E3-68CCF54E01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392" y="3293110"/>
            <a:ext cx="3358515" cy="2519680"/>
          </a:xfrm>
          <a:prstGeom prst="rect">
            <a:avLst/>
          </a:prstGeom>
          <a:noFill/>
          <a:ln>
            <a:noFill/>
          </a:ln>
        </p:spPr>
      </p:pic>
      <p:pic>
        <p:nvPicPr>
          <p:cNvPr id="40" name="Picture 39" descr="untitled">
            <a:extLst>
              <a:ext uri="{FF2B5EF4-FFF2-40B4-BE49-F238E27FC236}">
                <a16:creationId xmlns:a16="http://schemas.microsoft.com/office/drawing/2014/main" id="{1D8742BE-E4E4-4E39-98DA-BB6FFAC32966}"/>
              </a:ext>
            </a:extLst>
          </p:cNvPr>
          <p:cNvPicPr/>
          <p:nvPr/>
        </p:nvPicPr>
        <p:blipFill>
          <a:blip r:embed="rId3">
            <a:extLst>
              <a:ext uri="{28A0092B-C50C-407E-A947-70E740481C1C}">
                <a14:useLocalDpi xmlns:a14="http://schemas.microsoft.com/office/drawing/2010/main" val="0"/>
              </a:ext>
            </a:extLst>
          </a:blip>
          <a:srcRect b="752"/>
          <a:stretch>
            <a:fillRect/>
          </a:stretch>
        </p:blipFill>
        <p:spPr bwMode="auto">
          <a:xfrm>
            <a:off x="4431962" y="1853248"/>
            <a:ext cx="2970530" cy="2879725"/>
          </a:xfrm>
          <a:prstGeom prst="rect">
            <a:avLst/>
          </a:prstGeom>
          <a:noFill/>
        </p:spPr>
      </p:pic>
      <p:pic>
        <p:nvPicPr>
          <p:cNvPr id="41" name="Picture 40" descr="Untitled Diagram (1)">
            <a:extLst>
              <a:ext uri="{FF2B5EF4-FFF2-40B4-BE49-F238E27FC236}">
                <a16:creationId xmlns:a16="http://schemas.microsoft.com/office/drawing/2014/main" id="{CE44C47F-FED7-47B9-BD84-7D4CC1E9C4F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0086" y="1950583"/>
            <a:ext cx="3086100" cy="1656080"/>
          </a:xfrm>
          <a:prstGeom prst="rect">
            <a:avLst/>
          </a:prstGeom>
          <a:noFill/>
        </p:spPr>
      </p:pic>
      <p:sp>
        <p:nvSpPr>
          <p:cNvPr id="42" name="Rectangle 41">
            <a:extLst>
              <a:ext uri="{FF2B5EF4-FFF2-40B4-BE49-F238E27FC236}">
                <a16:creationId xmlns:a16="http://schemas.microsoft.com/office/drawing/2014/main" id="{47175DE8-B956-43C4-A8EC-17655857F67A}"/>
              </a:ext>
            </a:extLst>
          </p:cNvPr>
          <p:cNvSpPr/>
          <p:nvPr/>
        </p:nvSpPr>
        <p:spPr>
          <a:xfrm>
            <a:off x="8416608" y="4755264"/>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6. Result</a:t>
            </a:r>
            <a:endParaRPr lang="en-US"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2E8E28EA-7C47-454F-B467-C3D2A85121C2}"/>
              </a:ext>
            </a:extLst>
          </p:cNvPr>
          <p:cNvSpPr txBox="1"/>
          <p:nvPr/>
        </p:nvSpPr>
        <p:spPr>
          <a:xfrm>
            <a:off x="8393179" y="5225327"/>
            <a:ext cx="3679915" cy="27699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Refer to plots in MATLAB GUI</a:t>
            </a:r>
          </a:p>
        </p:txBody>
      </p:sp>
      <p:sp>
        <p:nvSpPr>
          <p:cNvPr id="44" name="TextBox 43">
            <a:extLst>
              <a:ext uri="{FF2B5EF4-FFF2-40B4-BE49-F238E27FC236}">
                <a16:creationId xmlns:a16="http://schemas.microsoft.com/office/drawing/2014/main" id="{EC8085F0-C017-4B32-B212-CDE041CA0596}"/>
              </a:ext>
            </a:extLst>
          </p:cNvPr>
          <p:cNvSpPr txBox="1"/>
          <p:nvPr/>
        </p:nvSpPr>
        <p:spPr>
          <a:xfrm>
            <a:off x="157649" y="5805117"/>
            <a:ext cx="3600000" cy="1015663"/>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Window the ECG signal into 1 minute sections</a:t>
            </a:r>
          </a:p>
          <a:p>
            <a:pPr algn="just"/>
            <a:r>
              <a:rPr lang="en-IN" sz="1200" dirty="0">
                <a:latin typeface="Arial" panose="020B0604020202020204" pitchFamily="34" charset="0"/>
                <a:cs typeface="Arial" panose="020B0604020202020204" pitchFamily="34" charset="0"/>
              </a:rPr>
              <a:t>Shift of 10 seconds between successive windows</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Obtain power spectrum plot of ibi</a:t>
            </a:r>
          </a:p>
          <a:p>
            <a:pPr algn="just"/>
            <a:r>
              <a:rPr lang="en-IN" sz="1200" dirty="0">
                <a:latin typeface="Arial" panose="020B0604020202020204" pitchFamily="34" charset="0"/>
                <a:cs typeface="Arial" panose="020B0604020202020204" pitchFamily="34" charset="0"/>
              </a:rPr>
              <a:t>Peak power -&gt; respiratory frequency</a:t>
            </a:r>
          </a:p>
        </p:txBody>
      </p:sp>
      <p:sp>
        <p:nvSpPr>
          <p:cNvPr id="45" name="TextBox 44">
            <a:extLst>
              <a:ext uri="{FF2B5EF4-FFF2-40B4-BE49-F238E27FC236}">
                <a16:creationId xmlns:a16="http://schemas.microsoft.com/office/drawing/2014/main" id="{69FD5BAA-E4A6-4F62-865C-B97B8CC40EDA}"/>
              </a:ext>
            </a:extLst>
          </p:cNvPr>
          <p:cNvSpPr txBox="1"/>
          <p:nvPr/>
        </p:nvSpPr>
        <p:spPr>
          <a:xfrm>
            <a:off x="4117227" y="4732973"/>
            <a:ext cx="3600000" cy="1754326"/>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Window the ECG signal into 30 minute sections</a:t>
            </a:r>
          </a:p>
          <a:p>
            <a:pPr algn="just"/>
            <a:r>
              <a:rPr lang="en-IN" sz="1200" dirty="0">
                <a:latin typeface="Arial" panose="020B0604020202020204" pitchFamily="34" charset="0"/>
                <a:cs typeface="Arial" panose="020B0604020202020204" pitchFamily="34" charset="0"/>
              </a:rPr>
              <a:t>Shift of 5 seconds between successive windows</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Generate the autoregressive model of ibi series</a:t>
            </a:r>
          </a:p>
          <a:p>
            <a:pPr algn="just"/>
            <a:r>
              <a:rPr lang="en-IN" sz="1200" dirty="0">
                <a:latin typeface="Arial" panose="020B0604020202020204" pitchFamily="34" charset="0"/>
                <a:cs typeface="Arial" panose="020B0604020202020204" pitchFamily="34" charset="0"/>
              </a:rPr>
              <a:t>Dominant pole -&gt; respiratory frequency</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Limitations of PSD and AR</a:t>
            </a:r>
          </a:p>
          <a:p>
            <a:pPr algn="just"/>
            <a:r>
              <a:rPr lang="en-IN" sz="1200" dirty="0">
                <a:latin typeface="Arial" panose="020B0604020202020204" pitchFamily="34" charset="0"/>
                <a:cs typeface="Arial" panose="020B0604020202020204" pitchFamily="34" charset="0"/>
              </a:rPr>
              <a:t>- Use window, do not give instantaneous values</a:t>
            </a:r>
          </a:p>
          <a:p>
            <a:pPr algn="just"/>
            <a:r>
              <a:rPr lang="en-IN" sz="1200" dirty="0">
                <a:latin typeface="Arial" panose="020B0604020202020204" pitchFamily="34" charset="0"/>
                <a:cs typeface="Arial" panose="020B0604020202020204" pitchFamily="34" charset="0"/>
              </a:rPr>
              <a:t>- Cannot track the RR rate closely</a:t>
            </a:r>
          </a:p>
        </p:txBody>
      </p:sp>
      <p:sp>
        <p:nvSpPr>
          <p:cNvPr id="47" name="TextBox 46">
            <a:extLst>
              <a:ext uri="{FF2B5EF4-FFF2-40B4-BE49-F238E27FC236}">
                <a16:creationId xmlns:a16="http://schemas.microsoft.com/office/drawing/2014/main" id="{F815E983-F5B2-4930-AD87-971C9F0E1445}"/>
              </a:ext>
            </a:extLst>
          </p:cNvPr>
          <p:cNvSpPr txBox="1"/>
          <p:nvPr/>
        </p:nvSpPr>
        <p:spPr>
          <a:xfrm>
            <a:off x="8313608" y="3605753"/>
            <a:ext cx="3600000" cy="1015663"/>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Instantaneous Frequency Tracking</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Use of an adaptive filter.</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Weights of IIR bandpass filter recursively updated. </a:t>
            </a:r>
          </a:p>
        </p:txBody>
      </p:sp>
    </p:spTree>
    <p:extLst>
      <p:ext uri="{BB962C8B-B14F-4D97-AF65-F5344CB8AC3E}">
        <p14:creationId xmlns:p14="http://schemas.microsoft.com/office/powerpoint/2010/main" val="319355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AA7-24D8-4384-8E2D-DD10C8E925DE}"/>
              </a:ext>
            </a:extLst>
          </p:cNvPr>
          <p:cNvSpPr>
            <a:spLocks noGrp="1"/>
          </p:cNvSpPr>
          <p:nvPr>
            <p:ph type="title"/>
          </p:nvPr>
        </p:nvSpPr>
        <p:spPr/>
        <p:txBody>
          <a:bodyPr/>
          <a:lstStyle/>
          <a:p>
            <a:pPr lvl="0"/>
            <a:r>
              <a:rPr lang="en-IN" dirty="0">
                <a:latin typeface="Arial" panose="020B0604020202020204" pitchFamily="34" charset="0"/>
                <a:cs typeface="Arial" panose="020B0604020202020204" pitchFamily="34" charset="0"/>
              </a:rPr>
              <a:t>Adaptive Filtering of ECG Signal</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15C09BD-1261-418C-AAE4-E51D00E6CD90}"/>
              </a:ext>
            </a:extLst>
          </p:cNvPr>
          <p:cNvSpPr/>
          <p:nvPr/>
        </p:nvSpPr>
        <p:spPr>
          <a:xfrm>
            <a:off x="157654"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Noise Cancellation Setup</a:t>
            </a:r>
            <a:endParaRPr lang="en-US"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99ED988-5EBE-4884-B51B-E9402D2BAE90}"/>
              </a:ext>
            </a:extLst>
          </p:cNvPr>
          <p:cNvSpPr/>
          <p:nvPr/>
        </p:nvSpPr>
        <p:spPr>
          <a:xfrm>
            <a:off x="4296000"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2. Noise Simulation</a:t>
            </a:r>
          </a:p>
        </p:txBody>
      </p:sp>
      <p:sp>
        <p:nvSpPr>
          <p:cNvPr id="13" name="Rectangle 12">
            <a:extLst>
              <a:ext uri="{FF2B5EF4-FFF2-40B4-BE49-F238E27FC236}">
                <a16:creationId xmlns:a16="http://schemas.microsoft.com/office/drawing/2014/main" id="{F3E06CAF-2CAE-47CB-9D36-6F1526F7E46F}"/>
              </a:ext>
            </a:extLst>
          </p:cNvPr>
          <p:cNvSpPr/>
          <p:nvPr/>
        </p:nvSpPr>
        <p:spPr>
          <a:xfrm>
            <a:off x="8434348" y="1314476"/>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4. Result</a:t>
            </a:r>
          </a:p>
        </p:txBody>
      </p:sp>
      <p:graphicFrame>
        <p:nvGraphicFramePr>
          <p:cNvPr id="38" name="Table 37">
            <a:extLst>
              <a:ext uri="{FF2B5EF4-FFF2-40B4-BE49-F238E27FC236}">
                <a16:creationId xmlns:a16="http://schemas.microsoft.com/office/drawing/2014/main" id="{B6423A44-FC09-4ED7-B00F-11456E9EEEDC}"/>
              </a:ext>
            </a:extLst>
          </p:cNvPr>
          <p:cNvGraphicFramePr>
            <a:graphicFrameLocks noGrp="1"/>
          </p:cNvGraphicFramePr>
          <p:nvPr>
            <p:extLst>
              <p:ext uri="{D42A27DB-BD31-4B8C-83A1-F6EECF244321}">
                <p14:modId xmlns:p14="http://schemas.microsoft.com/office/powerpoint/2010/main" val="3178265213"/>
              </p:ext>
            </p:extLst>
          </p:nvPr>
        </p:nvGraphicFramePr>
        <p:xfrm>
          <a:off x="8400827" y="2121005"/>
          <a:ext cx="3591165" cy="1188001"/>
        </p:xfrm>
        <a:graphic>
          <a:graphicData uri="http://schemas.openxmlformats.org/drawingml/2006/table">
            <a:tbl>
              <a:tblPr firstRow="1" firstCol="1" bandRow="1">
                <a:tableStyleId>{5940675A-B579-460E-94D1-54222C63F5DA}</a:tableStyleId>
              </a:tblPr>
              <a:tblGrid>
                <a:gridCol w="988885">
                  <a:extLst>
                    <a:ext uri="{9D8B030D-6E8A-4147-A177-3AD203B41FA5}">
                      <a16:colId xmlns:a16="http://schemas.microsoft.com/office/drawing/2014/main" val="808561468"/>
                    </a:ext>
                  </a:extLst>
                </a:gridCol>
                <a:gridCol w="1326730">
                  <a:extLst>
                    <a:ext uri="{9D8B030D-6E8A-4147-A177-3AD203B41FA5}">
                      <a16:colId xmlns:a16="http://schemas.microsoft.com/office/drawing/2014/main" val="2941926706"/>
                    </a:ext>
                  </a:extLst>
                </a:gridCol>
                <a:gridCol w="1275550">
                  <a:extLst>
                    <a:ext uri="{9D8B030D-6E8A-4147-A177-3AD203B41FA5}">
                      <a16:colId xmlns:a16="http://schemas.microsoft.com/office/drawing/2014/main" val="1079552559"/>
                    </a:ext>
                  </a:extLst>
                </a:gridCol>
              </a:tblGrid>
              <a:tr h="301201">
                <a:tc>
                  <a:txBody>
                    <a:bodyPr/>
                    <a:lstStyle/>
                    <a:p>
                      <a:pPr algn="ctr">
                        <a:lnSpc>
                          <a:spcPct val="150000"/>
                        </a:lnSpc>
                        <a:spcAft>
                          <a:spcPts val="0"/>
                        </a:spcAft>
                      </a:pPr>
                      <a:r>
                        <a:rPr lang="en-IN" sz="1000" kern="1200" dirty="0">
                          <a:effectLst/>
                          <a:latin typeface="Arial Narrow" panose="020B0606020202030204" pitchFamily="34" charset="0"/>
                        </a:rPr>
                        <a:t>Input SNR dB</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00" kern="1200" dirty="0">
                          <a:effectLst/>
                          <a:latin typeface="Arial Narrow" panose="020B0606020202030204" pitchFamily="34" charset="0"/>
                        </a:rPr>
                        <a:t>MEE Improvement dB</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000" kern="1200" dirty="0">
                          <a:effectLst/>
                          <a:latin typeface="Arial Narrow" panose="020B0606020202030204" pitchFamily="34" charset="0"/>
                        </a:rPr>
                        <a:t>LMS Improvement dB</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7388404"/>
                  </a:ext>
                </a:extLst>
              </a:tr>
              <a:tr h="177360">
                <a:tc>
                  <a:txBody>
                    <a:bodyPr/>
                    <a:lstStyle/>
                    <a:p>
                      <a:pPr algn="ctr">
                        <a:lnSpc>
                          <a:spcPct val="107000"/>
                        </a:lnSpc>
                        <a:spcAft>
                          <a:spcPts val="0"/>
                        </a:spcAft>
                      </a:pPr>
                      <a:r>
                        <a:rPr lang="en-IN" sz="1000" kern="1200">
                          <a:effectLst/>
                          <a:latin typeface="Arial Narrow" panose="020B0606020202030204" pitchFamily="34" charset="0"/>
                        </a:rPr>
                        <a:t>-6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24.9303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19.9502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0386083"/>
                  </a:ext>
                </a:extLst>
              </a:tr>
              <a:tr h="177360">
                <a:tc>
                  <a:txBody>
                    <a:bodyPr/>
                    <a:lstStyle/>
                    <a:p>
                      <a:pPr algn="ctr">
                        <a:lnSpc>
                          <a:spcPct val="107000"/>
                        </a:lnSpc>
                        <a:spcAft>
                          <a:spcPts val="0"/>
                        </a:spcAft>
                      </a:pPr>
                      <a:r>
                        <a:rPr lang="en-IN" sz="1000" kern="1200">
                          <a:effectLst/>
                          <a:latin typeface="Arial Narrow" panose="020B0606020202030204" pitchFamily="34" charset="0"/>
                        </a:rPr>
                        <a:t>-3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22.7115</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a:effectLst/>
                          <a:latin typeface="Arial Narrow" panose="020B0606020202030204" pitchFamily="34" charset="0"/>
                        </a:rPr>
                        <a:t>19.2311</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6896482"/>
                  </a:ext>
                </a:extLst>
              </a:tr>
              <a:tr h="177360">
                <a:tc>
                  <a:txBody>
                    <a:bodyPr/>
                    <a:lstStyle/>
                    <a:p>
                      <a:pPr algn="ctr">
                        <a:lnSpc>
                          <a:spcPct val="107000"/>
                        </a:lnSpc>
                        <a:spcAft>
                          <a:spcPts val="0"/>
                        </a:spcAft>
                      </a:pPr>
                      <a:r>
                        <a:rPr lang="en-IN" sz="1000" kern="1200">
                          <a:effectLst/>
                          <a:latin typeface="Arial Narrow" panose="020B0606020202030204" pitchFamily="34" charset="0"/>
                        </a:rPr>
                        <a:t>0</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a:effectLst/>
                          <a:latin typeface="Arial Narrow" panose="020B0606020202030204" pitchFamily="34" charset="0"/>
                        </a:rPr>
                        <a:t>20.2217</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a:effectLst/>
                          <a:latin typeface="Arial Narrow" panose="020B0606020202030204" pitchFamily="34" charset="0"/>
                        </a:rPr>
                        <a:t>18.3487</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17801827"/>
                  </a:ext>
                </a:extLst>
              </a:tr>
              <a:tr h="177360">
                <a:tc>
                  <a:txBody>
                    <a:bodyPr/>
                    <a:lstStyle/>
                    <a:p>
                      <a:pPr algn="ctr">
                        <a:lnSpc>
                          <a:spcPct val="107000"/>
                        </a:lnSpc>
                        <a:spcAft>
                          <a:spcPts val="0"/>
                        </a:spcAft>
                      </a:pPr>
                      <a:r>
                        <a:rPr lang="en-IN" sz="1000" kern="1200">
                          <a:effectLst/>
                          <a:latin typeface="Arial Narrow" panose="020B0606020202030204" pitchFamily="34" charset="0"/>
                        </a:rPr>
                        <a:t>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17.5369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a:effectLst/>
                          <a:latin typeface="Arial Narrow" panose="020B0606020202030204" pitchFamily="34" charset="0"/>
                        </a:rPr>
                        <a:t>17.4543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9847517"/>
                  </a:ext>
                </a:extLst>
              </a:tr>
              <a:tr h="177360">
                <a:tc>
                  <a:txBody>
                    <a:bodyPr/>
                    <a:lstStyle/>
                    <a:p>
                      <a:pPr algn="ctr">
                        <a:lnSpc>
                          <a:spcPct val="107000"/>
                        </a:lnSpc>
                        <a:spcAft>
                          <a:spcPts val="0"/>
                        </a:spcAft>
                      </a:pPr>
                      <a:r>
                        <a:rPr lang="en-IN" sz="1000" kern="1200">
                          <a:effectLst/>
                          <a:latin typeface="Arial Narrow" panose="020B0606020202030204" pitchFamily="34" charset="0"/>
                        </a:rPr>
                        <a:t>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14.7202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00" kern="1200" dirty="0">
                          <a:effectLst/>
                          <a:latin typeface="Arial Narrow" panose="020B0606020202030204" pitchFamily="34" charset="0"/>
                        </a:rPr>
                        <a:t>16.5423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7929774"/>
                  </a:ext>
                </a:extLst>
              </a:tr>
            </a:tbl>
          </a:graphicData>
        </a:graphic>
      </p:graphicFrame>
      <p:graphicFrame>
        <p:nvGraphicFramePr>
          <p:cNvPr id="39" name="Table 38">
            <a:extLst>
              <a:ext uri="{FF2B5EF4-FFF2-40B4-BE49-F238E27FC236}">
                <a16:creationId xmlns:a16="http://schemas.microsoft.com/office/drawing/2014/main" id="{213704CB-9EF3-4F78-AC84-73F37C30A3BA}"/>
              </a:ext>
            </a:extLst>
          </p:cNvPr>
          <p:cNvGraphicFramePr>
            <a:graphicFrameLocks noGrp="1"/>
          </p:cNvGraphicFramePr>
          <p:nvPr>
            <p:extLst>
              <p:ext uri="{D42A27DB-BD31-4B8C-83A1-F6EECF244321}">
                <p14:modId xmlns:p14="http://schemas.microsoft.com/office/powerpoint/2010/main" val="1763234401"/>
              </p:ext>
            </p:extLst>
          </p:nvPr>
        </p:nvGraphicFramePr>
        <p:xfrm>
          <a:off x="8400827" y="3666798"/>
          <a:ext cx="3591165" cy="1224000"/>
        </p:xfrm>
        <a:graphic>
          <a:graphicData uri="http://schemas.openxmlformats.org/drawingml/2006/table">
            <a:tbl>
              <a:tblPr firstRow="1" firstCol="1" bandRow="1">
                <a:tableStyleId>{5940675A-B579-460E-94D1-54222C63F5DA}</a:tableStyleId>
              </a:tblPr>
              <a:tblGrid>
                <a:gridCol w="986277">
                  <a:extLst>
                    <a:ext uri="{9D8B030D-6E8A-4147-A177-3AD203B41FA5}">
                      <a16:colId xmlns:a16="http://schemas.microsoft.com/office/drawing/2014/main" val="3929733439"/>
                    </a:ext>
                  </a:extLst>
                </a:gridCol>
                <a:gridCol w="1407833">
                  <a:extLst>
                    <a:ext uri="{9D8B030D-6E8A-4147-A177-3AD203B41FA5}">
                      <a16:colId xmlns:a16="http://schemas.microsoft.com/office/drawing/2014/main" val="1550094452"/>
                    </a:ext>
                  </a:extLst>
                </a:gridCol>
                <a:gridCol w="1197055">
                  <a:extLst>
                    <a:ext uri="{9D8B030D-6E8A-4147-A177-3AD203B41FA5}">
                      <a16:colId xmlns:a16="http://schemas.microsoft.com/office/drawing/2014/main" val="3817308515"/>
                    </a:ext>
                  </a:extLst>
                </a:gridCol>
              </a:tblGrid>
              <a:tr h="310430">
                <a:tc>
                  <a:txBody>
                    <a:bodyPr/>
                    <a:lstStyle/>
                    <a:p>
                      <a:pPr algn="ctr">
                        <a:lnSpc>
                          <a:spcPct val="150000"/>
                        </a:lnSpc>
                        <a:spcAft>
                          <a:spcPts val="0"/>
                        </a:spcAft>
                      </a:pPr>
                      <a:r>
                        <a:rPr lang="en-IN" sz="1000" kern="1200" dirty="0">
                          <a:effectLst/>
                          <a:latin typeface="Arial Narrow" panose="020B0606020202030204" pitchFamily="34" charset="0"/>
                        </a:rPr>
                        <a:t>Input SNR dB</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50000"/>
                        </a:lnSpc>
                        <a:spcAft>
                          <a:spcPts val="0"/>
                        </a:spcAft>
                      </a:pPr>
                      <a:r>
                        <a:rPr lang="en-US" sz="1000" kern="1200">
                          <a:effectLst/>
                          <a:latin typeface="Arial Narrow" panose="020B0606020202030204" pitchFamily="34" charset="0"/>
                        </a:rPr>
                        <a:t>MEE Improvement dB</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50000"/>
                        </a:lnSpc>
                        <a:spcAft>
                          <a:spcPts val="0"/>
                        </a:spcAft>
                      </a:pPr>
                      <a:r>
                        <a:rPr lang="en-IN" sz="1000" kern="1200" dirty="0">
                          <a:effectLst/>
                          <a:latin typeface="Arial Narrow" panose="020B0606020202030204" pitchFamily="34" charset="0"/>
                        </a:rPr>
                        <a:t>LMS Improvement dB</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285376110"/>
                  </a:ext>
                </a:extLst>
              </a:tr>
              <a:tr h="182714">
                <a:tc>
                  <a:txBody>
                    <a:bodyPr/>
                    <a:lstStyle/>
                    <a:p>
                      <a:pPr algn="ctr">
                        <a:lnSpc>
                          <a:spcPct val="107000"/>
                        </a:lnSpc>
                        <a:spcAft>
                          <a:spcPts val="0"/>
                        </a:spcAft>
                      </a:pPr>
                      <a:r>
                        <a:rPr lang="en-IN" sz="1000" kern="1200" dirty="0">
                          <a:effectLst/>
                          <a:latin typeface="Arial Narrow" panose="020B0606020202030204" pitchFamily="34" charset="0"/>
                        </a:rPr>
                        <a:t>-6</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24.9303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a:effectLst/>
                          <a:latin typeface="Arial Narrow" panose="020B0606020202030204" pitchFamily="34" charset="0"/>
                        </a:rPr>
                        <a:t>19.9502</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071830816"/>
                  </a:ext>
                </a:extLst>
              </a:tr>
              <a:tr h="182714">
                <a:tc>
                  <a:txBody>
                    <a:bodyPr/>
                    <a:lstStyle/>
                    <a:p>
                      <a:pPr algn="ctr">
                        <a:lnSpc>
                          <a:spcPct val="107000"/>
                        </a:lnSpc>
                        <a:spcAft>
                          <a:spcPts val="0"/>
                        </a:spcAft>
                      </a:pPr>
                      <a:r>
                        <a:rPr lang="en-IN" sz="1000" kern="1200">
                          <a:effectLst/>
                          <a:latin typeface="Arial Narrow" panose="020B0606020202030204" pitchFamily="34" charset="0"/>
                        </a:rPr>
                        <a:t>-3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22.7115</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a:effectLst/>
                          <a:latin typeface="Arial Narrow" panose="020B0606020202030204" pitchFamily="34" charset="0"/>
                        </a:rPr>
                        <a:t>19.2311</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071368373"/>
                  </a:ext>
                </a:extLst>
              </a:tr>
              <a:tr h="182714">
                <a:tc>
                  <a:txBody>
                    <a:bodyPr/>
                    <a:lstStyle/>
                    <a:p>
                      <a:pPr algn="ctr">
                        <a:lnSpc>
                          <a:spcPct val="107000"/>
                        </a:lnSpc>
                        <a:spcAft>
                          <a:spcPts val="0"/>
                        </a:spcAft>
                      </a:pPr>
                      <a:r>
                        <a:rPr lang="en-IN" sz="1000" kern="1200">
                          <a:effectLst/>
                          <a:latin typeface="Arial Narrow" panose="020B0606020202030204" pitchFamily="34" charset="0"/>
                        </a:rPr>
                        <a:t>0</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20.2217</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18.3487</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814390649"/>
                  </a:ext>
                </a:extLst>
              </a:tr>
              <a:tr h="182714">
                <a:tc>
                  <a:txBody>
                    <a:bodyPr/>
                    <a:lstStyle/>
                    <a:p>
                      <a:pPr algn="ctr">
                        <a:lnSpc>
                          <a:spcPct val="107000"/>
                        </a:lnSpc>
                        <a:spcAft>
                          <a:spcPts val="0"/>
                        </a:spcAft>
                      </a:pPr>
                      <a:r>
                        <a:rPr lang="en-IN" sz="1000" kern="1200">
                          <a:effectLst/>
                          <a:latin typeface="Arial Narrow" panose="020B0606020202030204" pitchFamily="34" charset="0"/>
                        </a:rPr>
                        <a:t>3</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17.5369</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17.4543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167534880"/>
                  </a:ext>
                </a:extLst>
              </a:tr>
              <a:tr h="182714">
                <a:tc>
                  <a:txBody>
                    <a:bodyPr/>
                    <a:lstStyle/>
                    <a:p>
                      <a:pPr algn="ctr">
                        <a:lnSpc>
                          <a:spcPct val="107000"/>
                        </a:lnSpc>
                        <a:spcAft>
                          <a:spcPts val="0"/>
                        </a:spcAft>
                      </a:pPr>
                      <a:r>
                        <a:rPr lang="en-IN" sz="1000" kern="1200">
                          <a:effectLst/>
                          <a:latin typeface="Arial Narrow" panose="020B0606020202030204" pitchFamily="34" charset="0"/>
                        </a:rPr>
                        <a:t>6</a:t>
                      </a:r>
                      <a:endParaRPr lang="en-US" sz="100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14.7202</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000" kern="1200" dirty="0">
                          <a:effectLst/>
                          <a:latin typeface="Arial Narrow" panose="020B0606020202030204" pitchFamily="34" charset="0"/>
                        </a:rPr>
                        <a:t>16.5423</a:t>
                      </a:r>
                      <a:endParaRPr lang="en-US" sz="100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931764594"/>
                  </a:ext>
                </a:extLst>
              </a:tr>
            </a:tbl>
          </a:graphicData>
        </a:graphic>
      </p:graphicFrame>
      <p:graphicFrame>
        <p:nvGraphicFramePr>
          <p:cNvPr id="40" name="Table 39">
            <a:extLst>
              <a:ext uri="{FF2B5EF4-FFF2-40B4-BE49-F238E27FC236}">
                <a16:creationId xmlns:a16="http://schemas.microsoft.com/office/drawing/2014/main" id="{0BEC586A-8B22-4A45-822A-745F8E850753}"/>
              </a:ext>
            </a:extLst>
          </p:cNvPr>
          <p:cNvGraphicFramePr>
            <a:graphicFrameLocks noGrp="1"/>
          </p:cNvGraphicFramePr>
          <p:nvPr>
            <p:extLst>
              <p:ext uri="{D42A27DB-BD31-4B8C-83A1-F6EECF244321}">
                <p14:modId xmlns:p14="http://schemas.microsoft.com/office/powerpoint/2010/main" val="2779919197"/>
              </p:ext>
            </p:extLst>
          </p:nvPr>
        </p:nvGraphicFramePr>
        <p:xfrm>
          <a:off x="8443183" y="5220046"/>
          <a:ext cx="3591165" cy="1224000"/>
        </p:xfrm>
        <a:graphic>
          <a:graphicData uri="http://schemas.openxmlformats.org/drawingml/2006/table">
            <a:tbl>
              <a:tblPr firstRow="1" firstCol="1" bandRow="1">
                <a:tableStyleId>{5940675A-B579-460E-94D1-54222C63F5DA}</a:tableStyleId>
              </a:tblPr>
              <a:tblGrid>
                <a:gridCol w="986278">
                  <a:extLst>
                    <a:ext uri="{9D8B030D-6E8A-4147-A177-3AD203B41FA5}">
                      <a16:colId xmlns:a16="http://schemas.microsoft.com/office/drawing/2014/main" val="1848826471"/>
                    </a:ext>
                  </a:extLst>
                </a:gridCol>
                <a:gridCol w="1407832">
                  <a:extLst>
                    <a:ext uri="{9D8B030D-6E8A-4147-A177-3AD203B41FA5}">
                      <a16:colId xmlns:a16="http://schemas.microsoft.com/office/drawing/2014/main" val="1008656839"/>
                    </a:ext>
                  </a:extLst>
                </a:gridCol>
                <a:gridCol w="1197055">
                  <a:extLst>
                    <a:ext uri="{9D8B030D-6E8A-4147-A177-3AD203B41FA5}">
                      <a16:colId xmlns:a16="http://schemas.microsoft.com/office/drawing/2014/main" val="2278189768"/>
                    </a:ext>
                  </a:extLst>
                </a:gridCol>
              </a:tblGrid>
              <a:tr h="204000">
                <a:tc>
                  <a:txBody>
                    <a:bodyPr/>
                    <a:lstStyle/>
                    <a:p>
                      <a:pPr algn="ctr">
                        <a:lnSpc>
                          <a:spcPct val="107000"/>
                        </a:lnSpc>
                        <a:spcAft>
                          <a:spcPts val="0"/>
                        </a:spcAft>
                      </a:pPr>
                      <a:r>
                        <a:rPr lang="en-IN" sz="1200" kern="1200">
                          <a:effectLst/>
                          <a:latin typeface="Arial Narrow" panose="020B0606020202030204" pitchFamily="34" charset="0"/>
                        </a:rPr>
                        <a:t>Input SNR</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dirty="0">
                          <a:effectLst/>
                          <a:latin typeface="Arial Narrow" panose="020B0606020202030204" pitchFamily="34" charset="0"/>
                        </a:rPr>
                        <a:t>MEE Improvement</a:t>
                      </a:r>
                      <a:endParaRPr lang="en-US" sz="105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kern="1200">
                          <a:effectLst/>
                          <a:latin typeface="Arial Narrow" panose="020B0606020202030204" pitchFamily="34" charset="0"/>
                        </a:rPr>
                        <a:t>LMS Improvement</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839789"/>
                  </a:ext>
                </a:extLst>
              </a:tr>
              <a:tr h="204000">
                <a:tc>
                  <a:txBody>
                    <a:bodyPr/>
                    <a:lstStyle/>
                    <a:p>
                      <a:pPr algn="ctr">
                        <a:lnSpc>
                          <a:spcPct val="107000"/>
                        </a:lnSpc>
                        <a:spcAft>
                          <a:spcPts val="0"/>
                        </a:spcAft>
                      </a:pPr>
                      <a:r>
                        <a:rPr lang="en-IN" sz="1200" kern="1200" dirty="0">
                          <a:effectLst/>
                          <a:latin typeface="Arial Narrow" panose="020B0606020202030204" pitchFamily="34" charset="0"/>
                        </a:rPr>
                        <a:t>-6</a:t>
                      </a:r>
                      <a:endParaRPr lang="en-US" sz="105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dirty="0">
                          <a:effectLst/>
                          <a:latin typeface="Arial Narrow" panose="020B0606020202030204" pitchFamily="34" charset="0"/>
                        </a:rPr>
                        <a:t>19.7953</a:t>
                      </a:r>
                      <a:endParaRPr lang="en-US" sz="105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19.0408</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9525407"/>
                  </a:ext>
                </a:extLst>
              </a:tr>
              <a:tr h="204000">
                <a:tc>
                  <a:txBody>
                    <a:bodyPr/>
                    <a:lstStyle/>
                    <a:p>
                      <a:pPr algn="ctr">
                        <a:lnSpc>
                          <a:spcPct val="107000"/>
                        </a:lnSpc>
                        <a:spcAft>
                          <a:spcPts val="0"/>
                        </a:spcAft>
                      </a:pPr>
                      <a:r>
                        <a:rPr lang="en-IN" sz="1200" kern="1200">
                          <a:effectLst/>
                          <a:latin typeface="Arial Narrow" panose="020B0606020202030204" pitchFamily="34" charset="0"/>
                        </a:rPr>
                        <a:t>-3</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18.6016</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17.9184</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16027248"/>
                  </a:ext>
                </a:extLst>
              </a:tr>
              <a:tr h="204000">
                <a:tc>
                  <a:txBody>
                    <a:bodyPr/>
                    <a:lstStyle/>
                    <a:p>
                      <a:pPr algn="ctr">
                        <a:lnSpc>
                          <a:spcPct val="107000"/>
                        </a:lnSpc>
                        <a:spcAft>
                          <a:spcPts val="0"/>
                        </a:spcAft>
                      </a:pPr>
                      <a:r>
                        <a:rPr lang="en-IN" sz="1200" kern="1200">
                          <a:effectLst/>
                          <a:latin typeface="Arial Narrow" panose="020B0606020202030204" pitchFamily="34" charset="0"/>
                        </a:rPr>
                        <a:t>0</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17.3917</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dirty="0">
                          <a:effectLst/>
                          <a:latin typeface="Arial Narrow" panose="020B0606020202030204" pitchFamily="34" charset="0"/>
                        </a:rPr>
                        <a:t>16.7865</a:t>
                      </a:r>
                      <a:endParaRPr lang="en-US" sz="105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7588076"/>
                  </a:ext>
                </a:extLst>
              </a:tr>
              <a:tr h="204000">
                <a:tc>
                  <a:txBody>
                    <a:bodyPr/>
                    <a:lstStyle/>
                    <a:p>
                      <a:pPr algn="ctr">
                        <a:lnSpc>
                          <a:spcPct val="107000"/>
                        </a:lnSpc>
                        <a:spcAft>
                          <a:spcPts val="0"/>
                        </a:spcAft>
                      </a:pPr>
                      <a:r>
                        <a:rPr lang="en-IN" sz="1200" kern="1200">
                          <a:effectLst/>
                          <a:latin typeface="Arial Narrow" panose="020B0606020202030204" pitchFamily="34" charset="0"/>
                        </a:rPr>
                        <a:t>3</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15.9326</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15.6144</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24707271"/>
                  </a:ext>
                </a:extLst>
              </a:tr>
              <a:tr h="204000">
                <a:tc>
                  <a:txBody>
                    <a:bodyPr/>
                    <a:lstStyle/>
                    <a:p>
                      <a:pPr algn="ctr">
                        <a:lnSpc>
                          <a:spcPct val="107000"/>
                        </a:lnSpc>
                        <a:spcAft>
                          <a:spcPts val="0"/>
                        </a:spcAft>
                      </a:pPr>
                      <a:r>
                        <a:rPr lang="en-IN" sz="1200" kern="1200">
                          <a:effectLst/>
                          <a:latin typeface="Arial Narrow" panose="020B0606020202030204" pitchFamily="34" charset="0"/>
                        </a:rPr>
                        <a:t>6</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a:effectLst/>
                          <a:latin typeface="Arial Narrow" panose="020B0606020202030204" pitchFamily="34" charset="0"/>
                        </a:rPr>
                        <a:t>14.3588</a:t>
                      </a:r>
                      <a:endParaRPr lang="en-US" sz="1050" kern="10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kern="1200" dirty="0">
                          <a:effectLst/>
                          <a:latin typeface="Arial Narrow" panose="020B0606020202030204" pitchFamily="34" charset="0"/>
                        </a:rPr>
                        <a:t>14.4536</a:t>
                      </a:r>
                      <a:endParaRPr lang="en-US" sz="1050" kern="100" dirty="0">
                        <a:effectLst/>
                        <a:latin typeface="Arial Narrow" panose="020B0606020202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2931427"/>
                  </a:ext>
                </a:extLst>
              </a:tr>
            </a:tbl>
          </a:graphicData>
        </a:graphic>
      </p:graphicFrame>
      <p:sp>
        <p:nvSpPr>
          <p:cNvPr id="42" name="Rectangle 41">
            <a:extLst>
              <a:ext uri="{FF2B5EF4-FFF2-40B4-BE49-F238E27FC236}">
                <a16:creationId xmlns:a16="http://schemas.microsoft.com/office/drawing/2014/main" id="{25F8F707-043D-474D-9259-4769C5C577B4}"/>
              </a:ext>
            </a:extLst>
          </p:cNvPr>
          <p:cNvSpPr/>
          <p:nvPr/>
        </p:nvSpPr>
        <p:spPr>
          <a:xfrm>
            <a:off x="8400827" y="1813022"/>
            <a:ext cx="3568571" cy="307777"/>
          </a:xfrm>
          <a:prstGeom prst="rect">
            <a:avLst/>
          </a:prstGeom>
        </p:spPr>
        <p:txBody>
          <a:bodyPr wrap="square">
            <a:spAutoFit/>
          </a:bodyPr>
          <a:lstStyle/>
          <a:p>
            <a:pPr lvl="0" algn="ctr" defTabSz="914400" eaLnBrk="0" fontAlgn="base" hangingPunct="0">
              <a:spcBef>
                <a:spcPct val="0"/>
              </a:spcBef>
              <a:spcAft>
                <a:spcPct val="0"/>
              </a:spcAft>
            </a:pPr>
            <a:r>
              <a:rPr lang="en-US" altLang="zh-CN" sz="1400" dirty="0">
                <a:latin typeface="Arial" panose="020B0604020202020204" pitchFamily="34" charset="0"/>
                <a:ea typeface="SimSun" panose="02010600030101010101" pitchFamily="2" charset="-122"/>
                <a:cs typeface="Arial" panose="020B0604020202020204" pitchFamily="34" charset="0"/>
              </a:rPr>
              <a:t>Baseline Wander Removal</a:t>
            </a:r>
            <a:endParaRPr lang="en-US" altLang="zh-CN" sz="5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F876C2DC-A841-4161-B847-B252B52F81CD}"/>
              </a:ext>
            </a:extLst>
          </p:cNvPr>
          <p:cNvSpPr/>
          <p:nvPr/>
        </p:nvSpPr>
        <p:spPr>
          <a:xfrm>
            <a:off x="8793216" y="3410412"/>
            <a:ext cx="2882264" cy="307777"/>
          </a:xfrm>
          <a:prstGeom prst="rect">
            <a:avLst/>
          </a:prstGeom>
        </p:spPr>
        <p:txBody>
          <a:bodyPr wrap="none">
            <a:spAutoFit/>
          </a:bodyPr>
          <a:lstStyle/>
          <a:p>
            <a:r>
              <a:rPr lang="en-US" altLang="zh-CN" sz="1400" dirty="0">
                <a:latin typeface="Arial" panose="020B0604020202020204" pitchFamily="34" charset="0"/>
                <a:ea typeface="SimSun" panose="02010600030101010101" pitchFamily="2" charset="-122"/>
                <a:cs typeface="Arial" panose="020B0604020202020204" pitchFamily="34" charset="0"/>
              </a:rPr>
              <a:t>Electrode Motion Artifact Removal</a:t>
            </a:r>
            <a:endParaRPr lang="en-US" sz="1400"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179982F2-2241-4ED1-A03A-DD0E979497B0}"/>
              </a:ext>
            </a:extLst>
          </p:cNvPr>
          <p:cNvSpPr/>
          <p:nvPr/>
        </p:nvSpPr>
        <p:spPr>
          <a:xfrm>
            <a:off x="9225898" y="4925653"/>
            <a:ext cx="2016899" cy="307777"/>
          </a:xfrm>
          <a:prstGeom prst="rect">
            <a:avLst/>
          </a:prstGeom>
        </p:spPr>
        <p:txBody>
          <a:bodyPr wrap="none">
            <a:spAutoFit/>
          </a:bodyPr>
          <a:lstStyle/>
          <a:p>
            <a:r>
              <a:rPr lang="en-US" altLang="zh-CN" sz="1400" dirty="0">
                <a:latin typeface="Arial" panose="020B0604020202020204" pitchFamily="34" charset="0"/>
                <a:ea typeface="SimSun" panose="02010600030101010101" pitchFamily="2" charset="-122"/>
                <a:cs typeface="Arial" panose="020B0604020202020204" pitchFamily="34" charset="0"/>
              </a:rPr>
              <a:t>Muscle Noise Removal</a:t>
            </a:r>
            <a:endParaRPr lang="en-US" sz="1400" dirty="0">
              <a:latin typeface="Arial" panose="020B0604020202020204" pitchFamily="34" charset="0"/>
              <a:cs typeface="Arial" panose="020B0604020202020204" pitchFamily="34" charset="0"/>
            </a:endParaRPr>
          </a:p>
        </p:txBody>
      </p:sp>
      <p:pic>
        <p:nvPicPr>
          <p:cNvPr id="45" name="Picture 44" descr="A close up of a map&#10;&#10;Description generated with high confidence">
            <a:extLst>
              <a:ext uri="{FF2B5EF4-FFF2-40B4-BE49-F238E27FC236}">
                <a16:creationId xmlns:a16="http://schemas.microsoft.com/office/drawing/2014/main" id="{D8DF29EE-0B76-4D0D-BA61-A34820DA2A0F}"/>
              </a:ext>
            </a:extLst>
          </p:cNvPr>
          <p:cNvPicPr/>
          <p:nvPr/>
        </p:nvPicPr>
        <p:blipFill>
          <a:blip r:embed="rId2" cstate="print">
            <a:extLst>
              <a:ext uri="{28A0092B-C50C-407E-A947-70E740481C1C}">
                <a14:useLocalDpi xmlns:a14="http://schemas.microsoft.com/office/drawing/2010/main" val="0"/>
              </a:ext>
            </a:extLst>
          </a:blip>
          <a:srcRect l="4997" t="5367" r="6113" b="4865"/>
          <a:stretch>
            <a:fillRect/>
          </a:stretch>
        </p:blipFill>
        <p:spPr bwMode="auto">
          <a:xfrm>
            <a:off x="4296185" y="1738675"/>
            <a:ext cx="3599815" cy="3651250"/>
          </a:xfrm>
          <a:prstGeom prst="rect">
            <a:avLst/>
          </a:prstGeom>
          <a:noFill/>
        </p:spPr>
      </p:pic>
      <p:pic>
        <p:nvPicPr>
          <p:cNvPr id="46" name="Picture 45">
            <a:extLst>
              <a:ext uri="{FF2B5EF4-FFF2-40B4-BE49-F238E27FC236}">
                <a16:creationId xmlns:a16="http://schemas.microsoft.com/office/drawing/2014/main" id="{35BD61B1-29AD-4C09-B8E8-55E2F25859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89" y="2121968"/>
            <a:ext cx="3623310" cy="1799590"/>
          </a:xfrm>
          <a:prstGeom prst="rect">
            <a:avLst/>
          </a:prstGeom>
          <a:noFill/>
          <a:ln>
            <a:noFill/>
          </a:ln>
        </p:spPr>
      </p:pic>
      <p:sp>
        <p:nvSpPr>
          <p:cNvPr id="47" name="TextBox 46">
            <a:extLst>
              <a:ext uri="{FF2B5EF4-FFF2-40B4-BE49-F238E27FC236}">
                <a16:creationId xmlns:a16="http://schemas.microsoft.com/office/drawing/2014/main" id="{B8AE18DB-5B9E-49FD-8760-54CCAD17F985}"/>
              </a:ext>
            </a:extLst>
          </p:cNvPr>
          <p:cNvSpPr txBox="1"/>
          <p:nvPr/>
        </p:nvSpPr>
        <p:spPr>
          <a:xfrm>
            <a:off x="4296000" y="5367857"/>
            <a:ext cx="3600000" cy="1384995"/>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3 types of noise obtained from MIT – NSTDB</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Experiments performed using MEE and LMS algorithms at SNR [-6 -3 0 3 6] dB</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MEE found to outperform in cases of poor signal quality (low SNR)</a:t>
            </a:r>
          </a:p>
        </p:txBody>
      </p:sp>
      <p:sp>
        <p:nvSpPr>
          <p:cNvPr id="48" name="TextBox 47">
            <a:extLst>
              <a:ext uri="{FF2B5EF4-FFF2-40B4-BE49-F238E27FC236}">
                <a16:creationId xmlns:a16="http://schemas.microsoft.com/office/drawing/2014/main" id="{3449CFF9-33ED-4391-A421-18421D7EE7B2}"/>
              </a:ext>
            </a:extLst>
          </p:cNvPr>
          <p:cNvSpPr txBox="1"/>
          <p:nvPr/>
        </p:nvSpPr>
        <p:spPr>
          <a:xfrm>
            <a:off x="145999" y="4250550"/>
            <a:ext cx="3600000" cy="1938992"/>
          </a:xfrm>
          <a:prstGeom prst="rect">
            <a:avLst/>
          </a:prstGeom>
          <a:noFill/>
        </p:spPr>
        <p:txBody>
          <a:bodyPr wrap="square" rtlCol="0">
            <a:spAutoFit/>
          </a:bodyPr>
          <a:lstStyle/>
          <a:p>
            <a:pPr algn="ctr"/>
            <a:r>
              <a:rPr lang="en-IN" sz="1200" dirty="0">
                <a:latin typeface="Arial" panose="020B0604020202020204" pitchFamily="34" charset="0"/>
                <a:cs typeface="Arial" panose="020B0604020202020204" pitchFamily="34" charset="0"/>
              </a:rPr>
              <a:t>Adaptive filtering for noise cancellation</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Primary Signal – noise contaminated ECG</a:t>
            </a:r>
          </a:p>
          <a:p>
            <a:pPr algn="just"/>
            <a:r>
              <a:rPr lang="en-IN" sz="1200" dirty="0">
                <a:latin typeface="Arial" panose="020B0604020202020204" pitchFamily="34" charset="0"/>
                <a:cs typeface="Arial" panose="020B0604020202020204" pitchFamily="34" charset="0"/>
              </a:rPr>
              <a:t>Reference Signal – corelated only with noise</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Possible to adaptively model the noise in ECG and cancel it with help of a secondary reference.</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Try two algorithms – Minimum Error Entropy and Least Mean Square</a:t>
            </a:r>
          </a:p>
        </p:txBody>
      </p:sp>
    </p:spTree>
    <p:extLst>
      <p:ext uri="{BB962C8B-B14F-4D97-AF65-F5344CB8AC3E}">
        <p14:creationId xmlns:p14="http://schemas.microsoft.com/office/powerpoint/2010/main" val="188271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DEC-C4E0-44C7-BC77-5798E25783A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Bio Signal Based Age Classification</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5DDC385-230E-47E5-B089-6734BBA095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23419" y="3953207"/>
            <a:ext cx="3600000" cy="1543153"/>
          </a:xfrm>
          <a:prstGeom prst="rect">
            <a:avLst/>
          </a:prstGeom>
          <a:noFill/>
          <a:ln>
            <a:noFill/>
          </a:ln>
        </p:spPr>
      </p:pic>
      <p:pic>
        <p:nvPicPr>
          <p:cNvPr id="5" name="Picture 4">
            <a:extLst>
              <a:ext uri="{FF2B5EF4-FFF2-40B4-BE49-F238E27FC236}">
                <a16:creationId xmlns:a16="http://schemas.microsoft.com/office/drawing/2014/main" id="{28A2DC5D-E223-475D-906B-853F84F4E6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654" y="1855704"/>
            <a:ext cx="3600000" cy="3149049"/>
          </a:xfrm>
          <a:prstGeom prst="rect">
            <a:avLst/>
          </a:prstGeom>
          <a:noFill/>
          <a:ln>
            <a:noFill/>
          </a:ln>
        </p:spPr>
      </p:pic>
      <p:sp>
        <p:nvSpPr>
          <p:cNvPr id="6" name="Rectangle 5">
            <a:extLst>
              <a:ext uri="{FF2B5EF4-FFF2-40B4-BE49-F238E27FC236}">
                <a16:creationId xmlns:a16="http://schemas.microsoft.com/office/drawing/2014/main" id="{AA4D2708-A8A9-4CF1-9DC4-D5F4CB2754AF}"/>
              </a:ext>
            </a:extLst>
          </p:cNvPr>
          <p:cNvSpPr/>
          <p:nvPr/>
        </p:nvSpPr>
        <p:spPr>
          <a:xfrm>
            <a:off x="157654"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Pre-processing</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A2A366A-BB1D-4AC5-939E-90FE3F9E6E1B}"/>
              </a:ext>
            </a:extLst>
          </p:cNvPr>
          <p:cNvSpPr txBox="1"/>
          <p:nvPr/>
        </p:nvSpPr>
        <p:spPr>
          <a:xfrm>
            <a:off x="157655" y="5004753"/>
            <a:ext cx="3600000" cy="120032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Use of ECG and Resp. signal for age prediction</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Data obtained for 40 patients from Fantasia Database. 20 young, 20 old</a:t>
            </a:r>
          </a:p>
          <a:p>
            <a:pPr algn="just"/>
            <a:endParaRPr lang="en-IN" sz="1200" dirty="0">
              <a:latin typeface="Arial" panose="020B0604020202020204" pitchFamily="34" charset="0"/>
              <a:cs typeface="Arial" panose="020B0604020202020204" pitchFamily="34" charset="0"/>
            </a:endParaRPr>
          </a:p>
          <a:p>
            <a:pPr algn="just"/>
            <a:r>
              <a:rPr lang="en-IN" sz="1200" dirty="0">
                <a:latin typeface="Arial" panose="020B0604020202020204" pitchFamily="34" charset="0"/>
                <a:cs typeface="Arial" panose="020B0604020202020204" pitchFamily="34" charset="0"/>
              </a:rPr>
              <a:t>Pre-processing – use of FIR bandpass filters</a:t>
            </a:r>
          </a:p>
        </p:txBody>
      </p:sp>
      <p:sp>
        <p:nvSpPr>
          <p:cNvPr id="8" name="Rectangle 7">
            <a:extLst>
              <a:ext uri="{FF2B5EF4-FFF2-40B4-BE49-F238E27FC236}">
                <a16:creationId xmlns:a16="http://schemas.microsoft.com/office/drawing/2014/main" id="{3809B3AD-653E-4101-BE4B-4A09ABCA3D0F}"/>
              </a:ext>
            </a:extLst>
          </p:cNvPr>
          <p:cNvSpPr/>
          <p:nvPr/>
        </p:nvSpPr>
        <p:spPr>
          <a:xfrm>
            <a:off x="4296000"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2. Feature Extraction</a:t>
            </a:r>
          </a:p>
        </p:txBody>
      </p:sp>
      <p:sp>
        <p:nvSpPr>
          <p:cNvPr id="9" name="Rectangle 8">
            <a:extLst>
              <a:ext uri="{FF2B5EF4-FFF2-40B4-BE49-F238E27FC236}">
                <a16:creationId xmlns:a16="http://schemas.microsoft.com/office/drawing/2014/main" id="{6E1C4BAF-419C-4825-8A1D-07A60E563631}"/>
              </a:ext>
            </a:extLst>
          </p:cNvPr>
          <p:cNvSpPr/>
          <p:nvPr/>
        </p:nvSpPr>
        <p:spPr>
          <a:xfrm>
            <a:off x="8434345" y="345944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5. Data Fusion Scheme</a:t>
            </a:r>
            <a:endParaRPr lang="en-US" dirty="0">
              <a:latin typeface="Arial" panose="020B0604020202020204" pitchFamily="34" charset="0"/>
              <a:cs typeface="Arial" panose="020B0604020202020204" pitchFamily="34" charset="0"/>
            </a:endParaRPr>
          </a:p>
        </p:txBody>
      </p:sp>
      <p:pic>
        <p:nvPicPr>
          <p:cNvPr id="1026" name="Picture 2" descr="An external file that holds a picture, illustration, etc.&#10;Object name is nihms185447f4.jpg">
            <a:extLst>
              <a:ext uri="{FF2B5EF4-FFF2-40B4-BE49-F238E27FC236}">
                <a16:creationId xmlns:a16="http://schemas.microsoft.com/office/drawing/2014/main" id="{12777922-23FB-484F-84FE-70FD7525D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000" y="1987936"/>
            <a:ext cx="3600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2E6DDC3-10DD-4EEC-8317-B9A00F90792B}"/>
              </a:ext>
            </a:extLst>
          </p:cNvPr>
          <p:cNvSpPr txBox="1"/>
          <p:nvPr/>
        </p:nvSpPr>
        <p:spPr>
          <a:xfrm>
            <a:off x="4296000" y="3643936"/>
            <a:ext cx="3600000" cy="461665"/>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Extraction of HRV features from ECG Signal</a:t>
            </a:r>
          </a:p>
          <a:p>
            <a:pPr algn="just"/>
            <a:r>
              <a:rPr lang="en-IN" sz="1200" dirty="0">
                <a:latin typeface="Arial" panose="020B0604020202020204" pitchFamily="34" charset="0"/>
                <a:cs typeface="Arial" panose="020B0604020202020204" pitchFamily="34" charset="0"/>
              </a:rPr>
              <a:t>Motive – known that HRV decreases with age</a:t>
            </a:r>
          </a:p>
        </p:txBody>
      </p:sp>
      <p:sp>
        <p:nvSpPr>
          <p:cNvPr id="12" name="Rectangle 11">
            <a:extLst>
              <a:ext uri="{FF2B5EF4-FFF2-40B4-BE49-F238E27FC236}">
                <a16:creationId xmlns:a16="http://schemas.microsoft.com/office/drawing/2014/main" id="{AA60A46A-B268-42FB-B827-B0841E701C5C}"/>
              </a:ext>
            </a:extLst>
          </p:cNvPr>
          <p:cNvSpPr/>
          <p:nvPr/>
        </p:nvSpPr>
        <p:spPr>
          <a:xfrm>
            <a:off x="4296000" y="4119771"/>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3. Classification Model - SVM</a:t>
            </a:r>
          </a:p>
        </p:txBody>
      </p:sp>
      <p:sp>
        <p:nvSpPr>
          <p:cNvPr id="13" name="Rectangle 12">
            <a:extLst>
              <a:ext uri="{FF2B5EF4-FFF2-40B4-BE49-F238E27FC236}">
                <a16:creationId xmlns:a16="http://schemas.microsoft.com/office/drawing/2014/main" id="{7D75F931-8EC8-45D7-AE77-4828BC2BAD11}"/>
              </a:ext>
            </a:extLst>
          </p:cNvPr>
          <p:cNvSpPr/>
          <p:nvPr/>
        </p:nvSpPr>
        <p:spPr>
          <a:xfrm>
            <a:off x="8434348" y="1314476"/>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4. Classification Model - KNN</a:t>
            </a:r>
          </a:p>
        </p:txBody>
      </p:sp>
      <p:pic>
        <p:nvPicPr>
          <p:cNvPr id="10" name="Picture 9">
            <a:extLst>
              <a:ext uri="{FF2B5EF4-FFF2-40B4-BE49-F238E27FC236}">
                <a16:creationId xmlns:a16="http://schemas.microsoft.com/office/drawing/2014/main" id="{69C9E92B-A042-41A1-878A-58CE03917D79}"/>
              </a:ext>
            </a:extLst>
          </p:cNvPr>
          <p:cNvPicPr>
            <a:picLocks noChangeAspect="1"/>
          </p:cNvPicPr>
          <p:nvPr/>
        </p:nvPicPr>
        <p:blipFill>
          <a:blip r:embed="rId5"/>
          <a:stretch>
            <a:fillRect/>
          </a:stretch>
        </p:blipFill>
        <p:spPr>
          <a:xfrm>
            <a:off x="4755346" y="4411327"/>
            <a:ext cx="2681307" cy="2252679"/>
          </a:xfrm>
          <a:prstGeom prst="rect">
            <a:avLst/>
          </a:prstGeom>
        </p:spPr>
      </p:pic>
      <p:grpSp>
        <p:nvGrpSpPr>
          <p:cNvPr id="34" name="Canvas 32">
            <a:extLst>
              <a:ext uri="{FF2B5EF4-FFF2-40B4-BE49-F238E27FC236}">
                <a16:creationId xmlns:a16="http://schemas.microsoft.com/office/drawing/2014/main" id="{B5E296F9-70EF-4F44-97F4-9E0063F05FA8}"/>
              </a:ext>
            </a:extLst>
          </p:cNvPr>
          <p:cNvGrpSpPr/>
          <p:nvPr/>
        </p:nvGrpSpPr>
        <p:grpSpPr>
          <a:xfrm>
            <a:off x="8523840" y="1607732"/>
            <a:ext cx="3421015" cy="1857004"/>
            <a:chOff x="0" y="0"/>
            <a:chExt cx="3662680" cy="1988185"/>
          </a:xfrm>
        </p:grpSpPr>
        <p:sp>
          <p:nvSpPr>
            <p:cNvPr id="35" name="Rectangle 34">
              <a:extLst>
                <a:ext uri="{FF2B5EF4-FFF2-40B4-BE49-F238E27FC236}">
                  <a16:creationId xmlns:a16="http://schemas.microsoft.com/office/drawing/2014/main" id="{E93C3BEC-5E47-468B-B051-B4A2B646E7AF}"/>
                </a:ext>
              </a:extLst>
            </p:cNvPr>
            <p:cNvSpPr/>
            <p:nvPr/>
          </p:nvSpPr>
          <p:spPr>
            <a:xfrm>
              <a:off x="0" y="0"/>
              <a:ext cx="3662680" cy="1988185"/>
            </a:xfrm>
            <a:prstGeom prst="rect">
              <a:avLst/>
            </a:prstGeom>
          </p:spPr>
        </p:sp>
        <p:sp>
          <p:nvSpPr>
            <p:cNvPr id="36" name="Oval 35">
              <a:extLst>
                <a:ext uri="{FF2B5EF4-FFF2-40B4-BE49-F238E27FC236}">
                  <a16:creationId xmlns:a16="http://schemas.microsoft.com/office/drawing/2014/main" id="{CFD8C9A6-B438-4B5B-9783-19A5DA7A4F92}"/>
                </a:ext>
              </a:extLst>
            </p:cNvPr>
            <p:cNvSpPr/>
            <p:nvPr/>
          </p:nvSpPr>
          <p:spPr>
            <a:xfrm>
              <a:off x="954795" y="180318"/>
              <a:ext cx="1772003" cy="177255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Oval 36">
              <a:extLst>
                <a:ext uri="{FF2B5EF4-FFF2-40B4-BE49-F238E27FC236}">
                  <a16:creationId xmlns:a16="http://schemas.microsoft.com/office/drawing/2014/main" id="{1B5DA939-5D6B-4ACB-A805-9D747EC61599}"/>
                </a:ext>
              </a:extLst>
            </p:cNvPr>
            <p:cNvSpPr/>
            <p:nvPr/>
          </p:nvSpPr>
          <p:spPr>
            <a:xfrm>
              <a:off x="1287541" y="549783"/>
              <a:ext cx="1082123" cy="108351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Isosceles Triangle 37">
              <a:extLst>
                <a:ext uri="{FF2B5EF4-FFF2-40B4-BE49-F238E27FC236}">
                  <a16:creationId xmlns:a16="http://schemas.microsoft.com/office/drawing/2014/main" id="{FDA0AF03-9A4D-492C-B62B-DFC7D0CE90BD}"/>
                </a:ext>
              </a:extLst>
            </p:cNvPr>
            <p:cNvSpPr/>
            <p:nvPr/>
          </p:nvSpPr>
          <p:spPr>
            <a:xfrm>
              <a:off x="2886716" y="451372"/>
              <a:ext cx="241926" cy="208557"/>
            </a:xfrm>
            <a:prstGeom prst="triangl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38">
              <a:extLst>
                <a:ext uri="{FF2B5EF4-FFF2-40B4-BE49-F238E27FC236}">
                  <a16:creationId xmlns:a16="http://schemas.microsoft.com/office/drawing/2014/main" id="{8B104851-4081-4A5A-AB04-F750429F414E}"/>
                </a:ext>
              </a:extLst>
            </p:cNvPr>
            <p:cNvSpPr/>
            <p:nvPr/>
          </p:nvSpPr>
          <p:spPr>
            <a:xfrm>
              <a:off x="2894916" y="115136"/>
              <a:ext cx="196821" cy="1968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Text Box 36">
              <a:extLst>
                <a:ext uri="{FF2B5EF4-FFF2-40B4-BE49-F238E27FC236}">
                  <a16:creationId xmlns:a16="http://schemas.microsoft.com/office/drawing/2014/main" id="{0DB8153D-0526-4131-BF3D-B6CF37A3838C}"/>
                </a:ext>
              </a:extLst>
            </p:cNvPr>
            <p:cNvSpPr txBox="1"/>
            <p:nvPr/>
          </p:nvSpPr>
          <p:spPr>
            <a:xfrm>
              <a:off x="3084195" y="90515"/>
              <a:ext cx="578485" cy="246047"/>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Class 1</a:t>
              </a:r>
              <a:endParaRPr lang="en-US" sz="1050" kern="100">
                <a:effectLst/>
                <a:latin typeface="Times New Roman" panose="02020603050405020304" pitchFamily="18" charset="0"/>
                <a:ea typeface="SimSun" panose="02010600030101010101" pitchFamily="2" charset="-122"/>
              </a:endParaRPr>
            </a:p>
          </p:txBody>
        </p:sp>
        <p:sp>
          <p:nvSpPr>
            <p:cNvPr id="41" name="Text Box 36">
              <a:extLst>
                <a:ext uri="{FF2B5EF4-FFF2-40B4-BE49-F238E27FC236}">
                  <a16:creationId xmlns:a16="http://schemas.microsoft.com/office/drawing/2014/main" id="{CD4F5F7E-4F0B-4213-8AB8-3C3646CF89FF}"/>
                </a:ext>
              </a:extLst>
            </p:cNvPr>
            <p:cNvSpPr txBox="1"/>
            <p:nvPr/>
          </p:nvSpPr>
          <p:spPr>
            <a:xfrm>
              <a:off x="3083321" y="446841"/>
              <a:ext cx="578485" cy="24574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Class 2</a:t>
              </a:r>
              <a:endParaRPr lang="en-US" sz="1200">
                <a:effectLst/>
                <a:latin typeface="Times New Roman" panose="02020603050405020304" pitchFamily="18" charset="0"/>
                <a:ea typeface="SimSun" panose="02010600030101010101" pitchFamily="2" charset="-122"/>
              </a:endParaRPr>
            </a:p>
          </p:txBody>
        </p:sp>
        <p:sp>
          <p:nvSpPr>
            <p:cNvPr id="42" name="Text Box 36">
              <a:extLst>
                <a:ext uri="{FF2B5EF4-FFF2-40B4-BE49-F238E27FC236}">
                  <a16:creationId xmlns:a16="http://schemas.microsoft.com/office/drawing/2014/main" id="{E3AA24F8-9D9F-4616-8507-89F80BB6281A}"/>
                </a:ext>
              </a:extLst>
            </p:cNvPr>
            <p:cNvSpPr txBox="1"/>
            <p:nvPr/>
          </p:nvSpPr>
          <p:spPr>
            <a:xfrm>
              <a:off x="2037323" y="811779"/>
              <a:ext cx="427990" cy="245110"/>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K=1</a:t>
              </a:r>
              <a:endParaRPr lang="en-US" sz="1200">
                <a:effectLst/>
                <a:latin typeface="Times New Roman" panose="02020603050405020304" pitchFamily="18" charset="0"/>
                <a:ea typeface="SimSun" panose="02010600030101010101" pitchFamily="2" charset="-122"/>
              </a:endParaRPr>
            </a:p>
          </p:txBody>
        </p:sp>
        <p:sp>
          <p:nvSpPr>
            <p:cNvPr id="43" name="Text Box 36">
              <a:extLst>
                <a:ext uri="{FF2B5EF4-FFF2-40B4-BE49-F238E27FC236}">
                  <a16:creationId xmlns:a16="http://schemas.microsoft.com/office/drawing/2014/main" id="{C6EE457E-71B2-47D0-975D-00457B94EAD0}"/>
                </a:ext>
              </a:extLst>
            </p:cNvPr>
            <p:cNvSpPr txBox="1"/>
            <p:nvPr/>
          </p:nvSpPr>
          <p:spPr>
            <a:xfrm>
              <a:off x="2262276" y="336554"/>
              <a:ext cx="427990" cy="24447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K=3</a:t>
              </a:r>
              <a:endParaRPr lang="en-US" sz="1200">
                <a:effectLst/>
                <a:latin typeface="Times New Roman" panose="02020603050405020304" pitchFamily="18" charset="0"/>
                <a:ea typeface="SimSun" panose="02010600030101010101" pitchFamily="2" charset="-122"/>
              </a:endParaRPr>
            </a:p>
          </p:txBody>
        </p:sp>
        <p:sp>
          <p:nvSpPr>
            <p:cNvPr id="44" name="Text Box 36">
              <a:extLst>
                <a:ext uri="{FF2B5EF4-FFF2-40B4-BE49-F238E27FC236}">
                  <a16:creationId xmlns:a16="http://schemas.microsoft.com/office/drawing/2014/main" id="{546C1B45-8C97-4F56-985E-2E9595C08EC1}"/>
                </a:ext>
              </a:extLst>
            </p:cNvPr>
            <p:cNvSpPr txBox="1"/>
            <p:nvPr/>
          </p:nvSpPr>
          <p:spPr>
            <a:xfrm>
              <a:off x="1372871" y="1037292"/>
              <a:ext cx="912495" cy="24511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00" kern="100">
                  <a:effectLst/>
                  <a:latin typeface="Times New Roman" panose="02020603050405020304" pitchFamily="18" charset="0"/>
                  <a:ea typeface="SimSun" panose="02010600030101010101" pitchFamily="2" charset="-122"/>
                </a:rPr>
                <a:t>New Example</a:t>
              </a:r>
              <a:endParaRPr lang="en-US" sz="1200">
                <a:effectLst/>
                <a:latin typeface="Times New Roman" panose="02020603050405020304" pitchFamily="18" charset="0"/>
                <a:ea typeface="SimSun" panose="02010600030101010101" pitchFamily="2" charset="-122"/>
              </a:endParaRPr>
            </a:p>
          </p:txBody>
        </p:sp>
        <p:sp>
          <p:nvSpPr>
            <p:cNvPr id="45" name="Oval 44">
              <a:extLst>
                <a:ext uri="{FF2B5EF4-FFF2-40B4-BE49-F238E27FC236}">
                  <a16:creationId xmlns:a16="http://schemas.microsoft.com/office/drawing/2014/main" id="{CD55F6FA-590A-454F-BA82-EF607004BB8A}"/>
                </a:ext>
              </a:extLst>
            </p:cNvPr>
            <p:cNvSpPr/>
            <p:nvPr/>
          </p:nvSpPr>
          <p:spPr>
            <a:xfrm>
              <a:off x="1606315" y="744773"/>
              <a:ext cx="361899" cy="346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050" kern="100">
                  <a:effectLst/>
                  <a:latin typeface="Times New Roman" panose="02020603050405020304" pitchFamily="18" charset="0"/>
                  <a:ea typeface="SimSun" panose="02010600030101010101" pitchFamily="2" charset="-122"/>
                </a:rPr>
                <a:t>?</a:t>
              </a:r>
              <a:endParaRPr lang="en-US" sz="1050" kern="100">
                <a:effectLst/>
                <a:latin typeface="Times New Roman" panose="02020603050405020304" pitchFamily="18" charset="0"/>
                <a:ea typeface="SimSun" panose="02010600030101010101" pitchFamily="2" charset="-122"/>
              </a:endParaRPr>
            </a:p>
          </p:txBody>
        </p:sp>
        <p:sp>
          <p:nvSpPr>
            <p:cNvPr id="46" name="Rectangle 45">
              <a:extLst>
                <a:ext uri="{FF2B5EF4-FFF2-40B4-BE49-F238E27FC236}">
                  <a16:creationId xmlns:a16="http://schemas.microsoft.com/office/drawing/2014/main" id="{9DB8311F-C21F-4F33-B070-9B442564F766}"/>
                </a:ext>
              </a:extLst>
            </p:cNvPr>
            <p:cNvSpPr/>
            <p:nvPr/>
          </p:nvSpPr>
          <p:spPr>
            <a:xfrm>
              <a:off x="2951903" y="1025015"/>
              <a:ext cx="196215" cy="1962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E92F4902-001C-4D82-96B2-AF9496798F8D}"/>
                </a:ext>
              </a:extLst>
            </p:cNvPr>
            <p:cNvSpPr/>
            <p:nvPr/>
          </p:nvSpPr>
          <p:spPr>
            <a:xfrm>
              <a:off x="1906288" y="1312047"/>
              <a:ext cx="195580" cy="195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Rectangle 47">
              <a:extLst>
                <a:ext uri="{FF2B5EF4-FFF2-40B4-BE49-F238E27FC236}">
                  <a16:creationId xmlns:a16="http://schemas.microsoft.com/office/drawing/2014/main" id="{DDDBB6C6-8130-4712-83D9-3FB3D238CF57}"/>
                </a:ext>
              </a:extLst>
            </p:cNvPr>
            <p:cNvSpPr/>
            <p:nvPr/>
          </p:nvSpPr>
          <p:spPr>
            <a:xfrm>
              <a:off x="790967" y="1633294"/>
              <a:ext cx="195580" cy="195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Rectangle 48">
              <a:extLst>
                <a:ext uri="{FF2B5EF4-FFF2-40B4-BE49-F238E27FC236}">
                  <a16:creationId xmlns:a16="http://schemas.microsoft.com/office/drawing/2014/main" id="{B09CE1FE-D910-41E7-844E-5FB45805A7F4}"/>
                </a:ext>
              </a:extLst>
            </p:cNvPr>
            <p:cNvSpPr/>
            <p:nvPr/>
          </p:nvSpPr>
          <p:spPr>
            <a:xfrm>
              <a:off x="614647" y="1303846"/>
              <a:ext cx="194945" cy="194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Isosceles Triangle 49">
              <a:extLst>
                <a:ext uri="{FF2B5EF4-FFF2-40B4-BE49-F238E27FC236}">
                  <a16:creationId xmlns:a16="http://schemas.microsoft.com/office/drawing/2014/main" id="{3F66F895-EA35-4976-9D3B-1191B164E633}"/>
                </a:ext>
              </a:extLst>
            </p:cNvPr>
            <p:cNvSpPr/>
            <p:nvPr/>
          </p:nvSpPr>
          <p:spPr>
            <a:xfrm>
              <a:off x="541406" y="799490"/>
              <a:ext cx="241300" cy="208280"/>
            </a:xfrm>
            <a:prstGeom prst="triangl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Isosceles Triangle 50">
              <a:extLst>
                <a:ext uri="{FF2B5EF4-FFF2-40B4-BE49-F238E27FC236}">
                  <a16:creationId xmlns:a16="http://schemas.microsoft.com/office/drawing/2014/main" id="{B895ABD8-5A7B-4587-BB6C-C4626C71B88D}"/>
                </a:ext>
              </a:extLst>
            </p:cNvPr>
            <p:cNvSpPr/>
            <p:nvPr/>
          </p:nvSpPr>
          <p:spPr>
            <a:xfrm>
              <a:off x="1164108" y="1361252"/>
              <a:ext cx="240665" cy="207645"/>
            </a:xfrm>
            <a:prstGeom prst="triangl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Isosceles Triangle 51">
              <a:extLst>
                <a:ext uri="{FF2B5EF4-FFF2-40B4-BE49-F238E27FC236}">
                  <a16:creationId xmlns:a16="http://schemas.microsoft.com/office/drawing/2014/main" id="{9080BB2C-B32B-428D-ABFA-3CDA8BD4F743}"/>
                </a:ext>
              </a:extLst>
            </p:cNvPr>
            <p:cNvSpPr/>
            <p:nvPr/>
          </p:nvSpPr>
          <p:spPr>
            <a:xfrm>
              <a:off x="1967917" y="1611379"/>
              <a:ext cx="240030" cy="207010"/>
            </a:xfrm>
            <a:prstGeom prst="triangl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Isosceles Triangle 52">
              <a:extLst>
                <a:ext uri="{FF2B5EF4-FFF2-40B4-BE49-F238E27FC236}">
                  <a16:creationId xmlns:a16="http://schemas.microsoft.com/office/drawing/2014/main" id="{3F11F47E-91E7-43D4-A4F5-AFC0B47FDF7F}"/>
                </a:ext>
              </a:extLst>
            </p:cNvPr>
            <p:cNvSpPr/>
            <p:nvPr/>
          </p:nvSpPr>
          <p:spPr>
            <a:xfrm>
              <a:off x="495734" y="233628"/>
              <a:ext cx="239395" cy="206375"/>
            </a:xfrm>
            <a:prstGeom prst="triangl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a:extLst>
                <a:ext uri="{FF2B5EF4-FFF2-40B4-BE49-F238E27FC236}">
                  <a16:creationId xmlns:a16="http://schemas.microsoft.com/office/drawing/2014/main" id="{A8D0282F-3DB4-4746-A181-E567732D30CE}"/>
                </a:ext>
              </a:extLst>
            </p:cNvPr>
            <p:cNvCxnSpPr>
              <a:stCxn id="53" idx="4"/>
              <a:endCxn id="45" idx="2"/>
            </p:cNvCxnSpPr>
            <p:nvPr/>
          </p:nvCxnSpPr>
          <p:spPr>
            <a:xfrm>
              <a:off x="735007" y="439999"/>
              <a:ext cx="871041" cy="477893"/>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55" name="Text Box 58">
              <a:extLst>
                <a:ext uri="{FF2B5EF4-FFF2-40B4-BE49-F238E27FC236}">
                  <a16:creationId xmlns:a16="http://schemas.microsoft.com/office/drawing/2014/main" id="{2695BFB8-0082-4EC6-8923-4A1A455E1FA2}"/>
                </a:ext>
              </a:extLst>
            </p:cNvPr>
            <p:cNvSpPr txBox="1"/>
            <p:nvPr/>
          </p:nvSpPr>
          <p:spPr>
            <a:xfrm>
              <a:off x="1120547" y="372779"/>
              <a:ext cx="655955" cy="2911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Distance</a:t>
              </a:r>
              <a:endParaRPr lang="en-US" sz="1050" kern="100">
                <a:effectLst/>
                <a:latin typeface="Times New Roman" panose="02020603050405020304" pitchFamily="18" charset="0"/>
                <a:ea typeface="SimSun" panose="02010600030101010101" pitchFamily="2" charset="-122"/>
              </a:endParaRPr>
            </a:p>
          </p:txBody>
        </p:sp>
        <p:sp>
          <p:nvSpPr>
            <p:cNvPr id="56" name="Text Box 58">
              <a:extLst>
                <a:ext uri="{FF2B5EF4-FFF2-40B4-BE49-F238E27FC236}">
                  <a16:creationId xmlns:a16="http://schemas.microsoft.com/office/drawing/2014/main" id="{3DAF315A-C3F2-4D8B-B05A-C11FFD4AA14A}"/>
                </a:ext>
              </a:extLst>
            </p:cNvPr>
            <p:cNvSpPr txBox="1"/>
            <p:nvPr/>
          </p:nvSpPr>
          <p:spPr>
            <a:xfrm>
              <a:off x="530720" y="1"/>
              <a:ext cx="1121410" cy="2908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IN" sz="1050" kern="100">
                  <a:effectLst/>
                  <a:latin typeface="Times New Roman" panose="02020603050405020304" pitchFamily="18" charset="0"/>
                  <a:ea typeface="SimSun" panose="02010600030101010101" pitchFamily="2" charset="-122"/>
                </a:rPr>
                <a:t>Training Instance</a:t>
              </a:r>
              <a:endParaRPr lang="en-US" sz="1200">
                <a:effectLst/>
                <a:latin typeface="Times New Roman" panose="02020603050405020304" pitchFamily="18" charset="0"/>
                <a:ea typeface="SimSun" panose="02010600030101010101" pitchFamily="2" charset="-122"/>
              </a:endParaRPr>
            </a:p>
          </p:txBody>
        </p:sp>
      </p:grpSp>
      <p:sp>
        <p:nvSpPr>
          <p:cNvPr id="57" name="Rectangle 56">
            <a:extLst>
              <a:ext uri="{FF2B5EF4-FFF2-40B4-BE49-F238E27FC236}">
                <a16:creationId xmlns:a16="http://schemas.microsoft.com/office/drawing/2014/main" id="{71F03B03-607C-4C01-BF67-0D0680BE58A6}"/>
              </a:ext>
            </a:extLst>
          </p:cNvPr>
          <p:cNvSpPr/>
          <p:nvPr/>
        </p:nvSpPr>
        <p:spPr>
          <a:xfrm>
            <a:off x="8416608" y="5538851"/>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6. Result</a:t>
            </a:r>
            <a:endParaRPr lang="en-US"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500BCD2B-D58F-44D6-A066-3B12A0DEDD9E}"/>
              </a:ext>
            </a:extLst>
          </p:cNvPr>
          <p:cNvSpPr txBox="1"/>
          <p:nvPr/>
        </p:nvSpPr>
        <p:spPr>
          <a:xfrm>
            <a:off x="8393179" y="6008914"/>
            <a:ext cx="3679915" cy="276999"/>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Refer to plots in MATLAB GUI</a:t>
            </a:r>
          </a:p>
        </p:txBody>
      </p:sp>
    </p:spTree>
    <p:extLst>
      <p:ext uri="{BB962C8B-B14F-4D97-AF65-F5344CB8AC3E}">
        <p14:creationId xmlns:p14="http://schemas.microsoft.com/office/powerpoint/2010/main" val="386860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DEC-C4E0-44C7-BC77-5798E25783A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Heart Sound Anomaly Classification</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396C59F-2DD6-4894-A119-2422C402178A}"/>
              </a:ext>
            </a:extLst>
          </p:cNvPr>
          <p:cNvSpPr/>
          <p:nvPr/>
        </p:nvSpPr>
        <p:spPr>
          <a:xfrm>
            <a:off x="157654" y="132033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1. Input Signal</a:t>
            </a:r>
            <a:endParaRPr lang="en-US"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B36DA36-B3A9-454F-BE78-C7DAD9C8B8DA}"/>
              </a:ext>
            </a:extLst>
          </p:cNvPr>
          <p:cNvSpPr/>
          <p:nvPr/>
        </p:nvSpPr>
        <p:spPr>
          <a:xfrm>
            <a:off x="157469" y="4824753"/>
            <a:ext cx="360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2. Feature Extraction</a:t>
            </a:r>
          </a:p>
        </p:txBody>
      </p:sp>
      <p:sp>
        <p:nvSpPr>
          <p:cNvPr id="9" name="Rectangle 8">
            <a:extLst>
              <a:ext uri="{FF2B5EF4-FFF2-40B4-BE49-F238E27FC236}">
                <a16:creationId xmlns:a16="http://schemas.microsoft.com/office/drawing/2014/main" id="{E3D482A0-1014-4447-872A-83AD1EC6D03B}"/>
              </a:ext>
            </a:extLst>
          </p:cNvPr>
          <p:cNvSpPr/>
          <p:nvPr/>
        </p:nvSpPr>
        <p:spPr>
          <a:xfrm>
            <a:off x="4180114" y="5073169"/>
            <a:ext cx="7444681"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4. Results</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240A7B7-E681-4A9F-80B3-49FD7930B5F0}"/>
              </a:ext>
            </a:extLst>
          </p:cNvPr>
          <p:cNvSpPr txBox="1"/>
          <p:nvPr/>
        </p:nvSpPr>
        <p:spPr>
          <a:xfrm>
            <a:off x="157469" y="5311124"/>
            <a:ext cx="3600000" cy="1384995"/>
          </a:xfrm>
          <a:prstGeom prst="rect">
            <a:avLst/>
          </a:prstGeom>
          <a:noFill/>
        </p:spPr>
        <p:txBody>
          <a:bodyPr wrap="square" rtlCol="0">
            <a:spAutoFit/>
          </a:bodyPr>
          <a:lstStyle/>
          <a:p>
            <a:pPr algn="just"/>
            <a:r>
              <a:rPr lang="en-IN" sz="1200" dirty="0">
                <a:latin typeface="Arial" panose="020B0604020202020204" pitchFamily="34" charset="0"/>
                <a:cs typeface="Arial" panose="020B0604020202020204" pitchFamily="34" charset="0"/>
              </a:rPr>
              <a:t>Total of 18 features extracted :</a:t>
            </a:r>
          </a:p>
          <a:p>
            <a:pPr marL="171450" indent="-171450" algn="just">
              <a:buFont typeface="Arial" panose="020B0604020202020204" pitchFamily="34" charset="0"/>
              <a:buChar char="•"/>
            </a:pPr>
            <a:r>
              <a:rPr lang="en-IN" sz="1200" dirty="0">
                <a:latin typeface="Arial" panose="020B0604020202020204" pitchFamily="34" charset="0"/>
                <a:cs typeface="Arial" panose="020B0604020202020204" pitchFamily="34" charset="0"/>
              </a:rPr>
              <a:t>Linear Predictive Coefficients </a:t>
            </a:r>
          </a:p>
          <a:p>
            <a:pPr marL="171450" indent="-171450" algn="just">
              <a:buFont typeface="Arial" panose="020B0604020202020204" pitchFamily="34" charset="0"/>
              <a:buChar char="•"/>
            </a:pPr>
            <a:r>
              <a:rPr lang="en-IN" sz="1200" dirty="0">
                <a:latin typeface="Arial" panose="020B0604020202020204" pitchFamily="34" charset="0"/>
                <a:cs typeface="Arial" panose="020B0604020202020204" pitchFamily="34" charset="0"/>
              </a:rPr>
              <a:t>Entropy Based Features</a:t>
            </a:r>
          </a:p>
          <a:p>
            <a:pPr marL="171450" indent="-171450" algn="just">
              <a:buFont typeface="Arial" panose="020B0604020202020204" pitchFamily="34" charset="0"/>
              <a:buChar char="•"/>
            </a:pPr>
            <a:r>
              <a:rPr lang="en-IN" sz="1200" dirty="0">
                <a:latin typeface="Arial" panose="020B0604020202020204" pitchFamily="34" charset="0"/>
                <a:cs typeface="Arial" panose="020B0604020202020204" pitchFamily="34" charset="0"/>
              </a:rPr>
              <a:t>Wavelet Transform</a:t>
            </a:r>
          </a:p>
          <a:p>
            <a:pPr marL="171450" indent="-171450" algn="just">
              <a:buFont typeface="Arial" panose="020B0604020202020204" pitchFamily="34" charset="0"/>
              <a:buChar char="•"/>
            </a:pPr>
            <a:r>
              <a:rPr lang="en-IN" sz="1200" dirty="0">
                <a:latin typeface="Arial" panose="020B0604020202020204" pitchFamily="34" charset="0"/>
                <a:cs typeface="Arial" panose="020B0604020202020204" pitchFamily="34" charset="0"/>
              </a:rPr>
              <a:t>Power Spectrum Features</a:t>
            </a:r>
          </a:p>
          <a:p>
            <a:pPr marL="171450" indent="-171450" algn="just">
              <a:buFont typeface="Arial" panose="020B0604020202020204" pitchFamily="34" charset="0"/>
              <a:buChar char="•"/>
            </a:pPr>
            <a:r>
              <a:rPr lang="en-IN" sz="1200" dirty="0">
                <a:latin typeface="Arial" panose="020B0604020202020204" pitchFamily="34" charset="0"/>
                <a:cs typeface="Arial" panose="020B0604020202020204" pitchFamily="34" charset="0"/>
              </a:rPr>
              <a:t>Mel Frequency Cepstral Coefficients </a:t>
            </a:r>
          </a:p>
          <a:p>
            <a:pPr marL="171450" indent="-171450" algn="just">
              <a:buFont typeface="Arial" panose="020B0604020202020204" pitchFamily="34" charset="0"/>
              <a:buChar char="•"/>
            </a:pPr>
            <a:endParaRPr lang="en-IN" sz="12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90EA91A-1F24-4AB1-B773-4D17BC9EDA3A}"/>
              </a:ext>
            </a:extLst>
          </p:cNvPr>
          <p:cNvSpPr/>
          <p:nvPr/>
        </p:nvSpPr>
        <p:spPr>
          <a:xfrm>
            <a:off x="4180114" y="1320333"/>
            <a:ext cx="7825122"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3. Ensemble of Neural Network</a:t>
            </a:r>
          </a:p>
        </p:txBody>
      </p:sp>
      <p:pic>
        <p:nvPicPr>
          <p:cNvPr id="40" name="Picture 39" descr="Figure 1">
            <a:extLst>
              <a:ext uri="{FF2B5EF4-FFF2-40B4-BE49-F238E27FC236}">
                <a16:creationId xmlns:a16="http://schemas.microsoft.com/office/drawing/2014/main" id="{E39CDF2B-39A0-4E79-85CC-F3EA904EEF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654" y="1806704"/>
            <a:ext cx="3599815" cy="2249805"/>
          </a:xfrm>
          <a:prstGeom prst="rect">
            <a:avLst/>
          </a:prstGeom>
          <a:noFill/>
          <a:ln>
            <a:noFill/>
          </a:ln>
        </p:spPr>
      </p:pic>
      <p:pic>
        <p:nvPicPr>
          <p:cNvPr id="41" name="Picture 40">
            <a:extLst>
              <a:ext uri="{FF2B5EF4-FFF2-40B4-BE49-F238E27FC236}">
                <a16:creationId xmlns:a16="http://schemas.microsoft.com/office/drawing/2014/main" id="{5450496E-D4A8-45D0-8A4C-70FDF66E8F41}"/>
              </a:ext>
            </a:extLst>
          </p:cNvPr>
          <p:cNvPicPr/>
          <p:nvPr/>
        </p:nvPicPr>
        <p:blipFill>
          <a:blip r:embed="rId3">
            <a:extLst>
              <a:ext uri="{28A0092B-C50C-407E-A947-70E740481C1C}">
                <a14:useLocalDpi xmlns:a14="http://schemas.microsoft.com/office/drawing/2010/main" val="0"/>
              </a:ext>
            </a:extLst>
          </a:blip>
          <a:srcRect t="28864"/>
          <a:stretch>
            <a:fillRect/>
          </a:stretch>
        </p:blipFill>
        <p:spPr bwMode="auto">
          <a:xfrm>
            <a:off x="6039458" y="1752582"/>
            <a:ext cx="3725991" cy="753493"/>
          </a:xfrm>
          <a:prstGeom prst="rect">
            <a:avLst/>
          </a:prstGeom>
          <a:noFill/>
          <a:ln>
            <a:noFill/>
          </a:ln>
        </p:spPr>
      </p:pic>
      <p:graphicFrame>
        <p:nvGraphicFramePr>
          <p:cNvPr id="42" name="Table 41">
            <a:extLst>
              <a:ext uri="{FF2B5EF4-FFF2-40B4-BE49-F238E27FC236}">
                <a16:creationId xmlns:a16="http://schemas.microsoft.com/office/drawing/2014/main" id="{D9004C2C-DDB4-4B30-8BAA-46FF09A08A69}"/>
              </a:ext>
            </a:extLst>
          </p:cNvPr>
          <p:cNvGraphicFramePr>
            <a:graphicFrameLocks noGrp="1"/>
          </p:cNvGraphicFramePr>
          <p:nvPr>
            <p:extLst>
              <p:ext uri="{D42A27DB-BD31-4B8C-83A1-F6EECF244321}">
                <p14:modId xmlns:p14="http://schemas.microsoft.com/office/powerpoint/2010/main" val="2505800258"/>
              </p:ext>
            </p:extLst>
          </p:nvPr>
        </p:nvGraphicFramePr>
        <p:xfrm>
          <a:off x="4180114" y="5547291"/>
          <a:ext cx="7444680" cy="1248412"/>
        </p:xfrm>
        <a:graphic>
          <a:graphicData uri="http://schemas.openxmlformats.org/drawingml/2006/table">
            <a:tbl>
              <a:tblPr firstRow="1" firstCol="1" bandRow="1">
                <a:tableStyleId>{5940675A-B579-460E-94D1-54222C63F5DA}</a:tableStyleId>
              </a:tblPr>
              <a:tblGrid>
                <a:gridCol w="743973">
                  <a:extLst>
                    <a:ext uri="{9D8B030D-6E8A-4147-A177-3AD203B41FA5}">
                      <a16:colId xmlns:a16="http://schemas.microsoft.com/office/drawing/2014/main" val="1100792168"/>
                    </a:ext>
                  </a:extLst>
                </a:gridCol>
                <a:gridCol w="743973">
                  <a:extLst>
                    <a:ext uri="{9D8B030D-6E8A-4147-A177-3AD203B41FA5}">
                      <a16:colId xmlns:a16="http://schemas.microsoft.com/office/drawing/2014/main" val="1858454541"/>
                    </a:ext>
                  </a:extLst>
                </a:gridCol>
                <a:gridCol w="743973">
                  <a:extLst>
                    <a:ext uri="{9D8B030D-6E8A-4147-A177-3AD203B41FA5}">
                      <a16:colId xmlns:a16="http://schemas.microsoft.com/office/drawing/2014/main" val="3336087306"/>
                    </a:ext>
                  </a:extLst>
                </a:gridCol>
                <a:gridCol w="743973">
                  <a:extLst>
                    <a:ext uri="{9D8B030D-6E8A-4147-A177-3AD203B41FA5}">
                      <a16:colId xmlns:a16="http://schemas.microsoft.com/office/drawing/2014/main" val="3148013588"/>
                    </a:ext>
                  </a:extLst>
                </a:gridCol>
                <a:gridCol w="744798">
                  <a:extLst>
                    <a:ext uri="{9D8B030D-6E8A-4147-A177-3AD203B41FA5}">
                      <a16:colId xmlns:a16="http://schemas.microsoft.com/office/drawing/2014/main" val="4280105515"/>
                    </a:ext>
                  </a:extLst>
                </a:gridCol>
                <a:gridCol w="744798">
                  <a:extLst>
                    <a:ext uri="{9D8B030D-6E8A-4147-A177-3AD203B41FA5}">
                      <a16:colId xmlns:a16="http://schemas.microsoft.com/office/drawing/2014/main" val="3465803713"/>
                    </a:ext>
                  </a:extLst>
                </a:gridCol>
                <a:gridCol w="744798">
                  <a:extLst>
                    <a:ext uri="{9D8B030D-6E8A-4147-A177-3AD203B41FA5}">
                      <a16:colId xmlns:a16="http://schemas.microsoft.com/office/drawing/2014/main" val="2668906968"/>
                    </a:ext>
                  </a:extLst>
                </a:gridCol>
                <a:gridCol w="744798">
                  <a:extLst>
                    <a:ext uri="{9D8B030D-6E8A-4147-A177-3AD203B41FA5}">
                      <a16:colId xmlns:a16="http://schemas.microsoft.com/office/drawing/2014/main" val="1134956591"/>
                    </a:ext>
                  </a:extLst>
                </a:gridCol>
                <a:gridCol w="744798">
                  <a:extLst>
                    <a:ext uri="{9D8B030D-6E8A-4147-A177-3AD203B41FA5}">
                      <a16:colId xmlns:a16="http://schemas.microsoft.com/office/drawing/2014/main" val="2468005646"/>
                    </a:ext>
                  </a:extLst>
                </a:gridCol>
                <a:gridCol w="744798">
                  <a:extLst>
                    <a:ext uri="{9D8B030D-6E8A-4147-A177-3AD203B41FA5}">
                      <a16:colId xmlns:a16="http://schemas.microsoft.com/office/drawing/2014/main" val="3626742819"/>
                    </a:ext>
                  </a:extLst>
                </a:gridCol>
              </a:tblGrid>
              <a:tr h="297405">
                <a:tc>
                  <a:txBody>
                    <a:bodyPr/>
                    <a:lstStyle/>
                    <a:p>
                      <a:pPr algn="just">
                        <a:lnSpc>
                          <a:spcPct val="150000"/>
                        </a:lnSpc>
                        <a:spcAft>
                          <a:spcPts val="0"/>
                        </a:spcAft>
                      </a:pPr>
                      <a:r>
                        <a:rPr lang="en-IN" sz="1200" kern="100" dirty="0">
                          <a:effectLst/>
                          <a:latin typeface="Arial Narrow" panose="020B0606020202030204" pitchFamily="34" charset="0"/>
                        </a:rPr>
                        <a:t> </a:t>
                      </a:r>
                      <a:endParaRPr lang="en-US" sz="1200" kern="100" dirty="0">
                        <a:effectLst/>
                        <a:latin typeface="Arial Narrow" panose="020B0606020202030204" pitchFamily="34" charset="0"/>
                        <a:ea typeface="SimSun" panose="02010600030101010101" pitchFamily="2" charset="-122"/>
                      </a:endParaRPr>
                    </a:p>
                  </a:txBody>
                  <a:tcPr marL="17780" marR="17780" marT="36195" marB="36195"/>
                </a:tc>
                <a:tc gridSpan="3">
                  <a:txBody>
                    <a:bodyPr/>
                    <a:lstStyle/>
                    <a:p>
                      <a:pPr algn="ctr">
                        <a:lnSpc>
                          <a:spcPct val="150000"/>
                        </a:lnSpc>
                        <a:spcAft>
                          <a:spcPts val="0"/>
                        </a:spcAft>
                      </a:pPr>
                      <a:r>
                        <a:rPr lang="en-IN" sz="1200" kern="100" dirty="0">
                          <a:effectLst/>
                          <a:latin typeface="Arial Narrow" panose="020B0606020202030204" pitchFamily="34" charset="0"/>
                        </a:rPr>
                        <a:t>PCG Feature Based Classifier</a:t>
                      </a:r>
                      <a:endParaRPr lang="en-US" sz="1200" kern="100" dirty="0">
                        <a:effectLst/>
                        <a:latin typeface="Arial Narrow" panose="020B0606020202030204" pitchFamily="34" charset="0"/>
                        <a:ea typeface="SimSun" panose="02010600030101010101" pitchFamily="2" charset="-122"/>
                      </a:endParaRPr>
                    </a:p>
                  </a:txBody>
                  <a:tcPr marL="17780" marR="17780" marT="36195" marB="36195"/>
                </a:tc>
                <a:tc hMerge="1">
                  <a:txBody>
                    <a:bodyPr/>
                    <a:lstStyle/>
                    <a:p>
                      <a:endParaRPr lang="en-US"/>
                    </a:p>
                  </a:txBody>
                  <a:tcPr/>
                </a:tc>
                <a:tc hMerge="1">
                  <a:txBody>
                    <a:bodyPr/>
                    <a:lstStyle/>
                    <a:p>
                      <a:endParaRPr lang="en-US"/>
                    </a:p>
                  </a:txBody>
                  <a:tcPr/>
                </a:tc>
                <a:tc gridSpan="3">
                  <a:txBody>
                    <a:bodyPr/>
                    <a:lstStyle/>
                    <a:p>
                      <a:pPr algn="ctr">
                        <a:lnSpc>
                          <a:spcPct val="150000"/>
                        </a:lnSpc>
                        <a:spcAft>
                          <a:spcPts val="0"/>
                        </a:spcAft>
                      </a:pPr>
                      <a:r>
                        <a:rPr lang="en-IN" sz="1200" kern="100" dirty="0">
                          <a:effectLst/>
                          <a:latin typeface="Arial Narrow" panose="020B0606020202030204" pitchFamily="34" charset="0"/>
                        </a:rPr>
                        <a:t>ECG Feature Based Classifier</a:t>
                      </a:r>
                      <a:endParaRPr lang="en-US" sz="1200" kern="100" dirty="0">
                        <a:effectLst/>
                        <a:latin typeface="Arial Narrow" panose="020B0606020202030204" pitchFamily="34" charset="0"/>
                        <a:ea typeface="SimSun" panose="02010600030101010101" pitchFamily="2" charset="-122"/>
                      </a:endParaRPr>
                    </a:p>
                  </a:txBody>
                  <a:tcPr marL="17780" marR="17780" marT="36195" marB="36195"/>
                </a:tc>
                <a:tc hMerge="1">
                  <a:txBody>
                    <a:bodyPr/>
                    <a:lstStyle/>
                    <a:p>
                      <a:endParaRPr lang="en-US"/>
                    </a:p>
                  </a:txBody>
                  <a:tcPr/>
                </a:tc>
                <a:tc hMerge="1">
                  <a:txBody>
                    <a:bodyPr/>
                    <a:lstStyle/>
                    <a:p>
                      <a:endParaRPr lang="en-US"/>
                    </a:p>
                  </a:txBody>
                  <a:tcPr/>
                </a:tc>
                <a:tc gridSpan="3">
                  <a:txBody>
                    <a:bodyPr/>
                    <a:lstStyle/>
                    <a:p>
                      <a:pPr algn="ctr">
                        <a:lnSpc>
                          <a:spcPct val="150000"/>
                        </a:lnSpc>
                        <a:spcAft>
                          <a:spcPts val="0"/>
                        </a:spcAft>
                      </a:pPr>
                      <a:r>
                        <a:rPr lang="en-IN" sz="1200" kern="100">
                          <a:effectLst/>
                          <a:latin typeface="Arial Narrow" panose="020B0606020202030204" pitchFamily="34" charset="0"/>
                        </a:rPr>
                        <a:t>Data Fusion</a:t>
                      </a:r>
                      <a:endParaRPr lang="en-US" sz="1200" kern="100">
                        <a:effectLst/>
                        <a:latin typeface="Arial Narrow" panose="020B0606020202030204" pitchFamily="34" charset="0"/>
                        <a:ea typeface="SimSun" panose="02010600030101010101" pitchFamily="2" charset="-122"/>
                      </a:endParaRPr>
                    </a:p>
                  </a:txBody>
                  <a:tcPr marL="17780" marR="17780" marT="36195" marB="3619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6721281"/>
                  </a:ext>
                </a:extLst>
              </a:tr>
              <a:tr h="297405">
                <a:tc>
                  <a:txBody>
                    <a:bodyPr/>
                    <a:lstStyle/>
                    <a:p>
                      <a:pPr algn="just">
                        <a:lnSpc>
                          <a:spcPct val="150000"/>
                        </a:lnSpc>
                        <a:spcAft>
                          <a:spcPts val="0"/>
                        </a:spcAft>
                      </a:pPr>
                      <a:r>
                        <a:rPr lang="en-IN" sz="1200" kern="100">
                          <a:effectLst/>
                          <a:latin typeface="Arial Narrow" panose="020B0606020202030204" pitchFamily="34" charset="0"/>
                        </a:rPr>
                        <a:t>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dirty="0">
                          <a:effectLst/>
                          <a:latin typeface="Arial Narrow" panose="020B0606020202030204" pitchFamily="34" charset="0"/>
                        </a:rPr>
                        <a:t>Se %</a:t>
                      </a:r>
                      <a:endParaRPr lang="en-US" sz="1200" kern="100" dirty="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Sp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Acc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Se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Sp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Acc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Se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Sp %</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IN" sz="1200" kern="100">
                          <a:effectLst/>
                          <a:latin typeface="Arial Narrow" panose="020B0606020202030204" pitchFamily="34" charset="0"/>
                        </a:rPr>
                        <a:t>Acc %</a:t>
                      </a:r>
                      <a:endParaRPr lang="en-US" sz="1200" kern="100">
                        <a:effectLst/>
                        <a:latin typeface="Arial Narrow" panose="020B0606020202030204" pitchFamily="34" charset="0"/>
                        <a:ea typeface="SimSun" panose="02010600030101010101" pitchFamily="2" charset="-122"/>
                      </a:endParaRPr>
                    </a:p>
                  </a:txBody>
                  <a:tcPr marL="17780" marR="17780" marT="36195" marB="36195"/>
                </a:tc>
                <a:extLst>
                  <a:ext uri="{0D108BD9-81ED-4DB2-BD59-A6C34878D82A}">
                    <a16:rowId xmlns:a16="http://schemas.microsoft.com/office/drawing/2014/main" val="3470695920"/>
                  </a:ext>
                </a:extLst>
              </a:tr>
              <a:tr h="297405">
                <a:tc>
                  <a:txBody>
                    <a:bodyPr/>
                    <a:lstStyle/>
                    <a:p>
                      <a:pPr algn="just">
                        <a:lnSpc>
                          <a:spcPct val="150000"/>
                        </a:lnSpc>
                        <a:spcAft>
                          <a:spcPts val="0"/>
                        </a:spcAft>
                      </a:pPr>
                      <a:r>
                        <a:rPr lang="en-IN" sz="1200" kern="100">
                          <a:effectLst/>
                          <a:latin typeface="Arial Narrow" panose="020B0606020202030204" pitchFamily="34" charset="0"/>
                        </a:rPr>
                        <a:t>Mean</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US" sz="1200" kern="100" dirty="0">
                          <a:effectLst/>
                          <a:latin typeface="Arial Narrow" panose="020B0606020202030204" pitchFamily="34" charset="0"/>
                        </a:rPr>
                        <a:t>76.094</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87.112</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83.250</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79.812</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86.803</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85.000</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75.855</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93.732</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a:effectLst/>
                          <a:latin typeface="Arial Narrow" panose="020B0606020202030204" pitchFamily="34" charset="0"/>
                        </a:rPr>
                        <a:t>88.750</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extLst>
                  <a:ext uri="{0D108BD9-81ED-4DB2-BD59-A6C34878D82A}">
                    <a16:rowId xmlns:a16="http://schemas.microsoft.com/office/drawing/2014/main" val="4247000202"/>
                  </a:ext>
                </a:extLst>
              </a:tr>
              <a:tr h="297405">
                <a:tc>
                  <a:txBody>
                    <a:bodyPr/>
                    <a:lstStyle/>
                    <a:p>
                      <a:pPr algn="just">
                        <a:lnSpc>
                          <a:spcPct val="150000"/>
                        </a:lnSpc>
                        <a:spcAft>
                          <a:spcPts val="0"/>
                        </a:spcAft>
                      </a:pPr>
                      <a:r>
                        <a:rPr lang="en-IN" sz="1200" kern="100">
                          <a:effectLst/>
                          <a:latin typeface="Arial Narrow" panose="020B0606020202030204" pitchFamily="34" charset="0"/>
                        </a:rPr>
                        <a:t>SD</a:t>
                      </a:r>
                      <a:endParaRPr lang="en-US" sz="1200" kern="100">
                        <a:effectLst/>
                        <a:latin typeface="Arial Narrow" panose="020B0606020202030204" pitchFamily="34" charset="0"/>
                        <a:ea typeface="SimSun" panose="02010600030101010101" pitchFamily="2" charset="-122"/>
                      </a:endParaRPr>
                    </a:p>
                  </a:txBody>
                  <a:tcPr marL="17780" marR="17780" marT="36195" marB="36195"/>
                </a:tc>
                <a:tc>
                  <a:txBody>
                    <a:bodyPr/>
                    <a:lstStyle/>
                    <a:p>
                      <a:pPr algn="r">
                        <a:lnSpc>
                          <a:spcPct val="150000"/>
                        </a:lnSpc>
                        <a:spcAft>
                          <a:spcPts val="0"/>
                        </a:spcAft>
                      </a:pPr>
                      <a:r>
                        <a:rPr lang="en-US" sz="1200" kern="100">
                          <a:effectLst/>
                          <a:latin typeface="Arial Narrow" panose="020B0606020202030204" pitchFamily="34" charset="0"/>
                        </a:rPr>
                        <a:t>13.131</a:t>
                      </a:r>
                      <a:endParaRPr lang="en-US" sz="1200" kern="10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5.058</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6.329</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16.764</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6.658</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5.244</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16.831</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2.054</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tc>
                  <a:txBody>
                    <a:bodyPr/>
                    <a:lstStyle/>
                    <a:p>
                      <a:pPr algn="r">
                        <a:lnSpc>
                          <a:spcPct val="150000"/>
                        </a:lnSpc>
                        <a:spcAft>
                          <a:spcPts val="0"/>
                        </a:spcAft>
                      </a:pPr>
                      <a:r>
                        <a:rPr lang="en-US" sz="1200" kern="100" dirty="0">
                          <a:effectLst/>
                          <a:latin typeface="Arial Narrow" panose="020B0606020202030204" pitchFamily="34" charset="0"/>
                        </a:rPr>
                        <a:t>6.149</a:t>
                      </a:r>
                      <a:endParaRPr lang="en-US" sz="1200" kern="100" dirty="0">
                        <a:effectLst/>
                        <a:latin typeface="Arial Narrow" panose="020B0606020202030204" pitchFamily="34" charset="0"/>
                        <a:ea typeface="SimSun" panose="02010600030101010101" pitchFamily="2" charset="-122"/>
                      </a:endParaRPr>
                    </a:p>
                  </a:txBody>
                  <a:tcPr marL="17780" marR="17780" marT="36195" marB="36195" anchor="b"/>
                </a:tc>
                <a:extLst>
                  <a:ext uri="{0D108BD9-81ED-4DB2-BD59-A6C34878D82A}">
                    <a16:rowId xmlns:a16="http://schemas.microsoft.com/office/drawing/2014/main" val="513054775"/>
                  </a:ext>
                </a:extLst>
              </a:tr>
            </a:tbl>
          </a:graphicData>
        </a:graphic>
      </p:graphicFrame>
      <p:pic>
        <p:nvPicPr>
          <p:cNvPr id="43" name="Picture 42">
            <a:extLst>
              <a:ext uri="{FF2B5EF4-FFF2-40B4-BE49-F238E27FC236}">
                <a16:creationId xmlns:a16="http://schemas.microsoft.com/office/drawing/2014/main" id="{FBB879C7-2FD6-456D-8075-3B4922F71D8E}"/>
              </a:ext>
            </a:extLst>
          </p:cNvPr>
          <p:cNvPicPr/>
          <p:nvPr/>
        </p:nvPicPr>
        <p:blipFill>
          <a:blip r:embed="rId4" cstate="print">
            <a:extLst>
              <a:ext uri="{28A0092B-C50C-407E-A947-70E740481C1C}">
                <a14:useLocalDpi xmlns:a14="http://schemas.microsoft.com/office/drawing/2010/main" val="0"/>
              </a:ext>
            </a:extLst>
          </a:blip>
          <a:srcRect t="-3516" b="-3938"/>
          <a:stretch>
            <a:fillRect/>
          </a:stretch>
        </p:blipFill>
        <p:spPr bwMode="auto">
          <a:xfrm>
            <a:off x="4508556" y="2506075"/>
            <a:ext cx="6147420" cy="2608967"/>
          </a:xfrm>
          <a:prstGeom prst="rect">
            <a:avLst/>
          </a:prstGeom>
          <a:noFill/>
          <a:ln>
            <a:noFill/>
          </a:ln>
        </p:spPr>
      </p:pic>
    </p:spTree>
    <p:extLst>
      <p:ext uri="{BB962C8B-B14F-4D97-AF65-F5344CB8AC3E}">
        <p14:creationId xmlns:p14="http://schemas.microsoft.com/office/powerpoint/2010/main" val="2775225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1198</Words>
  <Application>Microsoft Office PowerPoint</Application>
  <PresentationFormat>Widescreen</PresentationFormat>
  <Paragraphs>382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宋体</vt:lpstr>
      <vt:lpstr>宋体</vt:lpstr>
      <vt:lpstr>Arial</vt:lpstr>
      <vt:lpstr>Arial Narrow</vt:lpstr>
      <vt:lpstr>Century Gothic</vt:lpstr>
      <vt:lpstr>Times New Roman</vt:lpstr>
      <vt:lpstr>Wingdings 3</vt:lpstr>
      <vt:lpstr>Ion</vt:lpstr>
      <vt:lpstr>FYP DEMO Machine Learning and Data Fusion For An Intelligent Wearable Device</vt:lpstr>
      <vt:lpstr>Outline</vt:lpstr>
      <vt:lpstr>ECG R Peak Detection</vt:lpstr>
      <vt:lpstr>ECG Signal Processing and Analysis</vt:lpstr>
      <vt:lpstr>Respiratory Rate Estimation</vt:lpstr>
      <vt:lpstr>Adaptive Filtering of ECG Signal</vt:lpstr>
      <vt:lpstr>Bio Signal Based Age Classification</vt:lpstr>
      <vt:lpstr>Heart Sound Anomaly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DEMO Machine Learning and Data Fusion For An Intelligent Wearable Device</dc:title>
  <dc:creator>Aditya Galada</dc:creator>
  <cp:lastModifiedBy>#GALADA ADITYA#</cp:lastModifiedBy>
  <cp:revision>41</cp:revision>
  <dcterms:created xsi:type="dcterms:W3CDTF">2018-04-17T00:59:06Z</dcterms:created>
  <dcterms:modified xsi:type="dcterms:W3CDTF">2018-04-17T04:32:44Z</dcterms:modified>
</cp:coreProperties>
</file>