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79" r:id="rId4"/>
    <p:sldId id="257" r:id="rId5"/>
    <p:sldId id="258" r:id="rId6"/>
    <p:sldId id="259" r:id="rId7"/>
    <p:sldId id="260" r:id="rId8"/>
    <p:sldId id="261" r:id="rId9"/>
    <p:sldId id="262" r:id="rId10"/>
    <p:sldId id="263" r:id="rId11"/>
    <p:sldId id="266" r:id="rId12"/>
    <p:sldId id="277" r:id="rId13"/>
    <p:sldId id="28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DC456B-D816-43C6-BE20-838B87BB044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8B8960C-ECF3-40AC-89AA-AEBCF49B7160}">
      <dgm:prSet/>
      <dgm:spPr/>
      <dgm:t>
        <a:bodyPr/>
        <a:lstStyle/>
        <a:p>
          <a:pPr>
            <a:lnSpc>
              <a:spcPct val="100000"/>
            </a:lnSpc>
          </a:pPr>
          <a:endParaRPr lang="en-US" dirty="0"/>
        </a:p>
      </dgm:t>
    </dgm:pt>
    <dgm:pt modelId="{ED2774CA-97F8-4FB4-B938-A535820B95AC}" type="parTrans" cxnId="{3C73984F-CB8A-49D2-96CE-D173ABC894A4}">
      <dgm:prSet/>
      <dgm:spPr/>
      <dgm:t>
        <a:bodyPr/>
        <a:lstStyle/>
        <a:p>
          <a:endParaRPr lang="en-US"/>
        </a:p>
      </dgm:t>
    </dgm:pt>
    <dgm:pt modelId="{4FDE3233-6E3C-4597-80B1-BBFA0B6A7A0A}" type="sibTrans" cxnId="{3C73984F-CB8A-49D2-96CE-D173ABC894A4}">
      <dgm:prSet/>
      <dgm:spPr/>
      <dgm:t>
        <a:bodyPr/>
        <a:lstStyle/>
        <a:p>
          <a:endParaRPr lang="en-US"/>
        </a:p>
      </dgm:t>
    </dgm:pt>
    <dgm:pt modelId="{E5A8805F-C07E-4E12-BC96-603046476BF6}">
      <dgm:prSet/>
      <dgm:spPr/>
      <dgm:t>
        <a:bodyPr/>
        <a:lstStyle/>
        <a:p>
          <a:pPr>
            <a:lnSpc>
              <a:spcPct val="100000"/>
            </a:lnSpc>
          </a:pPr>
          <a:r>
            <a:rPr lang="en-GB"/>
            <a:t>Manhattan has the highest number of Properties. </a:t>
          </a:r>
          <a:endParaRPr lang="en-US"/>
        </a:p>
      </dgm:t>
    </dgm:pt>
    <dgm:pt modelId="{DF47CA00-2968-4D3C-A28B-D6287CD1E31F}" type="parTrans" cxnId="{16E5AF8E-5431-4A99-9EFF-4B5D6FFC4D69}">
      <dgm:prSet/>
      <dgm:spPr/>
      <dgm:t>
        <a:bodyPr/>
        <a:lstStyle/>
        <a:p>
          <a:endParaRPr lang="en-US"/>
        </a:p>
      </dgm:t>
    </dgm:pt>
    <dgm:pt modelId="{FE6B7685-466A-4A06-A003-1AB6DF4E7F7F}" type="sibTrans" cxnId="{16E5AF8E-5431-4A99-9EFF-4B5D6FFC4D69}">
      <dgm:prSet/>
      <dgm:spPr/>
      <dgm:t>
        <a:bodyPr/>
        <a:lstStyle/>
        <a:p>
          <a:pPr>
            <a:lnSpc>
              <a:spcPct val="100000"/>
            </a:lnSpc>
          </a:pPr>
          <a:endParaRPr lang="en-US"/>
        </a:p>
      </dgm:t>
    </dgm:pt>
    <dgm:pt modelId="{C3C896D0-58FB-4319-86A6-91962A19D034}">
      <dgm:prSet/>
      <dgm:spPr/>
      <dgm:t>
        <a:bodyPr/>
        <a:lstStyle/>
        <a:p>
          <a:pPr>
            <a:lnSpc>
              <a:spcPct val="100000"/>
            </a:lnSpc>
          </a:pPr>
          <a:r>
            <a:rPr lang="en-GB" dirty="0"/>
            <a:t>Brooklyn is the most popular region with highest number of bookings and Manhattan is the second popular region in term of bookings.</a:t>
          </a:r>
          <a:endParaRPr lang="en-US" dirty="0"/>
        </a:p>
      </dgm:t>
    </dgm:pt>
    <dgm:pt modelId="{4F2567A4-4648-49CF-9009-600BBC7882C7}" type="parTrans" cxnId="{6B6F59F4-3EE7-4485-93DA-7105A622B1FE}">
      <dgm:prSet/>
      <dgm:spPr/>
      <dgm:t>
        <a:bodyPr/>
        <a:lstStyle/>
        <a:p>
          <a:endParaRPr lang="en-US"/>
        </a:p>
      </dgm:t>
    </dgm:pt>
    <dgm:pt modelId="{56E5178E-D816-4A0E-A613-033487803F5C}" type="sibTrans" cxnId="{6B6F59F4-3EE7-4485-93DA-7105A622B1FE}">
      <dgm:prSet/>
      <dgm:spPr/>
      <dgm:t>
        <a:bodyPr/>
        <a:lstStyle/>
        <a:p>
          <a:pPr>
            <a:lnSpc>
              <a:spcPct val="100000"/>
            </a:lnSpc>
          </a:pPr>
          <a:endParaRPr lang="en-US"/>
        </a:p>
      </dgm:t>
    </dgm:pt>
    <dgm:pt modelId="{7831C094-076C-4675-9F16-6D052E06394F}">
      <dgm:prSet/>
      <dgm:spPr/>
      <dgm:t>
        <a:bodyPr/>
        <a:lstStyle/>
        <a:p>
          <a:pPr>
            <a:lnSpc>
              <a:spcPct val="100000"/>
            </a:lnSpc>
          </a:pPr>
          <a:r>
            <a:rPr lang="en-GB"/>
            <a:t>Most of the people prefer to book the Entire Home/Apt. and use to choose property with $50 –$100 price point.</a:t>
          </a:r>
          <a:endParaRPr lang="en-US"/>
        </a:p>
      </dgm:t>
    </dgm:pt>
    <dgm:pt modelId="{E682800A-67F7-455D-8C6F-4093EB88311F}" type="parTrans" cxnId="{9FA6D88E-C34D-4BE6-9EF4-9DA8BB983ABB}">
      <dgm:prSet/>
      <dgm:spPr/>
      <dgm:t>
        <a:bodyPr/>
        <a:lstStyle/>
        <a:p>
          <a:endParaRPr lang="en-US"/>
        </a:p>
      </dgm:t>
    </dgm:pt>
    <dgm:pt modelId="{0908D885-F816-4262-A0FB-4B080E565502}" type="sibTrans" cxnId="{9FA6D88E-C34D-4BE6-9EF4-9DA8BB983ABB}">
      <dgm:prSet/>
      <dgm:spPr/>
      <dgm:t>
        <a:bodyPr/>
        <a:lstStyle/>
        <a:p>
          <a:pPr>
            <a:lnSpc>
              <a:spcPct val="100000"/>
            </a:lnSpc>
          </a:pPr>
          <a:endParaRPr lang="en-US"/>
        </a:p>
      </dgm:t>
    </dgm:pt>
    <dgm:pt modelId="{C02101A6-F8D7-46A5-AD01-A6EC79379F8B}">
      <dgm:prSet/>
      <dgm:spPr/>
      <dgm:t>
        <a:bodyPr/>
        <a:lstStyle/>
        <a:p>
          <a:pPr>
            <a:lnSpc>
              <a:spcPct val="100000"/>
            </a:lnSpc>
          </a:pPr>
          <a:r>
            <a:rPr lang="en-GB"/>
            <a:t>Thus, Entire Home/Apt Room Type has generated highest Total revenue of $104.13 Million.</a:t>
          </a:r>
          <a:endParaRPr lang="en-US"/>
        </a:p>
      </dgm:t>
    </dgm:pt>
    <dgm:pt modelId="{61583D08-9DC7-4280-9B5E-CE23613B0B88}" type="parTrans" cxnId="{F7B1F3E3-23DA-44ED-A74C-1CAAAB58998B}">
      <dgm:prSet/>
      <dgm:spPr/>
      <dgm:t>
        <a:bodyPr/>
        <a:lstStyle/>
        <a:p>
          <a:endParaRPr lang="en-US"/>
        </a:p>
      </dgm:t>
    </dgm:pt>
    <dgm:pt modelId="{16B4506F-E3D5-4546-BBD0-F84DE2BF8395}" type="sibTrans" cxnId="{F7B1F3E3-23DA-44ED-A74C-1CAAAB58998B}">
      <dgm:prSet/>
      <dgm:spPr/>
      <dgm:t>
        <a:bodyPr/>
        <a:lstStyle/>
        <a:p>
          <a:pPr>
            <a:lnSpc>
              <a:spcPct val="100000"/>
            </a:lnSpc>
          </a:pPr>
          <a:endParaRPr lang="en-US"/>
        </a:p>
      </dgm:t>
    </dgm:pt>
    <dgm:pt modelId="{D693BD83-DE73-4525-BC75-AD9A34CB3E81}">
      <dgm:prSet/>
      <dgm:spPr/>
      <dgm:t>
        <a:bodyPr/>
        <a:lstStyle/>
        <a:p>
          <a:pPr>
            <a:lnSpc>
              <a:spcPct val="100000"/>
            </a:lnSpc>
          </a:pPr>
          <a:r>
            <a:rPr lang="en-GB" dirty="0"/>
            <a:t>We also saw that properties with best river side views are costliest with around $10K booking price.</a:t>
          </a:r>
          <a:endParaRPr lang="en-US" dirty="0"/>
        </a:p>
      </dgm:t>
    </dgm:pt>
    <dgm:pt modelId="{5446C0F9-954E-4781-AAA4-ADE782C8493E}" type="parTrans" cxnId="{BA770F50-A467-4B89-A085-BC6D6897B30B}">
      <dgm:prSet/>
      <dgm:spPr/>
      <dgm:t>
        <a:bodyPr/>
        <a:lstStyle/>
        <a:p>
          <a:endParaRPr lang="en-US"/>
        </a:p>
      </dgm:t>
    </dgm:pt>
    <dgm:pt modelId="{B4D526D8-52D9-418B-9AAE-920D97274CFE}" type="sibTrans" cxnId="{BA770F50-A467-4B89-A085-BC6D6897B30B}">
      <dgm:prSet/>
      <dgm:spPr/>
      <dgm:t>
        <a:bodyPr/>
        <a:lstStyle/>
        <a:p>
          <a:pPr>
            <a:lnSpc>
              <a:spcPct val="100000"/>
            </a:lnSpc>
          </a:pPr>
          <a:endParaRPr lang="en-US"/>
        </a:p>
      </dgm:t>
    </dgm:pt>
    <dgm:pt modelId="{7C533E56-BF9F-4D0C-BC9B-CD210CB02327}">
      <dgm:prSet/>
      <dgm:spPr/>
      <dgm:t>
        <a:bodyPr/>
        <a:lstStyle/>
        <a:p>
          <a:pPr>
            <a:lnSpc>
              <a:spcPct val="100000"/>
            </a:lnSpc>
          </a:pPr>
          <a:r>
            <a:rPr lang="en-GB"/>
            <a:t>Thus we can focus on these area to increase Airbnb revenue. </a:t>
          </a:r>
          <a:endParaRPr lang="en-US"/>
        </a:p>
      </dgm:t>
    </dgm:pt>
    <dgm:pt modelId="{11FB2CF8-F7B6-4AC2-87C8-8CB75BC488F1}" type="parTrans" cxnId="{C16EF021-219C-4C74-A456-04A90A6740E8}">
      <dgm:prSet/>
      <dgm:spPr/>
      <dgm:t>
        <a:bodyPr/>
        <a:lstStyle/>
        <a:p>
          <a:endParaRPr lang="en-US"/>
        </a:p>
      </dgm:t>
    </dgm:pt>
    <dgm:pt modelId="{EC32F47E-36F0-4D05-9167-EBD2B3C345DB}" type="sibTrans" cxnId="{C16EF021-219C-4C74-A456-04A90A6740E8}">
      <dgm:prSet/>
      <dgm:spPr/>
      <dgm:t>
        <a:bodyPr/>
        <a:lstStyle/>
        <a:p>
          <a:endParaRPr lang="en-US"/>
        </a:p>
      </dgm:t>
    </dgm:pt>
    <dgm:pt modelId="{0961B789-C858-4913-8453-E4FC9D2D7CD4}" type="pres">
      <dgm:prSet presAssocID="{6EDC456B-D816-43C6-BE20-838B87BB0441}" presName="root" presStyleCnt="0">
        <dgm:presLayoutVars>
          <dgm:dir/>
          <dgm:resizeHandles val="exact"/>
        </dgm:presLayoutVars>
      </dgm:prSet>
      <dgm:spPr/>
    </dgm:pt>
    <dgm:pt modelId="{362FC2D5-59C6-40C0-B0BD-BC009038F53B}" type="pres">
      <dgm:prSet presAssocID="{E5A8805F-C07E-4E12-BC96-603046476BF6}" presName="compNode" presStyleCnt="0"/>
      <dgm:spPr/>
    </dgm:pt>
    <dgm:pt modelId="{A5892F1C-486B-4C6B-8DCD-DED6D0B1C3D3}" type="pres">
      <dgm:prSet presAssocID="{E5A8805F-C07E-4E12-BC96-603046476BF6}" presName="bgRect" presStyleLbl="bgShp" presStyleIdx="0" presStyleCnt="6"/>
      <dgm:spPr/>
    </dgm:pt>
    <dgm:pt modelId="{3AFA18D8-EADA-48A4-A2B6-E607F9F377BA}" type="pres">
      <dgm:prSet presAssocID="{E5A8805F-C07E-4E12-BC96-603046476BF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cculent"/>
        </a:ext>
      </dgm:extLst>
    </dgm:pt>
    <dgm:pt modelId="{2CE9F021-C6EA-402E-90E7-30AA3F2DC33E}" type="pres">
      <dgm:prSet presAssocID="{E5A8805F-C07E-4E12-BC96-603046476BF6}" presName="spaceRect" presStyleCnt="0"/>
      <dgm:spPr/>
    </dgm:pt>
    <dgm:pt modelId="{CC27F103-9ECB-4E0E-9A27-EC2B1CE5FC1A}" type="pres">
      <dgm:prSet presAssocID="{E5A8805F-C07E-4E12-BC96-603046476BF6}" presName="parTx" presStyleLbl="revTx" presStyleIdx="0" presStyleCnt="7">
        <dgm:presLayoutVars>
          <dgm:chMax val="0"/>
          <dgm:chPref val="0"/>
        </dgm:presLayoutVars>
      </dgm:prSet>
      <dgm:spPr/>
    </dgm:pt>
    <dgm:pt modelId="{17683FE3-7943-4061-8EB4-260454828EC9}" type="pres">
      <dgm:prSet presAssocID="{E5A8805F-C07E-4E12-BC96-603046476BF6}" presName="desTx" presStyleLbl="revTx" presStyleIdx="1" presStyleCnt="7">
        <dgm:presLayoutVars/>
      </dgm:prSet>
      <dgm:spPr/>
    </dgm:pt>
    <dgm:pt modelId="{A5839A0A-68E6-4703-A7C7-AAAF033FBBC7}" type="pres">
      <dgm:prSet presAssocID="{FE6B7685-466A-4A06-A003-1AB6DF4E7F7F}" presName="sibTrans" presStyleCnt="0"/>
      <dgm:spPr/>
    </dgm:pt>
    <dgm:pt modelId="{F270DE41-D869-4917-9B74-5CF57BF1E8F7}" type="pres">
      <dgm:prSet presAssocID="{C3C896D0-58FB-4319-86A6-91962A19D034}" presName="compNode" presStyleCnt="0"/>
      <dgm:spPr/>
    </dgm:pt>
    <dgm:pt modelId="{C73154D2-42D7-4551-9EFB-9EBBC7C9B5F4}" type="pres">
      <dgm:prSet presAssocID="{C3C896D0-58FB-4319-86A6-91962A19D034}" presName="bgRect" presStyleLbl="bgShp" presStyleIdx="1" presStyleCnt="6"/>
      <dgm:spPr/>
    </dgm:pt>
    <dgm:pt modelId="{AD7D2CFB-97D0-4244-AE4E-58F73CC2228A}" type="pres">
      <dgm:prSet presAssocID="{C3C896D0-58FB-4319-86A6-91962A19D03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irplane"/>
        </a:ext>
      </dgm:extLst>
    </dgm:pt>
    <dgm:pt modelId="{A2523CBD-FBBF-4343-AB75-7B4A5650B975}" type="pres">
      <dgm:prSet presAssocID="{C3C896D0-58FB-4319-86A6-91962A19D034}" presName="spaceRect" presStyleCnt="0"/>
      <dgm:spPr/>
    </dgm:pt>
    <dgm:pt modelId="{4C306696-ECFC-4D36-B657-53D840D03546}" type="pres">
      <dgm:prSet presAssocID="{C3C896D0-58FB-4319-86A6-91962A19D034}" presName="parTx" presStyleLbl="revTx" presStyleIdx="2" presStyleCnt="7">
        <dgm:presLayoutVars>
          <dgm:chMax val="0"/>
          <dgm:chPref val="0"/>
        </dgm:presLayoutVars>
      </dgm:prSet>
      <dgm:spPr/>
    </dgm:pt>
    <dgm:pt modelId="{DDD21F58-83A8-4D3E-B91D-CA3B0137EC85}" type="pres">
      <dgm:prSet presAssocID="{56E5178E-D816-4A0E-A613-033487803F5C}" presName="sibTrans" presStyleCnt="0"/>
      <dgm:spPr/>
    </dgm:pt>
    <dgm:pt modelId="{86324162-4227-4BE7-8BFC-27899F603F60}" type="pres">
      <dgm:prSet presAssocID="{7831C094-076C-4675-9F16-6D052E06394F}" presName="compNode" presStyleCnt="0"/>
      <dgm:spPr/>
    </dgm:pt>
    <dgm:pt modelId="{BF543D8A-A226-4216-A645-8DBE296A53D7}" type="pres">
      <dgm:prSet presAssocID="{7831C094-076C-4675-9F16-6D052E06394F}" presName="bgRect" presStyleLbl="bgShp" presStyleIdx="2" presStyleCnt="6"/>
      <dgm:spPr/>
    </dgm:pt>
    <dgm:pt modelId="{99A43CF1-E437-4F01-8491-F05C60A7F3DF}" type="pres">
      <dgm:prSet presAssocID="{7831C094-076C-4675-9F16-6D052E06394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use"/>
        </a:ext>
      </dgm:extLst>
    </dgm:pt>
    <dgm:pt modelId="{07CF22F5-F91B-4DFD-B257-505BE180AA44}" type="pres">
      <dgm:prSet presAssocID="{7831C094-076C-4675-9F16-6D052E06394F}" presName="spaceRect" presStyleCnt="0"/>
      <dgm:spPr/>
    </dgm:pt>
    <dgm:pt modelId="{E7E33779-43F4-4D07-BC7D-9AE6F0F8DCE7}" type="pres">
      <dgm:prSet presAssocID="{7831C094-076C-4675-9F16-6D052E06394F}" presName="parTx" presStyleLbl="revTx" presStyleIdx="3" presStyleCnt="7">
        <dgm:presLayoutVars>
          <dgm:chMax val="0"/>
          <dgm:chPref val="0"/>
        </dgm:presLayoutVars>
      </dgm:prSet>
      <dgm:spPr/>
    </dgm:pt>
    <dgm:pt modelId="{A0481BD6-22BA-4AC6-B44D-BCA830B72092}" type="pres">
      <dgm:prSet presAssocID="{0908D885-F816-4262-A0FB-4B080E565502}" presName="sibTrans" presStyleCnt="0"/>
      <dgm:spPr/>
    </dgm:pt>
    <dgm:pt modelId="{6B249BB3-BA5C-48B2-B575-010A1889AD4F}" type="pres">
      <dgm:prSet presAssocID="{C02101A6-F8D7-46A5-AD01-A6EC79379F8B}" presName="compNode" presStyleCnt="0"/>
      <dgm:spPr/>
    </dgm:pt>
    <dgm:pt modelId="{D557895A-CB6D-4FA4-9FA0-FC12D9F40EAD}" type="pres">
      <dgm:prSet presAssocID="{C02101A6-F8D7-46A5-AD01-A6EC79379F8B}" presName="bgRect" presStyleLbl="bgShp" presStyleIdx="3" presStyleCnt="6"/>
      <dgm:spPr/>
    </dgm:pt>
    <dgm:pt modelId="{D7B9BB68-FDBF-4C68-93E8-703B1A6BE8B3}" type="pres">
      <dgm:prSet presAssocID="{C02101A6-F8D7-46A5-AD01-A6EC79379F8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llar"/>
        </a:ext>
      </dgm:extLst>
    </dgm:pt>
    <dgm:pt modelId="{EF536AAD-8B6B-4CDF-A74B-C62C672F4FA4}" type="pres">
      <dgm:prSet presAssocID="{C02101A6-F8D7-46A5-AD01-A6EC79379F8B}" presName="spaceRect" presStyleCnt="0"/>
      <dgm:spPr/>
    </dgm:pt>
    <dgm:pt modelId="{8FD5EC5C-E818-4DEA-B70B-28804EDB3A5E}" type="pres">
      <dgm:prSet presAssocID="{C02101A6-F8D7-46A5-AD01-A6EC79379F8B}" presName="parTx" presStyleLbl="revTx" presStyleIdx="4" presStyleCnt="7">
        <dgm:presLayoutVars>
          <dgm:chMax val="0"/>
          <dgm:chPref val="0"/>
        </dgm:presLayoutVars>
      </dgm:prSet>
      <dgm:spPr/>
    </dgm:pt>
    <dgm:pt modelId="{E5350590-C1B7-48EF-853F-D2F72756FD4C}" type="pres">
      <dgm:prSet presAssocID="{16B4506F-E3D5-4546-BBD0-F84DE2BF8395}" presName="sibTrans" presStyleCnt="0"/>
      <dgm:spPr/>
    </dgm:pt>
    <dgm:pt modelId="{51D510EF-AF0E-4976-BF49-A0A0E1C9832E}" type="pres">
      <dgm:prSet presAssocID="{D693BD83-DE73-4525-BC75-AD9A34CB3E81}" presName="compNode" presStyleCnt="0"/>
      <dgm:spPr/>
    </dgm:pt>
    <dgm:pt modelId="{E44B6659-E912-4BB6-B0C5-7428932DCD51}" type="pres">
      <dgm:prSet presAssocID="{D693BD83-DE73-4525-BC75-AD9A34CB3E81}" presName="bgRect" presStyleLbl="bgShp" presStyleIdx="4" presStyleCnt="6"/>
      <dgm:spPr/>
    </dgm:pt>
    <dgm:pt modelId="{3AB4287B-981C-4E5E-9AE9-0BAE215CB6B5}" type="pres">
      <dgm:prSet presAssocID="{D693BD83-DE73-4525-BC75-AD9A34CB3E8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ilding"/>
        </a:ext>
      </dgm:extLst>
    </dgm:pt>
    <dgm:pt modelId="{055FB504-6835-4F96-BB6B-7059B83123DD}" type="pres">
      <dgm:prSet presAssocID="{D693BD83-DE73-4525-BC75-AD9A34CB3E81}" presName="spaceRect" presStyleCnt="0"/>
      <dgm:spPr/>
    </dgm:pt>
    <dgm:pt modelId="{13AF00F6-C8C8-4307-B0A4-284EAD2159D3}" type="pres">
      <dgm:prSet presAssocID="{D693BD83-DE73-4525-BC75-AD9A34CB3E81}" presName="parTx" presStyleLbl="revTx" presStyleIdx="5" presStyleCnt="7">
        <dgm:presLayoutVars>
          <dgm:chMax val="0"/>
          <dgm:chPref val="0"/>
        </dgm:presLayoutVars>
      </dgm:prSet>
      <dgm:spPr/>
    </dgm:pt>
    <dgm:pt modelId="{A7FD2072-9578-46E9-B974-65CA36915155}" type="pres">
      <dgm:prSet presAssocID="{B4D526D8-52D9-418B-9AAE-920D97274CFE}" presName="sibTrans" presStyleCnt="0"/>
      <dgm:spPr/>
    </dgm:pt>
    <dgm:pt modelId="{B470959B-84E5-4214-A7A7-109CCE349254}" type="pres">
      <dgm:prSet presAssocID="{7C533E56-BF9F-4D0C-BC9B-CD210CB02327}" presName="compNode" presStyleCnt="0"/>
      <dgm:spPr/>
    </dgm:pt>
    <dgm:pt modelId="{9D16F222-943D-49D6-A00C-3BFF09BBCC25}" type="pres">
      <dgm:prSet presAssocID="{7C533E56-BF9F-4D0C-BC9B-CD210CB02327}" presName="bgRect" presStyleLbl="bgShp" presStyleIdx="5" presStyleCnt="6"/>
      <dgm:spPr/>
    </dgm:pt>
    <dgm:pt modelId="{AA5A66B9-5ED7-4A71-AA45-D6D477B6872C}" type="pres">
      <dgm:prSet presAssocID="{7C533E56-BF9F-4D0C-BC9B-CD210CB0232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Upward trend"/>
        </a:ext>
      </dgm:extLst>
    </dgm:pt>
    <dgm:pt modelId="{6A4C718C-AA9D-4216-ADDB-9F63E84C662A}" type="pres">
      <dgm:prSet presAssocID="{7C533E56-BF9F-4D0C-BC9B-CD210CB02327}" presName="spaceRect" presStyleCnt="0"/>
      <dgm:spPr/>
    </dgm:pt>
    <dgm:pt modelId="{AC5C660B-5619-4AE1-9784-4459AAC30060}" type="pres">
      <dgm:prSet presAssocID="{7C533E56-BF9F-4D0C-BC9B-CD210CB02327}" presName="parTx" presStyleLbl="revTx" presStyleIdx="6" presStyleCnt="7">
        <dgm:presLayoutVars>
          <dgm:chMax val="0"/>
          <dgm:chPref val="0"/>
        </dgm:presLayoutVars>
      </dgm:prSet>
      <dgm:spPr/>
    </dgm:pt>
  </dgm:ptLst>
  <dgm:cxnLst>
    <dgm:cxn modelId="{F3FBCD0C-3BB2-45F5-A2CF-4F9D462988F9}" type="presOf" srcId="{6EDC456B-D816-43C6-BE20-838B87BB0441}" destId="{0961B789-C858-4913-8453-E4FC9D2D7CD4}" srcOrd="0" destOrd="0" presId="urn:microsoft.com/office/officeart/2018/2/layout/IconVerticalSolidList"/>
    <dgm:cxn modelId="{C16EF021-219C-4C74-A456-04A90A6740E8}" srcId="{6EDC456B-D816-43C6-BE20-838B87BB0441}" destId="{7C533E56-BF9F-4D0C-BC9B-CD210CB02327}" srcOrd="5" destOrd="0" parTransId="{11FB2CF8-F7B6-4AC2-87C8-8CB75BC488F1}" sibTransId="{EC32F47E-36F0-4D05-9167-EBD2B3C345DB}"/>
    <dgm:cxn modelId="{019ACF69-B03E-441D-85BD-999BEC1E2FCF}" type="presOf" srcId="{C3C896D0-58FB-4319-86A6-91962A19D034}" destId="{4C306696-ECFC-4D36-B657-53D840D03546}" srcOrd="0" destOrd="0" presId="urn:microsoft.com/office/officeart/2018/2/layout/IconVerticalSolidList"/>
    <dgm:cxn modelId="{EF73836D-25B6-4EE4-A9A5-8F10EE2DA32F}" type="presOf" srcId="{48B8960C-ECF3-40AC-89AA-AEBCF49B7160}" destId="{17683FE3-7943-4061-8EB4-260454828EC9}" srcOrd="0" destOrd="0" presId="urn:microsoft.com/office/officeart/2018/2/layout/IconVerticalSolidList"/>
    <dgm:cxn modelId="{DB76654F-15EE-43C7-8364-4FE01A6F60C5}" type="presOf" srcId="{7831C094-076C-4675-9F16-6D052E06394F}" destId="{E7E33779-43F4-4D07-BC7D-9AE6F0F8DCE7}" srcOrd="0" destOrd="0" presId="urn:microsoft.com/office/officeart/2018/2/layout/IconVerticalSolidList"/>
    <dgm:cxn modelId="{3C73984F-CB8A-49D2-96CE-D173ABC894A4}" srcId="{E5A8805F-C07E-4E12-BC96-603046476BF6}" destId="{48B8960C-ECF3-40AC-89AA-AEBCF49B7160}" srcOrd="0" destOrd="0" parTransId="{ED2774CA-97F8-4FB4-B938-A535820B95AC}" sibTransId="{4FDE3233-6E3C-4597-80B1-BBFA0B6A7A0A}"/>
    <dgm:cxn modelId="{BA770F50-A467-4B89-A085-BC6D6897B30B}" srcId="{6EDC456B-D816-43C6-BE20-838B87BB0441}" destId="{D693BD83-DE73-4525-BC75-AD9A34CB3E81}" srcOrd="4" destOrd="0" parTransId="{5446C0F9-954E-4781-AAA4-ADE782C8493E}" sibTransId="{B4D526D8-52D9-418B-9AAE-920D97274CFE}"/>
    <dgm:cxn modelId="{92308D73-E1B4-4669-840E-6A88DA6F3815}" type="presOf" srcId="{E5A8805F-C07E-4E12-BC96-603046476BF6}" destId="{CC27F103-9ECB-4E0E-9A27-EC2B1CE5FC1A}" srcOrd="0" destOrd="0" presId="urn:microsoft.com/office/officeart/2018/2/layout/IconVerticalSolidList"/>
    <dgm:cxn modelId="{8A206F75-960F-4361-A2C4-C3CF59A3BFEA}" type="presOf" srcId="{D693BD83-DE73-4525-BC75-AD9A34CB3E81}" destId="{13AF00F6-C8C8-4307-B0A4-284EAD2159D3}" srcOrd="0" destOrd="0" presId="urn:microsoft.com/office/officeart/2018/2/layout/IconVerticalSolidList"/>
    <dgm:cxn modelId="{16E5AF8E-5431-4A99-9EFF-4B5D6FFC4D69}" srcId="{6EDC456B-D816-43C6-BE20-838B87BB0441}" destId="{E5A8805F-C07E-4E12-BC96-603046476BF6}" srcOrd="0" destOrd="0" parTransId="{DF47CA00-2968-4D3C-A28B-D6287CD1E31F}" sibTransId="{FE6B7685-466A-4A06-A003-1AB6DF4E7F7F}"/>
    <dgm:cxn modelId="{9FA6D88E-C34D-4BE6-9EF4-9DA8BB983ABB}" srcId="{6EDC456B-D816-43C6-BE20-838B87BB0441}" destId="{7831C094-076C-4675-9F16-6D052E06394F}" srcOrd="2" destOrd="0" parTransId="{E682800A-67F7-455D-8C6F-4093EB88311F}" sibTransId="{0908D885-F816-4262-A0FB-4B080E565502}"/>
    <dgm:cxn modelId="{C7C10290-349B-4EAD-BFD8-E236C7848D58}" type="presOf" srcId="{7C533E56-BF9F-4D0C-BC9B-CD210CB02327}" destId="{AC5C660B-5619-4AE1-9784-4459AAC30060}" srcOrd="0" destOrd="0" presId="urn:microsoft.com/office/officeart/2018/2/layout/IconVerticalSolidList"/>
    <dgm:cxn modelId="{EB3D59B5-191F-4413-9B34-9A79835AEF86}" type="presOf" srcId="{C02101A6-F8D7-46A5-AD01-A6EC79379F8B}" destId="{8FD5EC5C-E818-4DEA-B70B-28804EDB3A5E}" srcOrd="0" destOrd="0" presId="urn:microsoft.com/office/officeart/2018/2/layout/IconVerticalSolidList"/>
    <dgm:cxn modelId="{F7B1F3E3-23DA-44ED-A74C-1CAAAB58998B}" srcId="{6EDC456B-D816-43C6-BE20-838B87BB0441}" destId="{C02101A6-F8D7-46A5-AD01-A6EC79379F8B}" srcOrd="3" destOrd="0" parTransId="{61583D08-9DC7-4280-9B5E-CE23613B0B88}" sibTransId="{16B4506F-E3D5-4546-BBD0-F84DE2BF8395}"/>
    <dgm:cxn modelId="{6B6F59F4-3EE7-4485-93DA-7105A622B1FE}" srcId="{6EDC456B-D816-43C6-BE20-838B87BB0441}" destId="{C3C896D0-58FB-4319-86A6-91962A19D034}" srcOrd="1" destOrd="0" parTransId="{4F2567A4-4648-49CF-9009-600BBC7882C7}" sibTransId="{56E5178E-D816-4A0E-A613-033487803F5C}"/>
    <dgm:cxn modelId="{A5C6E51D-4C91-4AFF-A268-DCAB77F0BBE9}" type="presParOf" srcId="{0961B789-C858-4913-8453-E4FC9D2D7CD4}" destId="{362FC2D5-59C6-40C0-B0BD-BC009038F53B}" srcOrd="0" destOrd="0" presId="urn:microsoft.com/office/officeart/2018/2/layout/IconVerticalSolidList"/>
    <dgm:cxn modelId="{6159BB0C-B87F-48E3-B248-3E543244E6CE}" type="presParOf" srcId="{362FC2D5-59C6-40C0-B0BD-BC009038F53B}" destId="{A5892F1C-486B-4C6B-8DCD-DED6D0B1C3D3}" srcOrd="0" destOrd="0" presId="urn:microsoft.com/office/officeart/2018/2/layout/IconVerticalSolidList"/>
    <dgm:cxn modelId="{B7A60873-4B08-4209-B1F3-FE3247ED6F93}" type="presParOf" srcId="{362FC2D5-59C6-40C0-B0BD-BC009038F53B}" destId="{3AFA18D8-EADA-48A4-A2B6-E607F9F377BA}" srcOrd="1" destOrd="0" presId="urn:microsoft.com/office/officeart/2018/2/layout/IconVerticalSolidList"/>
    <dgm:cxn modelId="{47D0D09B-EBFE-40FD-AA0C-73C5EA3D7752}" type="presParOf" srcId="{362FC2D5-59C6-40C0-B0BD-BC009038F53B}" destId="{2CE9F021-C6EA-402E-90E7-30AA3F2DC33E}" srcOrd="2" destOrd="0" presId="urn:microsoft.com/office/officeart/2018/2/layout/IconVerticalSolidList"/>
    <dgm:cxn modelId="{5792587A-A223-4348-8586-D15D7DC8A275}" type="presParOf" srcId="{362FC2D5-59C6-40C0-B0BD-BC009038F53B}" destId="{CC27F103-9ECB-4E0E-9A27-EC2B1CE5FC1A}" srcOrd="3" destOrd="0" presId="urn:microsoft.com/office/officeart/2018/2/layout/IconVerticalSolidList"/>
    <dgm:cxn modelId="{47C3ECAC-04A6-498B-9ABE-D4E46667BAEC}" type="presParOf" srcId="{362FC2D5-59C6-40C0-B0BD-BC009038F53B}" destId="{17683FE3-7943-4061-8EB4-260454828EC9}" srcOrd="4" destOrd="0" presId="urn:microsoft.com/office/officeart/2018/2/layout/IconVerticalSolidList"/>
    <dgm:cxn modelId="{D42A5855-7C56-4906-B262-253A86A18CE6}" type="presParOf" srcId="{0961B789-C858-4913-8453-E4FC9D2D7CD4}" destId="{A5839A0A-68E6-4703-A7C7-AAAF033FBBC7}" srcOrd="1" destOrd="0" presId="urn:microsoft.com/office/officeart/2018/2/layout/IconVerticalSolidList"/>
    <dgm:cxn modelId="{1070D4B3-3105-4231-B2EC-E6043189E094}" type="presParOf" srcId="{0961B789-C858-4913-8453-E4FC9D2D7CD4}" destId="{F270DE41-D869-4917-9B74-5CF57BF1E8F7}" srcOrd="2" destOrd="0" presId="urn:microsoft.com/office/officeart/2018/2/layout/IconVerticalSolidList"/>
    <dgm:cxn modelId="{57390587-8E1D-4C65-9E08-BC07A4BA0728}" type="presParOf" srcId="{F270DE41-D869-4917-9B74-5CF57BF1E8F7}" destId="{C73154D2-42D7-4551-9EFB-9EBBC7C9B5F4}" srcOrd="0" destOrd="0" presId="urn:microsoft.com/office/officeart/2018/2/layout/IconVerticalSolidList"/>
    <dgm:cxn modelId="{55B3B9D8-B171-412D-BC7A-9A24F46FDE3E}" type="presParOf" srcId="{F270DE41-D869-4917-9B74-5CF57BF1E8F7}" destId="{AD7D2CFB-97D0-4244-AE4E-58F73CC2228A}" srcOrd="1" destOrd="0" presId="urn:microsoft.com/office/officeart/2018/2/layout/IconVerticalSolidList"/>
    <dgm:cxn modelId="{8739D3E6-0282-4A67-BFA1-9054B96CDE2D}" type="presParOf" srcId="{F270DE41-D869-4917-9B74-5CF57BF1E8F7}" destId="{A2523CBD-FBBF-4343-AB75-7B4A5650B975}" srcOrd="2" destOrd="0" presId="urn:microsoft.com/office/officeart/2018/2/layout/IconVerticalSolidList"/>
    <dgm:cxn modelId="{2ADE7ECF-DADB-4C96-8768-F9F521203544}" type="presParOf" srcId="{F270DE41-D869-4917-9B74-5CF57BF1E8F7}" destId="{4C306696-ECFC-4D36-B657-53D840D03546}" srcOrd="3" destOrd="0" presId="urn:microsoft.com/office/officeart/2018/2/layout/IconVerticalSolidList"/>
    <dgm:cxn modelId="{EE4178A9-E985-443F-A452-5E6F034E774F}" type="presParOf" srcId="{0961B789-C858-4913-8453-E4FC9D2D7CD4}" destId="{DDD21F58-83A8-4D3E-B91D-CA3B0137EC85}" srcOrd="3" destOrd="0" presId="urn:microsoft.com/office/officeart/2018/2/layout/IconVerticalSolidList"/>
    <dgm:cxn modelId="{595AE727-EE95-4576-88FB-D569F19A3F4E}" type="presParOf" srcId="{0961B789-C858-4913-8453-E4FC9D2D7CD4}" destId="{86324162-4227-4BE7-8BFC-27899F603F60}" srcOrd="4" destOrd="0" presId="urn:microsoft.com/office/officeart/2018/2/layout/IconVerticalSolidList"/>
    <dgm:cxn modelId="{D679E3D4-9DD0-4F96-AD50-DBEE480B1274}" type="presParOf" srcId="{86324162-4227-4BE7-8BFC-27899F603F60}" destId="{BF543D8A-A226-4216-A645-8DBE296A53D7}" srcOrd="0" destOrd="0" presId="urn:microsoft.com/office/officeart/2018/2/layout/IconVerticalSolidList"/>
    <dgm:cxn modelId="{443AA962-A491-4E1B-A3CC-67D38A92D52A}" type="presParOf" srcId="{86324162-4227-4BE7-8BFC-27899F603F60}" destId="{99A43CF1-E437-4F01-8491-F05C60A7F3DF}" srcOrd="1" destOrd="0" presId="urn:microsoft.com/office/officeart/2018/2/layout/IconVerticalSolidList"/>
    <dgm:cxn modelId="{4916D8AC-9806-42B3-801C-2185A7F92FAC}" type="presParOf" srcId="{86324162-4227-4BE7-8BFC-27899F603F60}" destId="{07CF22F5-F91B-4DFD-B257-505BE180AA44}" srcOrd="2" destOrd="0" presId="urn:microsoft.com/office/officeart/2018/2/layout/IconVerticalSolidList"/>
    <dgm:cxn modelId="{4A112EF6-73CC-4705-819A-C2D9D7517ADF}" type="presParOf" srcId="{86324162-4227-4BE7-8BFC-27899F603F60}" destId="{E7E33779-43F4-4D07-BC7D-9AE6F0F8DCE7}" srcOrd="3" destOrd="0" presId="urn:microsoft.com/office/officeart/2018/2/layout/IconVerticalSolidList"/>
    <dgm:cxn modelId="{4B5185F5-C8F2-41F0-AB07-9DBFE5BE319D}" type="presParOf" srcId="{0961B789-C858-4913-8453-E4FC9D2D7CD4}" destId="{A0481BD6-22BA-4AC6-B44D-BCA830B72092}" srcOrd="5" destOrd="0" presId="urn:microsoft.com/office/officeart/2018/2/layout/IconVerticalSolidList"/>
    <dgm:cxn modelId="{69026818-AF16-4508-834D-A60C56364F34}" type="presParOf" srcId="{0961B789-C858-4913-8453-E4FC9D2D7CD4}" destId="{6B249BB3-BA5C-48B2-B575-010A1889AD4F}" srcOrd="6" destOrd="0" presId="urn:microsoft.com/office/officeart/2018/2/layout/IconVerticalSolidList"/>
    <dgm:cxn modelId="{DCCCA4D7-7890-4FD3-BC4D-574082484293}" type="presParOf" srcId="{6B249BB3-BA5C-48B2-B575-010A1889AD4F}" destId="{D557895A-CB6D-4FA4-9FA0-FC12D9F40EAD}" srcOrd="0" destOrd="0" presId="urn:microsoft.com/office/officeart/2018/2/layout/IconVerticalSolidList"/>
    <dgm:cxn modelId="{4906A011-C48C-4648-9711-2C445CD95E60}" type="presParOf" srcId="{6B249BB3-BA5C-48B2-B575-010A1889AD4F}" destId="{D7B9BB68-FDBF-4C68-93E8-703B1A6BE8B3}" srcOrd="1" destOrd="0" presId="urn:microsoft.com/office/officeart/2018/2/layout/IconVerticalSolidList"/>
    <dgm:cxn modelId="{581FDB70-69A7-4855-85AC-1B5EAB6914D2}" type="presParOf" srcId="{6B249BB3-BA5C-48B2-B575-010A1889AD4F}" destId="{EF536AAD-8B6B-4CDF-A74B-C62C672F4FA4}" srcOrd="2" destOrd="0" presId="urn:microsoft.com/office/officeart/2018/2/layout/IconVerticalSolidList"/>
    <dgm:cxn modelId="{87143E5B-A584-452A-B3A3-F34D0BB02197}" type="presParOf" srcId="{6B249BB3-BA5C-48B2-B575-010A1889AD4F}" destId="{8FD5EC5C-E818-4DEA-B70B-28804EDB3A5E}" srcOrd="3" destOrd="0" presId="urn:microsoft.com/office/officeart/2018/2/layout/IconVerticalSolidList"/>
    <dgm:cxn modelId="{33BD21F6-9342-4DE8-87D1-D7DA2AFB3499}" type="presParOf" srcId="{0961B789-C858-4913-8453-E4FC9D2D7CD4}" destId="{E5350590-C1B7-48EF-853F-D2F72756FD4C}" srcOrd="7" destOrd="0" presId="urn:microsoft.com/office/officeart/2018/2/layout/IconVerticalSolidList"/>
    <dgm:cxn modelId="{69DB115B-56E3-46C4-967A-19E61FB1F32D}" type="presParOf" srcId="{0961B789-C858-4913-8453-E4FC9D2D7CD4}" destId="{51D510EF-AF0E-4976-BF49-A0A0E1C9832E}" srcOrd="8" destOrd="0" presId="urn:microsoft.com/office/officeart/2018/2/layout/IconVerticalSolidList"/>
    <dgm:cxn modelId="{55A606F9-47D5-419A-AB47-712F1D919E94}" type="presParOf" srcId="{51D510EF-AF0E-4976-BF49-A0A0E1C9832E}" destId="{E44B6659-E912-4BB6-B0C5-7428932DCD51}" srcOrd="0" destOrd="0" presId="urn:microsoft.com/office/officeart/2018/2/layout/IconVerticalSolidList"/>
    <dgm:cxn modelId="{2ACB6BFC-2F48-4154-B7B0-CCB39CC39D45}" type="presParOf" srcId="{51D510EF-AF0E-4976-BF49-A0A0E1C9832E}" destId="{3AB4287B-981C-4E5E-9AE9-0BAE215CB6B5}" srcOrd="1" destOrd="0" presId="urn:microsoft.com/office/officeart/2018/2/layout/IconVerticalSolidList"/>
    <dgm:cxn modelId="{8921BA19-F52B-4073-AB7B-A06F30B0EFC0}" type="presParOf" srcId="{51D510EF-AF0E-4976-BF49-A0A0E1C9832E}" destId="{055FB504-6835-4F96-BB6B-7059B83123DD}" srcOrd="2" destOrd="0" presId="urn:microsoft.com/office/officeart/2018/2/layout/IconVerticalSolidList"/>
    <dgm:cxn modelId="{8DA54D45-2F68-4100-A14F-384610216044}" type="presParOf" srcId="{51D510EF-AF0E-4976-BF49-A0A0E1C9832E}" destId="{13AF00F6-C8C8-4307-B0A4-284EAD2159D3}" srcOrd="3" destOrd="0" presId="urn:microsoft.com/office/officeart/2018/2/layout/IconVerticalSolidList"/>
    <dgm:cxn modelId="{A7C23064-135C-408E-BEEF-5FE6FB78F814}" type="presParOf" srcId="{0961B789-C858-4913-8453-E4FC9D2D7CD4}" destId="{A7FD2072-9578-46E9-B974-65CA36915155}" srcOrd="9" destOrd="0" presId="urn:microsoft.com/office/officeart/2018/2/layout/IconVerticalSolidList"/>
    <dgm:cxn modelId="{952B184F-00A2-418E-AF77-613F1F6BACF3}" type="presParOf" srcId="{0961B789-C858-4913-8453-E4FC9D2D7CD4}" destId="{B470959B-84E5-4214-A7A7-109CCE349254}" srcOrd="10" destOrd="0" presId="urn:microsoft.com/office/officeart/2018/2/layout/IconVerticalSolidList"/>
    <dgm:cxn modelId="{3B312CB6-E4DC-43E8-B46E-349EE0811CFB}" type="presParOf" srcId="{B470959B-84E5-4214-A7A7-109CCE349254}" destId="{9D16F222-943D-49D6-A00C-3BFF09BBCC25}" srcOrd="0" destOrd="0" presId="urn:microsoft.com/office/officeart/2018/2/layout/IconVerticalSolidList"/>
    <dgm:cxn modelId="{8692F8A9-EBB5-4D73-AEEF-B53039413054}" type="presParOf" srcId="{B470959B-84E5-4214-A7A7-109CCE349254}" destId="{AA5A66B9-5ED7-4A71-AA45-D6D477B6872C}" srcOrd="1" destOrd="0" presId="urn:microsoft.com/office/officeart/2018/2/layout/IconVerticalSolidList"/>
    <dgm:cxn modelId="{4B38DF8E-6BD2-46C8-9F7D-1184C8064B6D}" type="presParOf" srcId="{B470959B-84E5-4214-A7A7-109CCE349254}" destId="{6A4C718C-AA9D-4216-ADDB-9F63E84C662A}" srcOrd="2" destOrd="0" presId="urn:microsoft.com/office/officeart/2018/2/layout/IconVerticalSolidList"/>
    <dgm:cxn modelId="{2501C0C4-CF48-401D-9D7F-4B38DAD04624}" type="presParOf" srcId="{B470959B-84E5-4214-A7A7-109CCE349254}" destId="{AC5C660B-5619-4AE1-9784-4459AAC3006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892F1C-486B-4C6B-8DCD-DED6D0B1C3D3}">
      <dsp:nvSpPr>
        <dsp:cNvPr id="0" name=""/>
        <dsp:cNvSpPr/>
      </dsp:nvSpPr>
      <dsp:spPr>
        <a:xfrm>
          <a:off x="0" y="4535"/>
          <a:ext cx="6245265" cy="7037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FA18D8-EADA-48A4-A2B6-E607F9F377BA}">
      <dsp:nvSpPr>
        <dsp:cNvPr id="0" name=""/>
        <dsp:cNvSpPr/>
      </dsp:nvSpPr>
      <dsp:spPr>
        <a:xfrm>
          <a:off x="212875" y="162872"/>
          <a:ext cx="387424" cy="3870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C27F103-9ECB-4E0E-9A27-EC2B1CE5FC1A}">
      <dsp:nvSpPr>
        <dsp:cNvPr id="0" name=""/>
        <dsp:cNvSpPr/>
      </dsp:nvSpPr>
      <dsp:spPr>
        <a:xfrm>
          <a:off x="813174" y="4535"/>
          <a:ext cx="2810369" cy="769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459" tIns="81459" rIns="81459" bIns="81459" numCol="1" spcCol="1270" anchor="ctr" anchorCtr="0">
          <a:noAutofit/>
        </a:bodyPr>
        <a:lstStyle/>
        <a:p>
          <a:pPr marL="0" lvl="0" indent="0" algn="l" defTabSz="622300">
            <a:lnSpc>
              <a:spcPct val="100000"/>
            </a:lnSpc>
            <a:spcBef>
              <a:spcPct val="0"/>
            </a:spcBef>
            <a:spcAft>
              <a:spcPct val="35000"/>
            </a:spcAft>
            <a:buNone/>
          </a:pPr>
          <a:r>
            <a:rPr lang="en-GB" sz="1400" kern="1200"/>
            <a:t>Manhattan has the highest number of Properties. </a:t>
          </a:r>
          <a:endParaRPr lang="en-US" sz="1400" kern="1200"/>
        </a:p>
      </dsp:txBody>
      <dsp:txXfrm>
        <a:off x="813174" y="4535"/>
        <a:ext cx="2810369" cy="769693"/>
      </dsp:txXfrm>
    </dsp:sp>
    <dsp:sp modelId="{17683FE3-7943-4061-8EB4-260454828EC9}">
      <dsp:nvSpPr>
        <dsp:cNvPr id="0" name=""/>
        <dsp:cNvSpPr/>
      </dsp:nvSpPr>
      <dsp:spPr>
        <a:xfrm>
          <a:off x="3623543" y="4535"/>
          <a:ext cx="2584984" cy="769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459" tIns="81459" rIns="81459" bIns="81459" numCol="1" spcCol="1270" anchor="ctr" anchorCtr="0">
          <a:noAutofit/>
        </a:bodyPr>
        <a:lstStyle/>
        <a:p>
          <a:pPr marL="0" lvl="0" indent="0" algn="l" defTabSz="488950">
            <a:lnSpc>
              <a:spcPct val="100000"/>
            </a:lnSpc>
            <a:spcBef>
              <a:spcPct val="0"/>
            </a:spcBef>
            <a:spcAft>
              <a:spcPct val="35000"/>
            </a:spcAft>
            <a:buNone/>
          </a:pPr>
          <a:endParaRPr lang="en-US" sz="1100" kern="1200" dirty="0"/>
        </a:p>
      </dsp:txBody>
      <dsp:txXfrm>
        <a:off x="3623543" y="4535"/>
        <a:ext cx="2584984" cy="769693"/>
      </dsp:txXfrm>
    </dsp:sp>
    <dsp:sp modelId="{C73154D2-42D7-4551-9EFB-9EBBC7C9B5F4}">
      <dsp:nvSpPr>
        <dsp:cNvPr id="0" name=""/>
        <dsp:cNvSpPr/>
      </dsp:nvSpPr>
      <dsp:spPr>
        <a:xfrm>
          <a:off x="0" y="966652"/>
          <a:ext cx="6245265" cy="7037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7D2CFB-97D0-4244-AE4E-58F73CC2228A}">
      <dsp:nvSpPr>
        <dsp:cNvPr id="0" name=""/>
        <dsp:cNvSpPr/>
      </dsp:nvSpPr>
      <dsp:spPr>
        <a:xfrm>
          <a:off x="212875" y="1124988"/>
          <a:ext cx="387424" cy="3870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C306696-ECFC-4D36-B657-53D840D03546}">
      <dsp:nvSpPr>
        <dsp:cNvPr id="0" name=""/>
        <dsp:cNvSpPr/>
      </dsp:nvSpPr>
      <dsp:spPr>
        <a:xfrm>
          <a:off x="813174" y="966652"/>
          <a:ext cx="5395353" cy="769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459" tIns="81459" rIns="81459" bIns="81459" numCol="1" spcCol="1270" anchor="ctr" anchorCtr="0">
          <a:noAutofit/>
        </a:bodyPr>
        <a:lstStyle/>
        <a:p>
          <a:pPr marL="0" lvl="0" indent="0" algn="l" defTabSz="622300">
            <a:lnSpc>
              <a:spcPct val="100000"/>
            </a:lnSpc>
            <a:spcBef>
              <a:spcPct val="0"/>
            </a:spcBef>
            <a:spcAft>
              <a:spcPct val="35000"/>
            </a:spcAft>
            <a:buNone/>
          </a:pPr>
          <a:r>
            <a:rPr lang="en-GB" sz="1400" kern="1200" dirty="0"/>
            <a:t>Brooklyn is the most popular region with highest number of bookings and Manhattan is the second popular region in term of bookings.</a:t>
          </a:r>
          <a:endParaRPr lang="en-US" sz="1400" kern="1200" dirty="0"/>
        </a:p>
      </dsp:txBody>
      <dsp:txXfrm>
        <a:off x="813174" y="966652"/>
        <a:ext cx="5395353" cy="769693"/>
      </dsp:txXfrm>
    </dsp:sp>
    <dsp:sp modelId="{BF543D8A-A226-4216-A645-8DBE296A53D7}">
      <dsp:nvSpPr>
        <dsp:cNvPr id="0" name=""/>
        <dsp:cNvSpPr/>
      </dsp:nvSpPr>
      <dsp:spPr>
        <a:xfrm>
          <a:off x="0" y="1928768"/>
          <a:ext cx="6245265" cy="7037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A43CF1-E437-4F01-8491-F05C60A7F3DF}">
      <dsp:nvSpPr>
        <dsp:cNvPr id="0" name=""/>
        <dsp:cNvSpPr/>
      </dsp:nvSpPr>
      <dsp:spPr>
        <a:xfrm>
          <a:off x="212875" y="2087105"/>
          <a:ext cx="387424" cy="3870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7E33779-43F4-4D07-BC7D-9AE6F0F8DCE7}">
      <dsp:nvSpPr>
        <dsp:cNvPr id="0" name=""/>
        <dsp:cNvSpPr/>
      </dsp:nvSpPr>
      <dsp:spPr>
        <a:xfrm>
          <a:off x="813174" y="1928768"/>
          <a:ext cx="5395353" cy="769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459" tIns="81459" rIns="81459" bIns="81459" numCol="1" spcCol="1270" anchor="ctr" anchorCtr="0">
          <a:noAutofit/>
        </a:bodyPr>
        <a:lstStyle/>
        <a:p>
          <a:pPr marL="0" lvl="0" indent="0" algn="l" defTabSz="622300">
            <a:lnSpc>
              <a:spcPct val="100000"/>
            </a:lnSpc>
            <a:spcBef>
              <a:spcPct val="0"/>
            </a:spcBef>
            <a:spcAft>
              <a:spcPct val="35000"/>
            </a:spcAft>
            <a:buNone/>
          </a:pPr>
          <a:r>
            <a:rPr lang="en-GB" sz="1400" kern="1200"/>
            <a:t>Most of the people prefer to book the Entire Home/Apt. and use to choose property with $50 –$100 price point.</a:t>
          </a:r>
          <a:endParaRPr lang="en-US" sz="1400" kern="1200"/>
        </a:p>
      </dsp:txBody>
      <dsp:txXfrm>
        <a:off x="813174" y="1928768"/>
        <a:ext cx="5395353" cy="769693"/>
      </dsp:txXfrm>
    </dsp:sp>
    <dsp:sp modelId="{D557895A-CB6D-4FA4-9FA0-FC12D9F40EAD}">
      <dsp:nvSpPr>
        <dsp:cNvPr id="0" name=""/>
        <dsp:cNvSpPr/>
      </dsp:nvSpPr>
      <dsp:spPr>
        <a:xfrm>
          <a:off x="0" y="2890885"/>
          <a:ext cx="6245265" cy="7037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B9BB68-FDBF-4C68-93E8-703B1A6BE8B3}">
      <dsp:nvSpPr>
        <dsp:cNvPr id="0" name=""/>
        <dsp:cNvSpPr/>
      </dsp:nvSpPr>
      <dsp:spPr>
        <a:xfrm>
          <a:off x="212875" y="3049222"/>
          <a:ext cx="387424" cy="3870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FD5EC5C-E818-4DEA-B70B-28804EDB3A5E}">
      <dsp:nvSpPr>
        <dsp:cNvPr id="0" name=""/>
        <dsp:cNvSpPr/>
      </dsp:nvSpPr>
      <dsp:spPr>
        <a:xfrm>
          <a:off x="813174" y="2890885"/>
          <a:ext cx="5395353" cy="769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459" tIns="81459" rIns="81459" bIns="81459" numCol="1" spcCol="1270" anchor="ctr" anchorCtr="0">
          <a:noAutofit/>
        </a:bodyPr>
        <a:lstStyle/>
        <a:p>
          <a:pPr marL="0" lvl="0" indent="0" algn="l" defTabSz="622300">
            <a:lnSpc>
              <a:spcPct val="100000"/>
            </a:lnSpc>
            <a:spcBef>
              <a:spcPct val="0"/>
            </a:spcBef>
            <a:spcAft>
              <a:spcPct val="35000"/>
            </a:spcAft>
            <a:buNone/>
          </a:pPr>
          <a:r>
            <a:rPr lang="en-GB" sz="1400" kern="1200"/>
            <a:t>Thus, Entire Home/Apt Room Type has generated highest Total revenue of $104.13 Million.</a:t>
          </a:r>
          <a:endParaRPr lang="en-US" sz="1400" kern="1200"/>
        </a:p>
      </dsp:txBody>
      <dsp:txXfrm>
        <a:off x="813174" y="2890885"/>
        <a:ext cx="5395353" cy="769693"/>
      </dsp:txXfrm>
    </dsp:sp>
    <dsp:sp modelId="{E44B6659-E912-4BB6-B0C5-7428932DCD51}">
      <dsp:nvSpPr>
        <dsp:cNvPr id="0" name=""/>
        <dsp:cNvSpPr/>
      </dsp:nvSpPr>
      <dsp:spPr>
        <a:xfrm>
          <a:off x="0" y="3853001"/>
          <a:ext cx="6245265" cy="7037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B4287B-981C-4E5E-9AE9-0BAE215CB6B5}">
      <dsp:nvSpPr>
        <dsp:cNvPr id="0" name=""/>
        <dsp:cNvSpPr/>
      </dsp:nvSpPr>
      <dsp:spPr>
        <a:xfrm>
          <a:off x="212875" y="4011338"/>
          <a:ext cx="387424" cy="3870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AF00F6-C8C8-4307-B0A4-284EAD2159D3}">
      <dsp:nvSpPr>
        <dsp:cNvPr id="0" name=""/>
        <dsp:cNvSpPr/>
      </dsp:nvSpPr>
      <dsp:spPr>
        <a:xfrm>
          <a:off x="813174" y="3853001"/>
          <a:ext cx="5395353" cy="769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459" tIns="81459" rIns="81459" bIns="81459" numCol="1" spcCol="1270" anchor="ctr" anchorCtr="0">
          <a:noAutofit/>
        </a:bodyPr>
        <a:lstStyle/>
        <a:p>
          <a:pPr marL="0" lvl="0" indent="0" algn="l" defTabSz="622300">
            <a:lnSpc>
              <a:spcPct val="100000"/>
            </a:lnSpc>
            <a:spcBef>
              <a:spcPct val="0"/>
            </a:spcBef>
            <a:spcAft>
              <a:spcPct val="35000"/>
            </a:spcAft>
            <a:buNone/>
          </a:pPr>
          <a:r>
            <a:rPr lang="en-GB" sz="1400" kern="1200" dirty="0"/>
            <a:t>We also saw that properties with best river side views are costliest with around $10K booking price.</a:t>
          </a:r>
          <a:endParaRPr lang="en-US" sz="1400" kern="1200" dirty="0"/>
        </a:p>
      </dsp:txBody>
      <dsp:txXfrm>
        <a:off x="813174" y="3853001"/>
        <a:ext cx="5395353" cy="769693"/>
      </dsp:txXfrm>
    </dsp:sp>
    <dsp:sp modelId="{9D16F222-943D-49D6-A00C-3BFF09BBCC25}">
      <dsp:nvSpPr>
        <dsp:cNvPr id="0" name=""/>
        <dsp:cNvSpPr/>
      </dsp:nvSpPr>
      <dsp:spPr>
        <a:xfrm>
          <a:off x="0" y="4815118"/>
          <a:ext cx="6245265" cy="7037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5A66B9-5ED7-4A71-AA45-D6D477B6872C}">
      <dsp:nvSpPr>
        <dsp:cNvPr id="0" name=""/>
        <dsp:cNvSpPr/>
      </dsp:nvSpPr>
      <dsp:spPr>
        <a:xfrm>
          <a:off x="212875" y="4973455"/>
          <a:ext cx="387424" cy="38704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C5C660B-5619-4AE1-9784-4459AAC30060}">
      <dsp:nvSpPr>
        <dsp:cNvPr id="0" name=""/>
        <dsp:cNvSpPr/>
      </dsp:nvSpPr>
      <dsp:spPr>
        <a:xfrm>
          <a:off x="813174" y="4815118"/>
          <a:ext cx="5395353" cy="769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459" tIns="81459" rIns="81459" bIns="81459" numCol="1" spcCol="1270" anchor="ctr" anchorCtr="0">
          <a:noAutofit/>
        </a:bodyPr>
        <a:lstStyle/>
        <a:p>
          <a:pPr marL="0" lvl="0" indent="0" algn="l" defTabSz="622300">
            <a:lnSpc>
              <a:spcPct val="100000"/>
            </a:lnSpc>
            <a:spcBef>
              <a:spcPct val="0"/>
            </a:spcBef>
            <a:spcAft>
              <a:spcPct val="35000"/>
            </a:spcAft>
            <a:buNone/>
          </a:pPr>
          <a:r>
            <a:rPr lang="en-GB" sz="1400" kern="1200"/>
            <a:t>Thus we can focus on these area to increase Airbnb revenue. </a:t>
          </a:r>
          <a:endParaRPr lang="en-US" sz="1400" kern="1200"/>
        </a:p>
      </dsp:txBody>
      <dsp:txXfrm>
        <a:off x="813174" y="4815118"/>
        <a:ext cx="5395353" cy="76969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310375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7413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50619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35348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242159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ED1C14C-A143-42F5-B247-D0E800131009}" type="datetimeFigureOut">
              <a:rPr lang="en-US" smtClean="0"/>
              <a:t>9/26/2024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128788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ED1C14C-A143-42F5-B247-D0E800131009}" type="datetimeFigureOut">
              <a:rPr lang="en-US" smtClean="0"/>
              <a:t>9/26/2024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521689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790482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535237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ED1C14C-A143-42F5-B247-D0E800131009}"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085560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10888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38727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9/26/2024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263748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ED1C14C-A143-42F5-B247-D0E800131009}" type="datetimeFigureOut">
              <a:rPr lang="en-US" smtClean="0"/>
              <a:t>9/26/2024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296578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ED1C14C-A143-42F5-B247-D0E800131009}" type="datetimeFigureOut">
              <a:rPr lang="en-US" smtClean="0"/>
              <a:t>9/26/2024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500660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ED1C14C-A143-42F5-B247-D0E800131009}" type="datetimeFigureOut">
              <a:rPr lang="en-US" smtClean="0"/>
              <a:t>9/26/2024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63580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551844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ED1C14C-A143-42F5-B247-D0E800131009}" type="datetimeFigureOut">
              <a:rPr lang="en-US" smtClean="0"/>
              <a:t>9/26/2024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279550650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020EAA37-1A2D-44B0-A6D2-E8F3BD1A82ED}"/>
              </a:ext>
            </a:extLst>
          </p:cNvPr>
          <p:cNvSpPr>
            <a:spLocks noGrp="1"/>
          </p:cNvSpPr>
          <p:nvPr>
            <p:ph type="ctrTitle"/>
          </p:nvPr>
        </p:nvSpPr>
        <p:spPr>
          <a:xfrm>
            <a:off x="415194" y="1440953"/>
            <a:ext cx="4780716" cy="2440354"/>
          </a:xfrm>
        </p:spPr>
        <p:txBody>
          <a:bodyPr anchor="t">
            <a:normAutofit fontScale="90000"/>
          </a:bodyPr>
          <a:lstStyle/>
          <a:p>
            <a:pPr algn="r"/>
            <a:r>
              <a:rPr lang="en-US" sz="8000" b="1" dirty="0">
                <a:solidFill>
                  <a:srgbClr val="FFFFFF"/>
                </a:solidFill>
              </a:rPr>
              <a:t>Airbnb Case Study</a:t>
            </a:r>
          </a:p>
        </p:txBody>
      </p:sp>
      <p:sp>
        <p:nvSpPr>
          <p:cNvPr id="6" name="Subtitle 5">
            <a:extLst>
              <a:ext uri="{FF2B5EF4-FFF2-40B4-BE49-F238E27FC236}">
                <a16:creationId xmlns:a16="http://schemas.microsoft.com/office/drawing/2014/main" id="{F260FF9A-BE32-BA77-36E5-F8F9DE33AACE}"/>
              </a:ext>
            </a:extLst>
          </p:cNvPr>
          <p:cNvSpPr>
            <a:spLocks noGrp="1"/>
          </p:cNvSpPr>
          <p:nvPr>
            <p:ph type="subTitle" idx="1"/>
          </p:nvPr>
        </p:nvSpPr>
        <p:spPr>
          <a:xfrm>
            <a:off x="-577756" y="4841372"/>
            <a:ext cx="9144000" cy="1655762"/>
          </a:xfrm>
        </p:spPr>
        <p:txBody>
          <a:bodyPr/>
          <a:lstStyle/>
          <a:p>
            <a:r>
              <a:rPr lang="en-US" dirty="0"/>
              <a:t>                                             BY -: Kapil Parmar</a:t>
            </a:r>
          </a:p>
        </p:txBody>
      </p:sp>
      <p:sp>
        <p:nvSpPr>
          <p:cNvPr id="4" name="TextBox 3">
            <a:extLst>
              <a:ext uri="{FF2B5EF4-FFF2-40B4-BE49-F238E27FC236}">
                <a16:creationId xmlns:a16="http://schemas.microsoft.com/office/drawing/2014/main" id="{4C501811-8542-063F-FE9C-8EF5BD8B6FF0}"/>
              </a:ext>
            </a:extLst>
          </p:cNvPr>
          <p:cNvSpPr txBox="1"/>
          <p:nvPr/>
        </p:nvSpPr>
        <p:spPr>
          <a:xfrm>
            <a:off x="0" y="5162448"/>
            <a:ext cx="5140509" cy="1013611"/>
          </a:xfrm>
          <a:prstGeom prst="rect">
            <a:avLst/>
          </a:prstGeom>
          <a:noFill/>
        </p:spPr>
        <p:txBody>
          <a:bodyPr wrap="square" rtlCol="0">
            <a:spAutoFit/>
          </a:bodyPr>
          <a:lstStyle/>
          <a:p>
            <a:pPr algn="r">
              <a:lnSpc>
                <a:spcPct val="90000"/>
              </a:lnSpc>
              <a:spcBef>
                <a:spcPts val="1000"/>
              </a:spcBef>
            </a:pPr>
            <a:r>
              <a:rPr lang="en-GB" sz="1600" dirty="0">
                <a:solidFill>
                  <a:srgbClr val="FFFFFF"/>
                </a:solidFill>
              </a:rPr>
              <a:t>Presented to:</a:t>
            </a:r>
          </a:p>
          <a:p>
            <a:pPr algn="r">
              <a:lnSpc>
                <a:spcPct val="90000"/>
              </a:lnSpc>
              <a:spcBef>
                <a:spcPts val="1000"/>
              </a:spcBef>
            </a:pPr>
            <a:r>
              <a:rPr lang="en-US" sz="1600" dirty="0">
                <a:solidFill>
                  <a:srgbClr val="FFFFFF"/>
                </a:solidFill>
              </a:rPr>
              <a:t>Data Analysis Managers</a:t>
            </a:r>
          </a:p>
          <a:p>
            <a:pPr algn="r">
              <a:lnSpc>
                <a:spcPct val="90000"/>
              </a:lnSpc>
              <a:spcBef>
                <a:spcPts val="1000"/>
              </a:spcBef>
            </a:pPr>
            <a:r>
              <a:rPr lang="en-US" sz="1600" dirty="0">
                <a:solidFill>
                  <a:srgbClr val="FFFFFF"/>
                </a:solidFill>
              </a:rPr>
              <a:t>Lead Data Analyst</a:t>
            </a:r>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slide8" descr="Avg Revenue by Region">
            <a:extLst>
              <a:ext uri="{FF2B5EF4-FFF2-40B4-BE49-F238E27FC236}">
                <a16:creationId xmlns:a16="http://schemas.microsoft.com/office/drawing/2014/main" id="{8E0171F8-C801-496A-9586-111B4EECAF0C}"/>
              </a:ext>
            </a:extLst>
          </p:cNvPr>
          <p:cNvPicPr>
            <a:picLocks noChangeAspect="1"/>
          </p:cNvPicPr>
          <p:nvPr/>
        </p:nvPicPr>
        <p:blipFill rotWithShape="1">
          <a:blip r:embed="rId2">
            <a:extLst>
              <a:ext uri="{28A0092B-C50C-407E-A947-70E740481C1C}">
                <a14:useLocalDpi xmlns:a14="http://schemas.microsoft.com/office/drawing/2010/main" val="0"/>
              </a:ext>
            </a:extLst>
          </a:blip>
          <a:srcRect l="-1645" t="6297" b="-1102"/>
          <a:stretch/>
        </p:blipFill>
        <p:spPr>
          <a:xfrm>
            <a:off x="5588000" y="1132567"/>
            <a:ext cx="6280843" cy="571183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 name="TextBox 1">
            <a:extLst>
              <a:ext uri="{FF2B5EF4-FFF2-40B4-BE49-F238E27FC236}">
                <a16:creationId xmlns:a16="http://schemas.microsoft.com/office/drawing/2014/main" id="{18421E31-84C9-9EE0-7E44-D9B06E1701D2}"/>
              </a:ext>
            </a:extLst>
          </p:cNvPr>
          <p:cNvSpPr txBox="1"/>
          <p:nvPr/>
        </p:nvSpPr>
        <p:spPr>
          <a:xfrm>
            <a:off x="437602" y="2712915"/>
            <a:ext cx="4718598" cy="1722372"/>
          </a:xfrm>
          <a:prstGeom prst="rect">
            <a:avLst/>
          </a:prstGeom>
        </p:spPr>
        <p:txBody>
          <a:bodyPr vert="horz" lIns="91440" tIns="45720" rIns="91440" bIns="45720" rtlCol="0">
            <a:normAutofit/>
          </a:bodyPr>
          <a:lstStyle/>
          <a:p>
            <a:pPr>
              <a:lnSpc>
                <a:spcPct val="90000"/>
              </a:lnSpc>
              <a:spcAft>
                <a:spcPts val="394"/>
              </a:spcAft>
            </a:pPr>
            <a:r>
              <a:rPr lang="en-US" b="1" dirty="0"/>
              <a:t>Insights:</a:t>
            </a:r>
          </a:p>
          <a:p>
            <a:pPr marL="151860" indent="-228600">
              <a:lnSpc>
                <a:spcPct val="90000"/>
              </a:lnSpc>
              <a:spcAft>
                <a:spcPts val="394"/>
              </a:spcAft>
              <a:buFont typeface="Arial" panose="020B0604020202020204" pitchFamily="34" charset="0"/>
              <a:buChar char="•"/>
            </a:pPr>
            <a:r>
              <a:rPr lang="en-US" dirty="0"/>
              <a:t>Manhattan has the highest Average Revenue of $ 3376.</a:t>
            </a:r>
          </a:p>
        </p:txBody>
      </p:sp>
      <p:sp>
        <p:nvSpPr>
          <p:cNvPr id="3" name="TextBox 2">
            <a:extLst>
              <a:ext uri="{FF2B5EF4-FFF2-40B4-BE49-F238E27FC236}">
                <a16:creationId xmlns:a16="http://schemas.microsoft.com/office/drawing/2014/main" id="{0F6543A5-DC0E-EA60-30E9-46F5F6DBFAB4}"/>
              </a:ext>
            </a:extLst>
          </p:cNvPr>
          <p:cNvSpPr txBox="1"/>
          <p:nvPr/>
        </p:nvSpPr>
        <p:spPr>
          <a:xfrm>
            <a:off x="437602" y="290202"/>
            <a:ext cx="7622471"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kern="1200" dirty="0">
                <a:solidFill>
                  <a:schemeClr val="tx1"/>
                </a:solidFill>
                <a:ea typeface="+mj-ea"/>
                <a:cs typeface="+mj-cs"/>
              </a:rPr>
              <a:t>Average Revenue of Each Region</a:t>
            </a:r>
          </a:p>
        </p:txBody>
      </p:sp>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slide11" descr="Top10PriceBin">
            <a:extLst>
              <a:ext uri="{FF2B5EF4-FFF2-40B4-BE49-F238E27FC236}">
                <a16:creationId xmlns:a16="http://schemas.microsoft.com/office/drawing/2014/main" id="{5EADEA3A-0D8A-459B-B828-6E590019B7F8}"/>
              </a:ext>
            </a:extLst>
          </p:cNvPr>
          <p:cNvPicPr>
            <a:picLocks noChangeAspect="1"/>
          </p:cNvPicPr>
          <p:nvPr/>
        </p:nvPicPr>
        <p:blipFill rotWithShape="1">
          <a:blip r:embed="rId2">
            <a:extLst>
              <a:ext uri="{28A0092B-C50C-407E-A947-70E740481C1C}">
                <a14:useLocalDpi xmlns:a14="http://schemas.microsoft.com/office/drawing/2010/main" val="0"/>
              </a:ext>
            </a:extLst>
          </a:blip>
          <a:srcRect t="7860"/>
          <a:stretch/>
        </p:blipFill>
        <p:spPr>
          <a:xfrm>
            <a:off x="431492" y="880598"/>
            <a:ext cx="10338108" cy="5601492"/>
          </a:xfrm>
          <a:prstGeom prst="rect">
            <a:avLst/>
          </a:prstGeom>
        </p:spPr>
      </p:pic>
      <p:sp>
        <p:nvSpPr>
          <p:cNvPr id="2" name="TextBox 1">
            <a:extLst>
              <a:ext uri="{FF2B5EF4-FFF2-40B4-BE49-F238E27FC236}">
                <a16:creationId xmlns:a16="http://schemas.microsoft.com/office/drawing/2014/main" id="{D84A3F57-FF51-0ACC-6146-33C2E4F0E06C}"/>
              </a:ext>
            </a:extLst>
          </p:cNvPr>
          <p:cNvSpPr txBox="1"/>
          <p:nvPr/>
        </p:nvSpPr>
        <p:spPr>
          <a:xfrm>
            <a:off x="6195424" y="2103930"/>
            <a:ext cx="5004824" cy="1325070"/>
          </a:xfrm>
          <a:prstGeom prst="rect">
            <a:avLst/>
          </a:prstGeom>
        </p:spPr>
        <p:txBody>
          <a:bodyPr vert="horz" lIns="91440" tIns="45720" rIns="91440" bIns="45720" rtlCol="0">
            <a:noAutofit/>
          </a:bodyPr>
          <a:lstStyle/>
          <a:p>
            <a:pPr algn="just" defTabSz="694944">
              <a:lnSpc>
                <a:spcPct val="90000"/>
              </a:lnSpc>
              <a:spcAft>
                <a:spcPts val="299"/>
              </a:spcAft>
            </a:pPr>
            <a:r>
              <a:rPr lang="en-US" sz="1600" b="1" kern="1200" dirty="0">
                <a:solidFill>
                  <a:schemeClr val="tx1"/>
                </a:solidFill>
                <a:ea typeface="+mn-ea"/>
                <a:cs typeface="+mn-cs"/>
              </a:rPr>
              <a:t>Insights:</a:t>
            </a:r>
          </a:p>
          <a:p>
            <a:pPr marL="115414" indent="-173736" algn="just" defTabSz="694944">
              <a:lnSpc>
                <a:spcPct val="90000"/>
              </a:lnSpc>
              <a:spcAft>
                <a:spcPts val="299"/>
              </a:spcAft>
              <a:buFont typeface="Arial" panose="020B0604020202020204" pitchFamily="34" charset="0"/>
              <a:buChar char="•"/>
            </a:pPr>
            <a:r>
              <a:rPr lang="en-US" sz="1600" kern="1200" dirty="0">
                <a:solidFill>
                  <a:schemeClr val="tx1"/>
                </a:solidFill>
                <a:ea typeface="+mn-ea"/>
                <a:cs typeface="+mn-cs"/>
              </a:rPr>
              <a:t>$50 –S100 is the most popular price bucket.</a:t>
            </a:r>
          </a:p>
          <a:p>
            <a:pPr marL="115414" indent="-173736" algn="just" defTabSz="694944">
              <a:lnSpc>
                <a:spcPct val="90000"/>
              </a:lnSpc>
              <a:spcAft>
                <a:spcPts val="299"/>
              </a:spcAft>
              <a:buFont typeface="Arial" panose="020B0604020202020204" pitchFamily="34" charset="0"/>
              <a:buChar char="•"/>
            </a:pPr>
            <a:r>
              <a:rPr lang="en-US" sz="1600" kern="1200" dirty="0">
                <a:solidFill>
                  <a:schemeClr val="tx1"/>
                </a:solidFill>
                <a:ea typeface="+mn-ea"/>
                <a:cs typeface="+mn-cs"/>
              </a:rPr>
              <a:t>Most of the booking are made between the price range of $0-$400, with less than 1% bookings are higher than $400 price.</a:t>
            </a:r>
            <a:endParaRPr lang="en-US" sz="1600" dirty="0"/>
          </a:p>
        </p:txBody>
      </p:sp>
      <p:sp>
        <p:nvSpPr>
          <p:cNvPr id="3" name="TextBox 2">
            <a:extLst>
              <a:ext uri="{FF2B5EF4-FFF2-40B4-BE49-F238E27FC236}">
                <a16:creationId xmlns:a16="http://schemas.microsoft.com/office/drawing/2014/main" id="{E19A47D6-607F-2A62-156B-A65365E8A91F}"/>
              </a:ext>
            </a:extLst>
          </p:cNvPr>
          <p:cNvSpPr txBox="1"/>
          <p:nvPr/>
        </p:nvSpPr>
        <p:spPr>
          <a:xfrm>
            <a:off x="938648" y="437876"/>
            <a:ext cx="4279900" cy="523220"/>
          </a:xfrm>
          <a:prstGeom prst="rect">
            <a:avLst/>
          </a:prstGeom>
          <a:noFill/>
        </p:spPr>
        <p:txBody>
          <a:bodyPr wrap="square" rtlCol="0">
            <a:spAutoFit/>
          </a:bodyPr>
          <a:lstStyle/>
          <a:p>
            <a:r>
              <a:rPr lang="en-GB" sz="2800" b="1" dirty="0"/>
              <a:t>Top 10 Price Bucket</a:t>
            </a:r>
            <a:endParaRPr lang="en-US" sz="2800" b="1" dirty="0"/>
          </a:p>
        </p:txBody>
      </p:sp>
    </p:spTree>
    <p:extLst>
      <p:ext uri="{BB962C8B-B14F-4D97-AF65-F5344CB8AC3E}">
        <p14:creationId xmlns:p14="http://schemas.microsoft.com/office/powerpoint/2010/main" val="95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3C000-CC4B-0066-8E1E-9D351A908B22}"/>
              </a:ext>
            </a:extLst>
          </p:cNvPr>
          <p:cNvSpPr>
            <a:spLocks noGrp="1"/>
          </p:cNvSpPr>
          <p:nvPr>
            <p:ph type="title"/>
          </p:nvPr>
        </p:nvSpPr>
        <p:spPr>
          <a:xfrm>
            <a:off x="394183" y="648860"/>
            <a:ext cx="3939688" cy="5583126"/>
          </a:xfrm>
        </p:spPr>
        <p:txBody>
          <a:bodyPr>
            <a:normAutofit/>
          </a:bodyPr>
          <a:lstStyle/>
          <a:p>
            <a:pPr algn="r"/>
            <a:r>
              <a:rPr lang="en-GB" sz="4400" b="1" dirty="0"/>
              <a:t>Conclusion</a:t>
            </a:r>
            <a:endParaRPr lang="en-US" sz="4400" b="1" dirty="0"/>
          </a:p>
        </p:txBody>
      </p:sp>
      <p:graphicFrame>
        <p:nvGraphicFramePr>
          <p:cNvPr id="5" name="Content Placeholder 2">
            <a:extLst>
              <a:ext uri="{FF2B5EF4-FFF2-40B4-BE49-F238E27FC236}">
                <a16:creationId xmlns:a16="http://schemas.microsoft.com/office/drawing/2014/main" id="{F747339C-ED98-19F7-C325-1E5847FE2F1C}"/>
              </a:ext>
            </a:extLst>
          </p:cNvPr>
          <p:cNvGraphicFramePr>
            <a:graphicFrameLocks noGrp="1"/>
          </p:cNvGraphicFramePr>
          <p:nvPr>
            <p:ph idx="1"/>
            <p:extLst>
              <p:ext uri="{D42A27DB-BD31-4B8C-83A1-F6EECF244321}">
                <p14:modId xmlns:p14="http://schemas.microsoft.com/office/powerpoint/2010/main" val="4021491087"/>
              </p:ext>
            </p:extLst>
          </p:nvPr>
        </p:nvGraphicFramePr>
        <p:xfrm>
          <a:off x="5182908" y="642639"/>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6687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A9AF2-AEF0-C320-EBB3-FCD482F844B3}"/>
              </a:ext>
            </a:extLst>
          </p:cNvPr>
          <p:cNvSpPr>
            <a:spLocks noGrp="1"/>
          </p:cNvSpPr>
          <p:nvPr>
            <p:ph type="title"/>
          </p:nvPr>
        </p:nvSpPr>
        <p:spPr>
          <a:xfrm>
            <a:off x="6090175" y="636104"/>
            <a:ext cx="5538607" cy="1454051"/>
          </a:xfrm>
        </p:spPr>
        <p:txBody>
          <a:bodyPr>
            <a:normAutofit fontScale="90000"/>
          </a:bodyPr>
          <a:lstStyle/>
          <a:p>
            <a:r>
              <a:rPr lang="en-US" sz="3600" b="1" dirty="0">
                <a:solidFill>
                  <a:schemeClr val="tx2"/>
                </a:solidFill>
              </a:rPr>
              <a:t>Appendix - </a:t>
            </a:r>
            <a:r>
              <a:rPr lang="en-GB" sz="3600" b="1" dirty="0">
                <a:solidFill>
                  <a:schemeClr val="tx2"/>
                </a:solidFill>
              </a:rPr>
              <a:t>Key Findings and Recommendations</a:t>
            </a:r>
            <a:endParaRPr lang="en-US" sz="3600" dirty="0">
              <a:solidFill>
                <a:schemeClr val="tx2"/>
              </a:solidFill>
            </a:endParaRPr>
          </a:p>
        </p:txBody>
      </p:sp>
      <p:sp>
        <p:nvSpPr>
          <p:cNvPr id="18" name="Content Placeholder 2">
            <a:extLst>
              <a:ext uri="{FF2B5EF4-FFF2-40B4-BE49-F238E27FC236}">
                <a16:creationId xmlns:a16="http://schemas.microsoft.com/office/drawing/2014/main" id="{5C0538F0-F478-63CE-996F-98068B4FF556}"/>
              </a:ext>
            </a:extLst>
          </p:cNvPr>
          <p:cNvSpPr>
            <a:spLocks noGrp="1"/>
          </p:cNvSpPr>
          <p:nvPr>
            <p:ph idx="1"/>
          </p:nvPr>
        </p:nvSpPr>
        <p:spPr>
          <a:xfrm>
            <a:off x="6090574" y="2257006"/>
            <a:ext cx="4977578" cy="3964890"/>
          </a:xfrm>
        </p:spPr>
        <p:txBody>
          <a:bodyPr anchor="ctr">
            <a:normAutofit lnSpcReduction="10000"/>
          </a:bodyPr>
          <a:lstStyle/>
          <a:p>
            <a:pPr marL="0" indent="0" algn="just">
              <a:buNone/>
            </a:pPr>
            <a:r>
              <a:rPr lang="en-GB" sz="1300" b="1" dirty="0">
                <a:solidFill>
                  <a:schemeClr val="tx2"/>
                </a:solidFill>
              </a:rPr>
              <a:t>Key Findings and Trends</a:t>
            </a:r>
            <a:r>
              <a:rPr lang="en-GB" sz="1300" dirty="0">
                <a:solidFill>
                  <a:schemeClr val="tx2"/>
                </a:solidFill>
              </a:rPr>
              <a:t>:</a:t>
            </a:r>
          </a:p>
          <a:p>
            <a:pPr algn="just">
              <a:buFont typeface="Arial" panose="020B0604020202020204" pitchFamily="34" charset="0"/>
              <a:buChar char="•"/>
            </a:pPr>
            <a:r>
              <a:rPr lang="en-GB" sz="1300" dirty="0">
                <a:solidFill>
                  <a:schemeClr val="tx2"/>
                </a:solidFill>
              </a:rPr>
              <a:t>High Prices in Manhattan:</a:t>
            </a:r>
          </a:p>
          <a:p>
            <a:pPr algn="just">
              <a:buFont typeface="Arial" panose="020B0604020202020204" pitchFamily="34" charset="0"/>
              <a:buChar char="•"/>
            </a:pPr>
            <a:r>
              <a:rPr lang="en-GB" sz="1300" dirty="0">
                <a:solidFill>
                  <a:schemeClr val="tx2"/>
                </a:solidFill>
              </a:rPr>
              <a:t>Opportunities in Brooklyn and Queens, Insights shows growth potential in more affordable areas.</a:t>
            </a:r>
          </a:p>
          <a:p>
            <a:pPr algn="just">
              <a:buFont typeface="Arial" panose="020B0604020202020204" pitchFamily="34" charset="0"/>
              <a:buChar char="•"/>
            </a:pPr>
            <a:r>
              <a:rPr lang="en-GB" sz="1300" dirty="0">
                <a:solidFill>
                  <a:schemeClr val="tx2"/>
                </a:solidFill>
              </a:rPr>
              <a:t>Targeted Marketing: Importance of focusing on top neighbourhoods.</a:t>
            </a:r>
          </a:p>
          <a:p>
            <a:pPr marL="0" indent="0" algn="just">
              <a:buNone/>
            </a:pPr>
            <a:endParaRPr lang="en-GB" sz="1300" b="1" dirty="0">
              <a:solidFill>
                <a:schemeClr val="tx2"/>
              </a:solidFill>
            </a:endParaRPr>
          </a:p>
          <a:p>
            <a:pPr marL="0" indent="0" algn="just">
              <a:buNone/>
            </a:pPr>
            <a:r>
              <a:rPr lang="en-GB" sz="1300" b="1" dirty="0">
                <a:solidFill>
                  <a:schemeClr val="tx2"/>
                </a:solidFill>
              </a:rPr>
              <a:t>Recommendations</a:t>
            </a:r>
            <a:r>
              <a:rPr lang="en-GB" sz="1300" dirty="0">
                <a:solidFill>
                  <a:schemeClr val="tx2"/>
                </a:solidFill>
              </a:rPr>
              <a:t>:</a:t>
            </a:r>
          </a:p>
          <a:p>
            <a:pPr algn="just">
              <a:buFont typeface="Arial" panose="020B0604020202020204" pitchFamily="34" charset="0"/>
              <a:buChar char="•"/>
            </a:pPr>
            <a:r>
              <a:rPr lang="en-GB" sz="1300" dirty="0">
                <a:solidFill>
                  <a:schemeClr val="tx2"/>
                </a:solidFill>
              </a:rPr>
              <a:t>Price Optimization: We would suggest dynamic pricing strategies based on neighbourhood demand.</a:t>
            </a:r>
          </a:p>
          <a:p>
            <a:pPr algn="just">
              <a:buFont typeface="Arial" panose="020B0604020202020204" pitchFamily="34" charset="0"/>
              <a:buChar char="•"/>
            </a:pPr>
            <a:r>
              <a:rPr lang="en-GB" sz="1300" dirty="0">
                <a:solidFill>
                  <a:schemeClr val="tx2"/>
                </a:solidFill>
              </a:rPr>
              <a:t>Targeted Growth: Explore expansion in Brooklyn and Queens to attract different traveller segments.</a:t>
            </a:r>
          </a:p>
          <a:p>
            <a:pPr algn="just">
              <a:buFont typeface="Arial" panose="020B0604020202020204" pitchFamily="34" charset="0"/>
              <a:buChar char="•"/>
            </a:pPr>
            <a:r>
              <a:rPr lang="en-GB" sz="1300" dirty="0">
                <a:solidFill>
                  <a:schemeClr val="tx2"/>
                </a:solidFill>
              </a:rPr>
              <a:t>Data-Driven Decision Making: We can utilize data insights to forecast trends and adjust strategies accordingly.</a:t>
            </a:r>
          </a:p>
        </p:txBody>
      </p:sp>
      <p:pic>
        <p:nvPicPr>
          <p:cNvPr id="7" name="Graphic 6" descr="CRM Customer Insights App">
            <a:extLst>
              <a:ext uri="{FF2B5EF4-FFF2-40B4-BE49-F238E27FC236}">
                <a16:creationId xmlns:a16="http://schemas.microsoft.com/office/drawing/2014/main" id="{9205E4F2-BE70-B9A5-23E3-9B091A9096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Tree>
    <p:extLst>
      <p:ext uri="{BB962C8B-B14F-4D97-AF65-F5344CB8AC3E}">
        <p14:creationId xmlns:p14="http://schemas.microsoft.com/office/powerpoint/2010/main" val="3412796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172FC-53BD-CF21-602D-EF898ADD60BE}"/>
              </a:ext>
            </a:extLst>
          </p:cNvPr>
          <p:cNvSpPr>
            <a:spLocks noGrp="1"/>
          </p:cNvSpPr>
          <p:nvPr>
            <p:ph type="title"/>
          </p:nvPr>
        </p:nvSpPr>
        <p:spPr>
          <a:xfrm>
            <a:off x="841246" y="673770"/>
            <a:ext cx="3644489" cy="2414488"/>
          </a:xfrm>
        </p:spPr>
        <p:txBody>
          <a:bodyPr anchor="t">
            <a:normAutofit/>
          </a:bodyPr>
          <a:lstStyle/>
          <a:p>
            <a:r>
              <a:rPr lang="en-GB" sz="5400" b="1" i="0">
                <a:solidFill>
                  <a:srgbClr val="FFFFFF"/>
                </a:solidFill>
                <a:effectLst/>
                <a:latin typeface="inherit"/>
              </a:rPr>
              <a:t>Problem Statement</a:t>
            </a:r>
            <a:endParaRPr lang="en-US" sz="5400">
              <a:solidFill>
                <a:srgbClr val="FFFFFF"/>
              </a:solidFill>
            </a:endParaRPr>
          </a:p>
        </p:txBody>
      </p:sp>
      <p:sp>
        <p:nvSpPr>
          <p:cNvPr id="3" name="Content Placeholder 2">
            <a:extLst>
              <a:ext uri="{FF2B5EF4-FFF2-40B4-BE49-F238E27FC236}">
                <a16:creationId xmlns:a16="http://schemas.microsoft.com/office/drawing/2014/main" id="{C592611E-FA0F-0B03-4134-3DC8324D7387}"/>
              </a:ext>
            </a:extLst>
          </p:cNvPr>
          <p:cNvSpPr>
            <a:spLocks noGrp="1"/>
          </p:cNvSpPr>
          <p:nvPr>
            <p:ph idx="1"/>
          </p:nvPr>
        </p:nvSpPr>
        <p:spPr>
          <a:xfrm>
            <a:off x="5885781" y="1504294"/>
            <a:ext cx="6204620" cy="2556088"/>
          </a:xfrm>
        </p:spPr>
        <p:txBody>
          <a:bodyPr>
            <a:normAutofit/>
          </a:bodyPr>
          <a:lstStyle/>
          <a:p>
            <a:pPr marL="0" indent="0" algn="just">
              <a:buNone/>
            </a:pPr>
            <a:r>
              <a:rPr lang="en-GB" sz="2400" b="0" i="0" dirty="0">
                <a:effectLst/>
                <a:latin typeface="Helvetica Neue"/>
              </a:rPr>
              <a:t>In the past few months, Airbnb has seen a major decline in revenue. Now that the covid restrictions have started lifting and people have started to travel more, Airbnb wants to make sure that it is fully prepared for this change.</a:t>
            </a:r>
          </a:p>
          <a:p>
            <a:pPr marL="0" indent="0" algn="just">
              <a:buNone/>
            </a:pPr>
            <a:endParaRPr lang="en-GB" sz="2400" dirty="0">
              <a:latin typeface="Helvetica Neue"/>
            </a:endParaRPr>
          </a:p>
        </p:txBody>
      </p:sp>
      <p:sp>
        <p:nvSpPr>
          <p:cNvPr id="5" name="TextBox 4">
            <a:extLst>
              <a:ext uri="{FF2B5EF4-FFF2-40B4-BE49-F238E27FC236}">
                <a16:creationId xmlns:a16="http://schemas.microsoft.com/office/drawing/2014/main" id="{2C290ACD-6A5C-329F-630D-23E2475B86B6}"/>
              </a:ext>
            </a:extLst>
          </p:cNvPr>
          <p:cNvSpPr txBox="1"/>
          <p:nvPr/>
        </p:nvSpPr>
        <p:spPr>
          <a:xfrm>
            <a:off x="4216400" y="4153377"/>
            <a:ext cx="7874001" cy="1200329"/>
          </a:xfrm>
          <a:prstGeom prst="rect">
            <a:avLst/>
          </a:prstGeom>
          <a:noFill/>
        </p:spPr>
        <p:txBody>
          <a:bodyPr wrap="square">
            <a:spAutoFit/>
          </a:bodyPr>
          <a:lstStyle/>
          <a:p>
            <a:pPr marL="0" indent="0" algn="just">
              <a:buNone/>
            </a:pPr>
            <a:r>
              <a:rPr lang="en-GB" sz="2400" b="0" i="0" dirty="0">
                <a:effectLst/>
                <a:latin typeface="Helvetica Neue"/>
              </a:rPr>
              <a:t>Working as a data analyst at Airbnb, we have gathered some important insights based on various attributes that can help to increase the revenue.</a:t>
            </a:r>
          </a:p>
        </p:txBody>
      </p:sp>
    </p:spTree>
    <p:extLst>
      <p:ext uri="{BB962C8B-B14F-4D97-AF65-F5344CB8AC3E}">
        <p14:creationId xmlns:p14="http://schemas.microsoft.com/office/powerpoint/2010/main" val="617293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4D0A-5444-A97E-2110-244DA32F7EE3}"/>
              </a:ext>
            </a:extLst>
          </p:cNvPr>
          <p:cNvSpPr>
            <a:spLocks noGrp="1"/>
          </p:cNvSpPr>
          <p:nvPr>
            <p:ph type="title"/>
          </p:nvPr>
        </p:nvSpPr>
        <p:spPr>
          <a:xfrm>
            <a:off x="5894962" y="479493"/>
            <a:ext cx="5458838" cy="1325563"/>
          </a:xfrm>
        </p:spPr>
        <p:txBody>
          <a:bodyPr>
            <a:normAutofit/>
          </a:bodyPr>
          <a:lstStyle/>
          <a:p>
            <a:r>
              <a:rPr lang="en-GB" b="1" dirty="0"/>
              <a:t>Objective</a:t>
            </a:r>
            <a:endParaRPr lang="en-US" b="1" dirty="0"/>
          </a:p>
        </p:txBody>
      </p:sp>
      <p:sp>
        <p:nvSpPr>
          <p:cNvPr id="3" name="Content Placeholder 2">
            <a:extLst>
              <a:ext uri="{FF2B5EF4-FFF2-40B4-BE49-F238E27FC236}">
                <a16:creationId xmlns:a16="http://schemas.microsoft.com/office/drawing/2014/main" id="{C9A76505-852D-6A9C-E426-CFC4689CEEBD}"/>
              </a:ext>
            </a:extLst>
          </p:cNvPr>
          <p:cNvSpPr>
            <a:spLocks noGrp="1"/>
          </p:cNvSpPr>
          <p:nvPr>
            <p:ph idx="1"/>
          </p:nvPr>
        </p:nvSpPr>
        <p:spPr>
          <a:xfrm>
            <a:off x="5894962" y="1984443"/>
            <a:ext cx="5458838" cy="1970845"/>
          </a:xfrm>
        </p:spPr>
        <p:txBody>
          <a:bodyPr>
            <a:normAutofit/>
          </a:bodyPr>
          <a:lstStyle/>
          <a:p>
            <a:pPr marL="0" indent="0">
              <a:buNone/>
            </a:pPr>
            <a:r>
              <a:rPr lang="en-GB" dirty="0"/>
              <a:t>Provide a deep dive into the data analysis, highlighting trends, patterns, and actionable insights to inform strategic decisions.</a:t>
            </a:r>
          </a:p>
          <a:p>
            <a:pPr marL="0" indent="0">
              <a:buNone/>
            </a:pPr>
            <a:endParaRPr lang="en-GB" dirty="0"/>
          </a:p>
        </p:txBody>
      </p:sp>
      <p:pic>
        <p:nvPicPr>
          <p:cNvPr id="7" name="Graphic 6" descr="Report Add">
            <a:extLst>
              <a:ext uri="{FF2B5EF4-FFF2-40B4-BE49-F238E27FC236}">
                <a16:creationId xmlns:a16="http://schemas.microsoft.com/office/drawing/2014/main" id="{B7CD6E46-52D3-D21D-1943-A50359C10D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Box 4">
            <a:extLst>
              <a:ext uri="{FF2B5EF4-FFF2-40B4-BE49-F238E27FC236}">
                <a16:creationId xmlns:a16="http://schemas.microsoft.com/office/drawing/2014/main" id="{0A7CBF92-4C32-CAA1-AA90-BE374AFA5C08}"/>
              </a:ext>
            </a:extLst>
          </p:cNvPr>
          <p:cNvSpPr txBox="1"/>
          <p:nvPr/>
        </p:nvSpPr>
        <p:spPr>
          <a:xfrm>
            <a:off x="5894962" y="4437147"/>
            <a:ext cx="6096000" cy="646331"/>
          </a:xfrm>
          <a:prstGeom prst="rect">
            <a:avLst/>
          </a:prstGeom>
          <a:noFill/>
        </p:spPr>
        <p:txBody>
          <a:bodyPr wrap="square">
            <a:spAutoFit/>
          </a:bodyPr>
          <a:lstStyle/>
          <a:p>
            <a:pPr marL="0" indent="0">
              <a:buNone/>
            </a:pPr>
            <a:r>
              <a:rPr lang="en-GB" sz="1800" i="1" dirty="0"/>
              <a:t>Refer Appendix for detailed python codes used for data cleaning.</a:t>
            </a:r>
            <a:endParaRPr lang="en-US" sz="1800" i="1" dirty="0"/>
          </a:p>
        </p:txBody>
      </p:sp>
    </p:spTree>
    <p:extLst>
      <p:ext uri="{BB962C8B-B14F-4D97-AF65-F5344CB8AC3E}">
        <p14:creationId xmlns:p14="http://schemas.microsoft.com/office/powerpoint/2010/main" val="3671207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slide2" descr="Region-wise Distribution">
            <a:extLst>
              <a:ext uri="{FF2B5EF4-FFF2-40B4-BE49-F238E27FC236}">
                <a16:creationId xmlns:a16="http://schemas.microsoft.com/office/drawing/2014/main" id="{2B76F041-9AF0-4830-AD80-2F02E55D84E8}"/>
              </a:ext>
            </a:extLst>
          </p:cNvPr>
          <p:cNvPicPr>
            <a:picLocks noChangeAspect="1"/>
          </p:cNvPicPr>
          <p:nvPr/>
        </p:nvPicPr>
        <p:blipFill rotWithShape="1">
          <a:blip r:embed="rId2">
            <a:extLst>
              <a:ext uri="{28A0092B-C50C-407E-A947-70E740481C1C}">
                <a14:useLocalDpi xmlns:a14="http://schemas.microsoft.com/office/drawing/2010/main" val="0"/>
              </a:ext>
            </a:extLst>
          </a:blip>
          <a:srcRect t="6231"/>
          <a:stretch/>
        </p:blipFill>
        <p:spPr>
          <a:xfrm>
            <a:off x="1418559" y="990600"/>
            <a:ext cx="7147090" cy="5223932"/>
          </a:xfrm>
          <a:prstGeom prst="rect">
            <a:avLst/>
          </a:prstGeom>
        </p:spPr>
      </p:pic>
      <p:sp>
        <p:nvSpPr>
          <p:cNvPr id="4" name="TextBox 3">
            <a:extLst>
              <a:ext uri="{FF2B5EF4-FFF2-40B4-BE49-F238E27FC236}">
                <a16:creationId xmlns:a16="http://schemas.microsoft.com/office/drawing/2014/main" id="{EF1FB52E-2D2A-46CE-7B42-F6B3ED46F01D}"/>
              </a:ext>
            </a:extLst>
          </p:cNvPr>
          <p:cNvSpPr txBox="1"/>
          <p:nvPr/>
        </p:nvSpPr>
        <p:spPr>
          <a:xfrm>
            <a:off x="6718300" y="2678937"/>
            <a:ext cx="5003799" cy="2118016"/>
          </a:xfrm>
          <a:prstGeom prst="rect">
            <a:avLst/>
          </a:prstGeom>
          <a:noFill/>
        </p:spPr>
        <p:txBody>
          <a:bodyPr wrap="square">
            <a:spAutoFit/>
          </a:bodyPr>
          <a:lstStyle/>
          <a:p>
            <a:pPr defTabSz="740664">
              <a:spcAft>
                <a:spcPts val="600"/>
              </a:spcAft>
            </a:pPr>
            <a:r>
              <a:rPr lang="en-GB" sz="1458" b="1" kern="1200" dirty="0">
                <a:solidFill>
                  <a:schemeClr val="tx1"/>
                </a:solidFill>
                <a:latin typeface="Helvetica Neue"/>
                <a:ea typeface="+mn-ea"/>
                <a:cs typeface="+mn-cs"/>
              </a:rPr>
              <a:t>Insights:</a:t>
            </a:r>
          </a:p>
          <a:p>
            <a:pPr marL="231458" indent="-231458" algn="just" defTabSz="740664">
              <a:spcAft>
                <a:spcPts val="600"/>
              </a:spcAft>
              <a:buFont typeface="Arial" panose="020B0604020202020204" pitchFamily="34" charset="0"/>
              <a:buChar char="•"/>
            </a:pPr>
            <a:r>
              <a:rPr lang="en-GB" sz="1458" kern="1200" dirty="0">
                <a:solidFill>
                  <a:schemeClr val="tx1"/>
                </a:solidFill>
                <a:latin typeface="Helvetica Neue"/>
                <a:ea typeface="+mn-ea"/>
                <a:cs typeface="+mn-cs"/>
              </a:rPr>
              <a:t>We can see Manhattan has the highest percentage of Properties with 26.99% Entire Home/Apt Type and 16.32% Private Room Type.</a:t>
            </a:r>
          </a:p>
          <a:p>
            <a:pPr marL="231458" indent="-231458" defTabSz="740664">
              <a:spcAft>
                <a:spcPts val="600"/>
              </a:spcAft>
              <a:buFont typeface="Arial" panose="020B0604020202020204" pitchFamily="34" charset="0"/>
              <a:buChar char="•"/>
            </a:pPr>
            <a:r>
              <a:rPr lang="en-GB" sz="1458" kern="1200" dirty="0">
                <a:solidFill>
                  <a:schemeClr val="tx1"/>
                </a:solidFill>
                <a:latin typeface="Helvetica Neue"/>
                <a:ea typeface="+mn-ea"/>
                <a:cs typeface="+mn-cs"/>
              </a:rPr>
              <a:t>Next, Brooklyn is second with 20.72% Private Room Type and 19.55% Entire Home/Apt Type.</a:t>
            </a:r>
          </a:p>
          <a:p>
            <a:pPr marL="231458" indent="-231458" defTabSz="740664">
              <a:spcAft>
                <a:spcPts val="600"/>
              </a:spcAft>
              <a:buFont typeface="Arial" panose="020B0604020202020204" pitchFamily="34" charset="0"/>
              <a:buChar char="•"/>
            </a:pPr>
            <a:r>
              <a:rPr lang="en-GB" sz="1458" kern="1200" dirty="0">
                <a:solidFill>
                  <a:schemeClr val="tx1"/>
                </a:solidFill>
                <a:latin typeface="Helvetica Neue"/>
                <a:ea typeface="+mn-ea"/>
                <a:cs typeface="+mn-cs"/>
              </a:rPr>
              <a:t>We can also see, Staten Island and Bronx has least number of Properties</a:t>
            </a:r>
            <a:endParaRPr lang="en-GB" dirty="0">
              <a:latin typeface="Helvetica Neue"/>
            </a:endParaRPr>
          </a:p>
        </p:txBody>
      </p:sp>
      <p:sp>
        <p:nvSpPr>
          <p:cNvPr id="5" name="TextBox 4">
            <a:extLst>
              <a:ext uri="{FF2B5EF4-FFF2-40B4-BE49-F238E27FC236}">
                <a16:creationId xmlns:a16="http://schemas.microsoft.com/office/drawing/2014/main" id="{F57245C4-136B-4DE4-67C1-E2CDB5B01EDE}"/>
              </a:ext>
            </a:extLst>
          </p:cNvPr>
          <p:cNvSpPr txBox="1"/>
          <p:nvPr/>
        </p:nvSpPr>
        <p:spPr>
          <a:xfrm>
            <a:off x="1244601" y="595442"/>
            <a:ext cx="5473699" cy="523220"/>
          </a:xfrm>
          <a:prstGeom prst="rect">
            <a:avLst/>
          </a:prstGeom>
          <a:noFill/>
        </p:spPr>
        <p:txBody>
          <a:bodyPr wrap="square" rtlCol="0">
            <a:spAutoFit/>
          </a:bodyPr>
          <a:lstStyle/>
          <a:p>
            <a:r>
              <a:rPr lang="en-GB" sz="2800" b="1" dirty="0"/>
              <a:t>Distribution of Properties by Region</a:t>
            </a:r>
            <a:endParaRPr lang="en-US" sz="2800" b="1" dirty="0"/>
          </a:p>
        </p:txBody>
      </p:sp>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slide3" descr="Popularity of Region">
            <a:extLst>
              <a:ext uri="{FF2B5EF4-FFF2-40B4-BE49-F238E27FC236}">
                <a16:creationId xmlns:a16="http://schemas.microsoft.com/office/drawing/2014/main" id="{677B4446-1B42-4D79-B7E3-F31ACA6F2E14}"/>
              </a:ext>
            </a:extLst>
          </p:cNvPr>
          <p:cNvPicPr>
            <a:picLocks noChangeAspect="1"/>
          </p:cNvPicPr>
          <p:nvPr/>
        </p:nvPicPr>
        <p:blipFill rotWithShape="1">
          <a:blip r:embed="rId2">
            <a:extLst>
              <a:ext uri="{28A0092B-C50C-407E-A947-70E740481C1C}">
                <a14:useLocalDpi xmlns:a14="http://schemas.microsoft.com/office/drawing/2010/main" val="0"/>
              </a:ext>
            </a:extLst>
          </a:blip>
          <a:srcRect t="6231"/>
          <a:stretch/>
        </p:blipFill>
        <p:spPr>
          <a:xfrm>
            <a:off x="1632903" y="990600"/>
            <a:ext cx="6553332" cy="5223932"/>
          </a:xfrm>
          <a:prstGeom prst="rect">
            <a:avLst/>
          </a:prstGeom>
        </p:spPr>
      </p:pic>
      <p:sp>
        <p:nvSpPr>
          <p:cNvPr id="9" name="TextBox 8">
            <a:extLst>
              <a:ext uri="{FF2B5EF4-FFF2-40B4-BE49-F238E27FC236}">
                <a16:creationId xmlns:a16="http://schemas.microsoft.com/office/drawing/2014/main" id="{175E656F-D94E-A625-538D-67046AFE8AEC}"/>
              </a:ext>
            </a:extLst>
          </p:cNvPr>
          <p:cNvSpPr txBox="1"/>
          <p:nvPr/>
        </p:nvSpPr>
        <p:spPr>
          <a:xfrm>
            <a:off x="6831634" y="1993596"/>
            <a:ext cx="5050017" cy="1632755"/>
          </a:xfrm>
          <a:prstGeom prst="rect">
            <a:avLst/>
          </a:prstGeom>
          <a:noFill/>
        </p:spPr>
        <p:txBody>
          <a:bodyPr wrap="square">
            <a:spAutoFit/>
          </a:bodyPr>
          <a:lstStyle/>
          <a:p>
            <a:pPr defTabSz="599938">
              <a:spcAft>
                <a:spcPts val="486"/>
              </a:spcAft>
            </a:pPr>
            <a:r>
              <a:rPr lang="en-GB" sz="1460" b="1" kern="1200" dirty="0">
                <a:solidFill>
                  <a:schemeClr val="tx1"/>
                </a:solidFill>
                <a:latin typeface="Helvetica Neue"/>
                <a:ea typeface="+mn-ea"/>
                <a:cs typeface="+mn-cs"/>
              </a:rPr>
              <a:t>Insights:</a:t>
            </a:r>
          </a:p>
          <a:p>
            <a:pPr marL="187481" indent="-187481" algn="just" defTabSz="599938">
              <a:spcAft>
                <a:spcPts val="486"/>
              </a:spcAft>
              <a:buFont typeface="Arial" panose="020B0604020202020204" pitchFamily="34" charset="0"/>
              <a:buChar char="•"/>
            </a:pPr>
            <a:r>
              <a:rPr lang="en-GB" sz="1460" kern="1200" dirty="0">
                <a:solidFill>
                  <a:schemeClr val="tx1"/>
                </a:solidFill>
                <a:latin typeface="Helvetica Neue"/>
                <a:ea typeface="+mn-ea"/>
                <a:cs typeface="+mn-cs"/>
              </a:rPr>
              <a:t>Brooklyn is the most Popular Region with 42.76% of booking reviews.</a:t>
            </a:r>
          </a:p>
          <a:p>
            <a:pPr marL="187481" indent="-187481" algn="just" defTabSz="599938">
              <a:spcAft>
                <a:spcPts val="486"/>
              </a:spcAft>
              <a:buFont typeface="Arial" panose="020B0604020202020204" pitchFamily="34" charset="0"/>
              <a:buChar char="•"/>
            </a:pPr>
            <a:r>
              <a:rPr lang="en-GB" sz="1460" kern="1200" dirty="0">
                <a:solidFill>
                  <a:schemeClr val="tx1"/>
                </a:solidFill>
                <a:latin typeface="Helvetica Neue"/>
                <a:ea typeface="+mn-ea"/>
                <a:cs typeface="+mn-cs"/>
              </a:rPr>
              <a:t>Second is Manhattan with 39.94% of booking reviews.</a:t>
            </a:r>
          </a:p>
          <a:p>
            <a:pPr marL="187481" indent="-187481" algn="just" defTabSz="599938">
              <a:spcAft>
                <a:spcPts val="486"/>
              </a:spcAft>
              <a:buFont typeface="Arial" panose="020B0604020202020204" pitchFamily="34" charset="0"/>
              <a:buChar char="•"/>
            </a:pPr>
            <a:r>
              <a:rPr lang="en-GB" sz="1460" kern="1200" dirty="0">
                <a:solidFill>
                  <a:schemeClr val="tx1"/>
                </a:solidFill>
                <a:latin typeface="Helvetica Neue"/>
                <a:ea typeface="+mn-ea"/>
                <a:cs typeface="+mn-cs"/>
              </a:rPr>
              <a:t>And Staten Island is the least popular region as it only has 1.01% of Booking reviews.</a:t>
            </a:r>
            <a:endParaRPr lang="en-GB" sz="1460" dirty="0">
              <a:latin typeface="Helvetica Neue"/>
            </a:endParaRPr>
          </a:p>
        </p:txBody>
      </p:sp>
      <p:sp>
        <p:nvSpPr>
          <p:cNvPr id="11" name="TextBox 10">
            <a:extLst>
              <a:ext uri="{FF2B5EF4-FFF2-40B4-BE49-F238E27FC236}">
                <a16:creationId xmlns:a16="http://schemas.microsoft.com/office/drawing/2014/main" id="{57DEB733-623C-616C-EA6B-22D8D8AED231}"/>
              </a:ext>
            </a:extLst>
          </p:cNvPr>
          <p:cNvSpPr txBox="1"/>
          <p:nvPr/>
        </p:nvSpPr>
        <p:spPr>
          <a:xfrm>
            <a:off x="1632903" y="535651"/>
            <a:ext cx="4875437" cy="523220"/>
          </a:xfrm>
          <a:prstGeom prst="rect">
            <a:avLst/>
          </a:prstGeom>
          <a:noFill/>
        </p:spPr>
        <p:txBody>
          <a:bodyPr wrap="none" rtlCol="0">
            <a:spAutoFit/>
          </a:bodyPr>
          <a:lstStyle/>
          <a:p>
            <a:r>
              <a:rPr lang="en-GB" sz="2800" b="1" dirty="0"/>
              <a:t>Popular Regions as per Reviews</a:t>
            </a:r>
            <a:endParaRPr lang="en-US" sz="2800" b="1" dirty="0"/>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slide4" descr="Distribution of Room Type">
            <a:extLst>
              <a:ext uri="{FF2B5EF4-FFF2-40B4-BE49-F238E27FC236}">
                <a16:creationId xmlns:a16="http://schemas.microsoft.com/office/drawing/2014/main" id="{DAF9680C-D740-4110-979A-ED8F065D1B23}"/>
              </a:ext>
            </a:extLst>
          </p:cNvPr>
          <p:cNvPicPr>
            <a:picLocks noChangeAspect="1"/>
          </p:cNvPicPr>
          <p:nvPr/>
        </p:nvPicPr>
        <p:blipFill rotWithShape="1">
          <a:blip r:embed="rId2">
            <a:extLst>
              <a:ext uri="{28A0092B-C50C-407E-A947-70E740481C1C}">
                <a14:useLocalDpi xmlns:a14="http://schemas.microsoft.com/office/drawing/2010/main" val="0"/>
              </a:ext>
            </a:extLst>
          </a:blip>
          <a:srcRect l="16356" t="19813" r="29639" b="23759"/>
          <a:stretch/>
        </p:blipFill>
        <p:spPr>
          <a:xfrm>
            <a:off x="5548030" y="2724579"/>
            <a:ext cx="6377270" cy="3914671"/>
          </a:xfrm>
          <a:prstGeom prst="round2DiagRect">
            <a:avLst>
              <a:gd name="adj1" fmla="val 50000"/>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TextBox 6">
            <a:extLst>
              <a:ext uri="{FF2B5EF4-FFF2-40B4-BE49-F238E27FC236}">
                <a16:creationId xmlns:a16="http://schemas.microsoft.com/office/drawing/2014/main" id="{124EBCB1-1D16-E436-ECEB-AA77DE19751F}"/>
              </a:ext>
            </a:extLst>
          </p:cNvPr>
          <p:cNvSpPr txBox="1"/>
          <p:nvPr/>
        </p:nvSpPr>
        <p:spPr>
          <a:xfrm>
            <a:off x="1435655" y="2159545"/>
            <a:ext cx="3911045" cy="1477328"/>
          </a:xfrm>
          <a:prstGeom prst="rect">
            <a:avLst/>
          </a:prstGeom>
          <a:noFill/>
        </p:spPr>
        <p:txBody>
          <a:bodyPr wrap="square">
            <a:spAutoFit/>
          </a:bodyPr>
          <a:lstStyle/>
          <a:p>
            <a:pPr defTabSz="740664">
              <a:spcAft>
                <a:spcPts val="600"/>
              </a:spcAft>
            </a:pPr>
            <a:r>
              <a:rPr lang="en-GB" sz="1600" b="1" kern="1200" dirty="0">
                <a:solidFill>
                  <a:schemeClr val="tx1"/>
                </a:solidFill>
                <a:latin typeface="Helvetica Neue"/>
                <a:ea typeface="+mn-ea"/>
                <a:cs typeface="+mn-cs"/>
              </a:rPr>
              <a:t>Insights:</a:t>
            </a:r>
          </a:p>
          <a:p>
            <a:pPr marL="231458" indent="-231458" algn="just" defTabSz="740664">
              <a:spcAft>
                <a:spcPts val="600"/>
              </a:spcAft>
              <a:buFont typeface="Arial" panose="020B0604020202020204" pitchFamily="34" charset="0"/>
              <a:buChar char="•"/>
            </a:pPr>
            <a:r>
              <a:rPr lang="en-GB" sz="1600" dirty="0">
                <a:latin typeface="Helvetica Neue"/>
              </a:rPr>
              <a:t>We can see Most of the people prefer to book the Entire Home/Apt.</a:t>
            </a:r>
          </a:p>
          <a:p>
            <a:pPr marL="231458" indent="-231458" algn="just" defTabSz="740664">
              <a:spcAft>
                <a:spcPts val="600"/>
              </a:spcAft>
              <a:buFont typeface="Arial" panose="020B0604020202020204" pitchFamily="34" charset="0"/>
              <a:buChar char="•"/>
            </a:pPr>
            <a:r>
              <a:rPr lang="en-GB" sz="1600" dirty="0">
                <a:latin typeface="Helvetica Neue"/>
              </a:rPr>
              <a:t>Shared Room Type are least popular choose with only 2.37% booking.</a:t>
            </a:r>
            <a:endParaRPr lang="en-GB" sz="2000" dirty="0">
              <a:latin typeface="Helvetica Neue"/>
            </a:endParaRPr>
          </a:p>
        </p:txBody>
      </p:sp>
      <p:sp>
        <p:nvSpPr>
          <p:cNvPr id="8" name="TextBox 7">
            <a:extLst>
              <a:ext uri="{FF2B5EF4-FFF2-40B4-BE49-F238E27FC236}">
                <a16:creationId xmlns:a16="http://schemas.microsoft.com/office/drawing/2014/main" id="{3B0E6B66-7BAA-1805-C4AC-2D9781640151}"/>
              </a:ext>
            </a:extLst>
          </p:cNvPr>
          <p:cNvSpPr txBox="1"/>
          <p:nvPr/>
        </p:nvSpPr>
        <p:spPr>
          <a:xfrm>
            <a:off x="7614112" y="1465629"/>
            <a:ext cx="4095288" cy="523220"/>
          </a:xfrm>
          <a:prstGeom prst="rect">
            <a:avLst/>
          </a:prstGeom>
          <a:noFill/>
        </p:spPr>
        <p:txBody>
          <a:bodyPr wrap="none" rtlCol="0">
            <a:spAutoFit/>
          </a:bodyPr>
          <a:lstStyle/>
          <a:p>
            <a:r>
              <a:rPr lang="en-GB" sz="2800" b="1" dirty="0"/>
              <a:t>Distribution of Room Type</a:t>
            </a:r>
            <a:endParaRPr lang="en-US" sz="2800" b="1" dirty="0"/>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slide5" descr="Host Type by Room">
            <a:extLst>
              <a:ext uri="{FF2B5EF4-FFF2-40B4-BE49-F238E27FC236}">
                <a16:creationId xmlns:a16="http://schemas.microsoft.com/office/drawing/2014/main" id="{69AD89F9-5956-46F5-8B91-BB5EED084123}"/>
              </a:ext>
            </a:extLst>
          </p:cNvPr>
          <p:cNvPicPr>
            <a:picLocks noChangeAspect="1"/>
          </p:cNvPicPr>
          <p:nvPr/>
        </p:nvPicPr>
        <p:blipFill rotWithShape="1">
          <a:blip r:embed="rId2">
            <a:extLst>
              <a:ext uri="{28A0092B-C50C-407E-A947-70E740481C1C}">
                <a14:useLocalDpi xmlns:a14="http://schemas.microsoft.com/office/drawing/2010/main" val="0"/>
              </a:ext>
            </a:extLst>
          </a:blip>
          <a:srcRect t="5834" r="25377"/>
          <a:stretch/>
        </p:blipFill>
        <p:spPr>
          <a:xfrm>
            <a:off x="1856309" y="875049"/>
            <a:ext cx="4814671" cy="5847058"/>
          </a:xfrm>
          <a:prstGeom prst="rect">
            <a:avLst/>
          </a:prstGeom>
        </p:spPr>
      </p:pic>
      <p:sp>
        <p:nvSpPr>
          <p:cNvPr id="2" name="TextBox 1">
            <a:extLst>
              <a:ext uri="{FF2B5EF4-FFF2-40B4-BE49-F238E27FC236}">
                <a16:creationId xmlns:a16="http://schemas.microsoft.com/office/drawing/2014/main" id="{86E5A6F1-D847-5B77-1356-652DACBB56CA}"/>
              </a:ext>
            </a:extLst>
          </p:cNvPr>
          <p:cNvSpPr txBox="1"/>
          <p:nvPr/>
        </p:nvSpPr>
        <p:spPr>
          <a:xfrm>
            <a:off x="6972301" y="2844801"/>
            <a:ext cx="4625990" cy="1056700"/>
          </a:xfrm>
          <a:prstGeom prst="rect">
            <a:avLst/>
          </a:prstGeom>
          <a:noFill/>
        </p:spPr>
        <p:txBody>
          <a:bodyPr wrap="square">
            <a:spAutoFit/>
          </a:bodyPr>
          <a:lstStyle/>
          <a:p>
            <a:pPr defTabSz="485950">
              <a:spcAft>
                <a:spcPts val="394"/>
              </a:spcAft>
            </a:pPr>
            <a:r>
              <a:rPr lang="en-GB" sz="1400" b="1" kern="1200" dirty="0">
                <a:solidFill>
                  <a:schemeClr val="tx1"/>
                </a:solidFill>
                <a:latin typeface="Helvetica Neue"/>
                <a:ea typeface="+mn-ea"/>
                <a:cs typeface="+mn-cs"/>
              </a:rPr>
              <a:t>Insights:</a:t>
            </a:r>
          </a:p>
          <a:p>
            <a:pPr marL="151860" indent="-151860" algn="just" defTabSz="485950">
              <a:spcAft>
                <a:spcPts val="394"/>
              </a:spcAft>
              <a:buFont typeface="Arial" panose="020B0604020202020204" pitchFamily="34" charset="0"/>
              <a:buChar char="•"/>
            </a:pPr>
            <a:r>
              <a:rPr lang="en-GB" sz="1400" kern="1200" dirty="0">
                <a:solidFill>
                  <a:schemeClr val="tx1"/>
                </a:solidFill>
                <a:latin typeface="Helvetica Neue"/>
                <a:ea typeface="+mn-ea"/>
                <a:cs typeface="+mn-cs"/>
              </a:rPr>
              <a:t>We can see most of the Hosts (around 21.5K) are listing Entire Home/Apt on Airbnb.</a:t>
            </a:r>
          </a:p>
          <a:p>
            <a:pPr marL="151860" indent="-151860" algn="just" defTabSz="485950">
              <a:spcAft>
                <a:spcPts val="394"/>
              </a:spcAft>
              <a:buFont typeface="Arial" panose="020B0604020202020204" pitchFamily="34" charset="0"/>
              <a:buChar char="•"/>
            </a:pPr>
            <a:r>
              <a:rPr lang="en-GB" sz="1400" kern="1200" dirty="0">
                <a:solidFill>
                  <a:schemeClr val="tx1"/>
                </a:solidFill>
                <a:latin typeface="Helvetica Neue"/>
                <a:ea typeface="+mn-ea"/>
                <a:cs typeface="+mn-cs"/>
              </a:rPr>
              <a:t>And only 754 Shared Rooms are listed by Hosts.</a:t>
            </a:r>
            <a:endParaRPr lang="en-GB" dirty="0">
              <a:latin typeface="Helvetica Neue"/>
            </a:endParaRPr>
          </a:p>
        </p:txBody>
      </p:sp>
      <p:sp>
        <p:nvSpPr>
          <p:cNvPr id="3" name="TextBox 2">
            <a:extLst>
              <a:ext uri="{FF2B5EF4-FFF2-40B4-BE49-F238E27FC236}">
                <a16:creationId xmlns:a16="http://schemas.microsoft.com/office/drawing/2014/main" id="{EAE760D9-0B5F-8221-4628-23A073C2582D}"/>
              </a:ext>
            </a:extLst>
          </p:cNvPr>
          <p:cNvSpPr txBox="1"/>
          <p:nvPr/>
        </p:nvSpPr>
        <p:spPr>
          <a:xfrm>
            <a:off x="1670670" y="429003"/>
            <a:ext cx="5572884" cy="523220"/>
          </a:xfrm>
          <a:prstGeom prst="rect">
            <a:avLst/>
          </a:prstGeom>
          <a:noFill/>
        </p:spPr>
        <p:txBody>
          <a:bodyPr wrap="square" rtlCol="0">
            <a:spAutoFit/>
          </a:bodyPr>
          <a:lstStyle/>
          <a:p>
            <a:r>
              <a:rPr lang="en-GB" sz="2800" b="1" dirty="0"/>
              <a:t>Popular Room Type Listings by Hosts</a:t>
            </a:r>
            <a:endParaRPr lang="en-US" sz="2800" b="1" dirty="0"/>
          </a:p>
        </p:txBody>
      </p:sp>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slide6" descr="Top 20Host by Room">
            <a:extLst>
              <a:ext uri="{FF2B5EF4-FFF2-40B4-BE49-F238E27FC236}">
                <a16:creationId xmlns:a16="http://schemas.microsoft.com/office/drawing/2014/main" id="{8EAE1E00-53A6-457C-A90A-D4A30635449B}"/>
              </a:ext>
            </a:extLst>
          </p:cNvPr>
          <p:cNvPicPr>
            <a:picLocks noChangeAspect="1"/>
          </p:cNvPicPr>
          <p:nvPr/>
        </p:nvPicPr>
        <p:blipFill rotWithShape="1">
          <a:blip r:embed="rId2">
            <a:extLst>
              <a:ext uri="{28A0092B-C50C-407E-A947-70E740481C1C}">
                <a14:useLocalDpi xmlns:a14="http://schemas.microsoft.com/office/drawing/2010/main" val="0"/>
              </a:ext>
            </a:extLst>
          </a:blip>
          <a:srcRect t="4243"/>
          <a:stretch/>
        </p:blipFill>
        <p:spPr>
          <a:xfrm>
            <a:off x="1494535" y="1035980"/>
            <a:ext cx="9939485" cy="5334662"/>
          </a:xfrm>
          <a:prstGeom prst="rect">
            <a:avLst/>
          </a:prstGeom>
          <a:ln>
            <a:noFill/>
          </a:ln>
          <a:effectLst>
            <a:softEdge rad="112500"/>
          </a:effectLst>
        </p:spPr>
      </p:pic>
      <p:sp>
        <p:nvSpPr>
          <p:cNvPr id="3" name="TextBox 2">
            <a:extLst>
              <a:ext uri="{FF2B5EF4-FFF2-40B4-BE49-F238E27FC236}">
                <a16:creationId xmlns:a16="http://schemas.microsoft.com/office/drawing/2014/main" id="{390D4E8F-3005-4081-F63E-8B64A7A2536C}"/>
              </a:ext>
            </a:extLst>
          </p:cNvPr>
          <p:cNvSpPr txBox="1"/>
          <p:nvPr/>
        </p:nvSpPr>
        <p:spPr>
          <a:xfrm>
            <a:off x="1494535" y="740418"/>
            <a:ext cx="5695951" cy="523220"/>
          </a:xfrm>
          <a:prstGeom prst="rect">
            <a:avLst/>
          </a:prstGeom>
          <a:noFill/>
        </p:spPr>
        <p:txBody>
          <a:bodyPr wrap="square" rtlCol="0">
            <a:spAutoFit/>
          </a:bodyPr>
          <a:lstStyle/>
          <a:p>
            <a:r>
              <a:rPr lang="en-GB" sz="2800" b="1" dirty="0"/>
              <a:t>Top 20 Hosts by Number of Listings</a:t>
            </a:r>
            <a:endParaRPr lang="en-US" sz="2800" b="1" dirty="0"/>
          </a:p>
        </p:txBody>
      </p:sp>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A5708D-9679-CE9D-46F5-1BC32D0FA3F0}"/>
              </a:ext>
            </a:extLst>
          </p:cNvPr>
          <p:cNvSpPr txBox="1"/>
          <p:nvPr/>
        </p:nvSpPr>
        <p:spPr>
          <a:xfrm>
            <a:off x="8153400" y="1128094"/>
            <a:ext cx="3434180" cy="141527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200" b="1" kern="1200">
                <a:solidFill>
                  <a:schemeClr val="tx1"/>
                </a:solidFill>
                <a:latin typeface="+mj-lt"/>
                <a:ea typeface="+mj-ea"/>
                <a:cs typeface="+mj-cs"/>
              </a:rPr>
              <a:t>Total Revenue by Room Types</a:t>
            </a:r>
          </a:p>
        </p:txBody>
      </p:sp>
      <p:pic>
        <p:nvPicPr>
          <p:cNvPr id="7" name="slide7" descr="Revenue by Room">
            <a:extLst>
              <a:ext uri="{FF2B5EF4-FFF2-40B4-BE49-F238E27FC236}">
                <a16:creationId xmlns:a16="http://schemas.microsoft.com/office/drawing/2014/main" id="{3CD3B85C-5072-4D91-BB39-4BB6992AF6D0}"/>
              </a:ext>
            </a:extLst>
          </p:cNvPr>
          <p:cNvPicPr>
            <a:picLocks noChangeAspect="1"/>
          </p:cNvPicPr>
          <p:nvPr/>
        </p:nvPicPr>
        <p:blipFill rotWithShape="1">
          <a:blip r:embed="rId2">
            <a:extLst>
              <a:ext uri="{28A0092B-C50C-407E-A947-70E740481C1C}">
                <a14:useLocalDpi xmlns:a14="http://schemas.microsoft.com/office/drawing/2010/main" val="0"/>
              </a:ext>
            </a:extLst>
          </a:blip>
          <a:srcRect l="20463" t="18287" r="33872" b="28148"/>
          <a:stretch/>
        </p:blipFill>
        <p:spPr>
          <a:xfrm>
            <a:off x="377962" y="963972"/>
            <a:ext cx="6820532" cy="493005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 name="TextBox 1">
            <a:extLst>
              <a:ext uri="{FF2B5EF4-FFF2-40B4-BE49-F238E27FC236}">
                <a16:creationId xmlns:a16="http://schemas.microsoft.com/office/drawing/2014/main" id="{CE767C94-84DF-E0BD-052F-AE5235C78B9E}"/>
              </a:ext>
            </a:extLst>
          </p:cNvPr>
          <p:cNvSpPr txBox="1"/>
          <p:nvPr/>
        </p:nvSpPr>
        <p:spPr>
          <a:xfrm>
            <a:off x="8153400" y="2543365"/>
            <a:ext cx="3434180" cy="2130236"/>
          </a:xfrm>
          <a:prstGeom prst="rect">
            <a:avLst/>
          </a:prstGeom>
        </p:spPr>
        <p:txBody>
          <a:bodyPr vert="horz" lIns="91440" tIns="45720" rIns="91440" bIns="45720" rtlCol="0">
            <a:normAutofit lnSpcReduction="10000"/>
          </a:bodyPr>
          <a:lstStyle/>
          <a:p>
            <a:pPr>
              <a:lnSpc>
                <a:spcPct val="90000"/>
              </a:lnSpc>
              <a:spcAft>
                <a:spcPts val="600"/>
              </a:spcAft>
            </a:pPr>
            <a:r>
              <a:rPr lang="en-US" b="1" dirty="0"/>
              <a:t>Insights:</a:t>
            </a:r>
          </a:p>
          <a:p>
            <a:pPr marL="231458" indent="-228600" algn="just">
              <a:lnSpc>
                <a:spcPct val="90000"/>
              </a:lnSpc>
              <a:spcAft>
                <a:spcPts val="600"/>
              </a:spcAft>
              <a:buFont typeface="Arial" panose="020B0604020202020204" pitchFamily="34" charset="0"/>
              <a:buChar char="•"/>
            </a:pPr>
            <a:r>
              <a:rPr lang="en-US" dirty="0"/>
              <a:t>Entire Home/Apt Room Type has generated highest Total revenue of $ 104.13 Million.</a:t>
            </a:r>
          </a:p>
          <a:p>
            <a:pPr marL="231458" indent="-228600">
              <a:lnSpc>
                <a:spcPct val="90000"/>
              </a:lnSpc>
              <a:spcAft>
                <a:spcPts val="600"/>
              </a:spcAft>
              <a:buFont typeface="Arial" panose="020B0604020202020204" pitchFamily="34" charset="0"/>
              <a:buChar char="•"/>
            </a:pPr>
            <a:r>
              <a:rPr lang="en-US" dirty="0"/>
              <a:t>And only $ 1.09 Million is generated by Shared Room.</a:t>
            </a:r>
          </a:p>
        </p:txBody>
      </p:sp>
    </p:spTree>
    <p:extLst>
      <p:ext uri="{BB962C8B-B14F-4D97-AF65-F5344CB8AC3E}">
        <p14:creationId xmlns:p14="http://schemas.microsoft.com/office/powerpoint/2010/main" val="959925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414</TotalTime>
  <Words>611</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Helvetica Neue</vt:lpstr>
      <vt:lpstr>inherit</vt:lpstr>
      <vt:lpstr>Wingdings 3</vt:lpstr>
      <vt:lpstr>Ion</vt:lpstr>
      <vt:lpstr>Airbnb Case Study</vt:lpstr>
      <vt:lpstr>Problem Statement</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Appendix - Key Findings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Ankit Uikey</dc:creator>
  <cp:lastModifiedBy>Kapil Parmar</cp:lastModifiedBy>
  <cp:revision>11</cp:revision>
  <dcterms:created xsi:type="dcterms:W3CDTF">2024-08-09T18:16:49Z</dcterms:created>
  <dcterms:modified xsi:type="dcterms:W3CDTF">2024-09-26T11:55:45Z</dcterms:modified>
</cp:coreProperties>
</file>