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8" r:id="rId3"/>
    <p:sldId id="279" r:id="rId4"/>
    <p:sldId id="257" r:id="rId5"/>
    <p:sldId id="258" r:id="rId6"/>
    <p:sldId id="259" r:id="rId7"/>
    <p:sldId id="260" r:id="rId8"/>
    <p:sldId id="261" r:id="rId9"/>
    <p:sldId id="262" r:id="rId10"/>
    <p:sldId id="263" r:id="rId11"/>
    <p:sldId id="266" r:id="rId12"/>
    <p:sldId id="277" r:id="rId13"/>
    <p:sldId id="269" r:id="rId14"/>
    <p:sldId id="275" r:id="rId15"/>
    <p:sldId id="280" r:id="rId16"/>
    <p:sldId id="28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70" d="100"/>
          <a:sy n="70" d="100"/>
        </p:scale>
        <p:origin x="66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sv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diagrams/_rels/drawing1.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sv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DC456B-D816-43C6-BE20-838B87BB044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5A8805F-C07E-4E12-BC96-603046476BF6}">
      <dgm:prSet/>
      <dgm:spPr/>
      <dgm:t>
        <a:bodyPr/>
        <a:lstStyle/>
        <a:p>
          <a:pPr>
            <a:lnSpc>
              <a:spcPct val="100000"/>
            </a:lnSpc>
          </a:pPr>
          <a:r>
            <a:rPr lang="en-GB" dirty="0"/>
            <a:t>Manhattan has the highest number of Properties. </a:t>
          </a:r>
          <a:endParaRPr lang="en-US" dirty="0"/>
        </a:p>
      </dgm:t>
    </dgm:pt>
    <dgm:pt modelId="{DF47CA00-2968-4D3C-A28B-D6287CD1E31F}" type="parTrans" cxnId="{16E5AF8E-5431-4A99-9EFF-4B5D6FFC4D69}">
      <dgm:prSet/>
      <dgm:spPr/>
      <dgm:t>
        <a:bodyPr/>
        <a:lstStyle/>
        <a:p>
          <a:endParaRPr lang="en-US"/>
        </a:p>
      </dgm:t>
    </dgm:pt>
    <dgm:pt modelId="{FE6B7685-466A-4A06-A003-1AB6DF4E7F7F}" type="sibTrans" cxnId="{16E5AF8E-5431-4A99-9EFF-4B5D6FFC4D69}">
      <dgm:prSet/>
      <dgm:spPr/>
      <dgm:t>
        <a:bodyPr/>
        <a:lstStyle/>
        <a:p>
          <a:pPr>
            <a:lnSpc>
              <a:spcPct val="100000"/>
            </a:lnSpc>
          </a:pPr>
          <a:endParaRPr lang="en-US"/>
        </a:p>
      </dgm:t>
    </dgm:pt>
    <dgm:pt modelId="{C3C896D0-58FB-4319-86A6-91962A19D034}">
      <dgm:prSet/>
      <dgm:spPr/>
      <dgm:t>
        <a:bodyPr/>
        <a:lstStyle/>
        <a:p>
          <a:pPr>
            <a:lnSpc>
              <a:spcPct val="100000"/>
            </a:lnSpc>
          </a:pPr>
          <a:r>
            <a:rPr lang="en-GB" dirty="0"/>
            <a:t>Brooklyn and Queens offers opportunities for attracting budget-conscious travellers. Targeted marketing and possibly adjusting minimum stay requirements could boost bookings.</a:t>
          </a:r>
          <a:endParaRPr lang="en-US" dirty="0"/>
        </a:p>
      </dgm:t>
    </dgm:pt>
    <dgm:pt modelId="{4F2567A4-4648-49CF-9009-600BBC7882C7}" type="parTrans" cxnId="{6B6F59F4-3EE7-4485-93DA-7105A622B1FE}">
      <dgm:prSet/>
      <dgm:spPr/>
      <dgm:t>
        <a:bodyPr/>
        <a:lstStyle/>
        <a:p>
          <a:endParaRPr lang="en-US"/>
        </a:p>
      </dgm:t>
    </dgm:pt>
    <dgm:pt modelId="{56E5178E-D816-4A0E-A613-033487803F5C}" type="sibTrans" cxnId="{6B6F59F4-3EE7-4485-93DA-7105A622B1FE}">
      <dgm:prSet/>
      <dgm:spPr/>
      <dgm:t>
        <a:bodyPr/>
        <a:lstStyle/>
        <a:p>
          <a:pPr>
            <a:lnSpc>
              <a:spcPct val="100000"/>
            </a:lnSpc>
          </a:pPr>
          <a:endParaRPr lang="en-US"/>
        </a:p>
      </dgm:t>
    </dgm:pt>
    <dgm:pt modelId="{7831C094-076C-4675-9F16-6D052E06394F}">
      <dgm:prSet/>
      <dgm:spPr/>
      <dgm:t>
        <a:bodyPr/>
        <a:lstStyle/>
        <a:p>
          <a:pPr>
            <a:lnSpc>
              <a:spcPct val="100000"/>
            </a:lnSpc>
          </a:pPr>
          <a:r>
            <a:rPr lang="en-GB"/>
            <a:t>Most of the people prefer to book the Entire Home/Apt. and use to choose property with $50 –$100 price point.</a:t>
          </a:r>
          <a:endParaRPr lang="en-US"/>
        </a:p>
      </dgm:t>
    </dgm:pt>
    <dgm:pt modelId="{E682800A-67F7-455D-8C6F-4093EB88311F}" type="parTrans" cxnId="{9FA6D88E-C34D-4BE6-9EF4-9DA8BB983ABB}">
      <dgm:prSet/>
      <dgm:spPr/>
      <dgm:t>
        <a:bodyPr/>
        <a:lstStyle/>
        <a:p>
          <a:endParaRPr lang="en-US"/>
        </a:p>
      </dgm:t>
    </dgm:pt>
    <dgm:pt modelId="{0908D885-F816-4262-A0FB-4B080E565502}" type="sibTrans" cxnId="{9FA6D88E-C34D-4BE6-9EF4-9DA8BB983ABB}">
      <dgm:prSet/>
      <dgm:spPr/>
      <dgm:t>
        <a:bodyPr/>
        <a:lstStyle/>
        <a:p>
          <a:pPr>
            <a:lnSpc>
              <a:spcPct val="100000"/>
            </a:lnSpc>
          </a:pPr>
          <a:endParaRPr lang="en-US"/>
        </a:p>
      </dgm:t>
    </dgm:pt>
    <dgm:pt modelId="{C02101A6-F8D7-46A5-AD01-A6EC79379F8B}">
      <dgm:prSet/>
      <dgm:spPr/>
      <dgm:t>
        <a:bodyPr/>
        <a:lstStyle/>
        <a:p>
          <a:pPr>
            <a:lnSpc>
              <a:spcPct val="100000"/>
            </a:lnSpc>
          </a:pPr>
          <a:r>
            <a:rPr lang="en-GB" dirty="0"/>
            <a:t>Thus, Entire Home/Apt Room Type has generated highest Total revenue of $104.13 Million.</a:t>
          </a:r>
          <a:endParaRPr lang="en-US" dirty="0"/>
        </a:p>
      </dgm:t>
    </dgm:pt>
    <dgm:pt modelId="{61583D08-9DC7-4280-9B5E-CE23613B0B88}" type="parTrans" cxnId="{F7B1F3E3-23DA-44ED-A74C-1CAAAB58998B}">
      <dgm:prSet/>
      <dgm:spPr/>
      <dgm:t>
        <a:bodyPr/>
        <a:lstStyle/>
        <a:p>
          <a:endParaRPr lang="en-US"/>
        </a:p>
      </dgm:t>
    </dgm:pt>
    <dgm:pt modelId="{16B4506F-E3D5-4546-BBD0-F84DE2BF8395}" type="sibTrans" cxnId="{F7B1F3E3-23DA-44ED-A74C-1CAAAB58998B}">
      <dgm:prSet/>
      <dgm:spPr/>
      <dgm:t>
        <a:bodyPr/>
        <a:lstStyle/>
        <a:p>
          <a:pPr>
            <a:lnSpc>
              <a:spcPct val="100000"/>
            </a:lnSpc>
          </a:pPr>
          <a:endParaRPr lang="en-US"/>
        </a:p>
      </dgm:t>
    </dgm:pt>
    <dgm:pt modelId="{D693BD83-DE73-4525-BC75-AD9A34CB3E81}">
      <dgm:prSet/>
      <dgm:spPr/>
      <dgm:t>
        <a:bodyPr/>
        <a:lstStyle/>
        <a:p>
          <a:pPr>
            <a:lnSpc>
              <a:spcPct val="100000"/>
            </a:lnSpc>
          </a:pPr>
          <a:r>
            <a:rPr lang="en-GB" dirty="0"/>
            <a:t>We also saw that properties with best river side views are costliest with around $10K booking price.</a:t>
          </a:r>
          <a:endParaRPr lang="en-US" dirty="0"/>
        </a:p>
      </dgm:t>
    </dgm:pt>
    <dgm:pt modelId="{5446C0F9-954E-4781-AAA4-ADE782C8493E}" type="parTrans" cxnId="{BA770F50-A467-4B89-A085-BC6D6897B30B}">
      <dgm:prSet/>
      <dgm:spPr/>
      <dgm:t>
        <a:bodyPr/>
        <a:lstStyle/>
        <a:p>
          <a:endParaRPr lang="en-US"/>
        </a:p>
      </dgm:t>
    </dgm:pt>
    <dgm:pt modelId="{B4D526D8-52D9-418B-9AAE-920D97274CFE}" type="sibTrans" cxnId="{BA770F50-A467-4B89-A085-BC6D6897B30B}">
      <dgm:prSet/>
      <dgm:spPr/>
      <dgm:t>
        <a:bodyPr/>
        <a:lstStyle/>
        <a:p>
          <a:pPr>
            <a:lnSpc>
              <a:spcPct val="100000"/>
            </a:lnSpc>
          </a:pPr>
          <a:endParaRPr lang="en-US"/>
        </a:p>
      </dgm:t>
    </dgm:pt>
    <dgm:pt modelId="{7C533E56-BF9F-4D0C-BC9B-CD210CB02327}">
      <dgm:prSet/>
      <dgm:spPr/>
      <dgm:t>
        <a:bodyPr/>
        <a:lstStyle/>
        <a:p>
          <a:pPr>
            <a:lnSpc>
              <a:spcPct val="100000"/>
            </a:lnSpc>
          </a:pPr>
          <a:r>
            <a:rPr lang="en-GB"/>
            <a:t>Thus we can focus on these area to increase Airbnb revenue. </a:t>
          </a:r>
          <a:endParaRPr lang="en-US"/>
        </a:p>
      </dgm:t>
    </dgm:pt>
    <dgm:pt modelId="{11FB2CF8-F7B6-4AC2-87C8-8CB75BC488F1}" type="parTrans" cxnId="{C16EF021-219C-4C74-A456-04A90A6740E8}">
      <dgm:prSet/>
      <dgm:spPr/>
      <dgm:t>
        <a:bodyPr/>
        <a:lstStyle/>
        <a:p>
          <a:endParaRPr lang="en-US"/>
        </a:p>
      </dgm:t>
    </dgm:pt>
    <dgm:pt modelId="{EC32F47E-36F0-4D05-9167-EBD2B3C345DB}" type="sibTrans" cxnId="{C16EF021-219C-4C74-A456-04A90A6740E8}">
      <dgm:prSet/>
      <dgm:spPr/>
      <dgm:t>
        <a:bodyPr/>
        <a:lstStyle/>
        <a:p>
          <a:endParaRPr lang="en-US"/>
        </a:p>
      </dgm:t>
    </dgm:pt>
    <dgm:pt modelId="{0961B789-C858-4913-8453-E4FC9D2D7CD4}" type="pres">
      <dgm:prSet presAssocID="{6EDC456B-D816-43C6-BE20-838B87BB0441}" presName="root" presStyleCnt="0">
        <dgm:presLayoutVars>
          <dgm:dir/>
          <dgm:resizeHandles val="exact"/>
        </dgm:presLayoutVars>
      </dgm:prSet>
      <dgm:spPr/>
    </dgm:pt>
    <dgm:pt modelId="{362FC2D5-59C6-40C0-B0BD-BC009038F53B}" type="pres">
      <dgm:prSet presAssocID="{E5A8805F-C07E-4E12-BC96-603046476BF6}" presName="compNode" presStyleCnt="0"/>
      <dgm:spPr/>
    </dgm:pt>
    <dgm:pt modelId="{A5892F1C-486B-4C6B-8DCD-DED6D0B1C3D3}" type="pres">
      <dgm:prSet presAssocID="{E5A8805F-C07E-4E12-BC96-603046476BF6}" presName="bgRect" presStyleLbl="bgShp" presStyleIdx="0" presStyleCnt="6" custScaleX="100000" custLinFactNeighborX="15430" custLinFactNeighborY="-1384"/>
      <dgm:spPr/>
    </dgm:pt>
    <dgm:pt modelId="{3AFA18D8-EADA-48A4-A2B6-E607F9F377BA}" type="pres">
      <dgm:prSet presAssocID="{E5A8805F-C07E-4E12-BC96-603046476BF6}"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ucculent"/>
        </a:ext>
      </dgm:extLst>
    </dgm:pt>
    <dgm:pt modelId="{2CE9F021-C6EA-402E-90E7-30AA3F2DC33E}" type="pres">
      <dgm:prSet presAssocID="{E5A8805F-C07E-4E12-BC96-603046476BF6}" presName="spaceRect" presStyleCnt="0"/>
      <dgm:spPr/>
    </dgm:pt>
    <dgm:pt modelId="{CC27F103-9ECB-4E0E-9A27-EC2B1CE5FC1A}" type="pres">
      <dgm:prSet presAssocID="{E5A8805F-C07E-4E12-BC96-603046476BF6}" presName="parTx" presStyleLbl="revTx" presStyleIdx="0" presStyleCnt="6" custScaleX="100000">
        <dgm:presLayoutVars>
          <dgm:chMax val="0"/>
          <dgm:chPref val="0"/>
        </dgm:presLayoutVars>
      </dgm:prSet>
      <dgm:spPr/>
    </dgm:pt>
    <dgm:pt modelId="{A5839A0A-68E6-4703-A7C7-AAAF033FBBC7}" type="pres">
      <dgm:prSet presAssocID="{FE6B7685-466A-4A06-A003-1AB6DF4E7F7F}" presName="sibTrans" presStyleCnt="0"/>
      <dgm:spPr/>
    </dgm:pt>
    <dgm:pt modelId="{F270DE41-D869-4917-9B74-5CF57BF1E8F7}" type="pres">
      <dgm:prSet presAssocID="{C3C896D0-58FB-4319-86A6-91962A19D034}" presName="compNode" presStyleCnt="0"/>
      <dgm:spPr/>
    </dgm:pt>
    <dgm:pt modelId="{C73154D2-42D7-4551-9EFB-9EBBC7C9B5F4}" type="pres">
      <dgm:prSet presAssocID="{C3C896D0-58FB-4319-86A6-91962A19D034}" presName="bgRect" presStyleLbl="bgShp" presStyleIdx="1" presStyleCnt="6"/>
      <dgm:spPr/>
    </dgm:pt>
    <dgm:pt modelId="{AD7D2CFB-97D0-4244-AE4E-58F73CC2228A}" type="pres">
      <dgm:prSet presAssocID="{C3C896D0-58FB-4319-86A6-91962A19D034}"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irplane"/>
        </a:ext>
      </dgm:extLst>
    </dgm:pt>
    <dgm:pt modelId="{A2523CBD-FBBF-4343-AB75-7B4A5650B975}" type="pres">
      <dgm:prSet presAssocID="{C3C896D0-58FB-4319-86A6-91962A19D034}" presName="spaceRect" presStyleCnt="0"/>
      <dgm:spPr/>
    </dgm:pt>
    <dgm:pt modelId="{4C306696-ECFC-4D36-B657-53D840D03546}" type="pres">
      <dgm:prSet presAssocID="{C3C896D0-58FB-4319-86A6-91962A19D034}" presName="parTx" presStyleLbl="revTx" presStyleIdx="1" presStyleCnt="6">
        <dgm:presLayoutVars>
          <dgm:chMax val="0"/>
          <dgm:chPref val="0"/>
        </dgm:presLayoutVars>
      </dgm:prSet>
      <dgm:spPr/>
    </dgm:pt>
    <dgm:pt modelId="{DDD21F58-83A8-4D3E-B91D-CA3B0137EC85}" type="pres">
      <dgm:prSet presAssocID="{56E5178E-D816-4A0E-A613-033487803F5C}" presName="sibTrans" presStyleCnt="0"/>
      <dgm:spPr/>
    </dgm:pt>
    <dgm:pt modelId="{86324162-4227-4BE7-8BFC-27899F603F60}" type="pres">
      <dgm:prSet presAssocID="{7831C094-076C-4675-9F16-6D052E06394F}" presName="compNode" presStyleCnt="0"/>
      <dgm:spPr/>
    </dgm:pt>
    <dgm:pt modelId="{BF543D8A-A226-4216-A645-8DBE296A53D7}" type="pres">
      <dgm:prSet presAssocID="{7831C094-076C-4675-9F16-6D052E06394F}" presName="bgRect" presStyleLbl="bgShp" presStyleIdx="2" presStyleCnt="6"/>
      <dgm:spPr/>
    </dgm:pt>
    <dgm:pt modelId="{99A43CF1-E437-4F01-8491-F05C60A7F3DF}" type="pres">
      <dgm:prSet presAssocID="{7831C094-076C-4675-9F16-6D052E06394F}"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ouse"/>
        </a:ext>
      </dgm:extLst>
    </dgm:pt>
    <dgm:pt modelId="{07CF22F5-F91B-4DFD-B257-505BE180AA44}" type="pres">
      <dgm:prSet presAssocID="{7831C094-076C-4675-9F16-6D052E06394F}" presName="spaceRect" presStyleCnt="0"/>
      <dgm:spPr/>
    </dgm:pt>
    <dgm:pt modelId="{E7E33779-43F4-4D07-BC7D-9AE6F0F8DCE7}" type="pres">
      <dgm:prSet presAssocID="{7831C094-076C-4675-9F16-6D052E06394F}" presName="parTx" presStyleLbl="revTx" presStyleIdx="2" presStyleCnt="6">
        <dgm:presLayoutVars>
          <dgm:chMax val="0"/>
          <dgm:chPref val="0"/>
        </dgm:presLayoutVars>
      </dgm:prSet>
      <dgm:spPr/>
    </dgm:pt>
    <dgm:pt modelId="{A0481BD6-22BA-4AC6-B44D-BCA830B72092}" type="pres">
      <dgm:prSet presAssocID="{0908D885-F816-4262-A0FB-4B080E565502}" presName="sibTrans" presStyleCnt="0"/>
      <dgm:spPr/>
    </dgm:pt>
    <dgm:pt modelId="{6B249BB3-BA5C-48B2-B575-010A1889AD4F}" type="pres">
      <dgm:prSet presAssocID="{C02101A6-F8D7-46A5-AD01-A6EC79379F8B}" presName="compNode" presStyleCnt="0"/>
      <dgm:spPr/>
    </dgm:pt>
    <dgm:pt modelId="{D557895A-CB6D-4FA4-9FA0-FC12D9F40EAD}" type="pres">
      <dgm:prSet presAssocID="{C02101A6-F8D7-46A5-AD01-A6EC79379F8B}" presName="bgRect" presStyleLbl="bgShp" presStyleIdx="3" presStyleCnt="6"/>
      <dgm:spPr/>
    </dgm:pt>
    <dgm:pt modelId="{D7B9BB68-FDBF-4C68-93E8-703B1A6BE8B3}" type="pres">
      <dgm:prSet presAssocID="{C02101A6-F8D7-46A5-AD01-A6EC79379F8B}"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ollar"/>
        </a:ext>
      </dgm:extLst>
    </dgm:pt>
    <dgm:pt modelId="{EF536AAD-8B6B-4CDF-A74B-C62C672F4FA4}" type="pres">
      <dgm:prSet presAssocID="{C02101A6-F8D7-46A5-AD01-A6EC79379F8B}" presName="spaceRect" presStyleCnt="0"/>
      <dgm:spPr/>
    </dgm:pt>
    <dgm:pt modelId="{8FD5EC5C-E818-4DEA-B70B-28804EDB3A5E}" type="pres">
      <dgm:prSet presAssocID="{C02101A6-F8D7-46A5-AD01-A6EC79379F8B}" presName="parTx" presStyleLbl="revTx" presStyleIdx="3" presStyleCnt="6">
        <dgm:presLayoutVars>
          <dgm:chMax val="0"/>
          <dgm:chPref val="0"/>
        </dgm:presLayoutVars>
      </dgm:prSet>
      <dgm:spPr/>
    </dgm:pt>
    <dgm:pt modelId="{E5350590-C1B7-48EF-853F-D2F72756FD4C}" type="pres">
      <dgm:prSet presAssocID="{16B4506F-E3D5-4546-BBD0-F84DE2BF8395}" presName="sibTrans" presStyleCnt="0"/>
      <dgm:spPr/>
    </dgm:pt>
    <dgm:pt modelId="{51D510EF-AF0E-4976-BF49-A0A0E1C9832E}" type="pres">
      <dgm:prSet presAssocID="{D693BD83-DE73-4525-BC75-AD9A34CB3E81}" presName="compNode" presStyleCnt="0"/>
      <dgm:spPr/>
    </dgm:pt>
    <dgm:pt modelId="{E44B6659-E912-4BB6-B0C5-7428932DCD51}" type="pres">
      <dgm:prSet presAssocID="{D693BD83-DE73-4525-BC75-AD9A34CB3E81}" presName="bgRect" presStyleLbl="bgShp" presStyleIdx="4" presStyleCnt="6"/>
      <dgm:spPr/>
    </dgm:pt>
    <dgm:pt modelId="{3AB4287B-981C-4E5E-9AE9-0BAE215CB6B5}" type="pres">
      <dgm:prSet presAssocID="{D693BD83-DE73-4525-BC75-AD9A34CB3E81}"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uilding"/>
        </a:ext>
      </dgm:extLst>
    </dgm:pt>
    <dgm:pt modelId="{055FB504-6835-4F96-BB6B-7059B83123DD}" type="pres">
      <dgm:prSet presAssocID="{D693BD83-DE73-4525-BC75-AD9A34CB3E81}" presName="spaceRect" presStyleCnt="0"/>
      <dgm:spPr/>
    </dgm:pt>
    <dgm:pt modelId="{13AF00F6-C8C8-4307-B0A4-284EAD2159D3}" type="pres">
      <dgm:prSet presAssocID="{D693BD83-DE73-4525-BC75-AD9A34CB3E81}" presName="parTx" presStyleLbl="revTx" presStyleIdx="4" presStyleCnt="6">
        <dgm:presLayoutVars>
          <dgm:chMax val="0"/>
          <dgm:chPref val="0"/>
        </dgm:presLayoutVars>
      </dgm:prSet>
      <dgm:spPr/>
    </dgm:pt>
    <dgm:pt modelId="{A7FD2072-9578-46E9-B974-65CA36915155}" type="pres">
      <dgm:prSet presAssocID="{B4D526D8-52D9-418B-9AAE-920D97274CFE}" presName="sibTrans" presStyleCnt="0"/>
      <dgm:spPr/>
    </dgm:pt>
    <dgm:pt modelId="{B470959B-84E5-4214-A7A7-109CCE349254}" type="pres">
      <dgm:prSet presAssocID="{7C533E56-BF9F-4D0C-BC9B-CD210CB02327}" presName="compNode" presStyleCnt="0"/>
      <dgm:spPr/>
    </dgm:pt>
    <dgm:pt modelId="{9D16F222-943D-49D6-A00C-3BFF09BBCC25}" type="pres">
      <dgm:prSet presAssocID="{7C533E56-BF9F-4D0C-BC9B-CD210CB02327}" presName="bgRect" presStyleLbl="bgShp" presStyleIdx="5" presStyleCnt="6"/>
      <dgm:spPr/>
    </dgm:pt>
    <dgm:pt modelId="{AA5A66B9-5ED7-4A71-AA45-D6D477B6872C}" type="pres">
      <dgm:prSet presAssocID="{7C533E56-BF9F-4D0C-BC9B-CD210CB02327}"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Upward trend"/>
        </a:ext>
      </dgm:extLst>
    </dgm:pt>
    <dgm:pt modelId="{6A4C718C-AA9D-4216-ADDB-9F63E84C662A}" type="pres">
      <dgm:prSet presAssocID="{7C533E56-BF9F-4D0C-BC9B-CD210CB02327}" presName="spaceRect" presStyleCnt="0"/>
      <dgm:spPr/>
    </dgm:pt>
    <dgm:pt modelId="{AC5C660B-5619-4AE1-9784-4459AAC30060}" type="pres">
      <dgm:prSet presAssocID="{7C533E56-BF9F-4D0C-BC9B-CD210CB02327}" presName="parTx" presStyleLbl="revTx" presStyleIdx="5" presStyleCnt="6">
        <dgm:presLayoutVars>
          <dgm:chMax val="0"/>
          <dgm:chPref val="0"/>
        </dgm:presLayoutVars>
      </dgm:prSet>
      <dgm:spPr/>
    </dgm:pt>
  </dgm:ptLst>
  <dgm:cxnLst>
    <dgm:cxn modelId="{F3FBCD0C-3BB2-45F5-A2CF-4F9D462988F9}" type="presOf" srcId="{6EDC456B-D816-43C6-BE20-838B87BB0441}" destId="{0961B789-C858-4913-8453-E4FC9D2D7CD4}" srcOrd="0" destOrd="0" presId="urn:microsoft.com/office/officeart/2018/2/layout/IconVerticalSolidList"/>
    <dgm:cxn modelId="{C16EF021-219C-4C74-A456-04A90A6740E8}" srcId="{6EDC456B-D816-43C6-BE20-838B87BB0441}" destId="{7C533E56-BF9F-4D0C-BC9B-CD210CB02327}" srcOrd="5" destOrd="0" parTransId="{11FB2CF8-F7B6-4AC2-87C8-8CB75BC488F1}" sibTransId="{EC32F47E-36F0-4D05-9167-EBD2B3C345DB}"/>
    <dgm:cxn modelId="{019ACF69-B03E-441D-85BD-999BEC1E2FCF}" type="presOf" srcId="{C3C896D0-58FB-4319-86A6-91962A19D034}" destId="{4C306696-ECFC-4D36-B657-53D840D03546}" srcOrd="0" destOrd="0" presId="urn:microsoft.com/office/officeart/2018/2/layout/IconVerticalSolidList"/>
    <dgm:cxn modelId="{DB76654F-15EE-43C7-8364-4FE01A6F60C5}" type="presOf" srcId="{7831C094-076C-4675-9F16-6D052E06394F}" destId="{E7E33779-43F4-4D07-BC7D-9AE6F0F8DCE7}" srcOrd="0" destOrd="0" presId="urn:microsoft.com/office/officeart/2018/2/layout/IconVerticalSolidList"/>
    <dgm:cxn modelId="{BA770F50-A467-4B89-A085-BC6D6897B30B}" srcId="{6EDC456B-D816-43C6-BE20-838B87BB0441}" destId="{D693BD83-DE73-4525-BC75-AD9A34CB3E81}" srcOrd="4" destOrd="0" parTransId="{5446C0F9-954E-4781-AAA4-ADE782C8493E}" sibTransId="{B4D526D8-52D9-418B-9AAE-920D97274CFE}"/>
    <dgm:cxn modelId="{92308D73-E1B4-4669-840E-6A88DA6F3815}" type="presOf" srcId="{E5A8805F-C07E-4E12-BC96-603046476BF6}" destId="{CC27F103-9ECB-4E0E-9A27-EC2B1CE5FC1A}" srcOrd="0" destOrd="0" presId="urn:microsoft.com/office/officeart/2018/2/layout/IconVerticalSolidList"/>
    <dgm:cxn modelId="{8A206F75-960F-4361-A2C4-C3CF59A3BFEA}" type="presOf" srcId="{D693BD83-DE73-4525-BC75-AD9A34CB3E81}" destId="{13AF00F6-C8C8-4307-B0A4-284EAD2159D3}" srcOrd="0" destOrd="0" presId="urn:microsoft.com/office/officeart/2018/2/layout/IconVerticalSolidList"/>
    <dgm:cxn modelId="{16E5AF8E-5431-4A99-9EFF-4B5D6FFC4D69}" srcId="{6EDC456B-D816-43C6-BE20-838B87BB0441}" destId="{E5A8805F-C07E-4E12-BC96-603046476BF6}" srcOrd="0" destOrd="0" parTransId="{DF47CA00-2968-4D3C-A28B-D6287CD1E31F}" sibTransId="{FE6B7685-466A-4A06-A003-1AB6DF4E7F7F}"/>
    <dgm:cxn modelId="{9FA6D88E-C34D-4BE6-9EF4-9DA8BB983ABB}" srcId="{6EDC456B-D816-43C6-BE20-838B87BB0441}" destId="{7831C094-076C-4675-9F16-6D052E06394F}" srcOrd="2" destOrd="0" parTransId="{E682800A-67F7-455D-8C6F-4093EB88311F}" sibTransId="{0908D885-F816-4262-A0FB-4B080E565502}"/>
    <dgm:cxn modelId="{C7C10290-349B-4EAD-BFD8-E236C7848D58}" type="presOf" srcId="{7C533E56-BF9F-4D0C-BC9B-CD210CB02327}" destId="{AC5C660B-5619-4AE1-9784-4459AAC30060}" srcOrd="0" destOrd="0" presId="urn:microsoft.com/office/officeart/2018/2/layout/IconVerticalSolidList"/>
    <dgm:cxn modelId="{EB3D59B5-191F-4413-9B34-9A79835AEF86}" type="presOf" srcId="{C02101A6-F8D7-46A5-AD01-A6EC79379F8B}" destId="{8FD5EC5C-E818-4DEA-B70B-28804EDB3A5E}" srcOrd="0" destOrd="0" presId="urn:microsoft.com/office/officeart/2018/2/layout/IconVerticalSolidList"/>
    <dgm:cxn modelId="{F7B1F3E3-23DA-44ED-A74C-1CAAAB58998B}" srcId="{6EDC456B-D816-43C6-BE20-838B87BB0441}" destId="{C02101A6-F8D7-46A5-AD01-A6EC79379F8B}" srcOrd="3" destOrd="0" parTransId="{61583D08-9DC7-4280-9B5E-CE23613B0B88}" sibTransId="{16B4506F-E3D5-4546-BBD0-F84DE2BF8395}"/>
    <dgm:cxn modelId="{6B6F59F4-3EE7-4485-93DA-7105A622B1FE}" srcId="{6EDC456B-D816-43C6-BE20-838B87BB0441}" destId="{C3C896D0-58FB-4319-86A6-91962A19D034}" srcOrd="1" destOrd="0" parTransId="{4F2567A4-4648-49CF-9009-600BBC7882C7}" sibTransId="{56E5178E-D816-4A0E-A613-033487803F5C}"/>
    <dgm:cxn modelId="{A5C6E51D-4C91-4AFF-A268-DCAB77F0BBE9}" type="presParOf" srcId="{0961B789-C858-4913-8453-E4FC9D2D7CD4}" destId="{362FC2D5-59C6-40C0-B0BD-BC009038F53B}" srcOrd="0" destOrd="0" presId="urn:microsoft.com/office/officeart/2018/2/layout/IconVerticalSolidList"/>
    <dgm:cxn modelId="{6159BB0C-B87F-48E3-B248-3E543244E6CE}" type="presParOf" srcId="{362FC2D5-59C6-40C0-B0BD-BC009038F53B}" destId="{A5892F1C-486B-4C6B-8DCD-DED6D0B1C3D3}" srcOrd="0" destOrd="0" presId="urn:microsoft.com/office/officeart/2018/2/layout/IconVerticalSolidList"/>
    <dgm:cxn modelId="{B7A60873-4B08-4209-B1F3-FE3247ED6F93}" type="presParOf" srcId="{362FC2D5-59C6-40C0-B0BD-BC009038F53B}" destId="{3AFA18D8-EADA-48A4-A2B6-E607F9F377BA}" srcOrd="1" destOrd="0" presId="urn:microsoft.com/office/officeart/2018/2/layout/IconVerticalSolidList"/>
    <dgm:cxn modelId="{47D0D09B-EBFE-40FD-AA0C-73C5EA3D7752}" type="presParOf" srcId="{362FC2D5-59C6-40C0-B0BD-BC009038F53B}" destId="{2CE9F021-C6EA-402E-90E7-30AA3F2DC33E}" srcOrd="2" destOrd="0" presId="urn:microsoft.com/office/officeart/2018/2/layout/IconVerticalSolidList"/>
    <dgm:cxn modelId="{5792587A-A223-4348-8586-D15D7DC8A275}" type="presParOf" srcId="{362FC2D5-59C6-40C0-B0BD-BC009038F53B}" destId="{CC27F103-9ECB-4E0E-9A27-EC2B1CE5FC1A}" srcOrd="3" destOrd="0" presId="urn:microsoft.com/office/officeart/2018/2/layout/IconVerticalSolidList"/>
    <dgm:cxn modelId="{D42A5855-7C56-4906-B262-253A86A18CE6}" type="presParOf" srcId="{0961B789-C858-4913-8453-E4FC9D2D7CD4}" destId="{A5839A0A-68E6-4703-A7C7-AAAF033FBBC7}" srcOrd="1" destOrd="0" presId="urn:microsoft.com/office/officeart/2018/2/layout/IconVerticalSolidList"/>
    <dgm:cxn modelId="{1070D4B3-3105-4231-B2EC-E6043189E094}" type="presParOf" srcId="{0961B789-C858-4913-8453-E4FC9D2D7CD4}" destId="{F270DE41-D869-4917-9B74-5CF57BF1E8F7}" srcOrd="2" destOrd="0" presId="urn:microsoft.com/office/officeart/2018/2/layout/IconVerticalSolidList"/>
    <dgm:cxn modelId="{57390587-8E1D-4C65-9E08-BC07A4BA0728}" type="presParOf" srcId="{F270DE41-D869-4917-9B74-5CF57BF1E8F7}" destId="{C73154D2-42D7-4551-9EFB-9EBBC7C9B5F4}" srcOrd="0" destOrd="0" presId="urn:microsoft.com/office/officeart/2018/2/layout/IconVerticalSolidList"/>
    <dgm:cxn modelId="{55B3B9D8-B171-412D-BC7A-9A24F46FDE3E}" type="presParOf" srcId="{F270DE41-D869-4917-9B74-5CF57BF1E8F7}" destId="{AD7D2CFB-97D0-4244-AE4E-58F73CC2228A}" srcOrd="1" destOrd="0" presId="urn:microsoft.com/office/officeart/2018/2/layout/IconVerticalSolidList"/>
    <dgm:cxn modelId="{8739D3E6-0282-4A67-BFA1-9054B96CDE2D}" type="presParOf" srcId="{F270DE41-D869-4917-9B74-5CF57BF1E8F7}" destId="{A2523CBD-FBBF-4343-AB75-7B4A5650B975}" srcOrd="2" destOrd="0" presId="urn:microsoft.com/office/officeart/2018/2/layout/IconVerticalSolidList"/>
    <dgm:cxn modelId="{2ADE7ECF-DADB-4C96-8768-F9F521203544}" type="presParOf" srcId="{F270DE41-D869-4917-9B74-5CF57BF1E8F7}" destId="{4C306696-ECFC-4D36-B657-53D840D03546}" srcOrd="3" destOrd="0" presId="urn:microsoft.com/office/officeart/2018/2/layout/IconVerticalSolidList"/>
    <dgm:cxn modelId="{EE4178A9-E985-443F-A452-5E6F034E774F}" type="presParOf" srcId="{0961B789-C858-4913-8453-E4FC9D2D7CD4}" destId="{DDD21F58-83A8-4D3E-B91D-CA3B0137EC85}" srcOrd="3" destOrd="0" presId="urn:microsoft.com/office/officeart/2018/2/layout/IconVerticalSolidList"/>
    <dgm:cxn modelId="{595AE727-EE95-4576-88FB-D569F19A3F4E}" type="presParOf" srcId="{0961B789-C858-4913-8453-E4FC9D2D7CD4}" destId="{86324162-4227-4BE7-8BFC-27899F603F60}" srcOrd="4" destOrd="0" presId="urn:microsoft.com/office/officeart/2018/2/layout/IconVerticalSolidList"/>
    <dgm:cxn modelId="{D679E3D4-9DD0-4F96-AD50-DBEE480B1274}" type="presParOf" srcId="{86324162-4227-4BE7-8BFC-27899F603F60}" destId="{BF543D8A-A226-4216-A645-8DBE296A53D7}" srcOrd="0" destOrd="0" presId="urn:microsoft.com/office/officeart/2018/2/layout/IconVerticalSolidList"/>
    <dgm:cxn modelId="{443AA962-A491-4E1B-A3CC-67D38A92D52A}" type="presParOf" srcId="{86324162-4227-4BE7-8BFC-27899F603F60}" destId="{99A43CF1-E437-4F01-8491-F05C60A7F3DF}" srcOrd="1" destOrd="0" presId="urn:microsoft.com/office/officeart/2018/2/layout/IconVerticalSolidList"/>
    <dgm:cxn modelId="{4916D8AC-9806-42B3-801C-2185A7F92FAC}" type="presParOf" srcId="{86324162-4227-4BE7-8BFC-27899F603F60}" destId="{07CF22F5-F91B-4DFD-B257-505BE180AA44}" srcOrd="2" destOrd="0" presId="urn:microsoft.com/office/officeart/2018/2/layout/IconVerticalSolidList"/>
    <dgm:cxn modelId="{4A112EF6-73CC-4705-819A-C2D9D7517ADF}" type="presParOf" srcId="{86324162-4227-4BE7-8BFC-27899F603F60}" destId="{E7E33779-43F4-4D07-BC7D-9AE6F0F8DCE7}" srcOrd="3" destOrd="0" presId="urn:microsoft.com/office/officeart/2018/2/layout/IconVerticalSolidList"/>
    <dgm:cxn modelId="{4B5185F5-C8F2-41F0-AB07-9DBFE5BE319D}" type="presParOf" srcId="{0961B789-C858-4913-8453-E4FC9D2D7CD4}" destId="{A0481BD6-22BA-4AC6-B44D-BCA830B72092}" srcOrd="5" destOrd="0" presId="urn:microsoft.com/office/officeart/2018/2/layout/IconVerticalSolidList"/>
    <dgm:cxn modelId="{69026818-AF16-4508-834D-A60C56364F34}" type="presParOf" srcId="{0961B789-C858-4913-8453-E4FC9D2D7CD4}" destId="{6B249BB3-BA5C-48B2-B575-010A1889AD4F}" srcOrd="6" destOrd="0" presId="urn:microsoft.com/office/officeart/2018/2/layout/IconVerticalSolidList"/>
    <dgm:cxn modelId="{DCCCA4D7-7890-4FD3-BC4D-574082484293}" type="presParOf" srcId="{6B249BB3-BA5C-48B2-B575-010A1889AD4F}" destId="{D557895A-CB6D-4FA4-9FA0-FC12D9F40EAD}" srcOrd="0" destOrd="0" presId="urn:microsoft.com/office/officeart/2018/2/layout/IconVerticalSolidList"/>
    <dgm:cxn modelId="{4906A011-C48C-4648-9711-2C445CD95E60}" type="presParOf" srcId="{6B249BB3-BA5C-48B2-B575-010A1889AD4F}" destId="{D7B9BB68-FDBF-4C68-93E8-703B1A6BE8B3}" srcOrd="1" destOrd="0" presId="urn:microsoft.com/office/officeart/2018/2/layout/IconVerticalSolidList"/>
    <dgm:cxn modelId="{581FDB70-69A7-4855-85AC-1B5EAB6914D2}" type="presParOf" srcId="{6B249BB3-BA5C-48B2-B575-010A1889AD4F}" destId="{EF536AAD-8B6B-4CDF-A74B-C62C672F4FA4}" srcOrd="2" destOrd="0" presId="urn:microsoft.com/office/officeart/2018/2/layout/IconVerticalSolidList"/>
    <dgm:cxn modelId="{87143E5B-A584-452A-B3A3-F34D0BB02197}" type="presParOf" srcId="{6B249BB3-BA5C-48B2-B575-010A1889AD4F}" destId="{8FD5EC5C-E818-4DEA-B70B-28804EDB3A5E}" srcOrd="3" destOrd="0" presId="urn:microsoft.com/office/officeart/2018/2/layout/IconVerticalSolidList"/>
    <dgm:cxn modelId="{33BD21F6-9342-4DE8-87D1-D7DA2AFB3499}" type="presParOf" srcId="{0961B789-C858-4913-8453-E4FC9D2D7CD4}" destId="{E5350590-C1B7-48EF-853F-D2F72756FD4C}" srcOrd="7" destOrd="0" presId="urn:microsoft.com/office/officeart/2018/2/layout/IconVerticalSolidList"/>
    <dgm:cxn modelId="{69DB115B-56E3-46C4-967A-19E61FB1F32D}" type="presParOf" srcId="{0961B789-C858-4913-8453-E4FC9D2D7CD4}" destId="{51D510EF-AF0E-4976-BF49-A0A0E1C9832E}" srcOrd="8" destOrd="0" presId="urn:microsoft.com/office/officeart/2018/2/layout/IconVerticalSolidList"/>
    <dgm:cxn modelId="{55A606F9-47D5-419A-AB47-712F1D919E94}" type="presParOf" srcId="{51D510EF-AF0E-4976-BF49-A0A0E1C9832E}" destId="{E44B6659-E912-4BB6-B0C5-7428932DCD51}" srcOrd="0" destOrd="0" presId="urn:microsoft.com/office/officeart/2018/2/layout/IconVerticalSolidList"/>
    <dgm:cxn modelId="{2ACB6BFC-2F48-4154-B7B0-CCB39CC39D45}" type="presParOf" srcId="{51D510EF-AF0E-4976-BF49-A0A0E1C9832E}" destId="{3AB4287B-981C-4E5E-9AE9-0BAE215CB6B5}" srcOrd="1" destOrd="0" presId="urn:microsoft.com/office/officeart/2018/2/layout/IconVerticalSolidList"/>
    <dgm:cxn modelId="{8921BA19-F52B-4073-AB7B-A06F30B0EFC0}" type="presParOf" srcId="{51D510EF-AF0E-4976-BF49-A0A0E1C9832E}" destId="{055FB504-6835-4F96-BB6B-7059B83123DD}" srcOrd="2" destOrd="0" presId="urn:microsoft.com/office/officeart/2018/2/layout/IconVerticalSolidList"/>
    <dgm:cxn modelId="{8DA54D45-2F68-4100-A14F-384610216044}" type="presParOf" srcId="{51D510EF-AF0E-4976-BF49-A0A0E1C9832E}" destId="{13AF00F6-C8C8-4307-B0A4-284EAD2159D3}" srcOrd="3" destOrd="0" presId="urn:microsoft.com/office/officeart/2018/2/layout/IconVerticalSolidList"/>
    <dgm:cxn modelId="{A7C23064-135C-408E-BEEF-5FE6FB78F814}" type="presParOf" srcId="{0961B789-C858-4913-8453-E4FC9D2D7CD4}" destId="{A7FD2072-9578-46E9-B974-65CA36915155}" srcOrd="9" destOrd="0" presId="urn:microsoft.com/office/officeart/2018/2/layout/IconVerticalSolidList"/>
    <dgm:cxn modelId="{952B184F-00A2-418E-AF77-613F1F6BACF3}" type="presParOf" srcId="{0961B789-C858-4913-8453-E4FC9D2D7CD4}" destId="{B470959B-84E5-4214-A7A7-109CCE349254}" srcOrd="10" destOrd="0" presId="urn:microsoft.com/office/officeart/2018/2/layout/IconVerticalSolidList"/>
    <dgm:cxn modelId="{3B312CB6-E4DC-43E8-B46E-349EE0811CFB}" type="presParOf" srcId="{B470959B-84E5-4214-A7A7-109CCE349254}" destId="{9D16F222-943D-49D6-A00C-3BFF09BBCC25}" srcOrd="0" destOrd="0" presId="urn:microsoft.com/office/officeart/2018/2/layout/IconVerticalSolidList"/>
    <dgm:cxn modelId="{8692F8A9-EBB5-4D73-AEEF-B53039413054}" type="presParOf" srcId="{B470959B-84E5-4214-A7A7-109CCE349254}" destId="{AA5A66B9-5ED7-4A71-AA45-D6D477B6872C}" srcOrd="1" destOrd="0" presId="urn:microsoft.com/office/officeart/2018/2/layout/IconVerticalSolidList"/>
    <dgm:cxn modelId="{4B38DF8E-6BD2-46C8-9F7D-1184C8064B6D}" type="presParOf" srcId="{B470959B-84E5-4214-A7A7-109CCE349254}" destId="{6A4C718C-AA9D-4216-ADDB-9F63E84C662A}" srcOrd="2" destOrd="0" presId="urn:microsoft.com/office/officeart/2018/2/layout/IconVerticalSolidList"/>
    <dgm:cxn modelId="{2501C0C4-CF48-401D-9D7F-4B38DAD04624}" type="presParOf" srcId="{B470959B-84E5-4214-A7A7-109CCE349254}" destId="{AC5C660B-5619-4AE1-9784-4459AAC3006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2F765AC-C11E-4C6B-91BE-941E6ECACC28}"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A5FF6B96-CDF5-4741-8777-D6A8CB423763}">
      <dgm:prSet/>
      <dgm:spPr/>
      <dgm:t>
        <a:bodyPr/>
        <a:lstStyle/>
        <a:p>
          <a:r>
            <a:rPr lang="en-US"/>
            <a:t>Firstly, before starting our analysis on Raw data, we must clean it on Jupiter Notebook by performing Data Cleaning, EDA.</a:t>
          </a:r>
        </a:p>
      </dgm:t>
    </dgm:pt>
    <dgm:pt modelId="{9C2CC9B6-0DED-4221-9396-568BCDB05B76}" type="parTrans" cxnId="{4147D5DC-90EB-4E2A-B3E9-8A9E35B32253}">
      <dgm:prSet/>
      <dgm:spPr/>
      <dgm:t>
        <a:bodyPr/>
        <a:lstStyle/>
        <a:p>
          <a:endParaRPr lang="en-US"/>
        </a:p>
      </dgm:t>
    </dgm:pt>
    <dgm:pt modelId="{40D2E0BD-9243-45CA-9E1F-58AE95033C7A}" type="sibTrans" cxnId="{4147D5DC-90EB-4E2A-B3E9-8A9E35B32253}">
      <dgm:prSet/>
      <dgm:spPr/>
      <dgm:t>
        <a:bodyPr/>
        <a:lstStyle/>
        <a:p>
          <a:endParaRPr lang="en-US"/>
        </a:p>
      </dgm:t>
    </dgm:pt>
    <dgm:pt modelId="{4FAA5A96-75FF-483A-B543-117E9D916C64}">
      <dgm:prSet/>
      <dgm:spPr/>
      <dgm:t>
        <a:bodyPr/>
        <a:lstStyle/>
        <a:p>
          <a:r>
            <a:rPr lang="en-US"/>
            <a:t>After, cleaning the data, we export the cleaned dataset for visualization.</a:t>
          </a:r>
        </a:p>
      </dgm:t>
    </dgm:pt>
    <dgm:pt modelId="{1AFF5CC1-E21E-4AF6-960E-84DD5955915F}" type="parTrans" cxnId="{A4DAB99D-71CC-45D7-846A-495E98C4FF6F}">
      <dgm:prSet/>
      <dgm:spPr/>
      <dgm:t>
        <a:bodyPr/>
        <a:lstStyle/>
        <a:p>
          <a:endParaRPr lang="en-US"/>
        </a:p>
      </dgm:t>
    </dgm:pt>
    <dgm:pt modelId="{93943C9C-A2D7-4606-90E7-47466CFDB17A}" type="sibTrans" cxnId="{A4DAB99D-71CC-45D7-846A-495E98C4FF6F}">
      <dgm:prSet/>
      <dgm:spPr/>
      <dgm:t>
        <a:bodyPr/>
        <a:lstStyle/>
        <a:p>
          <a:endParaRPr lang="en-US"/>
        </a:p>
      </dgm:t>
    </dgm:pt>
    <dgm:pt modelId="{D708B2A3-03E1-458A-88B8-DB1CEF5D53B3}" type="pres">
      <dgm:prSet presAssocID="{12F765AC-C11E-4C6B-91BE-941E6ECACC28}" presName="linear" presStyleCnt="0">
        <dgm:presLayoutVars>
          <dgm:animLvl val="lvl"/>
          <dgm:resizeHandles val="exact"/>
        </dgm:presLayoutVars>
      </dgm:prSet>
      <dgm:spPr/>
    </dgm:pt>
    <dgm:pt modelId="{C036165E-2352-4DE8-8AC4-BB5D0F6567EE}" type="pres">
      <dgm:prSet presAssocID="{A5FF6B96-CDF5-4741-8777-D6A8CB423763}" presName="parentText" presStyleLbl="node1" presStyleIdx="0" presStyleCnt="2">
        <dgm:presLayoutVars>
          <dgm:chMax val="0"/>
          <dgm:bulletEnabled val="1"/>
        </dgm:presLayoutVars>
      </dgm:prSet>
      <dgm:spPr/>
    </dgm:pt>
    <dgm:pt modelId="{504EF302-C10E-4CBA-8375-85CEA4F72140}" type="pres">
      <dgm:prSet presAssocID="{40D2E0BD-9243-45CA-9E1F-58AE95033C7A}" presName="spacer" presStyleCnt="0"/>
      <dgm:spPr/>
    </dgm:pt>
    <dgm:pt modelId="{B06E82EA-6EEE-4C1D-BE43-24063DC2F6B6}" type="pres">
      <dgm:prSet presAssocID="{4FAA5A96-75FF-483A-B543-117E9D916C64}" presName="parentText" presStyleLbl="node1" presStyleIdx="1" presStyleCnt="2">
        <dgm:presLayoutVars>
          <dgm:chMax val="0"/>
          <dgm:bulletEnabled val="1"/>
        </dgm:presLayoutVars>
      </dgm:prSet>
      <dgm:spPr/>
    </dgm:pt>
  </dgm:ptLst>
  <dgm:cxnLst>
    <dgm:cxn modelId="{6DF4E409-9447-4F3C-9475-2C93F9785C70}" type="presOf" srcId="{A5FF6B96-CDF5-4741-8777-D6A8CB423763}" destId="{C036165E-2352-4DE8-8AC4-BB5D0F6567EE}" srcOrd="0" destOrd="0" presId="urn:microsoft.com/office/officeart/2005/8/layout/vList2"/>
    <dgm:cxn modelId="{02C3567D-21D4-40CA-AC11-A3F9607A6E44}" type="presOf" srcId="{4FAA5A96-75FF-483A-B543-117E9D916C64}" destId="{B06E82EA-6EEE-4C1D-BE43-24063DC2F6B6}" srcOrd="0" destOrd="0" presId="urn:microsoft.com/office/officeart/2005/8/layout/vList2"/>
    <dgm:cxn modelId="{A4DAB99D-71CC-45D7-846A-495E98C4FF6F}" srcId="{12F765AC-C11E-4C6B-91BE-941E6ECACC28}" destId="{4FAA5A96-75FF-483A-B543-117E9D916C64}" srcOrd="1" destOrd="0" parTransId="{1AFF5CC1-E21E-4AF6-960E-84DD5955915F}" sibTransId="{93943C9C-A2D7-4606-90E7-47466CFDB17A}"/>
    <dgm:cxn modelId="{4147D5DC-90EB-4E2A-B3E9-8A9E35B32253}" srcId="{12F765AC-C11E-4C6B-91BE-941E6ECACC28}" destId="{A5FF6B96-CDF5-4741-8777-D6A8CB423763}" srcOrd="0" destOrd="0" parTransId="{9C2CC9B6-0DED-4221-9396-568BCDB05B76}" sibTransId="{40D2E0BD-9243-45CA-9E1F-58AE95033C7A}"/>
    <dgm:cxn modelId="{E09273F6-5DA4-4D98-89D6-21A92EB3E086}" type="presOf" srcId="{12F765AC-C11E-4C6B-91BE-941E6ECACC28}" destId="{D708B2A3-03E1-458A-88B8-DB1CEF5D53B3}" srcOrd="0" destOrd="0" presId="urn:microsoft.com/office/officeart/2005/8/layout/vList2"/>
    <dgm:cxn modelId="{3786B2DD-A8A2-4F9B-A4C1-CD050379288A}" type="presParOf" srcId="{D708B2A3-03E1-458A-88B8-DB1CEF5D53B3}" destId="{C036165E-2352-4DE8-8AC4-BB5D0F6567EE}" srcOrd="0" destOrd="0" presId="urn:microsoft.com/office/officeart/2005/8/layout/vList2"/>
    <dgm:cxn modelId="{D0CBA6F5-6FF1-4667-8EF3-F46FDE95ACB0}" type="presParOf" srcId="{D708B2A3-03E1-458A-88B8-DB1CEF5D53B3}" destId="{504EF302-C10E-4CBA-8375-85CEA4F72140}" srcOrd="1" destOrd="0" presId="urn:microsoft.com/office/officeart/2005/8/layout/vList2"/>
    <dgm:cxn modelId="{7AD50926-0496-4B6D-A512-7B0DBA8F86EC}" type="presParOf" srcId="{D708B2A3-03E1-458A-88B8-DB1CEF5D53B3}" destId="{B06E82EA-6EEE-4C1D-BE43-24063DC2F6B6}"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892F1C-486B-4C6B-8DCD-DED6D0B1C3D3}">
      <dsp:nvSpPr>
        <dsp:cNvPr id="0" name=""/>
        <dsp:cNvSpPr/>
      </dsp:nvSpPr>
      <dsp:spPr>
        <a:xfrm>
          <a:off x="0" y="0"/>
          <a:ext cx="6245265" cy="53543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FA18D8-EADA-48A4-A2B6-E607F9F377BA}">
      <dsp:nvSpPr>
        <dsp:cNvPr id="0" name=""/>
        <dsp:cNvSpPr/>
      </dsp:nvSpPr>
      <dsp:spPr>
        <a:xfrm>
          <a:off x="161970" y="125009"/>
          <a:ext cx="294779" cy="2944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C27F103-9ECB-4E0E-9A27-EC2B1CE5FC1A}">
      <dsp:nvSpPr>
        <dsp:cNvPr id="0" name=""/>
        <dsp:cNvSpPr/>
      </dsp:nvSpPr>
      <dsp:spPr>
        <a:xfrm>
          <a:off x="618719" y="4535"/>
          <a:ext cx="5497262" cy="7696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459" tIns="81459" rIns="81459" bIns="81459" numCol="1" spcCol="1270" anchor="ctr" anchorCtr="0">
          <a:noAutofit/>
        </a:bodyPr>
        <a:lstStyle/>
        <a:p>
          <a:pPr marL="0" lvl="0" indent="0" algn="l" defTabSz="622300">
            <a:lnSpc>
              <a:spcPct val="100000"/>
            </a:lnSpc>
            <a:spcBef>
              <a:spcPct val="0"/>
            </a:spcBef>
            <a:spcAft>
              <a:spcPct val="35000"/>
            </a:spcAft>
            <a:buNone/>
          </a:pPr>
          <a:r>
            <a:rPr lang="en-GB" sz="1400" kern="1200" dirty="0"/>
            <a:t>Manhattan has the highest number of Properties. </a:t>
          </a:r>
          <a:endParaRPr lang="en-US" sz="1400" kern="1200" dirty="0"/>
        </a:p>
      </dsp:txBody>
      <dsp:txXfrm>
        <a:off x="618719" y="4535"/>
        <a:ext cx="5497262" cy="769693"/>
      </dsp:txXfrm>
    </dsp:sp>
    <dsp:sp modelId="{C73154D2-42D7-4551-9EFB-9EBBC7C9B5F4}">
      <dsp:nvSpPr>
        <dsp:cNvPr id="0" name=""/>
        <dsp:cNvSpPr/>
      </dsp:nvSpPr>
      <dsp:spPr>
        <a:xfrm>
          <a:off x="0" y="966652"/>
          <a:ext cx="6245265" cy="53543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7D2CFB-97D0-4244-AE4E-58F73CC2228A}">
      <dsp:nvSpPr>
        <dsp:cNvPr id="0" name=""/>
        <dsp:cNvSpPr/>
      </dsp:nvSpPr>
      <dsp:spPr>
        <a:xfrm>
          <a:off x="161970" y="1087125"/>
          <a:ext cx="294779" cy="2944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C306696-ECFC-4D36-B657-53D840D03546}">
      <dsp:nvSpPr>
        <dsp:cNvPr id="0" name=""/>
        <dsp:cNvSpPr/>
      </dsp:nvSpPr>
      <dsp:spPr>
        <a:xfrm>
          <a:off x="618719" y="966652"/>
          <a:ext cx="5497262" cy="7696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459" tIns="81459" rIns="81459" bIns="81459" numCol="1" spcCol="1270" anchor="ctr" anchorCtr="0">
          <a:noAutofit/>
        </a:bodyPr>
        <a:lstStyle/>
        <a:p>
          <a:pPr marL="0" lvl="0" indent="0" algn="l" defTabSz="622300">
            <a:lnSpc>
              <a:spcPct val="100000"/>
            </a:lnSpc>
            <a:spcBef>
              <a:spcPct val="0"/>
            </a:spcBef>
            <a:spcAft>
              <a:spcPct val="35000"/>
            </a:spcAft>
            <a:buNone/>
          </a:pPr>
          <a:r>
            <a:rPr lang="en-GB" sz="1400" kern="1200" dirty="0"/>
            <a:t>Brooklyn and Queens offers opportunities for attracting budget-conscious travellers. Targeted marketing and possibly adjusting minimum stay requirements could boost bookings.</a:t>
          </a:r>
          <a:endParaRPr lang="en-US" sz="1400" kern="1200" dirty="0"/>
        </a:p>
      </dsp:txBody>
      <dsp:txXfrm>
        <a:off x="618719" y="966652"/>
        <a:ext cx="5497262" cy="769693"/>
      </dsp:txXfrm>
    </dsp:sp>
    <dsp:sp modelId="{BF543D8A-A226-4216-A645-8DBE296A53D7}">
      <dsp:nvSpPr>
        <dsp:cNvPr id="0" name=""/>
        <dsp:cNvSpPr/>
      </dsp:nvSpPr>
      <dsp:spPr>
        <a:xfrm>
          <a:off x="0" y="1928768"/>
          <a:ext cx="6245265" cy="53543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A43CF1-E437-4F01-8491-F05C60A7F3DF}">
      <dsp:nvSpPr>
        <dsp:cNvPr id="0" name=""/>
        <dsp:cNvSpPr/>
      </dsp:nvSpPr>
      <dsp:spPr>
        <a:xfrm>
          <a:off x="161970" y="2049242"/>
          <a:ext cx="294779" cy="29449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7E33779-43F4-4D07-BC7D-9AE6F0F8DCE7}">
      <dsp:nvSpPr>
        <dsp:cNvPr id="0" name=""/>
        <dsp:cNvSpPr/>
      </dsp:nvSpPr>
      <dsp:spPr>
        <a:xfrm>
          <a:off x="618719" y="1928768"/>
          <a:ext cx="5497262" cy="7696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459" tIns="81459" rIns="81459" bIns="81459" numCol="1" spcCol="1270" anchor="ctr" anchorCtr="0">
          <a:noAutofit/>
        </a:bodyPr>
        <a:lstStyle/>
        <a:p>
          <a:pPr marL="0" lvl="0" indent="0" algn="l" defTabSz="622300">
            <a:lnSpc>
              <a:spcPct val="100000"/>
            </a:lnSpc>
            <a:spcBef>
              <a:spcPct val="0"/>
            </a:spcBef>
            <a:spcAft>
              <a:spcPct val="35000"/>
            </a:spcAft>
            <a:buNone/>
          </a:pPr>
          <a:r>
            <a:rPr lang="en-GB" sz="1400" kern="1200"/>
            <a:t>Most of the people prefer to book the Entire Home/Apt. and use to choose property with $50 –$100 price point.</a:t>
          </a:r>
          <a:endParaRPr lang="en-US" sz="1400" kern="1200"/>
        </a:p>
      </dsp:txBody>
      <dsp:txXfrm>
        <a:off x="618719" y="1928768"/>
        <a:ext cx="5497262" cy="769693"/>
      </dsp:txXfrm>
    </dsp:sp>
    <dsp:sp modelId="{D557895A-CB6D-4FA4-9FA0-FC12D9F40EAD}">
      <dsp:nvSpPr>
        <dsp:cNvPr id="0" name=""/>
        <dsp:cNvSpPr/>
      </dsp:nvSpPr>
      <dsp:spPr>
        <a:xfrm>
          <a:off x="0" y="2890885"/>
          <a:ext cx="6245265" cy="53543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B9BB68-FDBF-4C68-93E8-703B1A6BE8B3}">
      <dsp:nvSpPr>
        <dsp:cNvPr id="0" name=""/>
        <dsp:cNvSpPr/>
      </dsp:nvSpPr>
      <dsp:spPr>
        <a:xfrm>
          <a:off x="161970" y="3011358"/>
          <a:ext cx="294779" cy="29449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FD5EC5C-E818-4DEA-B70B-28804EDB3A5E}">
      <dsp:nvSpPr>
        <dsp:cNvPr id="0" name=""/>
        <dsp:cNvSpPr/>
      </dsp:nvSpPr>
      <dsp:spPr>
        <a:xfrm>
          <a:off x="618719" y="2890885"/>
          <a:ext cx="5497262" cy="7696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459" tIns="81459" rIns="81459" bIns="81459" numCol="1" spcCol="1270" anchor="ctr" anchorCtr="0">
          <a:noAutofit/>
        </a:bodyPr>
        <a:lstStyle/>
        <a:p>
          <a:pPr marL="0" lvl="0" indent="0" algn="l" defTabSz="622300">
            <a:lnSpc>
              <a:spcPct val="100000"/>
            </a:lnSpc>
            <a:spcBef>
              <a:spcPct val="0"/>
            </a:spcBef>
            <a:spcAft>
              <a:spcPct val="35000"/>
            </a:spcAft>
            <a:buNone/>
          </a:pPr>
          <a:r>
            <a:rPr lang="en-GB" sz="1400" kern="1200" dirty="0"/>
            <a:t>Thus, Entire Home/Apt Room Type has generated highest Total revenue of $104.13 Million.</a:t>
          </a:r>
          <a:endParaRPr lang="en-US" sz="1400" kern="1200" dirty="0"/>
        </a:p>
      </dsp:txBody>
      <dsp:txXfrm>
        <a:off x="618719" y="2890885"/>
        <a:ext cx="5497262" cy="769693"/>
      </dsp:txXfrm>
    </dsp:sp>
    <dsp:sp modelId="{E44B6659-E912-4BB6-B0C5-7428932DCD51}">
      <dsp:nvSpPr>
        <dsp:cNvPr id="0" name=""/>
        <dsp:cNvSpPr/>
      </dsp:nvSpPr>
      <dsp:spPr>
        <a:xfrm>
          <a:off x="0" y="3853001"/>
          <a:ext cx="6245265" cy="53543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B4287B-981C-4E5E-9AE9-0BAE215CB6B5}">
      <dsp:nvSpPr>
        <dsp:cNvPr id="0" name=""/>
        <dsp:cNvSpPr/>
      </dsp:nvSpPr>
      <dsp:spPr>
        <a:xfrm>
          <a:off x="161970" y="3973475"/>
          <a:ext cx="294779" cy="29449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3AF00F6-C8C8-4307-B0A4-284EAD2159D3}">
      <dsp:nvSpPr>
        <dsp:cNvPr id="0" name=""/>
        <dsp:cNvSpPr/>
      </dsp:nvSpPr>
      <dsp:spPr>
        <a:xfrm>
          <a:off x="618719" y="3853001"/>
          <a:ext cx="5497262" cy="7696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459" tIns="81459" rIns="81459" bIns="81459" numCol="1" spcCol="1270" anchor="ctr" anchorCtr="0">
          <a:noAutofit/>
        </a:bodyPr>
        <a:lstStyle/>
        <a:p>
          <a:pPr marL="0" lvl="0" indent="0" algn="l" defTabSz="622300">
            <a:lnSpc>
              <a:spcPct val="100000"/>
            </a:lnSpc>
            <a:spcBef>
              <a:spcPct val="0"/>
            </a:spcBef>
            <a:spcAft>
              <a:spcPct val="35000"/>
            </a:spcAft>
            <a:buNone/>
          </a:pPr>
          <a:r>
            <a:rPr lang="en-GB" sz="1400" kern="1200" dirty="0"/>
            <a:t>We also saw that properties with best river side views are costliest with around $10K booking price.</a:t>
          </a:r>
          <a:endParaRPr lang="en-US" sz="1400" kern="1200" dirty="0"/>
        </a:p>
      </dsp:txBody>
      <dsp:txXfrm>
        <a:off x="618719" y="3853001"/>
        <a:ext cx="5497262" cy="769693"/>
      </dsp:txXfrm>
    </dsp:sp>
    <dsp:sp modelId="{9D16F222-943D-49D6-A00C-3BFF09BBCC25}">
      <dsp:nvSpPr>
        <dsp:cNvPr id="0" name=""/>
        <dsp:cNvSpPr/>
      </dsp:nvSpPr>
      <dsp:spPr>
        <a:xfrm>
          <a:off x="0" y="4815118"/>
          <a:ext cx="6245265" cy="53543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5A66B9-5ED7-4A71-AA45-D6D477B6872C}">
      <dsp:nvSpPr>
        <dsp:cNvPr id="0" name=""/>
        <dsp:cNvSpPr/>
      </dsp:nvSpPr>
      <dsp:spPr>
        <a:xfrm>
          <a:off x="161970" y="4935591"/>
          <a:ext cx="294779" cy="29449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C5C660B-5619-4AE1-9784-4459AAC30060}">
      <dsp:nvSpPr>
        <dsp:cNvPr id="0" name=""/>
        <dsp:cNvSpPr/>
      </dsp:nvSpPr>
      <dsp:spPr>
        <a:xfrm>
          <a:off x="618719" y="4815118"/>
          <a:ext cx="5497262" cy="7696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459" tIns="81459" rIns="81459" bIns="81459" numCol="1" spcCol="1270" anchor="ctr" anchorCtr="0">
          <a:noAutofit/>
        </a:bodyPr>
        <a:lstStyle/>
        <a:p>
          <a:pPr marL="0" lvl="0" indent="0" algn="l" defTabSz="622300">
            <a:lnSpc>
              <a:spcPct val="100000"/>
            </a:lnSpc>
            <a:spcBef>
              <a:spcPct val="0"/>
            </a:spcBef>
            <a:spcAft>
              <a:spcPct val="35000"/>
            </a:spcAft>
            <a:buNone/>
          </a:pPr>
          <a:r>
            <a:rPr lang="en-GB" sz="1400" kern="1200"/>
            <a:t>Thus we can focus on these area to increase Airbnb revenue. </a:t>
          </a:r>
          <a:endParaRPr lang="en-US" sz="1400" kern="1200"/>
        </a:p>
      </dsp:txBody>
      <dsp:txXfrm>
        <a:off x="618719" y="4815118"/>
        <a:ext cx="5497262" cy="7696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36165E-2352-4DE8-8AC4-BB5D0F6567EE}">
      <dsp:nvSpPr>
        <dsp:cNvPr id="0" name=""/>
        <dsp:cNvSpPr/>
      </dsp:nvSpPr>
      <dsp:spPr>
        <a:xfrm>
          <a:off x="0" y="66053"/>
          <a:ext cx="6245265" cy="2683979"/>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Firstly, before starting our analysis on Raw data, we must clean it on Jupiter Notebook by performing Data Cleaning, EDA.</a:t>
          </a:r>
        </a:p>
      </dsp:txBody>
      <dsp:txXfrm>
        <a:off x="131021" y="197074"/>
        <a:ext cx="5983223" cy="2421937"/>
      </dsp:txXfrm>
    </dsp:sp>
    <dsp:sp modelId="{B06E82EA-6EEE-4C1D-BE43-24063DC2F6B6}">
      <dsp:nvSpPr>
        <dsp:cNvPr id="0" name=""/>
        <dsp:cNvSpPr/>
      </dsp:nvSpPr>
      <dsp:spPr>
        <a:xfrm>
          <a:off x="0" y="2839313"/>
          <a:ext cx="6245265" cy="2683979"/>
        </a:xfrm>
        <a:prstGeom prst="roundRect">
          <a:avLst/>
        </a:prstGeom>
        <a:solidFill>
          <a:schemeClr val="accent2">
            <a:hueOff val="1354814"/>
            <a:satOff val="-6632"/>
            <a:lumOff val="372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After, cleaning the data, we export the cleaned dataset for visualization.</a:t>
          </a:r>
        </a:p>
      </dsp:txBody>
      <dsp:txXfrm>
        <a:off x="131021" y="2970334"/>
        <a:ext cx="5983223" cy="242193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51757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9/26/2024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580914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0767709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5805605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3791369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ED1C14C-A143-42F5-B247-D0E800131009}" type="datetimeFigureOut">
              <a:rPr lang="en-US" smtClean="0"/>
              <a:t>9/26/2024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4081865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ED1C14C-A143-42F5-B247-D0E800131009}" type="datetimeFigureOut">
              <a:rPr lang="en-US" smtClean="0"/>
              <a:t>9/26/2024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0638388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1707397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530753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ED1C14C-A143-42F5-B247-D0E800131009}"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020230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209248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D1C14C-A143-42F5-B247-D0E800131009}" type="datetimeFigureOut">
              <a:rPr lang="en-US" smtClean="0"/>
              <a:t>9/26/2024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222520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D1C14C-A143-42F5-B247-D0E800131009}" type="datetimeFigureOut">
              <a:rPr lang="en-US" smtClean="0"/>
              <a:t>9/26/2024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143481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ED1C14C-A143-42F5-B247-D0E800131009}" type="datetimeFigureOut">
              <a:rPr lang="en-US" smtClean="0"/>
              <a:t>9/26/2024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292894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ED1C14C-A143-42F5-B247-D0E800131009}" type="datetimeFigureOut">
              <a:rPr lang="en-US" smtClean="0"/>
              <a:t>9/26/2024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688091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ED1C14C-A143-42F5-B247-D0E800131009}" type="datetimeFigureOut">
              <a:rPr lang="en-US" smtClean="0"/>
              <a:t>9/26/2024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14690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9/26/2024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148977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ED1C14C-A143-42F5-B247-D0E800131009}" type="datetimeFigureOut">
              <a:rPr lang="en-US" smtClean="0"/>
              <a:t>9/26/2024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02680116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lide1">
            <a:extLst>
              <a:ext uri="{FF2B5EF4-FFF2-40B4-BE49-F238E27FC236}">
                <a16:creationId xmlns:a16="http://schemas.microsoft.com/office/drawing/2014/main" id="{020EAA37-1A2D-44B0-A6D2-E8F3BD1A82ED}"/>
              </a:ext>
            </a:extLst>
          </p:cNvPr>
          <p:cNvSpPr>
            <a:spLocks noGrp="1"/>
          </p:cNvSpPr>
          <p:nvPr>
            <p:ph type="ctrTitle"/>
          </p:nvPr>
        </p:nvSpPr>
        <p:spPr>
          <a:xfrm>
            <a:off x="384451" y="651867"/>
            <a:ext cx="4780716" cy="2156122"/>
          </a:xfrm>
        </p:spPr>
        <p:txBody>
          <a:bodyPr anchor="t">
            <a:normAutofit fontScale="90000"/>
          </a:bodyPr>
          <a:lstStyle/>
          <a:p>
            <a:pPr algn="r"/>
            <a:r>
              <a:rPr lang="en-US" sz="8000" b="1" dirty="0">
                <a:solidFill>
                  <a:srgbClr val="FFFFFF"/>
                </a:solidFill>
              </a:rPr>
              <a:t>Airbnb Case Study</a:t>
            </a:r>
          </a:p>
        </p:txBody>
      </p:sp>
      <p:sp>
        <p:nvSpPr>
          <p:cNvPr id="3" name="slide1">
            <a:extLst>
              <a:ext uri="{FF2B5EF4-FFF2-40B4-BE49-F238E27FC236}">
                <a16:creationId xmlns:a16="http://schemas.microsoft.com/office/drawing/2014/main" id="{BDD6865C-A874-4217-8FEC-8DC8F2C22A88}"/>
              </a:ext>
            </a:extLst>
          </p:cNvPr>
          <p:cNvSpPr>
            <a:spLocks noGrp="1"/>
          </p:cNvSpPr>
          <p:nvPr>
            <p:ph type="subTitle" idx="1"/>
          </p:nvPr>
        </p:nvSpPr>
        <p:spPr>
          <a:xfrm>
            <a:off x="752750" y="4228123"/>
            <a:ext cx="4412417" cy="738949"/>
          </a:xfrm>
        </p:spPr>
        <p:txBody>
          <a:bodyPr>
            <a:normAutofit fontScale="62500" lnSpcReduction="20000"/>
          </a:bodyPr>
          <a:lstStyle/>
          <a:p>
            <a:pPr algn="r"/>
            <a:r>
              <a:rPr lang="en-GB" sz="3200" dirty="0">
                <a:solidFill>
                  <a:srgbClr val="FFFFFF"/>
                </a:solidFill>
              </a:rPr>
              <a:t>By: </a:t>
            </a:r>
          </a:p>
          <a:p>
            <a:pPr algn="r"/>
            <a:r>
              <a:rPr lang="en-GB" sz="3200" b="1" dirty="0">
                <a:solidFill>
                  <a:srgbClr val="FFFFFF"/>
                </a:solidFill>
              </a:rPr>
              <a:t>Kapil Parmar</a:t>
            </a:r>
          </a:p>
        </p:txBody>
      </p:sp>
      <p:sp>
        <p:nvSpPr>
          <p:cNvPr id="4" name="TextBox 3">
            <a:extLst>
              <a:ext uri="{FF2B5EF4-FFF2-40B4-BE49-F238E27FC236}">
                <a16:creationId xmlns:a16="http://schemas.microsoft.com/office/drawing/2014/main" id="{6B9843F8-8CDD-A17B-803A-C7B31761AAF0}"/>
              </a:ext>
            </a:extLst>
          </p:cNvPr>
          <p:cNvSpPr txBox="1"/>
          <p:nvPr/>
        </p:nvSpPr>
        <p:spPr>
          <a:xfrm>
            <a:off x="188440" y="5291275"/>
            <a:ext cx="4976727" cy="876907"/>
          </a:xfrm>
          <a:prstGeom prst="rect">
            <a:avLst/>
          </a:prstGeom>
          <a:noFill/>
        </p:spPr>
        <p:txBody>
          <a:bodyPr wrap="square" rtlCol="0">
            <a:spAutoFit/>
          </a:bodyPr>
          <a:lstStyle/>
          <a:p>
            <a:pPr algn="r">
              <a:lnSpc>
                <a:spcPct val="70000"/>
              </a:lnSpc>
              <a:spcBef>
                <a:spcPts val="1000"/>
              </a:spcBef>
            </a:pPr>
            <a:r>
              <a:rPr lang="en-GB" sz="1600" dirty="0">
                <a:solidFill>
                  <a:srgbClr val="FFFFFF"/>
                </a:solidFill>
              </a:rPr>
              <a:t>Presented to:</a:t>
            </a:r>
          </a:p>
          <a:p>
            <a:pPr algn="r">
              <a:lnSpc>
                <a:spcPct val="70000"/>
              </a:lnSpc>
              <a:spcBef>
                <a:spcPts val="1000"/>
              </a:spcBef>
            </a:pPr>
            <a:r>
              <a:rPr lang="en-GB" sz="1600" dirty="0">
                <a:solidFill>
                  <a:srgbClr val="FFFFFF"/>
                </a:solidFill>
              </a:rPr>
              <a:t>Head of Acquisitions and Operations, NYC</a:t>
            </a:r>
          </a:p>
          <a:p>
            <a:pPr algn="r">
              <a:lnSpc>
                <a:spcPct val="70000"/>
              </a:lnSpc>
              <a:spcBef>
                <a:spcPts val="1000"/>
              </a:spcBef>
            </a:pPr>
            <a:r>
              <a:rPr lang="en-GB" sz="1600" dirty="0">
                <a:solidFill>
                  <a:srgbClr val="FFFFFF"/>
                </a:solidFill>
              </a:rPr>
              <a:t>Head of User Experience, NYC</a:t>
            </a:r>
            <a:endParaRPr lang="en-US" sz="1600" dirty="0">
              <a:solidFill>
                <a:srgbClr val="FFFFFF"/>
              </a:solidFill>
            </a:endParaRPr>
          </a:p>
        </p:txBody>
      </p:sp>
    </p:spTree>
    <p:extLst>
      <p:ext uri="{BB962C8B-B14F-4D97-AF65-F5344CB8AC3E}">
        <p14:creationId xmlns:p14="http://schemas.microsoft.com/office/powerpoint/2010/main" val="95992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par>
                                <p:cTn id="11" presetID="10" presetClass="entr" presetSubtype="0" fill="hold" grpId="0" nodeType="withEffect">
                                  <p:stCondLst>
                                    <p:cond delay="1500"/>
                                  </p:stCondLst>
                                  <p:iterate>
                                    <p:tmPct val="10000"/>
                                  </p:iterate>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slide8" descr="Avg Revenue by Region">
            <a:extLst>
              <a:ext uri="{FF2B5EF4-FFF2-40B4-BE49-F238E27FC236}">
                <a16:creationId xmlns:a16="http://schemas.microsoft.com/office/drawing/2014/main" id="{8E0171F8-C801-496A-9586-111B4EECAF0C}"/>
              </a:ext>
            </a:extLst>
          </p:cNvPr>
          <p:cNvPicPr>
            <a:picLocks noChangeAspect="1"/>
          </p:cNvPicPr>
          <p:nvPr/>
        </p:nvPicPr>
        <p:blipFill rotWithShape="1">
          <a:blip r:embed="rId2">
            <a:extLst>
              <a:ext uri="{28A0092B-C50C-407E-A947-70E740481C1C}">
                <a14:useLocalDpi xmlns:a14="http://schemas.microsoft.com/office/drawing/2010/main" val="0"/>
              </a:ext>
            </a:extLst>
          </a:blip>
          <a:srcRect l="-1645" t="6297" b="-1102"/>
          <a:stretch/>
        </p:blipFill>
        <p:spPr>
          <a:xfrm>
            <a:off x="5588000" y="1132567"/>
            <a:ext cx="6280843" cy="5711836"/>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2" name="TextBox 1">
            <a:extLst>
              <a:ext uri="{FF2B5EF4-FFF2-40B4-BE49-F238E27FC236}">
                <a16:creationId xmlns:a16="http://schemas.microsoft.com/office/drawing/2014/main" id="{18421E31-84C9-9EE0-7E44-D9B06E1701D2}"/>
              </a:ext>
            </a:extLst>
          </p:cNvPr>
          <p:cNvSpPr txBox="1"/>
          <p:nvPr/>
        </p:nvSpPr>
        <p:spPr>
          <a:xfrm>
            <a:off x="437602" y="2712915"/>
            <a:ext cx="4718598" cy="1722372"/>
          </a:xfrm>
          <a:prstGeom prst="rect">
            <a:avLst/>
          </a:prstGeom>
        </p:spPr>
        <p:txBody>
          <a:bodyPr vert="horz" lIns="91440" tIns="45720" rIns="91440" bIns="45720" rtlCol="0">
            <a:normAutofit/>
          </a:bodyPr>
          <a:lstStyle/>
          <a:p>
            <a:pPr>
              <a:lnSpc>
                <a:spcPct val="90000"/>
              </a:lnSpc>
              <a:spcAft>
                <a:spcPts val="394"/>
              </a:spcAft>
            </a:pPr>
            <a:r>
              <a:rPr lang="en-US" b="1" dirty="0"/>
              <a:t>Insights:</a:t>
            </a:r>
          </a:p>
          <a:p>
            <a:pPr marL="151860" indent="-228600">
              <a:lnSpc>
                <a:spcPct val="90000"/>
              </a:lnSpc>
              <a:spcAft>
                <a:spcPts val="394"/>
              </a:spcAft>
              <a:buFont typeface="Arial" panose="020B0604020202020204" pitchFamily="34" charset="0"/>
              <a:buChar char="•"/>
            </a:pPr>
            <a:r>
              <a:rPr lang="en-US" dirty="0"/>
              <a:t>Manhattan has the highest Average Revenue of $ 3376.</a:t>
            </a:r>
          </a:p>
        </p:txBody>
      </p:sp>
      <p:sp>
        <p:nvSpPr>
          <p:cNvPr id="3" name="TextBox 2">
            <a:extLst>
              <a:ext uri="{FF2B5EF4-FFF2-40B4-BE49-F238E27FC236}">
                <a16:creationId xmlns:a16="http://schemas.microsoft.com/office/drawing/2014/main" id="{0F6543A5-DC0E-EA60-30E9-46F5F6DBFAB4}"/>
              </a:ext>
            </a:extLst>
          </p:cNvPr>
          <p:cNvSpPr txBox="1"/>
          <p:nvPr/>
        </p:nvSpPr>
        <p:spPr>
          <a:xfrm>
            <a:off x="437602" y="290202"/>
            <a:ext cx="7622471"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200" b="1" kern="1200" dirty="0">
                <a:solidFill>
                  <a:schemeClr val="tx1"/>
                </a:solidFill>
                <a:ea typeface="+mj-ea"/>
                <a:cs typeface="+mj-cs"/>
              </a:rPr>
              <a:t>Average Revenue of Each Region</a:t>
            </a:r>
          </a:p>
        </p:txBody>
      </p:sp>
    </p:spTree>
    <p:extLst>
      <p:ext uri="{BB962C8B-B14F-4D97-AF65-F5344CB8AC3E}">
        <p14:creationId xmlns:p14="http://schemas.microsoft.com/office/powerpoint/2010/main" val="95992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slide11" descr="Top10PriceBin">
            <a:extLst>
              <a:ext uri="{FF2B5EF4-FFF2-40B4-BE49-F238E27FC236}">
                <a16:creationId xmlns:a16="http://schemas.microsoft.com/office/drawing/2014/main" id="{5EADEA3A-0D8A-459B-B828-6E590019B7F8}"/>
              </a:ext>
            </a:extLst>
          </p:cNvPr>
          <p:cNvPicPr>
            <a:picLocks noChangeAspect="1"/>
          </p:cNvPicPr>
          <p:nvPr/>
        </p:nvPicPr>
        <p:blipFill rotWithShape="1">
          <a:blip r:embed="rId2">
            <a:extLst>
              <a:ext uri="{28A0092B-C50C-407E-A947-70E740481C1C}">
                <a14:useLocalDpi xmlns:a14="http://schemas.microsoft.com/office/drawing/2010/main" val="0"/>
              </a:ext>
            </a:extLst>
          </a:blip>
          <a:srcRect t="7860"/>
          <a:stretch/>
        </p:blipFill>
        <p:spPr>
          <a:xfrm>
            <a:off x="431492" y="880598"/>
            <a:ext cx="10338108" cy="5601492"/>
          </a:xfrm>
          <a:prstGeom prst="rect">
            <a:avLst/>
          </a:prstGeom>
        </p:spPr>
      </p:pic>
      <p:sp>
        <p:nvSpPr>
          <p:cNvPr id="2" name="TextBox 1">
            <a:extLst>
              <a:ext uri="{FF2B5EF4-FFF2-40B4-BE49-F238E27FC236}">
                <a16:creationId xmlns:a16="http://schemas.microsoft.com/office/drawing/2014/main" id="{D84A3F57-FF51-0ACC-6146-33C2E4F0E06C}"/>
              </a:ext>
            </a:extLst>
          </p:cNvPr>
          <p:cNvSpPr txBox="1"/>
          <p:nvPr/>
        </p:nvSpPr>
        <p:spPr>
          <a:xfrm>
            <a:off x="6195424" y="2103930"/>
            <a:ext cx="5004824" cy="2023570"/>
          </a:xfrm>
          <a:prstGeom prst="rect">
            <a:avLst/>
          </a:prstGeom>
        </p:spPr>
        <p:txBody>
          <a:bodyPr vert="horz" lIns="91440" tIns="45720" rIns="91440" bIns="45720" rtlCol="0">
            <a:noAutofit/>
          </a:bodyPr>
          <a:lstStyle/>
          <a:p>
            <a:pPr algn="just" defTabSz="694944">
              <a:lnSpc>
                <a:spcPct val="90000"/>
              </a:lnSpc>
              <a:spcAft>
                <a:spcPts val="299"/>
              </a:spcAft>
            </a:pPr>
            <a:r>
              <a:rPr lang="en-US" sz="1600" b="1" kern="1200" dirty="0">
                <a:solidFill>
                  <a:schemeClr val="tx1"/>
                </a:solidFill>
                <a:ea typeface="+mn-ea"/>
                <a:cs typeface="+mn-cs"/>
              </a:rPr>
              <a:t>Insights:</a:t>
            </a:r>
          </a:p>
          <a:p>
            <a:pPr marL="115414" indent="-173736" algn="just" defTabSz="694944">
              <a:lnSpc>
                <a:spcPct val="90000"/>
              </a:lnSpc>
              <a:spcAft>
                <a:spcPts val="299"/>
              </a:spcAft>
              <a:buFont typeface="Arial" panose="020B0604020202020204" pitchFamily="34" charset="0"/>
              <a:buChar char="•"/>
            </a:pPr>
            <a:r>
              <a:rPr lang="en-US" sz="1600" kern="1200" dirty="0">
                <a:solidFill>
                  <a:schemeClr val="tx1"/>
                </a:solidFill>
                <a:ea typeface="+mn-ea"/>
                <a:cs typeface="+mn-cs"/>
              </a:rPr>
              <a:t>$50 –S100 is the most popular price bucket.</a:t>
            </a:r>
          </a:p>
          <a:p>
            <a:pPr marL="115414" indent="-173736" algn="just" defTabSz="694944">
              <a:lnSpc>
                <a:spcPct val="90000"/>
              </a:lnSpc>
              <a:spcAft>
                <a:spcPts val="299"/>
              </a:spcAft>
              <a:buFont typeface="Arial" panose="020B0604020202020204" pitchFamily="34" charset="0"/>
              <a:buChar char="•"/>
            </a:pPr>
            <a:r>
              <a:rPr lang="en-US" sz="1600" kern="1200" dirty="0">
                <a:solidFill>
                  <a:schemeClr val="tx1"/>
                </a:solidFill>
                <a:ea typeface="+mn-ea"/>
                <a:cs typeface="+mn-cs"/>
              </a:rPr>
              <a:t>Most of the booking are made between the price range of $0-$400, with less than 1% bookings are higher than $400 price.</a:t>
            </a:r>
          </a:p>
          <a:p>
            <a:pPr marL="115414" indent="-173736" algn="just" defTabSz="694944">
              <a:lnSpc>
                <a:spcPct val="90000"/>
              </a:lnSpc>
              <a:spcAft>
                <a:spcPts val="299"/>
              </a:spcAft>
              <a:buFont typeface="Arial" panose="020B0604020202020204" pitchFamily="34" charset="0"/>
              <a:buChar char="•"/>
            </a:pPr>
            <a:r>
              <a:rPr lang="en-GB" sz="1600" dirty="0"/>
              <a:t>There is potential to attract a broader audience by focusing on lower-cost listings.</a:t>
            </a:r>
            <a:endParaRPr lang="en-US" sz="1600" dirty="0"/>
          </a:p>
        </p:txBody>
      </p:sp>
      <p:sp>
        <p:nvSpPr>
          <p:cNvPr id="3" name="TextBox 2">
            <a:extLst>
              <a:ext uri="{FF2B5EF4-FFF2-40B4-BE49-F238E27FC236}">
                <a16:creationId xmlns:a16="http://schemas.microsoft.com/office/drawing/2014/main" id="{E19A47D6-607F-2A62-156B-A65365E8A91F}"/>
              </a:ext>
            </a:extLst>
          </p:cNvPr>
          <p:cNvSpPr txBox="1"/>
          <p:nvPr/>
        </p:nvSpPr>
        <p:spPr>
          <a:xfrm>
            <a:off x="938648" y="437876"/>
            <a:ext cx="4279900" cy="523220"/>
          </a:xfrm>
          <a:prstGeom prst="rect">
            <a:avLst/>
          </a:prstGeom>
          <a:noFill/>
        </p:spPr>
        <p:txBody>
          <a:bodyPr wrap="square" rtlCol="0">
            <a:spAutoFit/>
          </a:bodyPr>
          <a:lstStyle/>
          <a:p>
            <a:r>
              <a:rPr lang="en-GB" sz="2800" b="1" dirty="0"/>
              <a:t>Top 10 Price Bucket</a:t>
            </a:r>
            <a:endParaRPr lang="en-US" sz="2800" b="1" dirty="0"/>
          </a:p>
        </p:txBody>
      </p:sp>
    </p:spTree>
    <p:extLst>
      <p:ext uri="{BB962C8B-B14F-4D97-AF65-F5344CB8AC3E}">
        <p14:creationId xmlns:p14="http://schemas.microsoft.com/office/powerpoint/2010/main" val="95992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3C000-CC4B-0066-8E1E-9D351A908B22}"/>
              </a:ext>
            </a:extLst>
          </p:cNvPr>
          <p:cNvSpPr>
            <a:spLocks noGrp="1"/>
          </p:cNvSpPr>
          <p:nvPr>
            <p:ph type="title"/>
          </p:nvPr>
        </p:nvSpPr>
        <p:spPr>
          <a:xfrm>
            <a:off x="394183" y="637437"/>
            <a:ext cx="3939688" cy="5583126"/>
          </a:xfrm>
        </p:spPr>
        <p:txBody>
          <a:bodyPr>
            <a:normAutofit/>
          </a:bodyPr>
          <a:lstStyle/>
          <a:p>
            <a:pPr algn="r"/>
            <a:r>
              <a:rPr lang="en-GB" sz="6800" b="1" dirty="0"/>
              <a:t>Conclusion</a:t>
            </a:r>
            <a:endParaRPr lang="en-US" sz="6800" b="1" dirty="0"/>
          </a:p>
        </p:txBody>
      </p:sp>
      <p:graphicFrame>
        <p:nvGraphicFramePr>
          <p:cNvPr id="5" name="Content Placeholder 2">
            <a:extLst>
              <a:ext uri="{FF2B5EF4-FFF2-40B4-BE49-F238E27FC236}">
                <a16:creationId xmlns:a16="http://schemas.microsoft.com/office/drawing/2014/main" id="{F747339C-ED98-19F7-C325-1E5847FE2F1C}"/>
              </a:ext>
            </a:extLst>
          </p:cNvPr>
          <p:cNvGraphicFramePr>
            <a:graphicFrameLocks noGrp="1"/>
          </p:cNvGraphicFramePr>
          <p:nvPr>
            <p:ph idx="1"/>
            <p:extLst>
              <p:ext uri="{D42A27DB-BD31-4B8C-83A1-F6EECF244321}">
                <p14:modId xmlns:p14="http://schemas.microsoft.com/office/powerpoint/2010/main" val="2879815172"/>
              </p:ext>
            </p:extLst>
          </p:nvPr>
        </p:nvGraphicFramePr>
        <p:xfrm>
          <a:off x="5182908" y="642639"/>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866877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F5033-7241-0D2F-6D80-792DF9DCC46C}"/>
              </a:ext>
            </a:extLst>
          </p:cNvPr>
          <p:cNvSpPr>
            <a:spLocks noGrp="1"/>
          </p:cNvSpPr>
          <p:nvPr>
            <p:ph type="title"/>
          </p:nvPr>
        </p:nvSpPr>
        <p:spPr>
          <a:xfrm>
            <a:off x="479394" y="1070800"/>
            <a:ext cx="3939688" cy="5583126"/>
          </a:xfrm>
        </p:spPr>
        <p:txBody>
          <a:bodyPr>
            <a:normAutofit/>
          </a:bodyPr>
          <a:lstStyle/>
          <a:p>
            <a:pPr algn="r"/>
            <a:r>
              <a:rPr lang="en-US" sz="7400" b="1"/>
              <a:t>Appendix</a:t>
            </a:r>
          </a:p>
        </p:txBody>
      </p:sp>
      <p:graphicFrame>
        <p:nvGraphicFramePr>
          <p:cNvPr id="16" name="Content Placeholder 2">
            <a:extLst>
              <a:ext uri="{FF2B5EF4-FFF2-40B4-BE49-F238E27FC236}">
                <a16:creationId xmlns:a16="http://schemas.microsoft.com/office/drawing/2014/main" id="{14658F3A-9517-C7B8-FDFA-1FC13910D191}"/>
              </a:ext>
            </a:extLst>
          </p:cNvPr>
          <p:cNvGraphicFramePr>
            <a:graphicFrameLocks noGrp="1"/>
          </p:cNvGraphicFramePr>
          <p:nvPr>
            <p:ph idx="1"/>
            <p:extLst>
              <p:ext uri="{D42A27DB-BD31-4B8C-83A1-F6EECF244321}">
                <p14:modId xmlns:p14="http://schemas.microsoft.com/office/powerpoint/2010/main" val="697396541"/>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76645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FE7BE-59FA-0E68-B590-EFC00888151A}"/>
              </a:ext>
            </a:extLst>
          </p:cNvPr>
          <p:cNvSpPr>
            <a:spLocks noGrp="1"/>
          </p:cNvSpPr>
          <p:nvPr>
            <p:ph type="title"/>
          </p:nvPr>
        </p:nvSpPr>
        <p:spPr>
          <a:xfrm>
            <a:off x="640080" y="1243013"/>
            <a:ext cx="3855720" cy="4371974"/>
          </a:xfrm>
        </p:spPr>
        <p:txBody>
          <a:bodyPr vert="horz" lIns="91440" tIns="45720" rIns="91440" bIns="45720" rtlCol="0" anchor="ctr">
            <a:normAutofit/>
          </a:bodyPr>
          <a:lstStyle/>
          <a:p>
            <a:r>
              <a:rPr lang="en-US" sz="3600" b="1" kern="1200" dirty="0">
                <a:solidFill>
                  <a:schemeClr val="tx2"/>
                </a:solidFill>
                <a:latin typeface="+mj-lt"/>
                <a:ea typeface="+mj-ea"/>
                <a:cs typeface="+mj-cs"/>
              </a:rPr>
              <a:t>Appendix - Methodology Used</a:t>
            </a:r>
          </a:p>
        </p:txBody>
      </p:sp>
      <p:sp>
        <p:nvSpPr>
          <p:cNvPr id="3" name="Content Placeholder 2">
            <a:extLst>
              <a:ext uri="{FF2B5EF4-FFF2-40B4-BE49-F238E27FC236}">
                <a16:creationId xmlns:a16="http://schemas.microsoft.com/office/drawing/2014/main" id="{D0478F93-C93C-F53C-C522-977E45AAF9D2}"/>
              </a:ext>
            </a:extLst>
          </p:cNvPr>
          <p:cNvSpPr>
            <a:spLocks/>
          </p:cNvSpPr>
          <p:nvPr/>
        </p:nvSpPr>
        <p:spPr>
          <a:xfrm>
            <a:off x="5373384" y="804672"/>
            <a:ext cx="6020040" cy="5230368"/>
          </a:xfrm>
          <a:prstGeom prst="rect">
            <a:avLst/>
          </a:prstGeom>
        </p:spPr>
        <p:txBody>
          <a:bodyPr vert="horz" lIns="91440" tIns="45720" rIns="91440" bIns="45720" rtlCol="0" anchor="ctr">
            <a:normAutofit/>
          </a:bodyPr>
          <a:lstStyle/>
          <a:p>
            <a:pPr algn="just">
              <a:lnSpc>
                <a:spcPct val="90000"/>
              </a:lnSpc>
              <a:spcAft>
                <a:spcPts val="600"/>
              </a:spcAft>
            </a:pPr>
            <a:r>
              <a:rPr lang="en-US" b="1" dirty="0">
                <a:solidFill>
                  <a:schemeClr val="tx2"/>
                </a:solidFill>
              </a:rPr>
              <a:t>Firstly, we have performed Market Overview Analysis:</a:t>
            </a:r>
          </a:p>
          <a:p>
            <a:pPr marL="285750" indent="-228600" algn="just">
              <a:lnSpc>
                <a:spcPct val="90000"/>
              </a:lnSpc>
              <a:spcAft>
                <a:spcPts val="600"/>
              </a:spcAft>
              <a:buFont typeface="Arial" panose="020B0604020202020204" pitchFamily="34" charset="0"/>
              <a:buChar char="•"/>
            </a:pPr>
            <a:r>
              <a:rPr lang="en-US" dirty="0">
                <a:solidFill>
                  <a:schemeClr val="tx2"/>
                </a:solidFill>
              </a:rPr>
              <a:t>By checking listings Distribution: Highlight the concentration in Manhattan and potential growth in Brooklyn and Queens.</a:t>
            </a:r>
          </a:p>
          <a:p>
            <a:pPr marL="285750" indent="-228600" algn="just">
              <a:lnSpc>
                <a:spcPct val="90000"/>
              </a:lnSpc>
              <a:spcAft>
                <a:spcPts val="600"/>
              </a:spcAft>
              <a:buFont typeface="Arial" panose="020B0604020202020204" pitchFamily="34" charset="0"/>
              <a:buChar char="•"/>
            </a:pPr>
            <a:r>
              <a:rPr lang="en-US" dirty="0">
                <a:solidFill>
                  <a:schemeClr val="tx2"/>
                </a:solidFill>
              </a:rPr>
              <a:t>Checking Distribution of Room Types: Emphasize user preferences for Entire Homes/Apartments.</a:t>
            </a:r>
          </a:p>
          <a:p>
            <a:pPr marL="285750" indent="-228600" algn="just">
              <a:lnSpc>
                <a:spcPct val="90000"/>
              </a:lnSpc>
              <a:spcAft>
                <a:spcPts val="600"/>
              </a:spcAft>
              <a:buFont typeface="Arial" panose="020B0604020202020204" pitchFamily="34" charset="0"/>
              <a:buChar char="•"/>
            </a:pPr>
            <a:endParaRPr lang="en-US" dirty="0">
              <a:solidFill>
                <a:schemeClr val="tx2"/>
              </a:solidFill>
            </a:endParaRPr>
          </a:p>
          <a:p>
            <a:pPr algn="just">
              <a:lnSpc>
                <a:spcPct val="90000"/>
              </a:lnSpc>
              <a:spcAft>
                <a:spcPts val="600"/>
              </a:spcAft>
            </a:pPr>
            <a:r>
              <a:rPr lang="en-US" b="1" dirty="0">
                <a:solidFill>
                  <a:schemeClr val="tx2"/>
                </a:solidFill>
              </a:rPr>
              <a:t>Then, we have done Pricing Analysis:</a:t>
            </a:r>
          </a:p>
          <a:p>
            <a:pPr marL="285750" indent="-228600" algn="just">
              <a:lnSpc>
                <a:spcPct val="90000"/>
              </a:lnSpc>
              <a:spcAft>
                <a:spcPts val="600"/>
              </a:spcAft>
              <a:buFont typeface="Arial" panose="020B0604020202020204" pitchFamily="34" charset="0"/>
              <a:buChar char="•"/>
            </a:pPr>
            <a:r>
              <a:rPr lang="en-US" dirty="0">
                <a:solidFill>
                  <a:schemeClr val="tx2"/>
                </a:solidFill>
              </a:rPr>
              <a:t>By checking price disparity and discussing the variation in prices across neighborhoods and room types.</a:t>
            </a:r>
          </a:p>
          <a:p>
            <a:pPr marL="285750" indent="-228600" algn="just">
              <a:lnSpc>
                <a:spcPct val="90000"/>
              </a:lnSpc>
              <a:spcAft>
                <a:spcPts val="600"/>
              </a:spcAft>
              <a:buFont typeface="Arial" panose="020B0604020202020204" pitchFamily="34" charset="0"/>
              <a:buChar char="•"/>
            </a:pPr>
            <a:r>
              <a:rPr lang="en-US" dirty="0">
                <a:solidFill>
                  <a:schemeClr val="tx2"/>
                </a:solidFill>
              </a:rPr>
              <a:t>Finding opportunities in affordable areas and potential to attract a broader audience by focusing on lower-cost listings.</a:t>
            </a:r>
          </a:p>
        </p:txBody>
      </p:sp>
    </p:spTree>
    <p:extLst>
      <p:ext uri="{BB962C8B-B14F-4D97-AF65-F5344CB8AC3E}">
        <p14:creationId xmlns:p14="http://schemas.microsoft.com/office/powerpoint/2010/main" val="26956550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CB070-F4BB-1143-BF8A-A4EFE7396CD6}"/>
              </a:ext>
            </a:extLst>
          </p:cNvPr>
          <p:cNvSpPr>
            <a:spLocks noGrp="1"/>
          </p:cNvSpPr>
          <p:nvPr>
            <p:ph type="title"/>
          </p:nvPr>
        </p:nvSpPr>
        <p:spPr>
          <a:xfrm>
            <a:off x="6094105" y="802955"/>
            <a:ext cx="4977976" cy="1454051"/>
          </a:xfrm>
        </p:spPr>
        <p:txBody>
          <a:bodyPr>
            <a:normAutofit/>
          </a:bodyPr>
          <a:lstStyle/>
          <a:p>
            <a:r>
              <a:rPr lang="en-US" sz="3600" b="1" kern="1200" dirty="0">
                <a:solidFill>
                  <a:schemeClr val="tx2"/>
                </a:solidFill>
                <a:latin typeface="+mj-lt"/>
                <a:ea typeface="+mj-ea"/>
                <a:cs typeface="+mj-cs"/>
              </a:rPr>
              <a:t>Appendix - Methodology Used</a:t>
            </a:r>
            <a:endParaRPr lang="en-US" sz="3600" dirty="0">
              <a:solidFill>
                <a:schemeClr val="tx2"/>
              </a:solidFill>
            </a:endParaRPr>
          </a:p>
        </p:txBody>
      </p:sp>
      <p:sp>
        <p:nvSpPr>
          <p:cNvPr id="3" name="Content Placeholder 2">
            <a:extLst>
              <a:ext uri="{FF2B5EF4-FFF2-40B4-BE49-F238E27FC236}">
                <a16:creationId xmlns:a16="http://schemas.microsoft.com/office/drawing/2014/main" id="{72128ED7-5444-2305-AD90-56B1D8BFB34F}"/>
              </a:ext>
            </a:extLst>
          </p:cNvPr>
          <p:cNvSpPr>
            <a:spLocks noGrp="1"/>
          </p:cNvSpPr>
          <p:nvPr>
            <p:ph idx="1"/>
          </p:nvPr>
        </p:nvSpPr>
        <p:spPr>
          <a:xfrm>
            <a:off x="6090573" y="2421682"/>
            <a:ext cx="5597843" cy="3639289"/>
          </a:xfrm>
        </p:spPr>
        <p:txBody>
          <a:bodyPr anchor="ctr">
            <a:normAutofit lnSpcReduction="10000"/>
          </a:bodyPr>
          <a:lstStyle/>
          <a:p>
            <a:pPr marL="0" indent="0" algn="just">
              <a:buNone/>
            </a:pPr>
            <a:r>
              <a:rPr lang="en-GB" sz="1500" b="1" dirty="0">
                <a:solidFill>
                  <a:schemeClr val="tx2"/>
                </a:solidFill>
              </a:rPr>
              <a:t>User Experience Insights:</a:t>
            </a:r>
          </a:p>
          <a:p>
            <a:pPr algn="just"/>
            <a:r>
              <a:rPr lang="en-GB" sz="1500" dirty="0">
                <a:solidFill>
                  <a:schemeClr val="tx2"/>
                </a:solidFill>
              </a:rPr>
              <a:t>High-Demand Areas: Focus on enhancing user experience in neighbourhoods like Williamsburg and Harlem.</a:t>
            </a:r>
          </a:p>
          <a:p>
            <a:pPr algn="just"/>
            <a:r>
              <a:rPr lang="en-GB" sz="1500" dirty="0">
                <a:solidFill>
                  <a:schemeClr val="tx2"/>
                </a:solidFill>
              </a:rPr>
              <a:t>Minimum Stay Adjustments: Consider revising minimum stay requirements to cater to short-term travellers.</a:t>
            </a:r>
          </a:p>
          <a:p>
            <a:pPr marL="0" indent="0" algn="just">
              <a:buNone/>
            </a:pPr>
            <a:endParaRPr lang="en-GB" sz="1500" dirty="0">
              <a:solidFill>
                <a:schemeClr val="tx2"/>
              </a:solidFill>
            </a:endParaRPr>
          </a:p>
          <a:p>
            <a:pPr marL="0" indent="0" algn="just">
              <a:buNone/>
            </a:pPr>
            <a:r>
              <a:rPr lang="en-GB" sz="1500" b="1" dirty="0">
                <a:solidFill>
                  <a:schemeClr val="tx2"/>
                </a:solidFill>
              </a:rPr>
              <a:t>Operational Strategies:</a:t>
            </a:r>
          </a:p>
          <a:p>
            <a:pPr algn="just"/>
            <a:r>
              <a:rPr lang="en-GB" sz="1500" dirty="0">
                <a:solidFill>
                  <a:schemeClr val="tx2"/>
                </a:solidFill>
              </a:rPr>
              <a:t>Focus on Premium Services in Manhattan: Maintain high standards to justify premium pricing.</a:t>
            </a:r>
          </a:p>
          <a:p>
            <a:pPr algn="just"/>
            <a:r>
              <a:rPr lang="en-GB" sz="1500" dirty="0">
                <a:solidFill>
                  <a:schemeClr val="tx2"/>
                </a:solidFill>
              </a:rPr>
              <a:t>Expand in Brooklyn and Queens: Increase marketing efforts and potentially adjust service offerings to attract more bookings in these areas</a:t>
            </a:r>
            <a:endParaRPr lang="en-US" sz="1500" dirty="0">
              <a:solidFill>
                <a:schemeClr val="tx2"/>
              </a:solidFill>
            </a:endParaRPr>
          </a:p>
        </p:txBody>
      </p:sp>
      <p:pic>
        <p:nvPicPr>
          <p:cNvPr id="7" name="Graphic 6" descr="Onboarding">
            <a:extLst>
              <a:ext uri="{FF2B5EF4-FFF2-40B4-BE49-F238E27FC236}">
                <a16:creationId xmlns:a16="http://schemas.microsoft.com/office/drawing/2014/main" id="{5EFCA551-F4E2-E5F6-F4F3-00EB94B1CD0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Tree>
    <p:extLst>
      <p:ext uri="{BB962C8B-B14F-4D97-AF65-F5344CB8AC3E}">
        <p14:creationId xmlns:p14="http://schemas.microsoft.com/office/powerpoint/2010/main" val="41175171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964BA-FEC1-15C4-6F3F-40ED63272FC0}"/>
              </a:ext>
            </a:extLst>
          </p:cNvPr>
          <p:cNvSpPr>
            <a:spLocks noGrp="1"/>
          </p:cNvSpPr>
          <p:nvPr>
            <p:ph type="title"/>
          </p:nvPr>
        </p:nvSpPr>
        <p:spPr>
          <a:xfrm>
            <a:off x="804672" y="2053641"/>
            <a:ext cx="3669161" cy="2760098"/>
          </a:xfrm>
        </p:spPr>
        <p:txBody>
          <a:bodyPr>
            <a:normAutofit/>
          </a:bodyPr>
          <a:lstStyle/>
          <a:p>
            <a:r>
              <a:rPr lang="en-US" sz="3700" b="1" kern="1200" dirty="0">
                <a:solidFill>
                  <a:schemeClr val="tx2"/>
                </a:solidFill>
                <a:latin typeface="+mj-lt"/>
                <a:ea typeface="+mj-ea"/>
                <a:cs typeface="+mj-cs"/>
              </a:rPr>
              <a:t>Appendix - Recommendations</a:t>
            </a:r>
            <a:endParaRPr lang="en-US" sz="3700" dirty="0">
              <a:solidFill>
                <a:schemeClr val="tx2"/>
              </a:solidFill>
            </a:endParaRPr>
          </a:p>
        </p:txBody>
      </p:sp>
      <p:sp>
        <p:nvSpPr>
          <p:cNvPr id="38" name="Content Placeholder 2">
            <a:extLst>
              <a:ext uri="{FF2B5EF4-FFF2-40B4-BE49-F238E27FC236}">
                <a16:creationId xmlns:a16="http://schemas.microsoft.com/office/drawing/2014/main" id="{91B1EFF5-F582-5ECB-7A53-7AF5397C4C32}"/>
              </a:ext>
            </a:extLst>
          </p:cNvPr>
          <p:cNvSpPr>
            <a:spLocks noGrp="1"/>
          </p:cNvSpPr>
          <p:nvPr>
            <p:ph idx="1"/>
          </p:nvPr>
        </p:nvSpPr>
        <p:spPr>
          <a:xfrm>
            <a:off x="5923721" y="801866"/>
            <a:ext cx="5646973" cy="5230634"/>
          </a:xfrm>
          <a:noFill/>
          <a:ln>
            <a:noFill/>
          </a:ln>
        </p:spPr>
        <p:txBody>
          <a:bodyPr anchor="ctr">
            <a:normAutofit/>
          </a:bodyPr>
          <a:lstStyle/>
          <a:p>
            <a:pPr marL="0" indent="0" algn="just">
              <a:buNone/>
            </a:pPr>
            <a:r>
              <a:rPr lang="en-GB" sz="1800" b="1" dirty="0">
                <a:solidFill>
                  <a:schemeClr val="tx2"/>
                </a:solidFill>
              </a:rPr>
              <a:t>Recommendations to improve Revenue:</a:t>
            </a:r>
          </a:p>
          <a:p>
            <a:pPr algn="just"/>
            <a:r>
              <a:rPr lang="en-GB" sz="1800" dirty="0">
                <a:solidFill>
                  <a:schemeClr val="tx2"/>
                </a:solidFill>
              </a:rPr>
              <a:t>Neighbourhood-Specific Campaigns: Target marketing and promotional efforts in high-demand neighbourhoods.</a:t>
            </a:r>
          </a:p>
          <a:p>
            <a:pPr algn="just"/>
            <a:r>
              <a:rPr lang="en-GB" sz="1800" dirty="0">
                <a:solidFill>
                  <a:schemeClr val="tx2"/>
                </a:solidFill>
              </a:rPr>
              <a:t>Enhance User Experience: Invest in improving the user experience in areas with high listing concentrations.</a:t>
            </a:r>
          </a:p>
          <a:p>
            <a:pPr algn="just"/>
            <a:r>
              <a:rPr lang="en-GB" sz="1800" dirty="0">
                <a:solidFill>
                  <a:schemeClr val="tx2"/>
                </a:solidFill>
              </a:rPr>
              <a:t>Operational Efficiency: Streamline operations in Manhattan while exploring new opportunities in less saturated areas.</a:t>
            </a:r>
            <a:endParaRPr lang="en-US" sz="1800" dirty="0">
              <a:solidFill>
                <a:schemeClr val="tx2"/>
              </a:solidFill>
            </a:endParaRPr>
          </a:p>
        </p:txBody>
      </p:sp>
    </p:spTree>
    <p:extLst>
      <p:ext uri="{BB962C8B-B14F-4D97-AF65-F5344CB8AC3E}">
        <p14:creationId xmlns:p14="http://schemas.microsoft.com/office/powerpoint/2010/main" val="1889344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172FC-53BD-CF21-602D-EF898ADD60BE}"/>
              </a:ext>
            </a:extLst>
          </p:cNvPr>
          <p:cNvSpPr>
            <a:spLocks noGrp="1"/>
          </p:cNvSpPr>
          <p:nvPr>
            <p:ph type="title"/>
          </p:nvPr>
        </p:nvSpPr>
        <p:spPr>
          <a:xfrm>
            <a:off x="841246" y="673770"/>
            <a:ext cx="3644489" cy="2414488"/>
          </a:xfrm>
        </p:spPr>
        <p:txBody>
          <a:bodyPr anchor="t">
            <a:normAutofit/>
          </a:bodyPr>
          <a:lstStyle/>
          <a:p>
            <a:r>
              <a:rPr lang="en-GB" sz="5400" b="1" i="0">
                <a:solidFill>
                  <a:srgbClr val="FFFFFF"/>
                </a:solidFill>
                <a:effectLst/>
                <a:latin typeface="inherit"/>
              </a:rPr>
              <a:t>Problem Statement</a:t>
            </a:r>
            <a:endParaRPr lang="en-US" sz="5400">
              <a:solidFill>
                <a:srgbClr val="FFFFFF"/>
              </a:solidFill>
            </a:endParaRPr>
          </a:p>
        </p:txBody>
      </p:sp>
      <p:sp>
        <p:nvSpPr>
          <p:cNvPr id="3" name="Content Placeholder 2">
            <a:extLst>
              <a:ext uri="{FF2B5EF4-FFF2-40B4-BE49-F238E27FC236}">
                <a16:creationId xmlns:a16="http://schemas.microsoft.com/office/drawing/2014/main" id="{C592611E-FA0F-0B03-4134-3DC8324D7387}"/>
              </a:ext>
            </a:extLst>
          </p:cNvPr>
          <p:cNvSpPr>
            <a:spLocks noGrp="1"/>
          </p:cNvSpPr>
          <p:nvPr>
            <p:ph idx="1"/>
          </p:nvPr>
        </p:nvSpPr>
        <p:spPr>
          <a:xfrm>
            <a:off x="5885781" y="1504294"/>
            <a:ext cx="6204620" cy="2556088"/>
          </a:xfrm>
        </p:spPr>
        <p:txBody>
          <a:bodyPr>
            <a:normAutofit/>
          </a:bodyPr>
          <a:lstStyle/>
          <a:p>
            <a:pPr marL="0" indent="0" algn="just">
              <a:buNone/>
            </a:pPr>
            <a:r>
              <a:rPr lang="en-GB" sz="2400" b="0" i="0" dirty="0">
                <a:effectLst/>
                <a:latin typeface="Helvetica Neue"/>
              </a:rPr>
              <a:t>In the past few months, Airbnb has seen a major decline in revenue. Now that the covid restrictions have started lifting and people have started to travel more, Airbnb wants to make sure that it is fully prepared for this change.</a:t>
            </a:r>
          </a:p>
          <a:p>
            <a:pPr marL="0" indent="0" algn="just">
              <a:buNone/>
            </a:pPr>
            <a:endParaRPr lang="en-GB" sz="2400" dirty="0">
              <a:latin typeface="Helvetica Neue"/>
            </a:endParaRPr>
          </a:p>
        </p:txBody>
      </p:sp>
      <p:sp>
        <p:nvSpPr>
          <p:cNvPr id="5" name="TextBox 4">
            <a:extLst>
              <a:ext uri="{FF2B5EF4-FFF2-40B4-BE49-F238E27FC236}">
                <a16:creationId xmlns:a16="http://schemas.microsoft.com/office/drawing/2014/main" id="{2C290ACD-6A5C-329F-630D-23E2475B86B6}"/>
              </a:ext>
            </a:extLst>
          </p:cNvPr>
          <p:cNvSpPr txBox="1"/>
          <p:nvPr/>
        </p:nvSpPr>
        <p:spPr>
          <a:xfrm>
            <a:off x="4216400" y="4153377"/>
            <a:ext cx="7874001" cy="1200329"/>
          </a:xfrm>
          <a:prstGeom prst="rect">
            <a:avLst/>
          </a:prstGeom>
          <a:noFill/>
        </p:spPr>
        <p:txBody>
          <a:bodyPr wrap="square">
            <a:spAutoFit/>
          </a:bodyPr>
          <a:lstStyle/>
          <a:p>
            <a:pPr marL="0" indent="0" algn="just">
              <a:buNone/>
            </a:pPr>
            <a:r>
              <a:rPr lang="en-GB" sz="2400" b="0" i="0" dirty="0">
                <a:effectLst/>
                <a:latin typeface="Helvetica Neue"/>
              </a:rPr>
              <a:t>Working as a data analyst at Airbnb, we have gathered some important insights based on various attributes that can help to increase the revenue.</a:t>
            </a:r>
          </a:p>
        </p:txBody>
      </p:sp>
    </p:spTree>
    <p:extLst>
      <p:ext uri="{BB962C8B-B14F-4D97-AF65-F5344CB8AC3E}">
        <p14:creationId xmlns:p14="http://schemas.microsoft.com/office/powerpoint/2010/main" val="617293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54D0A-5444-A97E-2110-244DA32F7EE3}"/>
              </a:ext>
            </a:extLst>
          </p:cNvPr>
          <p:cNvSpPr>
            <a:spLocks noGrp="1"/>
          </p:cNvSpPr>
          <p:nvPr>
            <p:ph type="title"/>
          </p:nvPr>
        </p:nvSpPr>
        <p:spPr>
          <a:xfrm>
            <a:off x="5894962" y="479493"/>
            <a:ext cx="5458838" cy="1325563"/>
          </a:xfrm>
        </p:spPr>
        <p:txBody>
          <a:bodyPr>
            <a:normAutofit/>
          </a:bodyPr>
          <a:lstStyle/>
          <a:p>
            <a:r>
              <a:rPr lang="en-GB" b="1" dirty="0"/>
              <a:t>Objective</a:t>
            </a:r>
            <a:endParaRPr lang="en-US" b="1" dirty="0"/>
          </a:p>
        </p:txBody>
      </p:sp>
      <p:sp>
        <p:nvSpPr>
          <p:cNvPr id="3" name="Content Placeholder 2">
            <a:extLst>
              <a:ext uri="{FF2B5EF4-FFF2-40B4-BE49-F238E27FC236}">
                <a16:creationId xmlns:a16="http://schemas.microsoft.com/office/drawing/2014/main" id="{C9A76505-852D-6A9C-E426-CFC4689CEEBD}"/>
              </a:ext>
            </a:extLst>
          </p:cNvPr>
          <p:cNvSpPr>
            <a:spLocks noGrp="1"/>
          </p:cNvSpPr>
          <p:nvPr>
            <p:ph idx="1"/>
          </p:nvPr>
        </p:nvSpPr>
        <p:spPr>
          <a:xfrm>
            <a:off x="5894962" y="1984443"/>
            <a:ext cx="5458838" cy="1970845"/>
          </a:xfrm>
        </p:spPr>
        <p:txBody>
          <a:bodyPr>
            <a:normAutofit/>
          </a:bodyPr>
          <a:lstStyle/>
          <a:p>
            <a:pPr marL="0" indent="0">
              <a:buNone/>
            </a:pPr>
            <a:r>
              <a:rPr lang="en-GB" dirty="0"/>
              <a:t>Translate data-driven insights into actionable business strategies for market expansion, operations, and user experience improvements.</a:t>
            </a:r>
          </a:p>
        </p:txBody>
      </p:sp>
      <p:pic>
        <p:nvPicPr>
          <p:cNvPr id="7" name="Graphic 6" descr="Target Audience with solid fill">
            <a:extLst>
              <a:ext uri="{FF2B5EF4-FFF2-40B4-BE49-F238E27FC236}">
                <a16:creationId xmlns:a16="http://schemas.microsoft.com/office/drawing/2014/main" id="{B7CD6E46-52D3-D21D-1943-A50359C10D98}"/>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703182" y="955437"/>
            <a:ext cx="4777381" cy="477738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5" name="TextBox 4">
            <a:extLst>
              <a:ext uri="{FF2B5EF4-FFF2-40B4-BE49-F238E27FC236}">
                <a16:creationId xmlns:a16="http://schemas.microsoft.com/office/drawing/2014/main" id="{0A7CBF92-4C32-CAA1-AA90-BE374AFA5C08}"/>
              </a:ext>
            </a:extLst>
          </p:cNvPr>
          <p:cNvSpPr txBox="1"/>
          <p:nvPr/>
        </p:nvSpPr>
        <p:spPr>
          <a:xfrm>
            <a:off x="5894962" y="4421184"/>
            <a:ext cx="5820623" cy="646331"/>
          </a:xfrm>
          <a:prstGeom prst="rect">
            <a:avLst/>
          </a:prstGeom>
          <a:noFill/>
        </p:spPr>
        <p:txBody>
          <a:bodyPr wrap="square">
            <a:spAutoFit/>
          </a:bodyPr>
          <a:lstStyle/>
          <a:p>
            <a:pPr marL="0" indent="0">
              <a:buNone/>
            </a:pPr>
            <a:r>
              <a:rPr lang="en-GB" sz="1800" i="1" dirty="0"/>
              <a:t>Refer Appendix for detailed </a:t>
            </a:r>
            <a:r>
              <a:rPr lang="en-GB" i="1" dirty="0"/>
              <a:t>m</a:t>
            </a:r>
            <a:r>
              <a:rPr lang="en-GB" sz="1800" i="1" dirty="0"/>
              <a:t>ethodology </a:t>
            </a:r>
            <a:r>
              <a:rPr lang="en-GB" i="1" dirty="0"/>
              <a:t>u</a:t>
            </a:r>
            <a:r>
              <a:rPr lang="en-GB" sz="1800" i="1" dirty="0"/>
              <a:t>sed and </a:t>
            </a:r>
            <a:r>
              <a:rPr lang="en-GB" sz="1800" kern="1200" dirty="0">
                <a:solidFill>
                  <a:srgbClr val="000000"/>
                </a:solidFill>
                <a:effectLst/>
                <a:latin typeface="Calibri" panose="020F0502020204030204" pitchFamily="34" charset="0"/>
                <a:ea typeface="+mn-ea"/>
                <a:cs typeface="+mn-cs"/>
              </a:rPr>
              <a:t>Recommendations</a:t>
            </a:r>
            <a:endParaRPr lang="en-US" sz="1800" i="1" dirty="0"/>
          </a:p>
        </p:txBody>
      </p:sp>
    </p:spTree>
    <p:extLst>
      <p:ext uri="{BB962C8B-B14F-4D97-AF65-F5344CB8AC3E}">
        <p14:creationId xmlns:p14="http://schemas.microsoft.com/office/powerpoint/2010/main" val="3671207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slide2" descr="Region-wise Distribution">
            <a:extLst>
              <a:ext uri="{FF2B5EF4-FFF2-40B4-BE49-F238E27FC236}">
                <a16:creationId xmlns:a16="http://schemas.microsoft.com/office/drawing/2014/main" id="{2B76F041-9AF0-4830-AD80-2F02E55D84E8}"/>
              </a:ext>
            </a:extLst>
          </p:cNvPr>
          <p:cNvPicPr>
            <a:picLocks noChangeAspect="1"/>
          </p:cNvPicPr>
          <p:nvPr/>
        </p:nvPicPr>
        <p:blipFill rotWithShape="1">
          <a:blip r:embed="rId2">
            <a:extLst>
              <a:ext uri="{28A0092B-C50C-407E-A947-70E740481C1C}">
                <a14:useLocalDpi xmlns:a14="http://schemas.microsoft.com/office/drawing/2010/main" val="0"/>
              </a:ext>
            </a:extLst>
          </a:blip>
          <a:srcRect t="6231"/>
          <a:stretch/>
        </p:blipFill>
        <p:spPr>
          <a:xfrm>
            <a:off x="1418559" y="990600"/>
            <a:ext cx="7147090" cy="5223932"/>
          </a:xfrm>
          <a:prstGeom prst="rect">
            <a:avLst/>
          </a:prstGeom>
        </p:spPr>
      </p:pic>
      <p:sp>
        <p:nvSpPr>
          <p:cNvPr id="4" name="TextBox 3">
            <a:extLst>
              <a:ext uri="{FF2B5EF4-FFF2-40B4-BE49-F238E27FC236}">
                <a16:creationId xmlns:a16="http://schemas.microsoft.com/office/drawing/2014/main" id="{EF1FB52E-2D2A-46CE-7B42-F6B3ED46F01D}"/>
              </a:ext>
            </a:extLst>
          </p:cNvPr>
          <p:cNvSpPr txBox="1"/>
          <p:nvPr/>
        </p:nvSpPr>
        <p:spPr>
          <a:xfrm>
            <a:off x="6718300" y="2678937"/>
            <a:ext cx="5003799" cy="1893660"/>
          </a:xfrm>
          <a:prstGeom prst="rect">
            <a:avLst/>
          </a:prstGeom>
          <a:noFill/>
        </p:spPr>
        <p:txBody>
          <a:bodyPr wrap="square">
            <a:spAutoFit/>
          </a:bodyPr>
          <a:lstStyle/>
          <a:p>
            <a:pPr defTabSz="740664">
              <a:spcAft>
                <a:spcPts val="600"/>
              </a:spcAft>
            </a:pPr>
            <a:r>
              <a:rPr lang="en-GB" sz="1458" b="1" kern="1200" dirty="0">
                <a:solidFill>
                  <a:schemeClr val="tx1"/>
                </a:solidFill>
                <a:latin typeface="Helvetica Neue"/>
                <a:ea typeface="+mn-ea"/>
                <a:cs typeface="+mn-cs"/>
              </a:rPr>
              <a:t>Insights:</a:t>
            </a:r>
          </a:p>
          <a:p>
            <a:pPr marL="231458" indent="-231458" algn="just" defTabSz="740664">
              <a:spcAft>
                <a:spcPts val="600"/>
              </a:spcAft>
              <a:buFont typeface="Arial" panose="020B0604020202020204" pitchFamily="34" charset="0"/>
              <a:buChar char="•"/>
            </a:pPr>
            <a:r>
              <a:rPr lang="en-GB" sz="1458" kern="1200" dirty="0">
                <a:solidFill>
                  <a:schemeClr val="tx1"/>
                </a:solidFill>
                <a:latin typeface="Helvetica Neue"/>
                <a:ea typeface="+mn-ea"/>
                <a:cs typeface="+mn-cs"/>
              </a:rPr>
              <a:t>We can see Manhattan has the highest percentage of Properties with 26.99% Entire Home/Apt Type and 16.32% Private Room Type.</a:t>
            </a:r>
          </a:p>
          <a:p>
            <a:pPr marL="231458" indent="-231458" defTabSz="740664">
              <a:spcAft>
                <a:spcPts val="600"/>
              </a:spcAft>
              <a:buFont typeface="Arial" panose="020B0604020202020204" pitchFamily="34" charset="0"/>
              <a:buChar char="•"/>
            </a:pPr>
            <a:r>
              <a:rPr lang="en-GB" sz="1458" kern="1200" dirty="0">
                <a:solidFill>
                  <a:schemeClr val="tx1"/>
                </a:solidFill>
                <a:latin typeface="Helvetica Neue"/>
                <a:ea typeface="+mn-ea"/>
                <a:cs typeface="+mn-cs"/>
              </a:rPr>
              <a:t>And potential growth in Brooklyn and Queens.</a:t>
            </a:r>
          </a:p>
          <a:p>
            <a:pPr marL="231458" indent="-231458" defTabSz="740664">
              <a:spcAft>
                <a:spcPts val="600"/>
              </a:spcAft>
              <a:buFont typeface="Arial" panose="020B0604020202020204" pitchFamily="34" charset="0"/>
              <a:buChar char="•"/>
            </a:pPr>
            <a:r>
              <a:rPr lang="en-GB" sz="1458" kern="1200" dirty="0">
                <a:solidFill>
                  <a:schemeClr val="tx1"/>
                </a:solidFill>
                <a:latin typeface="Helvetica Neue"/>
                <a:ea typeface="+mn-ea"/>
                <a:cs typeface="+mn-cs"/>
              </a:rPr>
              <a:t>We can also see, Staten Island and Bronx has least number of Properties</a:t>
            </a:r>
            <a:endParaRPr lang="en-GB" dirty="0">
              <a:latin typeface="Helvetica Neue"/>
            </a:endParaRPr>
          </a:p>
        </p:txBody>
      </p:sp>
      <p:sp>
        <p:nvSpPr>
          <p:cNvPr id="5" name="TextBox 4">
            <a:extLst>
              <a:ext uri="{FF2B5EF4-FFF2-40B4-BE49-F238E27FC236}">
                <a16:creationId xmlns:a16="http://schemas.microsoft.com/office/drawing/2014/main" id="{F57245C4-136B-4DE4-67C1-E2CDB5B01EDE}"/>
              </a:ext>
            </a:extLst>
          </p:cNvPr>
          <p:cNvSpPr txBox="1"/>
          <p:nvPr/>
        </p:nvSpPr>
        <p:spPr>
          <a:xfrm>
            <a:off x="1244601" y="595442"/>
            <a:ext cx="5473699" cy="523220"/>
          </a:xfrm>
          <a:prstGeom prst="rect">
            <a:avLst/>
          </a:prstGeom>
          <a:noFill/>
        </p:spPr>
        <p:txBody>
          <a:bodyPr wrap="square" rtlCol="0">
            <a:spAutoFit/>
          </a:bodyPr>
          <a:lstStyle/>
          <a:p>
            <a:r>
              <a:rPr lang="en-GB" sz="2800" b="1" dirty="0"/>
              <a:t>Distribution of Properties by Region</a:t>
            </a:r>
            <a:endParaRPr lang="en-US" sz="2800" b="1" dirty="0"/>
          </a:p>
        </p:txBody>
      </p:sp>
    </p:spTree>
    <p:extLst>
      <p:ext uri="{BB962C8B-B14F-4D97-AF65-F5344CB8AC3E}">
        <p14:creationId xmlns:p14="http://schemas.microsoft.com/office/powerpoint/2010/main" val="95992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slide3" descr="Popularity of Region">
            <a:extLst>
              <a:ext uri="{FF2B5EF4-FFF2-40B4-BE49-F238E27FC236}">
                <a16:creationId xmlns:a16="http://schemas.microsoft.com/office/drawing/2014/main" id="{677B4446-1B42-4D79-B7E3-F31ACA6F2E14}"/>
              </a:ext>
            </a:extLst>
          </p:cNvPr>
          <p:cNvPicPr>
            <a:picLocks noChangeAspect="1"/>
          </p:cNvPicPr>
          <p:nvPr/>
        </p:nvPicPr>
        <p:blipFill rotWithShape="1">
          <a:blip r:embed="rId2">
            <a:extLst>
              <a:ext uri="{28A0092B-C50C-407E-A947-70E740481C1C}">
                <a14:useLocalDpi xmlns:a14="http://schemas.microsoft.com/office/drawing/2010/main" val="0"/>
              </a:ext>
            </a:extLst>
          </a:blip>
          <a:srcRect t="6231"/>
          <a:stretch/>
        </p:blipFill>
        <p:spPr>
          <a:xfrm>
            <a:off x="1632903" y="990600"/>
            <a:ext cx="6553332" cy="5223932"/>
          </a:xfrm>
          <a:prstGeom prst="rect">
            <a:avLst/>
          </a:prstGeom>
        </p:spPr>
      </p:pic>
      <p:sp>
        <p:nvSpPr>
          <p:cNvPr id="9" name="TextBox 8">
            <a:extLst>
              <a:ext uri="{FF2B5EF4-FFF2-40B4-BE49-F238E27FC236}">
                <a16:creationId xmlns:a16="http://schemas.microsoft.com/office/drawing/2014/main" id="{175E656F-D94E-A625-538D-67046AFE8AEC}"/>
              </a:ext>
            </a:extLst>
          </p:cNvPr>
          <p:cNvSpPr txBox="1"/>
          <p:nvPr/>
        </p:nvSpPr>
        <p:spPr>
          <a:xfrm>
            <a:off x="6831634" y="1993596"/>
            <a:ext cx="5050017" cy="1632755"/>
          </a:xfrm>
          <a:prstGeom prst="rect">
            <a:avLst/>
          </a:prstGeom>
          <a:noFill/>
        </p:spPr>
        <p:txBody>
          <a:bodyPr wrap="square">
            <a:spAutoFit/>
          </a:bodyPr>
          <a:lstStyle/>
          <a:p>
            <a:pPr defTabSz="599938">
              <a:spcAft>
                <a:spcPts val="486"/>
              </a:spcAft>
            </a:pPr>
            <a:r>
              <a:rPr lang="en-GB" sz="1460" b="1" kern="1200" dirty="0">
                <a:solidFill>
                  <a:schemeClr val="tx1"/>
                </a:solidFill>
                <a:latin typeface="Helvetica Neue"/>
                <a:ea typeface="+mn-ea"/>
                <a:cs typeface="+mn-cs"/>
              </a:rPr>
              <a:t>Insights:</a:t>
            </a:r>
          </a:p>
          <a:p>
            <a:pPr marL="187481" indent="-187481" algn="just" defTabSz="599938">
              <a:spcAft>
                <a:spcPts val="486"/>
              </a:spcAft>
              <a:buFont typeface="Arial" panose="020B0604020202020204" pitchFamily="34" charset="0"/>
              <a:buChar char="•"/>
            </a:pPr>
            <a:r>
              <a:rPr lang="en-GB" sz="1460" kern="1200" dirty="0">
                <a:solidFill>
                  <a:schemeClr val="tx1"/>
                </a:solidFill>
                <a:latin typeface="Helvetica Neue"/>
                <a:ea typeface="+mn-ea"/>
                <a:cs typeface="+mn-cs"/>
              </a:rPr>
              <a:t>Brooklyn is the most Popular Region with 42.76% of booking reviews.</a:t>
            </a:r>
          </a:p>
          <a:p>
            <a:pPr marL="187481" indent="-187481" algn="just" defTabSz="599938">
              <a:spcAft>
                <a:spcPts val="486"/>
              </a:spcAft>
              <a:buFont typeface="Arial" panose="020B0604020202020204" pitchFamily="34" charset="0"/>
              <a:buChar char="•"/>
            </a:pPr>
            <a:r>
              <a:rPr lang="en-GB" sz="1460" kern="1200" dirty="0">
                <a:solidFill>
                  <a:schemeClr val="tx1"/>
                </a:solidFill>
                <a:latin typeface="Helvetica Neue"/>
                <a:ea typeface="+mn-ea"/>
                <a:cs typeface="+mn-cs"/>
              </a:rPr>
              <a:t>Second is Manhattan with 39.94% of booking reviews.</a:t>
            </a:r>
          </a:p>
          <a:p>
            <a:pPr marL="187481" indent="-187481" algn="just" defTabSz="599938">
              <a:spcAft>
                <a:spcPts val="486"/>
              </a:spcAft>
              <a:buFont typeface="Arial" panose="020B0604020202020204" pitchFamily="34" charset="0"/>
              <a:buChar char="•"/>
            </a:pPr>
            <a:r>
              <a:rPr lang="en-GB" sz="1460" kern="1200" dirty="0">
                <a:solidFill>
                  <a:schemeClr val="tx1"/>
                </a:solidFill>
                <a:latin typeface="Helvetica Neue"/>
                <a:ea typeface="+mn-ea"/>
                <a:cs typeface="+mn-cs"/>
              </a:rPr>
              <a:t>And Staten Island is the least popular region as it only has 1.01% of Booking reviews.</a:t>
            </a:r>
            <a:endParaRPr lang="en-GB" sz="1460" dirty="0">
              <a:latin typeface="Helvetica Neue"/>
            </a:endParaRPr>
          </a:p>
        </p:txBody>
      </p:sp>
      <p:sp>
        <p:nvSpPr>
          <p:cNvPr id="11" name="TextBox 10">
            <a:extLst>
              <a:ext uri="{FF2B5EF4-FFF2-40B4-BE49-F238E27FC236}">
                <a16:creationId xmlns:a16="http://schemas.microsoft.com/office/drawing/2014/main" id="{57DEB733-623C-616C-EA6B-22D8D8AED231}"/>
              </a:ext>
            </a:extLst>
          </p:cNvPr>
          <p:cNvSpPr txBox="1"/>
          <p:nvPr/>
        </p:nvSpPr>
        <p:spPr>
          <a:xfrm>
            <a:off x="1632903" y="535651"/>
            <a:ext cx="4875437" cy="523220"/>
          </a:xfrm>
          <a:prstGeom prst="rect">
            <a:avLst/>
          </a:prstGeom>
          <a:noFill/>
        </p:spPr>
        <p:txBody>
          <a:bodyPr wrap="none" rtlCol="0">
            <a:spAutoFit/>
          </a:bodyPr>
          <a:lstStyle/>
          <a:p>
            <a:r>
              <a:rPr lang="en-GB" sz="2800" b="1" dirty="0"/>
              <a:t>Popular Regions as per Reviews</a:t>
            </a:r>
            <a:endParaRPr lang="en-US" sz="2800" b="1" dirty="0"/>
          </a:p>
        </p:txBody>
      </p:sp>
    </p:spTree>
    <p:extLst>
      <p:ext uri="{BB962C8B-B14F-4D97-AF65-F5344CB8AC3E}">
        <p14:creationId xmlns:p14="http://schemas.microsoft.com/office/powerpoint/2010/main" val="95992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slide4" descr="Distribution of Room Type">
            <a:extLst>
              <a:ext uri="{FF2B5EF4-FFF2-40B4-BE49-F238E27FC236}">
                <a16:creationId xmlns:a16="http://schemas.microsoft.com/office/drawing/2014/main" id="{DAF9680C-D740-4110-979A-ED8F065D1B23}"/>
              </a:ext>
            </a:extLst>
          </p:cNvPr>
          <p:cNvPicPr>
            <a:picLocks noChangeAspect="1"/>
          </p:cNvPicPr>
          <p:nvPr/>
        </p:nvPicPr>
        <p:blipFill rotWithShape="1">
          <a:blip r:embed="rId2">
            <a:extLst>
              <a:ext uri="{28A0092B-C50C-407E-A947-70E740481C1C}">
                <a14:useLocalDpi xmlns:a14="http://schemas.microsoft.com/office/drawing/2010/main" val="0"/>
              </a:ext>
            </a:extLst>
          </a:blip>
          <a:srcRect l="16356" t="19813" r="29639" b="23759"/>
          <a:stretch/>
        </p:blipFill>
        <p:spPr>
          <a:xfrm>
            <a:off x="5548030" y="2724579"/>
            <a:ext cx="6377270" cy="3914671"/>
          </a:xfrm>
          <a:prstGeom prst="round2DiagRect">
            <a:avLst>
              <a:gd name="adj1" fmla="val 50000"/>
              <a:gd name="adj2" fmla="val 0"/>
            </a:avLst>
          </a:prstGeom>
          <a:ln w="88900" cap="sq">
            <a:solidFill>
              <a:srgbClr val="FFFFFF"/>
            </a:solidFill>
            <a:miter lim="800000"/>
          </a:ln>
          <a:effectLst>
            <a:outerShdw blurRad="254000" algn="tl" rotWithShape="0">
              <a:srgbClr val="000000">
                <a:alpha val="43000"/>
              </a:srgbClr>
            </a:outerShdw>
          </a:effectLst>
        </p:spPr>
      </p:pic>
      <p:sp>
        <p:nvSpPr>
          <p:cNvPr id="7" name="TextBox 6">
            <a:extLst>
              <a:ext uri="{FF2B5EF4-FFF2-40B4-BE49-F238E27FC236}">
                <a16:creationId xmlns:a16="http://schemas.microsoft.com/office/drawing/2014/main" id="{124EBCB1-1D16-E436-ECEB-AA77DE19751F}"/>
              </a:ext>
            </a:extLst>
          </p:cNvPr>
          <p:cNvSpPr txBox="1"/>
          <p:nvPr/>
        </p:nvSpPr>
        <p:spPr>
          <a:xfrm>
            <a:off x="1435655" y="2159545"/>
            <a:ext cx="3911045" cy="1477328"/>
          </a:xfrm>
          <a:prstGeom prst="rect">
            <a:avLst/>
          </a:prstGeom>
          <a:noFill/>
        </p:spPr>
        <p:txBody>
          <a:bodyPr wrap="square">
            <a:spAutoFit/>
          </a:bodyPr>
          <a:lstStyle/>
          <a:p>
            <a:pPr defTabSz="740664">
              <a:spcAft>
                <a:spcPts val="600"/>
              </a:spcAft>
            </a:pPr>
            <a:r>
              <a:rPr lang="en-GB" sz="1600" b="1" kern="1200" dirty="0">
                <a:solidFill>
                  <a:schemeClr val="tx1"/>
                </a:solidFill>
                <a:latin typeface="Helvetica Neue"/>
                <a:ea typeface="+mn-ea"/>
                <a:cs typeface="+mn-cs"/>
              </a:rPr>
              <a:t>Insights:</a:t>
            </a:r>
          </a:p>
          <a:p>
            <a:pPr marL="231458" indent="-231458" algn="just" defTabSz="740664">
              <a:spcAft>
                <a:spcPts val="600"/>
              </a:spcAft>
              <a:buFont typeface="Arial" panose="020B0604020202020204" pitchFamily="34" charset="0"/>
              <a:buChar char="•"/>
            </a:pPr>
            <a:r>
              <a:rPr lang="en-GB" sz="1600" dirty="0">
                <a:latin typeface="Helvetica Neue"/>
              </a:rPr>
              <a:t>We can see Most of the people prefer to book the Entire Home/Apt.</a:t>
            </a:r>
          </a:p>
          <a:p>
            <a:pPr marL="231458" indent="-231458" algn="just" defTabSz="740664">
              <a:spcAft>
                <a:spcPts val="600"/>
              </a:spcAft>
              <a:buFont typeface="Arial" panose="020B0604020202020204" pitchFamily="34" charset="0"/>
              <a:buChar char="•"/>
            </a:pPr>
            <a:r>
              <a:rPr lang="en-GB" sz="1600" dirty="0">
                <a:latin typeface="Helvetica Neue"/>
              </a:rPr>
              <a:t>Shared Room Type are least popular choose with only 2.37% booking.</a:t>
            </a:r>
            <a:endParaRPr lang="en-GB" sz="2000" dirty="0">
              <a:latin typeface="Helvetica Neue"/>
            </a:endParaRPr>
          </a:p>
        </p:txBody>
      </p:sp>
      <p:sp>
        <p:nvSpPr>
          <p:cNvPr id="8" name="TextBox 7">
            <a:extLst>
              <a:ext uri="{FF2B5EF4-FFF2-40B4-BE49-F238E27FC236}">
                <a16:creationId xmlns:a16="http://schemas.microsoft.com/office/drawing/2014/main" id="{3B0E6B66-7BAA-1805-C4AC-2D9781640151}"/>
              </a:ext>
            </a:extLst>
          </p:cNvPr>
          <p:cNvSpPr txBox="1"/>
          <p:nvPr/>
        </p:nvSpPr>
        <p:spPr>
          <a:xfrm>
            <a:off x="7614112" y="1465629"/>
            <a:ext cx="4095288" cy="523220"/>
          </a:xfrm>
          <a:prstGeom prst="rect">
            <a:avLst/>
          </a:prstGeom>
          <a:noFill/>
        </p:spPr>
        <p:txBody>
          <a:bodyPr wrap="none" rtlCol="0">
            <a:spAutoFit/>
          </a:bodyPr>
          <a:lstStyle/>
          <a:p>
            <a:r>
              <a:rPr lang="en-GB" sz="2800" b="1" dirty="0"/>
              <a:t>Distribution of Room Type</a:t>
            </a:r>
            <a:endParaRPr lang="en-US" sz="2800" b="1" dirty="0"/>
          </a:p>
        </p:txBody>
      </p:sp>
    </p:spTree>
    <p:extLst>
      <p:ext uri="{BB962C8B-B14F-4D97-AF65-F5344CB8AC3E}">
        <p14:creationId xmlns:p14="http://schemas.microsoft.com/office/powerpoint/2010/main" val="95992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slide5" descr="Host Type by Room">
            <a:extLst>
              <a:ext uri="{FF2B5EF4-FFF2-40B4-BE49-F238E27FC236}">
                <a16:creationId xmlns:a16="http://schemas.microsoft.com/office/drawing/2014/main" id="{69AD89F9-5956-46F5-8B91-BB5EED084123}"/>
              </a:ext>
            </a:extLst>
          </p:cNvPr>
          <p:cNvPicPr>
            <a:picLocks noChangeAspect="1"/>
          </p:cNvPicPr>
          <p:nvPr/>
        </p:nvPicPr>
        <p:blipFill rotWithShape="1">
          <a:blip r:embed="rId2">
            <a:extLst>
              <a:ext uri="{28A0092B-C50C-407E-A947-70E740481C1C}">
                <a14:useLocalDpi xmlns:a14="http://schemas.microsoft.com/office/drawing/2010/main" val="0"/>
              </a:ext>
            </a:extLst>
          </a:blip>
          <a:srcRect t="5834" r="25377"/>
          <a:stretch/>
        </p:blipFill>
        <p:spPr>
          <a:xfrm>
            <a:off x="1856309" y="875049"/>
            <a:ext cx="4814671" cy="5847058"/>
          </a:xfrm>
          <a:prstGeom prst="rect">
            <a:avLst/>
          </a:prstGeom>
        </p:spPr>
      </p:pic>
      <p:sp>
        <p:nvSpPr>
          <p:cNvPr id="2" name="TextBox 1">
            <a:extLst>
              <a:ext uri="{FF2B5EF4-FFF2-40B4-BE49-F238E27FC236}">
                <a16:creationId xmlns:a16="http://schemas.microsoft.com/office/drawing/2014/main" id="{86E5A6F1-D847-5B77-1356-652DACBB56CA}"/>
              </a:ext>
            </a:extLst>
          </p:cNvPr>
          <p:cNvSpPr txBox="1"/>
          <p:nvPr/>
        </p:nvSpPr>
        <p:spPr>
          <a:xfrm>
            <a:off x="6972301" y="2844801"/>
            <a:ext cx="4625990" cy="1056700"/>
          </a:xfrm>
          <a:prstGeom prst="rect">
            <a:avLst/>
          </a:prstGeom>
          <a:noFill/>
        </p:spPr>
        <p:txBody>
          <a:bodyPr wrap="square">
            <a:spAutoFit/>
          </a:bodyPr>
          <a:lstStyle/>
          <a:p>
            <a:pPr defTabSz="485950">
              <a:spcAft>
                <a:spcPts val="394"/>
              </a:spcAft>
            </a:pPr>
            <a:r>
              <a:rPr lang="en-GB" sz="1400" b="1" kern="1200" dirty="0">
                <a:solidFill>
                  <a:schemeClr val="tx1"/>
                </a:solidFill>
                <a:latin typeface="Helvetica Neue"/>
                <a:ea typeface="+mn-ea"/>
                <a:cs typeface="+mn-cs"/>
              </a:rPr>
              <a:t>Insights:</a:t>
            </a:r>
          </a:p>
          <a:p>
            <a:pPr marL="151860" indent="-151860" algn="just" defTabSz="485950">
              <a:spcAft>
                <a:spcPts val="394"/>
              </a:spcAft>
              <a:buFont typeface="Arial" panose="020B0604020202020204" pitchFamily="34" charset="0"/>
              <a:buChar char="•"/>
            </a:pPr>
            <a:r>
              <a:rPr lang="en-GB" sz="1400" kern="1200" dirty="0">
                <a:solidFill>
                  <a:schemeClr val="tx1"/>
                </a:solidFill>
                <a:latin typeface="Helvetica Neue"/>
                <a:ea typeface="+mn-ea"/>
                <a:cs typeface="+mn-cs"/>
              </a:rPr>
              <a:t>We can see most of the Hosts (around 21.5K) are listing Entire Home/Apt on Airbnb.</a:t>
            </a:r>
          </a:p>
          <a:p>
            <a:pPr marL="151860" indent="-151860" algn="just" defTabSz="485950">
              <a:spcAft>
                <a:spcPts val="394"/>
              </a:spcAft>
              <a:buFont typeface="Arial" panose="020B0604020202020204" pitchFamily="34" charset="0"/>
              <a:buChar char="•"/>
            </a:pPr>
            <a:r>
              <a:rPr lang="en-GB" sz="1400" kern="1200" dirty="0">
                <a:solidFill>
                  <a:schemeClr val="tx1"/>
                </a:solidFill>
                <a:latin typeface="Helvetica Neue"/>
                <a:ea typeface="+mn-ea"/>
                <a:cs typeface="+mn-cs"/>
              </a:rPr>
              <a:t>And only 754 Shared Rooms are listed by Hosts.</a:t>
            </a:r>
            <a:endParaRPr lang="en-GB" dirty="0">
              <a:latin typeface="Helvetica Neue"/>
            </a:endParaRPr>
          </a:p>
        </p:txBody>
      </p:sp>
      <p:sp>
        <p:nvSpPr>
          <p:cNvPr id="3" name="TextBox 2">
            <a:extLst>
              <a:ext uri="{FF2B5EF4-FFF2-40B4-BE49-F238E27FC236}">
                <a16:creationId xmlns:a16="http://schemas.microsoft.com/office/drawing/2014/main" id="{EAE760D9-0B5F-8221-4628-23A073C2582D}"/>
              </a:ext>
            </a:extLst>
          </p:cNvPr>
          <p:cNvSpPr txBox="1"/>
          <p:nvPr/>
        </p:nvSpPr>
        <p:spPr>
          <a:xfrm>
            <a:off x="1670670" y="429003"/>
            <a:ext cx="5572884" cy="523220"/>
          </a:xfrm>
          <a:prstGeom prst="rect">
            <a:avLst/>
          </a:prstGeom>
          <a:noFill/>
        </p:spPr>
        <p:txBody>
          <a:bodyPr wrap="square" rtlCol="0">
            <a:spAutoFit/>
          </a:bodyPr>
          <a:lstStyle/>
          <a:p>
            <a:r>
              <a:rPr lang="en-GB" sz="2800" b="1" dirty="0"/>
              <a:t>Popular Room Type Listings by Hosts</a:t>
            </a:r>
            <a:endParaRPr lang="en-US" sz="2800" b="1" dirty="0"/>
          </a:p>
        </p:txBody>
      </p:sp>
    </p:spTree>
    <p:extLst>
      <p:ext uri="{BB962C8B-B14F-4D97-AF65-F5344CB8AC3E}">
        <p14:creationId xmlns:p14="http://schemas.microsoft.com/office/powerpoint/2010/main" val="95992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slide6" descr="Top 20Host by Room">
            <a:extLst>
              <a:ext uri="{FF2B5EF4-FFF2-40B4-BE49-F238E27FC236}">
                <a16:creationId xmlns:a16="http://schemas.microsoft.com/office/drawing/2014/main" id="{8EAE1E00-53A6-457C-A90A-D4A30635449B}"/>
              </a:ext>
            </a:extLst>
          </p:cNvPr>
          <p:cNvPicPr>
            <a:picLocks noChangeAspect="1"/>
          </p:cNvPicPr>
          <p:nvPr/>
        </p:nvPicPr>
        <p:blipFill rotWithShape="1">
          <a:blip r:embed="rId2">
            <a:extLst>
              <a:ext uri="{28A0092B-C50C-407E-A947-70E740481C1C}">
                <a14:useLocalDpi xmlns:a14="http://schemas.microsoft.com/office/drawing/2010/main" val="0"/>
              </a:ext>
            </a:extLst>
          </a:blip>
          <a:srcRect t="4243"/>
          <a:stretch/>
        </p:blipFill>
        <p:spPr>
          <a:xfrm>
            <a:off x="1494535" y="1035980"/>
            <a:ext cx="9939485" cy="5334662"/>
          </a:xfrm>
          <a:prstGeom prst="rect">
            <a:avLst/>
          </a:prstGeom>
          <a:ln>
            <a:noFill/>
          </a:ln>
          <a:effectLst>
            <a:softEdge rad="112500"/>
          </a:effectLst>
        </p:spPr>
      </p:pic>
      <p:sp>
        <p:nvSpPr>
          <p:cNvPr id="3" name="TextBox 2">
            <a:extLst>
              <a:ext uri="{FF2B5EF4-FFF2-40B4-BE49-F238E27FC236}">
                <a16:creationId xmlns:a16="http://schemas.microsoft.com/office/drawing/2014/main" id="{390D4E8F-3005-4081-F63E-8B64A7A2536C}"/>
              </a:ext>
            </a:extLst>
          </p:cNvPr>
          <p:cNvSpPr txBox="1"/>
          <p:nvPr/>
        </p:nvSpPr>
        <p:spPr>
          <a:xfrm>
            <a:off x="1494535" y="740418"/>
            <a:ext cx="5695951" cy="523220"/>
          </a:xfrm>
          <a:prstGeom prst="rect">
            <a:avLst/>
          </a:prstGeom>
          <a:noFill/>
        </p:spPr>
        <p:txBody>
          <a:bodyPr wrap="square" rtlCol="0">
            <a:spAutoFit/>
          </a:bodyPr>
          <a:lstStyle/>
          <a:p>
            <a:r>
              <a:rPr lang="en-GB" sz="2800" b="1" dirty="0"/>
              <a:t>Top 20 Hosts by Number of Listings</a:t>
            </a:r>
            <a:endParaRPr lang="en-US" sz="2800" b="1" dirty="0"/>
          </a:p>
        </p:txBody>
      </p:sp>
    </p:spTree>
    <p:extLst>
      <p:ext uri="{BB962C8B-B14F-4D97-AF65-F5344CB8AC3E}">
        <p14:creationId xmlns:p14="http://schemas.microsoft.com/office/powerpoint/2010/main" val="95992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6A5708D-9679-CE9D-46F5-1BC32D0FA3F0}"/>
              </a:ext>
            </a:extLst>
          </p:cNvPr>
          <p:cNvSpPr txBox="1"/>
          <p:nvPr/>
        </p:nvSpPr>
        <p:spPr>
          <a:xfrm>
            <a:off x="8153400" y="1128094"/>
            <a:ext cx="3434180" cy="1415270"/>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3200" b="1" kern="1200">
                <a:solidFill>
                  <a:schemeClr val="tx1"/>
                </a:solidFill>
                <a:latin typeface="+mj-lt"/>
                <a:ea typeface="+mj-ea"/>
                <a:cs typeface="+mj-cs"/>
              </a:rPr>
              <a:t>Total Revenue by Room Types</a:t>
            </a:r>
          </a:p>
        </p:txBody>
      </p:sp>
      <p:pic>
        <p:nvPicPr>
          <p:cNvPr id="7" name="slide7" descr="Revenue by Room">
            <a:extLst>
              <a:ext uri="{FF2B5EF4-FFF2-40B4-BE49-F238E27FC236}">
                <a16:creationId xmlns:a16="http://schemas.microsoft.com/office/drawing/2014/main" id="{3CD3B85C-5072-4D91-BB39-4BB6992AF6D0}"/>
              </a:ext>
            </a:extLst>
          </p:cNvPr>
          <p:cNvPicPr>
            <a:picLocks noChangeAspect="1"/>
          </p:cNvPicPr>
          <p:nvPr/>
        </p:nvPicPr>
        <p:blipFill rotWithShape="1">
          <a:blip r:embed="rId2">
            <a:extLst>
              <a:ext uri="{28A0092B-C50C-407E-A947-70E740481C1C}">
                <a14:useLocalDpi xmlns:a14="http://schemas.microsoft.com/office/drawing/2010/main" val="0"/>
              </a:ext>
            </a:extLst>
          </a:blip>
          <a:srcRect l="20463" t="18287" r="33872" b="28148"/>
          <a:stretch/>
        </p:blipFill>
        <p:spPr>
          <a:xfrm>
            <a:off x="377962" y="963972"/>
            <a:ext cx="6820532" cy="493005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2" name="TextBox 1">
            <a:extLst>
              <a:ext uri="{FF2B5EF4-FFF2-40B4-BE49-F238E27FC236}">
                <a16:creationId xmlns:a16="http://schemas.microsoft.com/office/drawing/2014/main" id="{CE767C94-84DF-E0BD-052F-AE5235C78B9E}"/>
              </a:ext>
            </a:extLst>
          </p:cNvPr>
          <p:cNvSpPr txBox="1"/>
          <p:nvPr/>
        </p:nvSpPr>
        <p:spPr>
          <a:xfrm>
            <a:off x="8153400" y="2543365"/>
            <a:ext cx="3434180" cy="2130236"/>
          </a:xfrm>
          <a:prstGeom prst="rect">
            <a:avLst/>
          </a:prstGeom>
        </p:spPr>
        <p:txBody>
          <a:bodyPr vert="horz" lIns="91440" tIns="45720" rIns="91440" bIns="45720" rtlCol="0">
            <a:normAutofit lnSpcReduction="10000"/>
          </a:bodyPr>
          <a:lstStyle/>
          <a:p>
            <a:pPr>
              <a:lnSpc>
                <a:spcPct val="90000"/>
              </a:lnSpc>
              <a:spcAft>
                <a:spcPts val="600"/>
              </a:spcAft>
            </a:pPr>
            <a:r>
              <a:rPr lang="en-US" b="1" dirty="0"/>
              <a:t>Insights:</a:t>
            </a:r>
          </a:p>
          <a:p>
            <a:pPr marL="231458" indent="-228600" algn="just">
              <a:lnSpc>
                <a:spcPct val="90000"/>
              </a:lnSpc>
              <a:spcAft>
                <a:spcPts val="600"/>
              </a:spcAft>
              <a:buFont typeface="Arial" panose="020B0604020202020204" pitchFamily="34" charset="0"/>
              <a:buChar char="•"/>
            </a:pPr>
            <a:r>
              <a:rPr lang="en-US" dirty="0"/>
              <a:t>Entire Home/Apt Room Type has generated highest Total revenue of $ 104.13 Million.</a:t>
            </a:r>
          </a:p>
          <a:p>
            <a:pPr marL="231458" indent="-228600">
              <a:lnSpc>
                <a:spcPct val="90000"/>
              </a:lnSpc>
              <a:spcAft>
                <a:spcPts val="600"/>
              </a:spcAft>
              <a:buFont typeface="Arial" panose="020B0604020202020204" pitchFamily="34" charset="0"/>
              <a:buChar char="•"/>
            </a:pPr>
            <a:r>
              <a:rPr lang="en-US" dirty="0"/>
              <a:t>And only $ 1.09 Million is generated by Shared Room.</a:t>
            </a:r>
          </a:p>
        </p:txBody>
      </p:sp>
    </p:spTree>
    <p:extLst>
      <p:ext uri="{BB962C8B-B14F-4D97-AF65-F5344CB8AC3E}">
        <p14:creationId xmlns:p14="http://schemas.microsoft.com/office/powerpoint/2010/main" val="959925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556</TotalTime>
  <Words>779</Words>
  <Application>Microsoft Office PowerPoint</Application>
  <PresentationFormat>Widescreen</PresentationFormat>
  <Paragraphs>74</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Century Gothic</vt:lpstr>
      <vt:lpstr>Helvetica Neue</vt:lpstr>
      <vt:lpstr>inherit</vt:lpstr>
      <vt:lpstr>Wingdings 3</vt:lpstr>
      <vt:lpstr>Ion</vt:lpstr>
      <vt:lpstr>Airbnb Case Study</vt:lpstr>
      <vt:lpstr>Problem Statement</vt:lpstr>
      <vt:lpstr>Objective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Appendix</vt:lpstr>
      <vt:lpstr>Appendix - Methodology Used</vt:lpstr>
      <vt:lpstr>Appendix - Methodology Used</vt:lpstr>
      <vt:lpstr>Appendix - 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Ankit Uikey</dc:creator>
  <cp:lastModifiedBy>Kapil Parmar</cp:lastModifiedBy>
  <cp:revision>11</cp:revision>
  <dcterms:created xsi:type="dcterms:W3CDTF">2024-08-09T18:16:49Z</dcterms:created>
  <dcterms:modified xsi:type="dcterms:W3CDTF">2024-09-26T11:57:40Z</dcterms:modified>
</cp:coreProperties>
</file>