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38" r:id="rId3"/>
    <p:sldId id="409" r:id="rId4"/>
    <p:sldId id="410" r:id="rId5"/>
    <p:sldId id="411" r:id="rId6"/>
    <p:sldId id="412" r:id="rId7"/>
    <p:sldId id="413" r:id="rId8"/>
    <p:sldId id="414" r:id="rId9"/>
    <p:sldId id="415" r:id="rId10"/>
    <p:sldId id="339"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71" r:id="rId38"/>
    <p:sldId id="372" r:id="rId39"/>
    <p:sldId id="373"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16" r:id="rId74"/>
    <p:sldId id="417" r:id="rId75"/>
    <p:sldId id="418" r:id="rId76"/>
    <p:sldId id="419" r:id="rId77"/>
    <p:sldId id="42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14" autoAdjust="0"/>
    <p:restoredTop sz="94660"/>
  </p:normalViewPr>
  <p:slideViewPr>
    <p:cSldViewPr>
      <p:cViewPr varScale="1">
        <p:scale>
          <a:sx n="67" d="100"/>
          <a:sy n="67" d="100"/>
        </p:scale>
        <p:origin x="-15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14302-28E5-4480-A0E3-AD6AAD7B8B5C}"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A1840662-7D17-487D-97F6-F8D413256AA0}">
      <dgm:prSet phldrT="[Text]" custT="1"/>
      <dgm:spPr/>
      <dgm:t>
        <a:bodyPr/>
        <a:lstStyle/>
        <a:p>
          <a:r>
            <a:rPr lang="en-US" sz="2400" dirty="0" smtClean="0">
              <a:latin typeface="Times New Roman" pitchFamily="18" charset="0"/>
              <a:cs typeface="Times New Roman" pitchFamily="18" charset="0"/>
            </a:rPr>
            <a:t>ARQ Techniques</a:t>
          </a:r>
          <a:endParaRPr lang="en-US" sz="2400" dirty="0">
            <a:latin typeface="Times New Roman" pitchFamily="18" charset="0"/>
            <a:cs typeface="Times New Roman" pitchFamily="18" charset="0"/>
          </a:endParaRPr>
        </a:p>
      </dgm:t>
    </dgm:pt>
    <dgm:pt modelId="{BD301405-EA9F-4E92-A8A9-C10D189D4FC0}" type="parTrans" cxnId="{954C4502-3F6F-4701-B63E-3C44C01DFD00}">
      <dgm:prSet/>
      <dgm:spPr/>
      <dgm:t>
        <a:bodyPr/>
        <a:lstStyle/>
        <a:p>
          <a:endParaRPr lang="en-US"/>
        </a:p>
      </dgm:t>
    </dgm:pt>
    <dgm:pt modelId="{CB51DEAD-2A8E-4CFB-B633-F1BFF5B5BD8D}" type="sibTrans" cxnId="{954C4502-3F6F-4701-B63E-3C44C01DFD00}">
      <dgm:prSet/>
      <dgm:spPr/>
      <dgm:t>
        <a:bodyPr/>
        <a:lstStyle/>
        <a:p>
          <a:endParaRPr lang="en-US"/>
        </a:p>
      </dgm:t>
    </dgm:pt>
    <dgm:pt modelId="{B40AAF2A-4465-4AF4-A63D-5B195BF399D3}">
      <dgm:prSet phldrT="[Text]" custT="1"/>
      <dgm:spPr/>
      <dgm:t>
        <a:bodyPr/>
        <a:lstStyle/>
        <a:p>
          <a:r>
            <a:rPr lang="en-US" sz="2400" dirty="0" smtClean="0">
              <a:latin typeface="Times New Roman" pitchFamily="18" charset="0"/>
              <a:cs typeface="Times New Roman" pitchFamily="18" charset="0"/>
            </a:rPr>
            <a:t>Stop-and-wait ARQ</a:t>
          </a:r>
          <a:endParaRPr lang="en-US" sz="2400" dirty="0">
            <a:latin typeface="Times New Roman" pitchFamily="18" charset="0"/>
            <a:cs typeface="Times New Roman" pitchFamily="18" charset="0"/>
          </a:endParaRPr>
        </a:p>
      </dgm:t>
    </dgm:pt>
    <dgm:pt modelId="{550DEB4B-33BF-4B44-A520-7FDDA75B11AD}" type="parTrans" cxnId="{5ACCAC5D-173D-40E0-90C4-6BDB48849540}">
      <dgm:prSet/>
      <dgm:spPr/>
      <dgm:t>
        <a:bodyPr/>
        <a:lstStyle/>
        <a:p>
          <a:endParaRPr lang="en-US"/>
        </a:p>
      </dgm:t>
    </dgm:pt>
    <dgm:pt modelId="{9808BE14-17CE-407D-AE98-B5F853489FF1}" type="sibTrans" cxnId="{5ACCAC5D-173D-40E0-90C4-6BDB48849540}">
      <dgm:prSet/>
      <dgm:spPr/>
      <dgm:t>
        <a:bodyPr/>
        <a:lstStyle/>
        <a:p>
          <a:endParaRPr lang="en-US"/>
        </a:p>
      </dgm:t>
    </dgm:pt>
    <dgm:pt modelId="{5B0A49E5-99F0-44EE-84A1-3E53614A6C70}">
      <dgm:prSet phldrT="[Text]" custT="1"/>
      <dgm:spPr/>
      <dgm:t>
        <a:bodyPr/>
        <a:lstStyle/>
        <a:p>
          <a:r>
            <a:rPr lang="en-US" sz="2400" dirty="0" smtClean="0">
              <a:latin typeface="Times New Roman" pitchFamily="18" charset="0"/>
              <a:cs typeface="Times New Roman" pitchFamily="18" charset="0"/>
            </a:rPr>
            <a:t>Sliding Window ARQ</a:t>
          </a:r>
          <a:endParaRPr lang="en-US" sz="2400" dirty="0">
            <a:latin typeface="Times New Roman" pitchFamily="18" charset="0"/>
            <a:cs typeface="Times New Roman" pitchFamily="18" charset="0"/>
          </a:endParaRPr>
        </a:p>
      </dgm:t>
    </dgm:pt>
    <dgm:pt modelId="{7D736A6C-C56A-4B85-BC77-8E0E5F3AFCBA}" type="parTrans" cxnId="{E56D7546-2B68-4715-86FF-B5BCFCE264DD}">
      <dgm:prSet/>
      <dgm:spPr/>
      <dgm:t>
        <a:bodyPr/>
        <a:lstStyle/>
        <a:p>
          <a:endParaRPr lang="en-US"/>
        </a:p>
      </dgm:t>
    </dgm:pt>
    <dgm:pt modelId="{03E8C4D9-EFE3-4669-AD28-883726FFBD32}" type="sibTrans" cxnId="{E56D7546-2B68-4715-86FF-B5BCFCE264DD}">
      <dgm:prSet/>
      <dgm:spPr/>
      <dgm:t>
        <a:bodyPr/>
        <a:lstStyle/>
        <a:p>
          <a:endParaRPr lang="en-US"/>
        </a:p>
      </dgm:t>
    </dgm:pt>
    <dgm:pt modelId="{175495F7-75D7-4CAF-A6B9-95A8ACD60D72}">
      <dgm:prSet phldrT="[Text]" custT="1"/>
      <dgm:spPr/>
      <dgm:t>
        <a:bodyPr/>
        <a:lstStyle/>
        <a:p>
          <a:r>
            <a:rPr lang="en-US" sz="2400" dirty="0" smtClean="0">
              <a:latin typeface="Times New Roman" pitchFamily="18" charset="0"/>
              <a:cs typeface="Times New Roman" pitchFamily="18" charset="0"/>
            </a:rPr>
            <a:t>Go-Back-N</a:t>
          </a:r>
          <a:endParaRPr lang="en-US" sz="2400" dirty="0">
            <a:latin typeface="Times New Roman" pitchFamily="18" charset="0"/>
            <a:cs typeface="Times New Roman" pitchFamily="18" charset="0"/>
          </a:endParaRPr>
        </a:p>
      </dgm:t>
    </dgm:pt>
    <dgm:pt modelId="{3C49D59E-071C-4F94-AB10-956572D0BA48}" type="parTrans" cxnId="{7797424E-5176-477F-B0CC-C079EC59B902}">
      <dgm:prSet/>
      <dgm:spPr/>
      <dgm:t>
        <a:bodyPr/>
        <a:lstStyle/>
        <a:p>
          <a:endParaRPr lang="en-US"/>
        </a:p>
      </dgm:t>
    </dgm:pt>
    <dgm:pt modelId="{2C438EB8-AB36-4836-BEA3-D79EB201A7D9}" type="sibTrans" cxnId="{7797424E-5176-477F-B0CC-C079EC59B902}">
      <dgm:prSet/>
      <dgm:spPr/>
      <dgm:t>
        <a:bodyPr/>
        <a:lstStyle/>
        <a:p>
          <a:endParaRPr lang="en-US"/>
        </a:p>
      </dgm:t>
    </dgm:pt>
    <dgm:pt modelId="{42456181-7819-4866-9034-8BAF03C53E10}">
      <dgm:prSet custT="1"/>
      <dgm:spPr/>
      <dgm:t>
        <a:bodyPr/>
        <a:lstStyle/>
        <a:p>
          <a:r>
            <a:rPr lang="en-US" sz="2400" dirty="0" smtClean="0">
              <a:latin typeface="Times New Roman" pitchFamily="18" charset="0"/>
              <a:cs typeface="Times New Roman" pitchFamily="18" charset="0"/>
            </a:rPr>
            <a:t>Selective Repeat</a:t>
          </a:r>
          <a:endParaRPr lang="en-US" sz="2400" dirty="0">
            <a:latin typeface="Times New Roman" pitchFamily="18" charset="0"/>
            <a:cs typeface="Times New Roman" pitchFamily="18" charset="0"/>
          </a:endParaRPr>
        </a:p>
      </dgm:t>
    </dgm:pt>
    <dgm:pt modelId="{B8FA8317-CD0A-4CE4-9A00-C6B4D6B780B1}" type="parTrans" cxnId="{CB0EC7D6-830B-40E8-AC67-E21696EA0F0C}">
      <dgm:prSet/>
      <dgm:spPr/>
      <dgm:t>
        <a:bodyPr/>
        <a:lstStyle/>
        <a:p>
          <a:endParaRPr lang="en-US"/>
        </a:p>
      </dgm:t>
    </dgm:pt>
    <dgm:pt modelId="{6F378978-FD64-4ACA-94D0-0326D9D85495}" type="sibTrans" cxnId="{CB0EC7D6-830B-40E8-AC67-E21696EA0F0C}">
      <dgm:prSet/>
      <dgm:spPr/>
      <dgm:t>
        <a:bodyPr/>
        <a:lstStyle/>
        <a:p>
          <a:endParaRPr lang="en-US"/>
        </a:p>
      </dgm:t>
    </dgm:pt>
    <dgm:pt modelId="{8709D6C2-D4EF-4A5D-964C-5AD8537FCE5D}" type="pres">
      <dgm:prSet presAssocID="{6BC14302-28E5-4480-A0E3-AD6AAD7B8B5C}" presName="hierChild1" presStyleCnt="0">
        <dgm:presLayoutVars>
          <dgm:chPref val="1"/>
          <dgm:dir/>
          <dgm:animOne val="branch"/>
          <dgm:animLvl val="lvl"/>
          <dgm:resizeHandles/>
        </dgm:presLayoutVars>
      </dgm:prSet>
      <dgm:spPr/>
      <dgm:t>
        <a:bodyPr/>
        <a:lstStyle/>
        <a:p>
          <a:endParaRPr lang="en-US"/>
        </a:p>
      </dgm:t>
    </dgm:pt>
    <dgm:pt modelId="{6FCD2499-F2ED-430C-BE90-899B068A7B1E}" type="pres">
      <dgm:prSet presAssocID="{A1840662-7D17-487D-97F6-F8D413256AA0}" presName="hierRoot1" presStyleCnt="0"/>
      <dgm:spPr/>
    </dgm:pt>
    <dgm:pt modelId="{112F59F6-A6B8-48E8-BD9D-872E0D280D45}" type="pres">
      <dgm:prSet presAssocID="{A1840662-7D17-487D-97F6-F8D413256AA0}" presName="composite" presStyleCnt="0"/>
      <dgm:spPr/>
    </dgm:pt>
    <dgm:pt modelId="{5817889D-102C-40BF-99A7-666C3C590580}" type="pres">
      <dgm:prSet presAssocID="{A1840662-7D17-487D-97F6-F8D413256AA0}" presName="background" presStyleLbl="node0" presStyleIdx="0" presStyleCnt="1"/>
      <dgm:spPr/>
    </dgm:pt>
    <dgm:pt modelId="{75E739DF-F93F-4171-9E4B-67D4728D8D75}" type="pres">
      <dgm:prSet presAssocID="{A1840662-7D17-487D-97F6-F8D413256AA0}" presName="text" presStyleLbl="fgAcc0" presStyleIdx="0" presStyleCnt="1">
        <dgm:presLayoutVars>
          <dgm:chPref val="3"/>
        </dgm:presLayoutVars>
      </dgm:prSet>
      <dgm:spPr/>
      <dgm:t>
        <a:bodyPr/>
        <a:lstStyle/>
        <a:p>
          <a:endParaRPr lang="en-US"/>
        </a:p>
      </dgm:t>
    </dgm:pt>
    <dgm:pt modelId="{13990487-BFCF-423A-A295-4FF550768BD7}" type="pres">
      <dgm:prSet presAssocID="{A1840662-7D17-487D-97F6-F8D413256AA0}" presName="hierChild2" presStyleCnt="0"/>
      <dgm:spPr/>
    </dgm:pt>
    <dgm:pt modelId="{E922FB55-E668-4219-B5BE-5B465933653D}" type="pres">
      <dgm:prSet presAssocID="{550DEB4B-33BF-4B44-A520-7FDDA75B11AD}" presName="Name10" presStyleLbl="parChTrans1D2" presStyleIdx="0" presStyleCnt="2"/>
      <dgm:spPr/>
      <dgm:t>
        <a:bodyPr/>
        <a:lstStyle/>
        <a:p>
          <a:endParaRPr lang="en-US"/>
        </a:p>
      </dgm:t>
    </dgm:pt>
    <dgm:pt modelId="{44E5C99F-AA68-41DF-98B5-B7019C6A1864}" type="pres">
      <dgm:prSet presAssocID="{B40AAF2A-4465-4AF4-A63D-5B195BF399D3}" presName="hierRoot2" presStyleCnt="0"/>
      <dgm:spPr/>
    </dgm:pt>
    <dgm:pt modelId="{8305800E-8D1C-4B26-B433-D4DC864EA115}" type="pres">
      <dgm:prSet presAssocID="{B40AAF2A-4465-4AF4-A63D-5B195BF399D3}" presName="composite2" presStyleCnt="0"/>
      <dgm:spPr/>
    </dgm:pt>
    <dgm:pt modelId="{06B213FE-9902-4C6D-B564-4408428D0DB7}" type="pres">
      <dgm:prSet presAssocID="{B40AAF2A-4465-4AF4-A63D-5B195BF399D3}" presName="background2" presStyleLbl="node2" presStyleIdx="0" presStyleCnt="2"/>
      <dgm:spPr/>
    </dgm:pt>
    <dgm:pt modelId="{6A4ADDD3-CB19-4E15-A99A-0E7ED5274E4C}" type="pres">
      <dgm:prSet presAssocID="{B40AAF2A-4465-4AF4-A63D-5B195BF399D3}" presName="text2" presStyleLbl="fgAcc2" presStyleIdx="0" presStyleCnt="2" custScaleX="124722">
        <dgm:presLayoutVars>
          <dgm:chPref val="3"/>
        </dgm:presLayoutVars>
      </dgm:prSet>
      <dgm:spPr/>
      <dgm:t>
        <a:bodyPr/>
        <a:lstStyle/>
        <a:p>
          <a:endParaRPr lang="en-US"/>
        </a:p>
      </dgm:t>
    </dgm:pt>
    <dgm:pt modelId="{2969B937-6602-49F0-8B77-A3BDF916EAB4}" type="pres">
      <dgm:prSet presAssocID="{B40AAF2A-4465-4AF4-A63D-5B195BF399D3}" presName="hierChild3" presStyleCnt="0"/>
      <dgm:spPr/>
    </dgm:pt>
    <dgm:pt modelId="{4D9FA99F-37BF-4946-8132-2F674BEAFFAD}" type="pres">
      <dgm:prSet presAssocID="{7D736A6C-C56A-4B85-BC77-8E0E5F3AFCBA}" presName="Name10" presStyleLbl="parChTrans1D2" presStyleIdx="1" presStyleCnt="2"/>
      <dgm:spPr/>
      <dgm:t>
        <a:bodyPr/>
        <a:lstStyle/>
        <a:p>
          <a:endParaRPr lang="en-US"/>
        </a:p>
      </dgm:t>
    </dgm:pt>
    <dgm:pt modelId="{18CAB5D9-F2AB-4115-BA4C-13605AB64547}" type="pres">
      <dgm:prSet presAssocID="{5B0A49E5-99F0-44EE-84A1-3E53614A6C70}" presName="hierRoot2" presStyleCnt="0"/>
      <dgm:spPr/>
    </dgm:pt>
    <dgm:pt modelId="{960F05DF-AF73-4359-BD92-47853B1DC7D5}" type="pres">
      <dgm:prSet presAssocID="{5B0A49E5-99F0-44EE-84A1-3E53614A6C70}" presName="composite2" presStyleCnt="0"/>
      <dgm:spPr/>
    </dgm:pt>
    <dgm:pt modelId="{8FCF63CD-C1D5-43FC-95D4-C92DDA1C2CCC}" type="pres">
      <dgm:prSet presAssocID="{5B0A49E5-99F0-44EE-84A1-3E53614A6C70}" presName="background2" presStyleLbl="node2" presStyleIdx="1" presStyleCnt="2"/>
      <dgm:spPr/>
    </dgm:pt>
    <dgm:pt modelId="{CB30C1DA-F1B8-4C78-BFE9-29399095FC48}" type="pres">
      <dgm:prSet presAssocID="{5B0A49E5-99F0-44EE-84A1-3E53614A6C70}" presName="text2" presStyleLbl="fgAcc2" presStyleIdx="1" presStyleCnt="2" custScaleX="142249">
        <dgm:presLayoutVars>
          <dgm:chPref val="3"/>
        </dgm:presLayoutVars>
      </dgm:prSet>
      <dgm:spPr/>
      <dgm:t>
        <a:bodyPr/>
        <a:lstStyle/>
        <a:p>
          <a:endParaRPr lang="en-US"/>
        </a:p>
      </dgm:t>
    </dgm:pt>
    <dgm:pt modelId="{9C1B936A-83FF-4283-9CDE-9389475E58F4}" type="pres">
      <dgm:prSet presAssocID="{5B0A49E5-99F0-44EE-84A1-3E53614A6C70}" presName="hierChild3" presStyleCnt="0"/>
      <dgm:spPr/>
    </dgm:pt>
    <dgm:pt modelId="{DBBC23B8-2885-4CFC-8A40-0B0844E7C83B}" type="pres">
      <dgm:prSet presAssocID="{3C49D59E-071C-4F94-AB10-956572D0BA48}" presName="Name17" presStyleLbl="parChTrans1D3" presStyleIdx="0" presStyleCnt="2"/>
      <dgm:spPr/>
      <dgm:t>
        <a:bodyPr/>
        <a:lstStyle/>
        <a:p>
          <a:endParaRPr lang="en-US"/>
        </a:p>
      </dgm:t>
    </dgm:pt>
    <dgm:pt modelId="{904669CE-F881-434E-8181-235C911D6D89}" type="pres">
      <dgm:prSet presAssocID="{175495F7-75D7-4CAF-A6B9-95A8ACD60D72}" presName="hierRoot3" presStyleCnt="0"/>
      <dgm:spPr/>
    </dgm:pt>
    <dgm:pt modelId="{AB73DC35-37ED-46A6-9577-4865F5D93DAF}" type="pres">
      <dgm:prSet presAssocID="{175495F7-75D7-4CAF-A6B9-95A8ACD60D72}" presName="composite3" presStyleCnt="0"/>
      <dgm:spPr/>
    </dgm:pt>
    <dgm:pt modelId="{D6CC8528-BEDB-4242-9D8D-DC59E0034029}" type="pres">
      <dgm:prSet presAssocID="{175495F7-75D7-4CAF-A6B9-95A8ACD60D72}" presName="background3" presStyleLbl="node3" presStyleIdx="0" presStyleCnt="2"/>
      <dgm:spPr/>
    </dgm:pt>
    <dgm:pt modelId="{C6B1C82D-95A7-44F4-9C98-BCE094610F62}" type="pres">
      <dgm:prSet presAssocID="{175495F7-75D7-4CAF-A6B9-95A8ACD60D72}" presName="text3" presStyleLbl="fgAcc3" presStyleIdx="0" presStyleCnt="2">
        <dgm:presLayoutVars>
          <dgm:chPref val="3"/>
        </dgm:presLayoutVars>
      </dgm:prSet>
      <dgm:spPr/>
      <dgm:t>
        <a:bodyPr/>
        <a:lstStyle/>
        <a:p>
          <a:endParaRPr lang="en-US"/>
        </a:p>
      </dgm:t>
    </dgm:pt>
    <dgm:pt modelId="{614BB2BE-19BB-4A64-8C52-AE51527C2E96}" type="pres">
      <dgm:prSet presAssocID="{175495F7-75D7-4CAF-A6B9-95A8ACD60D72}" presName="hierChild4" presStyleCnt="0"/>
      <dgm:spPr/>
    </dgm:pt>
    <dgm:pt modelId="{C059E189-FC93-4DCF-B5D9-446F193C81F8}" type="pres">
      <dgm:prSet presAssocID="{B8FA8317-CD0A-4CE4-9A00-C6B4D6B780B1}" presName="Name17" presStyleLbl="parChTrans1D3" presStyleIdx="1" presStyleCnt="2"/>
      <dgm:spPr/>
      <dgm:t>
        <a:bodyPr/>
        <a:lstStyle/>
        <a:p>
          <a:endParaRPr lang="en-US"/>
        </a:p>
      </dgm:t>
    </dgm:pt>
    <dgm:pt modelId="{6AC62D48-3F90-4467-BA89-3A045AC865F4}" type="pres">
      <dgm:prSet presAssocID="{42456181-7819-4866-9034-8BAF03C53E10}" presName="hierRoot3" presStyleCnt="0"/>
      <dgm:spPr/>
    </dgm:pt>
    <dgm:pt modelId="{E46A162F-9FF5-4F1E-B528-A4EDA3542880}" type="pres">
      <dgm:prSet presAssocID="{42456181-7819-4866-9034-8BAF03C53E10}" presName="composite3" presStyleCnt="0"/>
      <dgm:spPr/>
    </dgm:pt>
    <dgm:pt modelId="{50F691DB-CF5B-42F5-A1F9-E5B23005C11E}" type="pres">
      <dgm:prSet presAssocID="{42456181-7819-4866-9034-8BAF03C53E10}" presName="background3" presStyleLbl="node3" presStyleIdx="1" presStyleCnt="2"/>
      <dgm:spPr/>
    </dgm:pt>
    <dgm:pt modelId="{AEB1881C-BDE2-4B40-A6D2-57E920302998}" type="pres">
      <dgm:prSet presAssocID="{42456181-7819-4866-9034-8BAF03C53E10}" presName="text3" presStyleLbl="fgAcc3" presStyleIdx="1" presStyleCnt="2">
        <dgm:presLayoutVars>
          <dgm:chPref val="3"/>
        </dgm:presLayoutVars>
      </dgm:prSet>
      <dgm:spPr/>
      <dgm:t>
        <a:bodyPr/>
        <a:lstStyle/>
        <a:p>
          <a:endParaRPr lang="en-US"/>
        </a:p>
      </dgm:t>
    </dgm:pt>
    <dgm:pt modelId="{580D3FD5-78B2-4DBA-BC32-052DE23FF4CE}" type="pres">
      <dgm:prSet presAssocID="{42456181-7819-4866-9034-8BAF03C53E10}" presName="hierChild4" presStyleCnt="0"/>
      <dgm:spPr/>
    </dgm:pt>
  </dgm:ptLst>
  <dgm:cxnLst>
    <dgm:cxn modelId="{967655A4-13F2-4F2B-9540-B1A7AA8718A2}" type="presOf" srcId="{3C49D59E-071C-4F94-AB10-956572D0BA48}" destId="{DBBC23B8-2885-4CFC-8A40-0B0844E7C83B}" srcOrd="0" destOrd="0" presId="urn:microsoft.com/office/officeart/2005/8/layout/hierarchy1"/>
    <dgm:cxn modelId="{4D6C64FF-FBA9-4565-903C-57455D46E006}" type="presOf" srcId="{B40AAF2A-4465-4AF4-A63D-5B195BF399D3}" destId="{6A4ADDD3-CB19-4E15-A99A-0E7ED5274E4C}" srcOrd="0" destOrd="0" presId="urn:microsoft.com/office/officeart/2005/8/layout/hierarchy1"/>
    <dgm:cxn modelId="{60D5C1CF-60CB-4A57-AF20-EC7CE760ACA5}" type="presOf" srcId="{B8FA8317-CD0A-4CE4-9A00-C6B4D6B780B1}" destId="{C059E189-FC93-4DCF-B5D9-446F193C81F8}" srcOrd="0" destOrd="0" presId="urn:microsoft.com/office/officeart/2005/8/layout/hierarchy1"/>
    <dgm:cxn modelId="{CB0EC7D6-830B-40E8-AC67-E21696EA0F0C}" srcId="{5B0A49E5-99F0-44EE-84A1-3E53614A6C70}" destId="{42456181-7819-4866-9034-8BAF03C53E10}" srcOrd="1" destOrd="0" parTransId="{B8FA8317-CD0A-4CE4-9A00-C6B4D6B780B1}" sibTransId="{6F378978-FD64-4ACA-94D0-0326D9D85495}"/>
    <dgm:cxn modelId="{54C96D92-7108-45C0-9A17-13F7D95EF097}" type="presOf" srcId="{550DEB4B-33BF-4B44-A520-7FDDA75B11AD}" destId="{E922FB55-E668-4219-B5BE-5B465933653D}" srcOrd="0" destOrd="0" presId="urn:microsoft.com/office/officeart/2005/8/layout/hierarchy1"/>
    <dgm:cxn modelId="{C3B9E103-B592-4B5D-9601-782F89BC3516}" type="presOf" srcId="{42456181-7819-4866-9034-8BAF03C53E10}" destId="{AEB1881C-BDE2-4B40-A6D2-57E920302998}" srcOrd="0" destOrd="0" presId="urn:microsoft.com/office/officeart/2005/8/layout/hierarchy1"/>
    <dgm:cxn modelId="{DFD26498-12BB-435E-AEE1-6CC8DBC35BCE}" type="presOf" srcId="{7D736A6C-C56A-4B85-BC77-8E0E5F3AFCBA}" destId="{4D9FA99F-37BF-4946-8132-2F674BEAFFAD}" srcOrd="0" destOrd="0" presId="urn:microsoft.com/office/officeart/2005/8/layout/hierarchy1"/>
    <dgm:cxn modelId="{813443EE-14C7-4E87-9027-FAF13980F6DD}" type="presOf" srcId="{6BC14302-28E5-4480-A0E3-AD6AAD7B8B5C}" destId="{8709D6C2-D4EF-4A5D-964C-5AD8537FCE5D}" srcOrd="0" destOrd="0" presId="urn:microsoft.com/office/officeart/2005/8/layout/hierarchy1"/>
    <dgm:cxn modelId="{954C4502-3F6F-4701-B63E-3C44C01DFD00}" srcId="{6BC14302-28E5-4480-A0E3-AD6AAD7B8B5C}" destId="{A1840662-7D17-487D-97F6-F8D413256AA0}" srcOrd="0" destOrd="0" parTransId="{BD301405-EA9F-4E92-A8A9-C10D189D4FC0}" sibTransId="{CB51DEAD-2A8E-4CFB-B633-F1BFF5B5BD8D}"/>
    <dgm:cxn modelId="{E56D7546-2B68-4715-86FF-B5BCFCE264DD}" srcId="{A1840662-7D17-487D-97F6-F8D413256AA0}" destId="{5B0A49E5-99F0-44EE-84A1-3E53614A6C70}" srcOrd="1" destOrd="0" parTransId="{7D736A6C-C56A-4B85-BC77-8E0E5F3AFCBA}" sibTransId="{03E8C4D9-EFE3-4669-AD28-883726FFBD32}"/>
    <dgm:cxn modelId="{96ADDD0C-EFB1-4D48-87B8-503D38BE2A2B}" type="presOf" srcId="{A1840662-7D17-487D-97F6-F8D413256AA0}" destId="{75E739DF-F93F-4171-9E4B-67D4728D8D75}" srcOrd="0" destOrd="0" presId="urn:microsoft.com/office/officeart/2005/8/layout/hierarchy1"/>
    <dgm:cxn modelId="{7797424E-5176-477F-B0CC-C079EC59B902}" srcId="{5B0A49E5-99F0-44EE-84A1-3E53614A6C70}" destId="{175495F7-75D7-4CAF-A6B9-95A8ACD60D72}" srcOrd="0" destOrd="0" parTransId="{3C49D59E-071C-4F94-AB10-956572D0BA48}" sibTransId="{2C438EB8-AB36-4836-BEA3-D79EB201A7D9}"/>
    <dgm:cxn modelId="{B3C7EC2C-255F-440E-85A6-4F82AFF02571}" type="presOf" srcId="{5B0A49E5-99F0-44EE-84A1-3E53614A6C70}" destId="{CB30C1DA-F1B8-4C78-BFE9-29399095FC48}" srcOrd="0" destOrd="0" presId="urn:microsoft.com/office/officeart/2005/8/layout/hierarchy1"/>
    <dgm:cxn modelId="{5ACCAC5D-173D-40E0-90C4-6BDB48849540}" srcId="{A1840662-7D17-487D-97F6-F8D413256AA0}" destId="{B40AAF2A-4465-4AF4-A63D-5B195BF399D3}" srcOrd="0" destOrd="0" parTransId="{550DEB4B-33BF-4B44-A520-7FDDA75B11AD}" sibTransId="{9808BE14-17CE-407D-AE98-B5F853489FF1}"/>
    <dgm:cxn modelId="{AF06BBB6-CC5B-4651-815D-F84E283C96BE}" type="presOf" srcId="{175495F7-75D7-4CAF-A6B9-95A8ACD60D72}" destId="{C6B1C82D-95A7-44F4-9C98-BCE094610F62}" srcOrd="0" destOrd="0" presId="urn:microsoft.com/office/officeart/2005/8/layout/hierarchy1"/>
    <dgm:cxn modelId="{C9F21914-EA58-4B9B-824B-40C805ABD05C}" type="presParOf" srcId="{8709D6C2-D4EF-4A5D-964C-5AD8537FCE5D}" destId="{6FCD2499-F2ED-430C-BE90-899B068A7B1E}" srcOrd="0" destOrd="0" presId="urn:microsoft.com/office/officeart/2005/8/layout/hierarchy1"/>
    <dgm:cxn modelId="{7B722253-CB26-471A-B251-71CD28E15064}" type="presParOf" srcId="{6FCD2499-F2ED-430C-BE90-899B068A7B1E}" destId="{112F59F6-A6B8-48E8-BD9D-872E0D280D45}" srcOrd="0" destOrd="0" presId="urn:microsoft.com/office/officeart/2005/8/layout/hierarchy1"/>
    <dgm:cxn modelId="{BBAAB559-DD22-429A-95ED-6A153CC5B06D}" type="presParOf" srcId="{112F59F6-A6B8-48E8-BD9D-872E0D280D45}" destId="{5817889D-102C-40BF-99A7-666C3C590580}" srcOrd="0" destOrd="0" presId="urn:microsoft.com/office/officeart/2005/8/layout/hierarchy1"/>
    <dgm:cxn modelId="{64AB5499-6696-4358-9785-7F65F4A81E26}" type="presParOf" srcId="{112F59F6-A6B8-48E8-BD9D-872E0D280D45}" destId="{75E739DF-F93F-4171-9E4B-67D4728D8D75}" srcOrd="1" destOrd="0" presId="urn:microsoft.com/office/officeart/2005/8/layout/hierarchy1"/>
    <dgm:cxn modelId="{D1930ADF-6848-424A-BFA4-861BA799CB08}" type="presParOf" srcId="{6FCD2499-F2ED-430C-BE90-899B068A7B1E}" destId="{13990487-BFCF-423A-A295-4FF550768BD7}" srcOrd="1" destOrd="0" presId="urn:microsoft.com/office/officeart/2005/8/layout/hierarchy1"/>
    <dgm:cxn modelId="{A88AE180-0F0A-46D5-8D35-01F5F38C9EC2}" type="presParOf" srcId="{13990487-BFCF-423A-A295-4FF550768BD7}" destId="{E922FB55-E668-4219-B5BE-5B465933653D}" srcOrd="0" destOrd="0" presId="urn:microsoft.com/office/officeart/2005/8/layout/hierarchy1"/>
    <dgm:cxn modelId="{D4D61F30-5B5F-4555-9D4D-93BE23EF0D8A}" type="presParOf" srcId="{13990487-BFCF-423A-A295-4FF550768BD7}" destId="{44E5C99F-AA68-41DF-98B5-B7019C6A1864}" srcOrd="1" destOrd="0" presId="urn:microsoft.com/office/officeart/2005/8/layout/hierarchy1"/>
    <dgm:cxn modelId="{0DF297C3-D9B5-4B4B-AFCD-637307C8B4CE}" type="presParOf" srcId="{44E5C99F-AA68-41DF-98B5-B7019C6A1864}" destId="{8305800E-8D1C-4B26-B433-D4DC864EA115}" srcOrd="0" destOrd="0" presId="urn:microsoft.com/office/officeart/2005/8/layout/hierarchy1"/>
    <dgm:cxn modelId="{40A4EF66-810D-486E-BB68-77FDB68FFA8E}" type="presParOf" srcId="{8305800E-8D1C-4B26-B433-D4DC864EA115}" destId="{06B213FE-9902-4C6D-B564-4408428D0DB7}" srcOrd="0" destOrd="0" presId="urn:microsoft.com/office/officeart/2005/8/layout/hierarchy1"/>
    <dgm:cxn modelId="{B3C0AAAC-9419-4131-9981-E0521FAA0BF2}" type="presParOf" srcId="{8305800E-8D1C-4B26-B433-D4DC864EA115}" destId="{6A4ADDD3-CB19-4E15-A99A-0E7ED5274E4C}" srcOrd="1" destOrd="0" presId="urn:microsoft.com/office/officeart/2005/8/layout/hierarchy1"/>
    <dgm:cxn modelId="{1CA9D91E-8F22-4F3F-BFCA-651265E7A8F2}" type="presParOf" srcId="{44E5C99F-AA68-41DF-98B5-B7019C6A1864}" destId="{2969B937-6602-49F0-8B77-A3BDF916EAB4}" srcOrd="1" destOrd="0" presId="urn:microsoft.com/office/officeart/2005/8/layout/hierarchy1"/>
    <dgm:cxn modelId="{38B2FBA5-9423-4085-829C-BA2D652080BC}" type="presParOf" srcId="{13990487-BFCF-423A-A295-4FF550768BD7}" destId="{4D9FA99F-37BF-4946-8132-2F674BEAFFAD}" srcOrd="2" destOrd="0" presId="urn:microsoft.com/office/officeart/2005/8/layout/hierarchy1"/>
    <dgm:cxn modelId="{C1C5C66D-CA72-4883-910E-1B6574FB00D5}" type="presParOf" srcId="{13990487-BFCF-423A-A295-4FF550768BD7}" destId="{18CAB5D9-F2AB-4115-BA4C-13605AB64547}" srcOrd="3" destOrd="0" presId="urn:microsoft.com/office/officeart/2005/8/layout/hierarchy1"/>
    <dgm:cxn modelId="{AD6A5E64-82E6-4859-9E10-50C3060CE71A}" type="presParOf" srcId="{18CAB5D9-F2AB-4115-BA4C-13605AB64547}" destId="{960F05DF-AF73-4359-BD92-47853B1DC7D5}" srcOrd="0" destOrd="0" presId="urn:microsoft.com/office/officeart/2005/8/layout/hierarchy1"/>
    <dgm:cxn modelId="{C684E056-F24C-4639-BDA4-1EE226CEA619}" type="presParOf" srcId="{960F05DF-AF73-4359-BD92-47853B1DC7D5}" destId="{8FCF63CD-C1D5-43FC-95D4-C92DDA1C2CCC}" srcOrd="0" destOrd="0" presId="urn:microsoft.com/office/officeart/2005/8/layout/hierarchy1"/>
    <dgm:cxn modelId="{3CC8A014-6ECE-46BD-9BC2-427B61BFD1A0}" type="presParOf" srcId="{960F05DF-AF73-4359-BD92-47853B1DC7D5}" destId="{CB30C1DA-F1B8-4C78-BFE9-29399095FC48}" srcOrd="1" destOrd="0" presId="urn:microsoft.com/office/officeart/2005/8/layout/hierarchy1"/>
    <dgm:cxn modelId="{8EB16B4C-5AFC-4D1E-A632-F608211F2140}" type="presParOf" srcId="{18CAB5D9-F2AB-4115-BA4C-13605AB64547}" destId="{9C1B936A-83FF-4283-9CDE-9389475E58F4}" srcOrd="1" destOrd="0" presId="urn:microsoft.com/office/officeart/2005/8/layout/hierarchy1"/>
    <dgm:cxn modelId="{68B13BC5-0916-402E-B3BE-0F9005335223}" type="presParOf" srcId="{9C1B936A-83FF-4283-9CDE-9389475E58F4}" destId="{DBBC23B8-2885-4CFC-8A40-0B0844E7C83B}" srcOrd="0" destOrd="0" presId="urn:microsoft.com/office/officeart/2005/8/layout/hierarchy1"/>
    <dgm:cxn modelId="{AC512F79-0494-469B-9B6C-63D39E310E84}" type="presParOf" srcId="{9C1B936A-83FF-4283-9CDE-9389475E58F4}" destId="{904669CE-F881-434E-8181-235C911D6D89}" srcOrd="1" destOrd="0" presId="urn:microsoft.com/office/officeart/2005/8/layout/hierarchy1"/>
    <dgm:cxn modelId="{E224A7BE-5EA6-44BD-9C9B-0D26027D4CB3}" type="presParOf" srcId="{904669CE-F881-434E-8181-235C911D6D89}" destId="{AB73DC35-37ED-46A6-9577-4865F5D93DAF}" srcOrd="0" destOrd="0" presId="urn:microsoft.com/office/officeart/2005/8/layout/hierarchy1"/>
    <dgm:cxn modelId="{91B0515D-26E8-4B81-86D5-16988D358C7F}" type="presParOf" srcId="{AB73DC35-37ED-46A6-9577-4865F5D93DAF}" destId="{D6CC8528-BEDB-4242-9D8D-DC59E0034029}" srcOrd="0" destOrd="0" presId="urn:microsoft.com/office/officeart/2005/8/layout/hierarchy1"/>
    <dgm:cxn modelId="{8E936E9D-24EE-4986-B980-0DC1ED7D2083}" type="presParOf" srcId="{AB73DC35-37ED-46A6-9577-4865F5D93DAF}" destId="{C6B1C82D-95A7-44F4-9C98-BCE094610F62}" srcOrd="1" destOrd="0" presId="urn:microsoft.com/office/officeart/2005/8/layout/hierarchy1"/>
    <dgm:cxn modelId="{56BEB13A-A1A2-4D7F-9960-89AE562F0EDA}" type="presParOf" srcId="{904669CE-F881-434E-8181-235C911D6D89}" destId="{614BB2BE-19BB-4A64-8C52-AE51527C2E96}" srcOrd="1" destOrd="0" presId="urn:microsoft.com/office/officeart/2005/8/layout/hierarchy1"/>
    <dgm:cxn modelId="{636B232B-2AE3-4C55-83AA-35F5E4D53969}" type="presParOf" srcId="{9C1B936A-83FF-4283-9CDE-9389475E58F4}" destId="{C059E189-FC93-4DCF-B5D9-446F193C81F8}" srcOrd="2" destOrd="0" presId="urn:microsoft.com/office/officeart/2005/8/layout/hierarchy1"/>
    <dgm:cxn modelId="{886957A3-FEAA-4BB1-84B3-8905A384A5CC}" type="presParOf" srcId="{9C1B936A-83FF-4283-9CDE-9389475E58F4}" destId="{6AC62D48-3F90-4467-BA89-3A045AC865F4}" srcOrd="3" destOrd="0" presId="urn:microsoft.com/office/officeart/2005/8/layout/hierarchy1"/>
    <dgm:cxn modelId="{8A68A19C-C098-4644-AC7F-B1F9DCAE62DE}" type="presParOf" srcId="{6AC62D48-3F90-4467-BA89-3A045AC865F4}" destId="{E46A162F-9FF5-4F1E-B528-A4EDA3542880}" srcOrd="0" destOrd="0" presId="urn:microsoft.com/office/officeart/2005/8/layout/hierarchy1"/>
    <dgm:cxn modelId="{608C0C5E-47DE-4E01-925B-C25B9907B6BD}" type="presParOf" srcId="{E46A162F-9FF5-4F1E-B528-A4EDA3542880}" destId="{50F691DB-CF5B-42F5-A1F9-E5B23005C11E}" srcOrd="0" destOrd="0" presId="urn:microsoft.com/office/officeart/2005/8/layout/hierarchy1"/>
    <dgm:cxn modelId="{D0068B82-EDC1-4F41-A74E-B987F6679F8E}" type="presParOf" srcId="{E46A162F-9FF5-4F1E-B528-A4EDA3542880}" destId="{AEB1881C-BDE2-4B40-A6D2-57E920302998}" srcOrd="1" destOrd="0" presId="urn:microsoft.com/office/officeart/2005/8/layout/hierarchy1"/>
    <dgm:cxn modelId="{16303010-7D7B-4666-B494-CAF6F36B93C3}" type="presParOf" srcId="{6AC62D48-3F90-4467-BA89-3A045AC865F4}" destId="{580D3FD5-78B2-4DBA-BC32-052DE23FF4CE}"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F769E-7640-4C27-AD66-AB6FEF4D86EE}" type="datetimeFigureOut">
              <a:rPr lang="en-US" smtClean="0"/>
              <a:pPr/>
              <a:t>8/23/2023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10F11B-F44C-4EB1-BF02-82D10E56FE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F071AB3-0C1F-4BE2-AEB6-B3321C99C68D}" type="slidenum">
              <a:rPr lang="en-US" smtClean="0"/>
              <a:pPr/>
              <a:t>40</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5A0DC8C-06BC-4E40-AECE-B332376AE281}"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735B461-965D-4AA6-9182-D8D399A02032}" type="slidenum">
              <a:rPr lang="en-US" smtClean="0"/>
              <a:pPr/>
              <a:t>46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22871A0-EC44-415E-B357-D4541BAD096A}" type="slidenum">
              <a:rPr lang="en-US" smtClean="0"/>
              <a:pPr/>
              <a:t>51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DE83E21-AD26-4380-B4A7-E13C99F096DF}" type="slidenum">
              <a:rPr lang="en-US" smtClean="0"/>
              <a:pPr/>
              <a:t>66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81026-B779-4AC7-9C05-16F9860C59C4}" type="datetime1">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5E990-3669-4DF8-945B-E2FA45E78DA9}" type="datetime1">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E7310-E7A9-46F4-B0F3-5E5B597FC8F0}" type="datetime1">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0078-8BB1-46A3-932B-6F6B508E7F63}" type="datetime1">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9D110-B7E7-4A1B-AF9A-7210429F5E69}" type="datetime1">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31315-49F1-4083-A238-9A1E1B667EA9}" type="datetime1">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A4461-A476-4D3C-ABE1-250EC335D8EF}" type="datetime1">
              <a:rPr lang="en-US" smtClean="0"/>
              <a:pPr/>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73B398-E79A-4A2D-AFBD-E47126DB5190}" type="datetime1">
              <a:rPr lang="en-US" smtClean="0"/>
              <a:pPr/>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273CA-7DE7-4292-887C-FA6868101425}" type="datetime1">
              <a:rPr lang="en-US" smtClean="0"/>
              <a:pPr/>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32115-CE6A-4F54-9975-9F1DBC4F5121}" type="datetime1">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A5C80-A690-4330-8B7C-0D0BBE9AB856}" type="datetime1">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A43A8-ED60-45D9-83D3-DDC228BD7C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732E1-852B-4105-8D75-EAFE98BC0A71}" type="datetime1">
              <a:rPr lang="en-US" smtClean="0"/>
              <a:pPr/>
              <a:t>8/23/2023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A43A8-ED60-45D9-83D3-DDC228BD7C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371600"/>
          </a:xfrm>
        </p:spPr>
        <p:txBody>
          <a:bodyPr>
            <a:normAutofit fontScale="90000"/>
          </a:bodyPr>
          <a:lstStyle/>
          <a:p>
            <a:r>
              <a:rPr lang="en-US" b="1" dirty="0" smtClean="0">
                <a:latin typeface="Times New Roman" pitchFamily="18" charset="0"/>
                <a:cs typeface="Times New Roman" pitchFamily="18" charset="0"/>
              </a:rPr>
              <a:t>UNIT–II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t>Data Link Layer &amp;MAC </a:t>
            </a:r>
            <a:r>
              <a:rPr lang="en-US" dirty="0" err="1" smtClean="0"/>
              <a:t>Sublayer</a:t>
            </a:r>
            <a:r>
              <a:rPr lang="en-US" dirty="0" smtClean="0"/>
              <a: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828800"/>
            <a:ext cx="8763000" cy="5334000"/>
          </a:xfrm>
        </p:spPr>
        <p:txBody>
          <a:bodyPr>
            <a:noAutofit/>
          </a:bodyPr>
          <a:lstStyle/>
          <a:p>
            <a:pPr algn="just"/>
            <a:r>
              <a:rPr lang="en-US" sz="2400" dirty="0" smtClean="0">
                <a:solidFill>
                  <a:srgbClr val="000000"/>
                </a:solidFill>
                <a:latin typeface="Times New Roman" pitchFamily="18" charset="0"/>
                <a:cs typeface="Times New Roman" pitchFamily="18" charset="0"/>
              </a:rPr>
              <a:t>Syllabus:Need, Services Provided, Design issues, Elementary </a:t>
            </a:r>
            <a:r>
              <a:rPr lang="en-US" sz="2400" dirty="0" err="1" smtClean="0">
                <a:solidFill>
                  <a:srgbClr val="000000"/>
                </a:solidFill>
                <a:latin typeface="Times New Roman" pitchFamily="18" charset="0"/>
                <a:cs typeface="Times New Roman" pitchFamily="18" charset="0"/>
              </a:rPr>
              <a:t>datalink</a:t>
            </a:r>
            <a:endParaRPr lang="en-US" sz="2400" dirty="0" smtClean="0">
              <a:solidFill>
                <a:srgbClr val="000000"/>
              </a:solidFill>
              <a:latin typeface="Times New Roman" pitchFamily="18" charset="0"/>
              <a:cs typeface="Times New Roman" pitchFamily="18" charset="0"/>
            </a:endParaRPr>
          </a:p>
          <a:p>
            <a:pPr algn="just"/>
            <a:r>
              <a:rPr lang="en-US" sz="2400" dirty="0" smtClean="0">
                <a:solidFill>
                  <a:srgbClr val="000000"/>
                </a:solidFill>
                <a:latin typeface="Times New Roman" pitchFamily="18" charset="0"/>
                <a:cs typeface="Times New Roman" pitchFamily="18" charset="0"/>
              </a:rPr>
              <a:t>protocols: simplex protocol, A simplex stop and wait protocol for an error-free channel, A simplex </a:t>
            </a:r>
            <a:r>
              <a:rPr lang="en-US" sz="2400" dirty="0" err="1" smtClean="0">
                <a:solidFill>
                  <a:srgbClr val="000000"/>
                </a:solidFill>
                <a:latin typeface="Times New Roman" pitchFamily="18" charset="0"/>
                <a:cs typeface="Times New Roman" pitchFamily="18" charset="0"/>
              </a:rPr>
              <a:t>stopand</a:t>
            </a:r>
            <a:r>
              <a:rPr lang="en-US" sz="2400" dirty="0" smtClean="0">
                <a:solidFill>
                  <a:srgbClr val="000000"/>
                </a:solidFill>
                <a:latin typeface="Times New Roman" pitchFamily="18" charset="0"/>
                <a:cs typeface="Times New Roman" pitchFamily="18" charset="0"/>
              </a:rPr>
              <a:t> wait protocol for noisy channel. Sliding Window protocols: A one-bit sliding window protocol,  A</a:t>
            </a:r>
          </a:p>
          <a:p>
            <a:pPr algn="just"/>
            <a:r>
              <a:rPr lang="en-US" sz="2400" dirty="0" smtClean="0">
                <a:solidFill>
                  <a:srgbClr val="000000"/>
                </a:solidFill>
                <a:latin typeface="Times New Roman" pitchFamily="18" charset="0"/>
                <a:cs typeface="Times New Roman" pitchFamily="18" charset="0"/>
              </a:rPr>
              <a:t>protocol using Go-Back-N, A protocol using Selective Repeat, MAC Addressing, Binary </a:t>
            </a:r>
            <a:r>
              <a:rPr lang="en-US" sz="2400" dirty="0" err="1" smtClean="0">
                <a:solidFill>
                  <a:srgbClr val="000000"/>
                </a:solidFill>
                <a:latin typeface="Times New Roman" pitchFamily="18" charset="0"/>
                <a:cs typeface="Times New Roman" pitchFamily="18" charset="0"/>
              </a:rPr>
              <a:t>ExponentialBack</a:t>
            </a:r>
            <a:r>
              <a:rPr lang="en-US" sz="2400" dirty="0" smtClean="0">
                <a:solidFill>
                  <a:srgbClr val="000000"/>
                </a:solidFill>
                <a:latin typeface="Times New Roman" pitchFamily="18" charset="0"/>
                <a:cs typeface="Times New Roman" pitchFamily="18" charset="0"/>
              </a:rPr>
              <a:t>-off (BEB) Algorithm, Distributed Random Access Schemes/Contention Schemes: for Data</a:t>
            </a:r>
          </a:p>
          <a:p>
            <a:pPr algn="just"/>
            <a:r>
              <a:rPr lang="en-US" sz="2400" dirty="0" smtClean="0">
                <a:solidFill>
                  <a:srgbClr val="000000"/>
                </a:solidFill>
                <a:latin typeface="Times New Roman" pitchFamily="18" charset="0"/>
                <a:cs typeface="Times New Roman" pitchFamily="18" charset="0"/>
              </a:rPr>
              <a:t>Services (ALOHA and Slotted- ALOHA), CSMA, CSMA/CA, CSMA/CD.</a:t>
            </a:r>
            <a:endParaRPr lang="en-US" sz="24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762000"/>
          </a:xfrm>
        </p:spPr>
        <p:txBody>
          <a:bodyPr>
            <a:noAutofit/>
          </a:bodyPr>
          <a:lstStyle/>
          <a:p>
            <a:pPr marL="514350" indent="-514350"/>
            <a:r>
              <a:rPr lang="en-US" sz="2800" b="1" dirty="0" smtClean="0">
                <a:latin typeface="Times New Roman" pitchFamily="18" charset="0"/>
                <a:cs typeface="Times New Roman" pitchFamily="18" charset="0"/>
              </a:rPr>
              <a:t>Flow Control</a:t>
            </a:r>
          </a:p>
        </p:txBody>
      </p:sp>
      <p:sp>
        <p:nvSpPr>
          <p:cNvPr id="3" name="Subtitle 2"/>
          <p:cNvSpPr>
            <a:spLocks noGrp="1"/>
          </p:cNvSpPr>
          <p:nvPr>
            <p:ph type="subTitle" idx="1"/>
          </p:nvPr>
        </p:nvSpPr>
        <p:spPr>
          <a:xfrm>
            <a:off x="228600" y="609600"/>
            <a:ext cx="8686800" cy="5562600"/>
          </a:xfrm>
        </p:spPr>
        <p:txBody>
          <a:bodyPr>
            <a:normAutofit/>
          </a:bodyPr>
          <a:lstStyle/>
          <a:p>
            <a:pPr marL="514350" indent="-514350" algn="just"/>
            <a:endParaRPr lang="en-US" sz="2400" dirty="0" smtClean="0">
              <a:solidFill>
                <a:schemeClr val="accent6">
                  <a:lumMod val="50000"/>
                </a:schemeClr>
              </a:solidFill>
              <a:latin typeface="Times New Roman" pitchFamily="18" charset="0"/>
              <a:cs typeface="Times New Roman" pitchFamily="18" charset="0"/>
            </a:endParaRPr>
          </a:p>
          <a:p>
            <a:pPr marL="514350" indent="-514350" algn="just">
              <a:buAutoNum type="alphaLcPeriod"/>
            </a:pPr>
            <a:r>
              <a:rPr lang="en-US" sz="2400" dirty="0" smtClean="0">
                <a:solidFill>
                  <a:schemeClr val="accent6">
                    <a:lumMod val="50000"/>
                  </a:schemeClr>
                </a:solidFill>
                <a:latin typeface="Times New Roman" pitchFamily="18" charset="0"/>
                <a:cs typeface="Times New Roman" pitchFamily="18" charset="0"/>
              </a:rPr>
              <a:t>When the sender is running on fast machine or lightly loaded machine and receiver is on slow or heavily loaded machine. Then the transmitter will transmit frames faster than the receiver can accept them.</a:t>
            </a:r>
          </a:p>
          <a:p>
            <a:pPr marL="514350" indent="-514350" algn="just">
              <a:buAutoNum type="alphaLcPeriod"/>
            </a:pPr>
            <a:r>
              <a:rPr lang="en-US" sz="2400" dirty="0" smtClean="0">
                <a:solidFill>
                  <a:schemeClr val="accent6">
                    <a:lumMod val="50000"/>
                  </a:schemeClr>
                </a:solidFill>
                <a:latin typeface="Times New Roman" pitchFamily="18" charset="0"/>
                <a:cs typeface="Times New Roman" pitchFamily="18" charset="0"/>
              </a:rPr>
              <a:t>Even if the transmission is error free at a certain point the receiver will simply not be able to handle the frames as they arrive and will start to lose some.</a:t>
            </a:r>
          </a:p>
          <a:p>
            <a:pPr marL="514350" indent="-514350" algn="just">
              <a:buAutoNum type="alphaLcPeriod"/>
            </a:pPr>
            <a:r>
              <a:rPr lang="en-US" sz="2400" dirty="0" smtClean="0">
                <a:solidFill>
                  <a:schemeClr val="tx1"/>
                </a:solidFill>
                <a:latin typeface="Times New Roman" pitchFamily="18" charset="0"/>
                <a:cs typeface="Times New Roman" pitchFamily="18" charset="0"/>
              </a:rPr>
              <a:t>To prevent this, flow control mechanism is incorporated which includes a feedback mechanism requesting transmitter a retransmission of incorrect message block.</a:t>
            </a:r>
          </a:p>
          <a:p>
            <a:pPr marL="514350" indent="-514350" algn="just">
              <a:buAutoNum type="alphaLcPeriod"/>
            </a:pPr>
            <a:r>
              <a:rPr lang="en-US" sz="2400" dirty="0" smtClean="0">
                <a:solidFill>
                  <a:srgbClr val="FF0000"/>
                </a:solidFill>
                <a:latin typeface="Times New Roman" pitchFamily="18" charset="0"/>
                <a:cs typeface="Times New Roman" pitchFamily="18" charset="0"/>
              </a:rPr>
              <a:t>The most common retransmission technique is known as Automatic –Repeat-Request (ARQ).</a:t>
            </a:r>
          </a:p>
          <a:p>
            <a:pPr marL="514350" indent="-514350" algn="just">
              <a:buAutoNum type="alphaLcPeriod"/>
            </a:pPr>
            <a:endParaRPr lang="en-US" sz="2400" dirty="0" smtClean="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7EB09-D5AC-4CF8-9DFB-FF638823FE27}"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762000"/>
          </a:xfrm>
        </p:spPr>
        <p:txBody>
          <a:bodyPr>
            <a:noAutofit/>
          </a:bodyPr>
          <a:lstStyle/>
          <a:p>
            <a:pPr marL="514350" indent="-514350"/>
            <a:r>
              <a:rPr lang="en-US" sz="2800" b="1" dirty="0" smtClean="0">
                <a:latin typeface="Times New Roman" pitchFamily="18" charset="0"/>
                <a:cs typeface="Times New Roman" pitchFamily="18" charset="0"/>
              </a:rPr>
              <a:t>Error Control </a:t>
            </a:r>
          </a:p>
        </p:txBody>
      </p:sp>
      <p:sp>
        <p:nvSpPr>
          <p:cNvPr id="3" name="Subtitle 2"/>
          <p:cNvSpPr>
            <a:spLocks noGrp="1"/>
          </p:cNvSpPr>
          <p:nvPr>
            <p:ph type="subTitle" idx="1"/>
          </p:nvPr>
        </p:nvSpPr>
        <p:spPr>
          <a:xfrm>
            <a:off x="228600" y="990600"/>
            <a:ext cx="8686800" cy="5562600"/>
          </a:xfrm>
        </p:spPr>
        <p:txBody>
          <a:bodyPr>
            <a:normAutofit/>
          </a:bodyPr>
          <a:lstStyle/>
          <a:p>
            <a:pPr marL="514350" indent="-514350" algn="just">
              <a:buAutoNum type="alphaLcPeriod"/>
            </a:pPr>
            <a:r>
              <a:rPr lang="en-US" sz="2400" dirty="0" smtClean="0">
                <a:solidFill>
                  <a:schemeClr val="tx1"/>
                </a:solidFill>
                <a:latin typeface="Times New Roman" pitchFamily="18" charset="0"/>
                <a:cs typeface="Times New Roman" pitchFamily="18" charset="0"/>
              </a:rPr>
              <a:t>To ensure the proper sequencing and safe delivery of frames at the destination, an acknowledgement should be sent by the destination network.</a:t>
            </a:r>
          </a:p>
          <a:p>
            <a:pPr marL="514350" indent="-514350" algn="just">
              <a:buAutoNum type="alphaLcPeriod"/>
            </a:pPr>
            <a:r>
              <a:rPr lang="en-US" sz="2400" dirty="0" smtClean="0">
                <a:solidFill>
                  <a:schemeClr val="tx1"/>
                </a:solidFill>
                <a:latin typeface="Times New Roman" pitchFamily="18" charset="0"/>
                <a:cs typeface="Times New Roman" pitchFamily="18" charset="0"/>
              </a:rPr>
              <a:t>If the sender receives a positive acknowledgement (</a:t>
            </a:r>
            <a:r>
              <a:rPr lang="en-US" sz="2400" dirty="0" err="1" smtClean="0">
                <a:solidFill>
                  <a:schemeClr val="tx1"/>
                </a:solidFill>
                <a:latin typeface="Times New Roman" pitchFamily="18" charset="0"/>
                <a:cs typeface="Times New Roman" pitchFamily="18" charset="0"/>
              </a:rPr>
              <a:t>ack</a:t>
            </a:r>
            <a:r>
              <a:rPr lang="en-US" sz="2400" dirty="0" smtClean="0">
                <a:solidFill>
                  <a:schemeClr val="tx1"/>
                </a:solidFill>
                <a:latin typeface="Times New Roman" pitchFamily="18" charset="0"/>
                <a:cs typeface="Times New Roman" pitchFamily="18" charset="0"/>
              </a:rPr>
              <a:t>) it means the frame has arrived safely.</a:t>
            </a:r>
          </a:p>
          <a:p>
            <a:pPr marL="514350" indent="-514350" algn="just">
              <a:buAutoNum type="alphaLcPeriod"/>
            </a:pPr>
            <a:r>
              <a:rPr lang="en-US" sz="2400" dirty="0" smtClean="0">
                <a:solidFill>
                  <a:schemeClr val="tx1"/>
                </a:solidFill>
                <a:latin typeface="Times New Roman" pitchFamily="18" charset="0"/>
                <a:cs typeface="Times New Roman" pitchFamily="18" charset="0"/>
              </a:rPr>
              <a:t>If a negative acknowledgement (</a:t>
            </a:r>
            <a:r>
              <a:rPr lang="en-US" sz="2400" dirty="0" err="1" smtClean="0">
                <a:solidFill>
                  <a:schemeClr val="tx1"/>
                </a:solidFill>
                <a:latin typeface="Times New Roman" pitchFamily="18" charset="0"/>
                <a:cs typeface="Times New Roman" pitchFamily="18" charset="0"/>
              </a:rPr>
              <a:t>nak</a:t>
            </a:r>
            <a:r>
              <a:rPr lang="en-US" sz="2400" dirty="0" smtClean="0">
                <a:solidFill>
                  <a:schemeClr val="tx1"/>
                </a:solidFill>
                <a:latin typeface="Times New Roman" pitchFamily="18" charset="0"/>
                <a:cs typeface="Times New Roman" pitchFamily="18" charset="0"/>
              </a:rPr>
              <a:t>) arrives that means, something has gone wrong and the frame is to be retransmitted.</a:t>
            </a:r>
          </a:p>
          <a:p>
            <a:pPr marL="514350" indent="-514350" algn="just">
              <a:buAutoNum type="alphaLcPeriod"/>
            </a:pPr>
            <a:r>
              <a:rPr lang="en-US" sz="2400" dirty="0" smtClean="0">
                <a:solidFill>
                  <a:schemeClr val="tx1"/>
                </a:solidFill>
                <a:latin typeface="Times New Roman" pitchFamily="18" charset="0"/>
                <a:cs typeface="Times New Roman" pitchFamily="18" charset="0"/>
              </a:rPr>
              <a:t>A timer at sender’s and receiver’s end is introduced. Also sequence numbers to the outgoing frames are maintained so that the receiver can distinguish retransmissions from originals. This is one of the most important part of data link layer.</a:t>
            </a:r>
          </a:p>
        </p:txBody>
      </p:sp>
      <p:sp>
        <p:nvSpPr>
          <p:cNvPr id="4" name="Date Placeholder 3"/>
          <p:cNvSpPr>
            <a:spLocks noGrp="1"/>
          </p:cNvSpPr>
          <p:nvPr>
            <p:ph type="dt" sz="half" idx="10"/>
          </p:nvPr>
        </p:nvSpPr>
        <p:spPr/>
        <p:txBody>
          <a:bodyPr/>
          <a:lstStyle/>
          <a:p>
            <a:fld id="{A129D27E-2C31-4193-9948-A9FEA11F1A6A}"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a:bodyPr>
          <a:lstStyle/>
          <a:p>
            <a:pPr algn="just"/>
            <a:r>
              <a:rPr lang="en-US" sz="2400" dirty="0" smtClean="0">
                <a:solidFill>
                  <a:srgbClr val="FF0000"/>
                </a:solidFill>
                <a:latin typeface="Times New Roman" pitchFamily="18" charset="0"/>
                <a:cs typeface="Times New Roman" pitchFamily="18" charset="0"/>
              </a:rPr>
              <a:t>Error Control in Data Link Layer (DLL) is based on Automatic-Repeat-Request (ARQ) i.e. retransmission of data in three cases.</a:t>
            </a:r>
          </a:p>
          <a:p>
            <a:pPr algn="just">
              <a:buNone/>
            </a:pPr>
            <a:endParaRPr lang="en-US" sz="2400" dirty="0" smtClean="0">
              <a:latin typeface="Times New Roman" pitchFamily="18" charset="0"/>
              <a:cs typeface="Times New Roman" pitchFamily="18" charset="0"/>
            </a:endParaRPr>
          </a:p>
          <a:p>
            <a:pPr marL="571500" indent="-571500" algn="just">
              <a:buAutoNum type="romanLcParenR"/>
            </a:pPr>
            <a:r>
              <a:rPr lang="en-US" sz="2400" dirty="0" smtClean="0">
                <a:latin typeface="Times New Roman" pitchFamily="18" charset="0"/>
                <a:cs typeface="Times New Roman" pitchFamily="18" charset="0"/>
              </a:rPr>
              <a:t>Damaged frames</a:t>
            </a:r>
          </a:p>
          <a:p>
            <a:pPr marL="571500" indent="-571500"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ii)    Lost frames</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iii)   Lost acknowledgements</a:t>
            </a:r>
          </a:p>
        </p:txBody>
      </p:sp>
      <p:sp>
        <p:nvSpPr>
          <p:cNvPr id="4" name="Date Placeholder 3"/>
          <p:cNvSpPr>
            <a:spLocks noGrp="1"/>
          </p:cNvSpPr>
          <p:nvPr>
            <p:ph type="dt" sz="half" idx="10"/>
          </p:nvPr>
        </p:nvSpPr>
        <p:spPr/>
        <p:txBody>
          <a:bodyPr/>
          <a:lstStyle/>
          <a:p>
            <a:fld id="{FDCD37AE-AC45-4439-B3CF-8929DAC04278}"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latin typeface="Times New Roman" pitchFamily="18" charset="0"/>
                <a:cs typeface="Times New Roman" pitchFamily="18" charset="0"/>
              </a:rPr>
              <a:t>Steps in ARQ</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830763"/>
          </a:xfrm>
        </p:spPr>
        <p:txBody>
          <a:bodyPr>
            <a:normAutofit fontScale="92500" lnSpcReduction="10000"/>
          </a:bodyPr>
          <a:lstStyle/>
          <a:p>
            <a:pPr>
              <a:buNone/>
            </a:pPr>
            <a:r>
              <a:rPr lang="en-US" dirty="0" smtClean="0"/>
              <a:t> </a:t>
            </a:r>
            <a:r>
              <a:rPr lang="en-US" sz="2400" dirty="0" smtClean="0">
                <a:solidFill>
                  <a:srgbClr val="FF0000"/>
                </a:solidFill>
                <a:latin typeface="Times New Roman" pitchFamily="18" charset="0"/>
                <a:cs typeface="Times New Roman" pitchFamily="18" charset="0"/>
              </a:rPr>
              <a:t>An ARQ protocol is characterized by four functional steps:</a:t>
            </a:r>
          </a:p>
          <a:p>
            <a:pPr>
              <a:buNone/>
            </a:pPr>
            <a:endParaRPr lang="en-US" sz="2400" dirty="0" smtClean="0">
              <a:latin typeface="Times New Roman" pitchFamily="18" charset="0"/>
              <a:cs typeface="Times New Roman" pitchFamily="18" charset="0"/>
            </a:endParaRPr>
          </a:p>
          <a:p>
            <a:pPr marL="571500" indent="-571500">
              <a:buAutoNum type="romanLcParenR"/>
            </a:pPr>
            <a:r>
              <a:rPr lang="en-US" sz="2400" dirty="0" smtClean="0">
                <a:latin typeface="Times New Roman" pitchFamily="18" charset="0"/>
                <a:cs typeface="Times New Roman" pitchFamily="18" charset="0"/>
              </a:rPr>
              <a:t>Transmission of frames</a:t>
            </a:r>
          </a:p>
          <a:p>
            <a:pPr marL="571500" indent="-571500">
              <a:buNone/>
            </a:pPr>
            <a:endParaRPr lang="en-US" sz="2400" dirty="0" smtClean="0">
              <a:latin typeface="Times New Roman" pitchFamily="18" charset="0"/>
              <a:cs typeface="Times New Roman" pitchFamily="18" charset="0"/>
            </a:endParaRPr>
          </a:p>
          <a:p>
            <a:pPr marL="571500" indent="-571500">
              <a:buNone/>
            </a:pPr>
            <a:r>
              <a:rPr lang="en-US" sz="2400" dirty="0" smtClean="0">
                <a:latin typeface="Times New Roman" pitchFamily="18" charset="0"/>
                <a:cs typeface="Times New Roman" pitchFamily="18" charset="0"/>
              </a:rPr>
              <a:t>ii)     Error checking at the receiver end</a:t>
            </a:r>
          </a:p>
          <a:p>
            <a:pPr marL="571500" indent="-571500">
              <a:buNone/>
            </a:pPr>
            <a:endParaRPr lang="en-US" sz="2400" dirty="0" smtClean="0">
              <a:latin typeface="Times New Roman" pitchFamily="18" charset="0"/>
              <a:cs typeface="Times New Roman" pitchFamily="18" charset="0"/>
            </a:endParaRPr>
          </a:p>
          <a:p>
            <a:pPr marL="571500" indent="-571500">
              <a:buNone/>
            </a:pPr>
            <a:r>
              <a:rPr lang="en-US" sz="2400" dirty="0" smtClean="0">
                <a:latin typeface="Times New Roman" pitchFamily="18" charset="0"/>
                <a:cs typeface="Times New Roman" pitchFamily="18" charset="0"/>
              </a:rPr>
              <a:t>iii)    Acknowledgement </a:t>
            </a:r>
          </a:p>
          <a:p>
            <a:pPr marL="571500" indent="-571500">
              <a:buNone/>
            </a:pPr>
            <a:r>
              <a:rPr lang="en-US" sz="2400" dirty="0" smtClean="0">
                <a:latin typeface="Times New Roman" pitchFamily="18" charset="0"/>
                <a:cs typeface="Times New Roman" pitchFamily="18" charset="0"/>
              </a:rPr>
              <a:t>         a) Negative, if error is detected (NAK)</a:t>
            </a:r>
          </a:p>
          <a:p>
            <a:pPr marL="571500" indent="-571500">
              <a:buNone/>
            </a:pPr>
            <a:r>
              <a:rPr lang="en-US" sz="2400" dirty="0" smtClean="0">
                <a:latin typeface="Times New Roman" pitchFamily="18" charset="0"/>
                <a:cs typeface="Times New Roman" pitchFamily="18" charset="0"/>
              </a:rPr>
              <a:t>         b) Positive, if no error is detected (ACK)</a:t>
            </a:r>
          </a:p>
          <a:p>
            <a:pPr marL="571500" indent="-571500">
              <a:buNone/>
            </a:pPr>
            <a:endParaRPr lang="en-US" sz="2400" dirty="0" smtClean="0">
              <a:latin typeface="Times New Roman" pitchFamily="18" charset="0"/>
              <a:cs typeface="Times New Roman" pitchFamily="18" charset="0"/>
            </a:endParaRPr>
          </a:p>
          <a:p>
            <a:pPr marL="571500" indent="-571500">
              <a:buAutoNum type="romanLcParenR" startAt="4"/>
            </a:pPr>
            <a:r>
              <a:rPr lang="en-US" sz="2400" dirty="0" smtClean="0">
                <a:latin typeface="Times New Roman" pitchFamily="18" charset="0"/>
                <a:cs typeface="Times New Roman" pitchFamily="18" charset="0"/>
              </a:rPr>
              <a:t>Retransmission if acknowledgment is negative or if no      </a:t>
            </a:r>
          </a:p>
          <a:p>
            <a:pPr marL="571500" indent="-571500">
              <a:buNone/>
            </a:pPr>
            <a:r>
              <a:rPr lang="en-US" sz="2400" dirty="0" smtClean="0">
                <a:latin typeface="Times New Roman" pitchFamily="18" charset="0"/>
                <a:cs typeface="Times New Roman" pitchFamily="18" charset="0"/>
              </a:rPr>
              <a:t>        acknowledgement  is received within a predefine time.</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7D668E6-63AC-466D-A1ED-A9CA99515B3B}"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ARQ Techniques</a:t>
            </a:r>
            <a:endParaRPr lang="en-US" sz="28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B21AE92-E5C2-4764-A8D6-10FBF193F204}"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Stop-and-Wait ARQ</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724400"/>
          </a:xfrm>
        </p:spPr>
        <p:txBody>
          <a:bodyPr>
            <a:noAutofit/>
          </a:bodyPr>
          <a:lstStyle/>
          <a:p>
            <a:pPr algn="just"/>
            <a:r>
              <a:rPr lang="en-US" sz="2400" dirty="0" smtClean="0">
                <a:latin typeface="Times New Roman" pitchFamily="18" charset="0"/>
                <a:cs typeface="Times New Roman" pitchFamily="18" charset="0"/>
              </a:rPr>
              <a:t>Stop-and-wait ARQ is the simplest mechanism for error control and flow control.</a:t>
            </a:r>
          </a:p>
          <a:p>
            <a:pPr algn="just">
              <a:buNone/>
            </a:pPr>
            <a:r>
              <a:rPr lang="en-US" sz="2400" b="1" dirty="0" smtClean="0">
                <a:latin typeface="Times New Roman" pitchFamily="18" charset="0"/>
                <a:cs typeface="Times New Roman" pitchFamily="18" charset="0"/>
              </a:rPr>
              <a:t>Operation</a:t>
            </a:r>
          </a:p>
          <a:p>
            <a:pPr algn="just"/>
            <a:r>
              <a:rPr lang="en-US" sz="2400" dirty="0" smtClean="0">
                <a:latin typeface="Times New Roman" pitchFamily="18" charset="0"/>
                <a:cs typeface="Times New Roman" pitchFamily="18" charset="0"/>
              </a:rPr>
              <a:t>The sender transmits the frame, when frame arrives at receiver it checks for damage and acknowledges to the sender accordingly. </a:t>
            </a:r>
          </a:p>
          <a:p>
            <a:pPr algn="just"/>
            <a:r>
              <a:rPr lang="en-US" sz="2400" dirty="0" smtClean="0">
                <a:latin typeface="Times New Roman" pitchFamily="18" charset="0"/>
                <a:cs typeface="Times New Roman" pitchFamily="18" charset="0"/>
              </a:rPr>
              <a:t>While transmitting a frame there can be four situations:</a:t>
            </a:r>
          </a:p>
          <a:p>
            <a:pPr algn="just">
              <a:buNone/>
            </a:pPr>
            <a:r>
              <a:rPr lang="en-US" sz="2400" dirty="0" smtClean="0">
                <a:latin typeface="Times New Roman" pitchFamily="18" charset="0"/>
                <a:cs typeface="Times New Roman" pitchFamily="18" charset="0"/>
              </a:rPr>
              <a:t>a) Normal Operation</a:t>
            </a:r>
          </a:p>
          <a:p>
            <a:pPr algn="just">
              <a:buNone/>
            </a:pPr>
            <a:r>
              <a:rPr lang="en-US" sz="2400" dirty="0" smtClean="0">
                <a:latin typeface="Times New Roman" pitchFamily="18" charset="0"/>
                <a:cs typeface="Times New Roman" pitchFamily="18" charset="0"/>
              </a:rPr>
              <a:t>b) The Frame is lost.</a:t>
            </a:r>
          </a:p>
          <a:p>
            <a:pPr algn="just">
              <a:buNone/>
            </a:pPr>
            <a:r>
              <a:rPr lang="en-US" sz="2400" dirty="0" smtClean="0">
                <a:latin typeface="Times New Roman" pitchFamily="18" charset="0"/>
                <a:cs typeface="Times New Roman" pitchFamily="18" charset="0"/>
              </a:rPr>
              <a:t>c) The acknowledgement is lost.</a:t>
            </a:r>
          </a:p>
          <a:p>
            <a:pPr algn="just">
              <a:buNone/>
            </a:pPr>
            <a:r>
              <a:rPr lang="en-US" sz="2400" dirty="0" smtClean="0">
                <a:latin typeface="Times New Roman" pitchFamily="18" charset="0"/>
                <a:cs typeface="Times New Roman" pitchFamily="18" charset="0"/>
              </a:rPr>
              <a:t>d) The acknowledgement is delayed.</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62CDD90-69F9-4CC4-A36F-D6DEB050F237}"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 Normal Operation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normal operation the sender sends frame 0 and waits for acknowledgement ACK 1. </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receiving ACK 1, sender sends next frame 1 and waits for its acknowledgement ACK 0. This operation is repeated.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Usually a timer is set by sender after each frame is transmitted, its acknowledgement must be received before timer expires.</a:t>
            </a:r>
          </a:p>
        </p:txBody>
      </p:sp>
      <p:sp>
        <p:nvSpPr>
          <p:cNvPr id="4" name="Date Placeholder 3"/>
          <p:cNvSpPr>
            <a:spLocks noGrp="1"/>
          </p:cNvSpPr>
          <p:nvPr>
            <p:ph type="dt" sz="half" idx="10"/>
          </p:nvPr>
        </p:nvSpPr>
        <p:spPr/>
        <p:txBody>
          <a:bodyPr/>
          <a:lstStyle/>
          <a:p>
            <a:fld id="{1888BB37-9E47-4BD9-857E-EE143A122390}"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latin typeface="Times New Roman" pitchFamily="18" charset="0"/>
              </a:rPr>
              <a:t>Normal Operation</a:t>
            </a:r>
            <a:endParaRPr lang="en-US" sz="2800" b="1" dirty="0"/>
          </a:p>
        </p:txBody>
      </p:sp>
      <p:sp>
        <p:nvSpPr>
          <p:cNvPr id="4" name="Date Placeholder 3"/>
          <p:cNvSpPr>
            <a:spLocks noGrp="1"/>
          </p:cNvSpPr>
          <p:nvPr>
            <p:ph type="dt" sz="half" idx="10"/>
          </p:nvPr>
        </p:nvSpPr>
        <p:spPr/>
        <p:txBody>
          <a:bodyPr/>
          <a:lstStyle/>
          <a:p>
            <a:fld id="{8E1B92A5-5579-43A8-B9CD-809336F4C3A1}" type="datetime4">
              <a:rPr lang="en-US" smtClean="0"/>
              <a:pPr/>
              <a:t>August 23, 2023</a:t>
            </a:fld>
            <a:endParaRPr lang="en-US"/>
          </a:p>
        </p:txBody>
      </p:sp>
      <p:pic>
        <p:nvPicPr>
          <p:cNvPr id="10" name="Picture 10"/>
          <p:cNvPicPr>
            <a:picLocks noGrp="1" noChangeAspect="1" noChangeArrowheads="1"/>
          </p:cNvPicPr>
          <p:nvPr>
            <p:ph idx="1"/>
          </p:nvPr>
        </p:nvPicPr>
        <p:blipFill>
          <a:blip r:embed="rId2"/>
          <a:srcRect/>
          <a:stretch>
            <a:fillRect/>
          </a:stretch>
        </p:blipFill>
        <p:spPr bwMode="auto">
          <a:xfrm>
            <a:off x="2059673" y="1600200"/>
            <a:ext cx="502465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b) Lost or Damaged Frame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a receiver receives the frame and found it damaged or lost, it is discarded but retains its number.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sender does not receive its acknowledgement it retransmits the same frame.</a:t>
            </a:r>
          </a:p>
          <a:p>
            <a:pPr>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672BD3A-6D88-4152-8058-86DD8810DB8E}"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latin typeface="Times New Roman" pitchFamily="18" charset="0"/>
              </a:rPr>
              <a:t>Stop-and-Wait ARQ, Lost Frame</a:t>
            </a:r>
            <a:endParaRPr lang="en-US" sz="2800" b="1" dirty="0"/>
          </a:p>
        </p:txBody>
      </p:sp>
      <p:sp>
        <p:nvSpPr>
          <p:cNvPr id="4" name="Date Placeholder 3"/>
          <p:cNvSpPr>
            <a:spLocks noGrp="1"/>
          </p:cNvSpPr>
          <p:nvPr>
            <p:ph type="dt" sz="half" idx="10"/>
          </p:nvPr>
        </p:nvSpPr>
        <p:spPr/>
        <p:txBody>
          <a:bodyPr/>
          <a:lstStyle/>
          <a:p>
            <a:fld id="{50A336C8-63A2-46B2-975A-EBBBDBDACEDB}" type="datetime4">
              <a:rPr lang="en-US" smtClean="0"/>
              <a:pPr/>
              <a:t>August 23, 2023</a:t>
            </a:fld>
            <a:endParaRPr lang="en-US"/>
          </a:p>
        </p:txBody>
      </p:sp>
      <p:pic>
        <p:nvPicPr>
          <p:cNvPr id="9" name="Picture 10"/>
          <p:cNvPicPr>
            <a:picLocks noGrp="1" noChangeAspect="1" noChangeArrowheads="1"/>
          </p:cNvPicPr>
          <p:nvPr>
            <p:ph idx="1"/>
          </p:nvPr>
        </p:nvPicPr>
        <p:blipFill>
          <a:blip r:embed="rId2"/>
          <a:srcRect/>
          <a:stretch>
            <a:fillRect/>
          </a:stretch>
        </p:blipFill>
        <p:spPr bwMode="auto">
          <a:xfrm>
            <a:off x="1671210" y="1600200"/>
            <a:ext cx="580157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FLOW AND ERROR CONTROL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most important responsibilities of the data link layer are flow control and error control. Collectively, these functions are known as data link control.</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 Lost Acknowledgement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an acknowledgement is lost, the sender does not know whether the frame is received by receiver or not.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After the timer expires, the sender re-transmits the same frame. On the other hand, receiver has already received this frame earlier hence the second copy of the frame is discarded.</a:t>
            </a:r>
          </a:p>
          <a:p>
            <a:pPr>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BB5FF89-5F9D-4146-A0FE-80FA53220E3B}"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Stop-and-Wait ARQ, Lost ACK Frame</a:t>
            </a: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387C11-AD6B-4509-B5FB-941544373585}" type="datetime4">
              <a:rPr lang="en-US" smtClean="0"/>
              <a:pPr/>
              <a:t>August 23, 2023</a:t>
            </a:fld>
            <a:endParaRPr lang="en-US"/>
          </a:p>
        </p:txBody>
      </p:sp>
      <p:pic>
        <p:nvPicPr>
          <p:cNvPr id="9" name="Picture 10"/>
          <p:cNvPicPr>
            <a:picLocks noGrp="1" noChangeAspect="1" noChangeArrowheads="1"/>
          </p:cNvPicPr>
          <p:nvPr>
            <p:ph idx="1"/>
          </p:nvPr>
        </p:nvPicPr>
        <p:blipFill>
          <a:blip r:embed="rId2"/>
          <a:srcRect/>
          <a:stretch>
            <a:fillRect/>
          </a:stretch>
        </p:blipFill>
        <p:spPr bwMode="auto">
          <a:xfrm>
            <a:off x="1073258" y="1600200"/>
            <a:ext cx="699748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d) Delayed Acknowledgement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The ACK frame may be delayed due to some link problem. The ACK is received after the timer is elapsed. While the sender has already transmitted the same frame.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Again second ACK is initiated by receiver for the retransmitted frame, hence the second ACK is discarded.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avoid duplication the ACKs must be numbered.</a:t>
            </a:r>
          </a:p>
          <a:p>
            <a:pPr algn="just">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BBDBA20-CAF7-4D3E-B3C6-4269BCEAAFBB}"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altLang="en-US" dirty="0" smtClean="0">
                <a:latin typeface="Times New Roman" pitchFamily="18" charset="0"/>
              </a:rPr>
              <a:t/>
            </a:r>
            <a:br>
              <a:rPr lang="en-US" altLang="en-US" dirty="0" smtClean="0">
                <a:latin typeface="Times New Roman" pitchFamily="18" charset="0"/>
              </a:rPr>
            </a:br>
            <a:r>
              <a:rPr lang="en-US" altLang="en-US" sz="3100" b="1" dirty="0" smtClean="0">
                <a:latin typeface="Times New Roman" pitchFamily="18" charset="0"/>
              </a:rPr>
              <a:t>Stop-and-Wait ARQ, Delayed ACK</a:t>
            </a:r>
            <a:br>
              <a:rPr lang="en-US" altLang="en-US" sz="3100" b="1" dirty="0" smtClean="0">
                <a:latin typeface="Times New Roman" pitchFamily="18" charset="0"/>
              </a:rPr>
            </a:br>
            <a:endParaRPr lang="en-US" sz="3100" b="1" dirty="0"/>
          </a:p>
        </p:txBody>
      </p:sp>
      <p:sp>
        <p:nvSpPr>
          <p:cNvPr id="4" name="Date Placeholder 3"/>
          <p:cNvSpPr>
            <a:spLocks noGrp="1"/>
          </p:cNvSpPr>
          <p:nvPr>
            <p:ph type="dt" sz="half" idx="10"/>
          </p:nvPr>
        </p:nvSpPr>
        <p:spPr/>
        <p:txBody>
          <a:bodyPr/>
          <a:lstStyle/>
          <a:p>
            <a:fld id="{3D793A8E-CD0E-4444-8579-99E41A056739}" type="datetime4">
              <a:rPr lang="en-US" smtClean="0"/>
              <a:pPr/>
              <a:t>August 23, 2023</a:t>
            </a:fld>
            <a:endParaRPr lang="en-US"/>
          </a:p>
        </p:txBody>
      </p:sp>
      <p:pic>
        <p:nvPicPr>
          <p:cNvPr id="9" name="Picture 10"/>
          <p:cNvPicPr>
            <a:picLocks noGrp="1" noChangeAspect="1" noChangeArrowheads="1"/>
          </p:cNvPicPr>
          <p:nvPr>
            <p:ph idx="1"/>
          </p:nvPr>
        </p:nvPicPr>
        <p:blipFill>
          <a:blip r:embed="rId2"/>
          <a:srcRect/>
          <a:stretch>
            <a:fillRect/>
          </a:stretch>
        </p:blipFill>
        <p:spPr bwMode="auto">
          <a:xfrm>
            <a:off x="1300356" y="1524000"/>
            <a:ext cx="6436713" cy="4602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Features of Stop-and-Wait ARQ</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Sender keeps a copy of last transmitted frame until its ACK is received.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Both data frame and ACK frame are alternately numbered as 0 and 1 for identification of frame and to avoid duplication of frames.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sender maintains a timer, if ACK is not received in time, sender assumes it lost.</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0DD859D-E025-44EC-803C-791A443A6847}"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Sliding Window Protocol</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534400" cy="4525963"/>
          </a:xfrm>
        </p:spPr>
        <p:txBody>
          <a:bodyPr>
            <a:normAutofit fontScale="92500"/>
          </a:bodyPr>
          <a:lstStyle/>
          <a:p>
            <a:pPr algn="just"/>
            <a:r>
              <a:rPr lang="en-US" sz="2600" dirty="0" smtClean="0">
                <a:latin typeface="Times New Roman" pitchFamily="18" charset="0"/>
                <a:cs typeface="Times New Roman" pitchFamily="18" charset="0"/>
              </a:rPr>
              <a:t>In Sliding window protocol multiple data frames can be transmitted continuously without waiting for acknowledgements of individual data frames. </a:t>
            </a:r>
          </a:p>
          <a:p>
            <a:pPr algn="just"/>
            <a:r>
              <a:rPr lang="en-US" sz="2600" dirty="0" smtClean="0">
                <a:latin typeface="Times New Roman" pitchFamily="18" charset="0"/>
                <a:cs typeface="Times New Roman" pitchFamily="18" charset="0"/>
              </a:rPr>
              <a:t>The transmitting station maintains a sending window that describes the number of messages with their sequence numbers.</a:t>
            </a:r>
          </a:p>
          <a:p>
            <a:pPr algn="just"/>
            <a:r>
              <a:rPr lang="en-US" sz="2600" dirty="0" smtClean="0">
                <a:latin typeface="Times New Roman" pitchFamily="18" charset="0"/>
                <a:cs typeface="Times New Roman" pitchFamily="18" charset="0"/>
              </a:rPr>
              <a:t>The receiving station maintains a receiving window that performs complementary functions.</a:t>
            </a:r>
          </a:p>
          <a:p>
            <a:pPr algn="just"/>
            <a:r>
              <a:rPr lang="en-US" sz="2600" dirty="0" smtClean="0">
                <a:latin typeface="Times New Roman" pitchFamily="18" charset="0"/>
                <a:cs typeface="Times New Roman" pitchFamily="18" charset="0"/>
              </a:rPr>
              <a:t>Each data frame carries a sequence number for its identification. </a:t>
            </a:r>
          </a:p>
          <a:p>
            <a:pPr algn="just"/>
            <a:r>
              <a:rPr lang="en-US" sz="2600" dirty="0" smtClean="0">
                <a:latin typeface="Times New Roman" pitchFamily="18" charset="0"/>
                <a:cs typeface="Times New Roman" pitchFamily="18" charset="0"/>
              </a:rPr>
              <a:t>The number of frames in a window is called its size. </a:t>
            </a:r>
          </a:p>
          <a:p>
            <a:pPr algn="just"/>
            <a:r>
              <a:rPr lang="en-US" sz="2600" dirty="0" smtClean="0">
                <a:latin typeface="Times New Roman" pitchFamily="18" charset="0"/>
                <a:cs typeface="Times New Roman" pitchFamily="18" charset="0"/>
              </a:rPr>
              <a:t> A copy of each transmitted frame is retained in the window till it is acknowledged.</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17AAF43-40A3-48E9-ACB1-A6112D625436}"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Sequencing of Frames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lnSpcReduction="10000"/>
          </a:bodyPr>
          <a:lstStyle/>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All data frames are given a sequence number, which is a binary number of a fixed number of bits.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there are n bits, the length of the count sequence would be 2</a:t>
            </a:r>
            <a:r>
              <a:rPr lang="en-US" sz="2400" baseline="30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two-bit numbering scheme counts from 0 to 3 and then again starts from 0.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No sequence number must be repeated within the window.</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A6F203-8DDA-48BE-83BF-C9D8A7798064}"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Go-Back-N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As in Stop-and-wait protocol senders has to wait for every ACK then next frame is transmitted. But in Go-Back-N ARQ W frames can be transmitted without waiting for ACK. </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Sequence Number</a:t>
            </a:r>
            <a:r>
              <a:rPr lang="en-US" sz="2400" dirty="0" smtClean="0">
                <a:latin typeface="Times New Roman" pitchFamily="18" charset="0"/>
                <a:cs typeface="Times New Roman" pitchFamily="18" charset="0"/>
              </a:rPr>
              <a:t>: Sequence numbers of transmitted frame are maintained in the header of each frame. If k is the number of bits for sequence number, then the numbering can range from 0 to 2</a:t>
            </a:r>
            <a:r>
              <a:rPr lang="en-US" sz="2400" baseline="30000"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-1. for e.g. if k=3 then sequence numbers are 2</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-1= 0 to 7.</a:t>
            </a:r>
          </a:p>
          <a:p>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17187A-47A9-4A6F-8E48-06DADF980373}"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Sender Sliding Window</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r>
              <a:rPr lang="en-US" sz="2400" dirty="0" smtClean="0">
                <a:latin typeface="Times New Roman" pitchFamily="18" charset="0"/>
                <a:cs typeface="Times New Roman" pitchFamily="18" charset="0"/>
              </a:rPr>
              <a:t>This window keeps on sliding in forward direction.</a:t>
            </a:r>
          </a:p>
          <a:p>
            <a:r>
              <a:rPr lang="en-US" sz="2400" dirty="0" smtClean="0">
                <a:latin typeface="Times New Roman" pitchFamily="18" charset="0"/>
                <a:cs typeface="Times New Roman" pitchFamily="18" charset="0"/>
              </a:rPr>
              <a:t>The window size is fixed.</a:t>
            </a:r>
          </a:p>
          <a:p>
            <a:r>
              <a:rPr lang="en-US" sz="2400" dirty="0" smtClean="0">
                <a:latin typeface="Times New Roman" pitchFamily="18" charset="0"/>
                <a:cs typeface="Times New Roman" pitchFamily="18" charset="0"/>
              </a:rPr>
              <a:t>As the frame sent, the respective frame goes out of window and new frame to sent come into window.</a:t>
            </a:r>
          </a:p>
        </p:txBody>
      </p:sp>
      <p:sp>
        <p:nvSpPr>
          <p:cNvPr id="4" name="Date Placeholder 3"/>
          <p:cNvSpPr>
            <a:spLocks noGrp="1"/>
          </p:cNvSpPr>
          <p:nvPr>
            <p:ph type="dt" sz="half" idx="10"/>
          </p:nvPr>
        </p:nvSpPr>
        <p:spPr/>
        <p:txBody>
          <a:bodyPr/>
          <a:lstStyle/>
          <a:p>
            <a:fld id="{4FE8B17D-9B19-4835-891D-71596BAFEA28}" type="datetime4">
              <a:rPr lang="en-US" smtClean="0"/>
              <a:pPr/>
              <a:t>August 23, 2023</a:t>
            </a:fld>
            <a:endParaRPr lang="en-US"/>
          </a:p>
        </p:txBody>
      </p:sp>
      <p:pic>
        <p:nvPicPr>
          <p:cNvPr id="7" name="Picture 11"/>
          <p:cNvPicPr>
            <a:picLocks noChangeAspect="1" noChangeArrowheads="1"/>
          </p:cNvPicPr>
          <p:nvPr/>
        </p:nvPicPr>
        <p:blipFill>
          <a:blip r:embed="rId2"/>
          <a:srcRect/>
          <a:stretch>
            <a:fillRect/>
          </a:stretch>
        </p:blipFill>
        <p:spPr bwMode="auto">
          <a:xfrm>
            <a:off x="1600200" y="3124200"/>
            <a:ext cx="5694363" cy="3180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Receiver Sliding Window</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endParaRPr lang="en-US" sz="2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In the receiver side the size of the window is always one.</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receiver is expecting to arrive frames in specific sequence.</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Any other frame received which is out of order is discarded.</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receiver slides over after receiving the expected frame.</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receiver responds for frames arriving safely by positive acknowledgement. For damaged or lost frames receiver does not reply, the sender has to retransmit it when timer of that frame elapsed.</a:t>
            </a:r>
          </a:p>
          <a:p>
            <a:pPr>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90841BA-96FE-4A74-884D-3D85195F90B8}"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classification of protocols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257" y="1691178"/>
            <a:ext cx="7773485" cy="434400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Receiver Sliding Window</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a:bodyPr>
          <a:lstStyle/>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8AC50A9-FB93-4DE5-8080-CA1F045C4B12}" type="datetime4">
              <a:rPr lang="en-US" smtClean="0"/>
              <a:pPr/>
              <a:t>August 23, 2023</a:t>
            </a:fld>
            <a:endParaRPr lang="en-US"/>
          </a:p>
        </p:txBody>
      </p:sp>
      <p:pic>
        <p:nvPicPr>
          <p:cNvPr id="7" name="Picture 10"/>
          <p:cNvPicPr>
            <a:picLocks noChangeAspect="1" noChangeArrowheads="1"/>
          </p:cNvPicPr>
          <p:nvPr/>
        </p:nvPicPr>
        <p:blipFill>
          <a:blip r:embed="rId2"/>
          <a:srcRect/>
          <a:stretch>
            <a:fillRect/>
          </a:stretch>
        </p:blipFill>
        <p:spPr bwMode="auto">
          <a:xfrm>
            <a:off x="782638" y="1817688"/>
            <a:ext cx="7578725" cy="322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Control Variables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marL="514350" indent="-514350">
              <a:buNone/>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Sender Variables:</a:t>
            </a:r>
          </a:p>
          <a:p>
            <a:pPr marL="514350" indent="-514350">
              <a:buNone/>
            </a:pPr>
            <a:r>
              <a:rPr lang="en-US" sz="2400" dirty="0" smtClean="0">
                <a:latin typeface="Times New Roman" pitchFamily="18" charset="0"/>
                <a:cs typeface="Times New Roman" pitchFamily="18" charset="0"/>
              </a:rPr>
              <a:t>                                 The sender deals with three different variables</a:t>
            </a:r>
          </a:p>
          <a:p>
            <a:pPr marL="514350" indent="-514350">
              <a:buNone/>
            </a:pPr>
            <a:r>
              <a:rPr lang="en-US" sz="2400" dirty="0" smtClean="0">
                <a:latin typeface="Times New Roman" pitchFamily="18" charset="0"/>
                <a:cs typeface="Times New Roman" pitchFamily="18" charset="0"/>
              </a:rPr>
              <a:t>              S</a:t>
            </a:r>
            <a:r>
              <a:rPr lang="en-US" sz="2400" dirty="0" smtClean="0">
                <a:latin typeface="Times New Roman" pitchFamily="18" charset="0"/>
                <a:cs typeface="Times New Roman" pitchFamily="18" charset="0"/>
                <a:sym typeface="Wingdings" pitchFamily="2" charset="2"/>
              </a:rPr>
              <a:t> sequence number of recently sent frame.</a:t>
            </a:r>
          </a:p>
          <a:p>
            <a:pPr marL="514350" indent="-514350">
              <a:buNone/>
            </a:pPr>
            <a:r>
              <a:rPr lang="en-US" sz="2400" dirty="0" smtClean="0">
                <a:latin typeface="Times New Roman" pitchFamily="18" charset="0"/>
                <a:cs typeface="Times New Roman" pitchFamily="18" charset="0"/>
                <a:sym typeface="Wingdings" pitchFamily="2" charset="2"/>
              </a:rPr>
              <a:t>              S</a:t>
            </a:r>
            <a:r>
              <a:rPr lang="en-US" sz="2400" baseline="-25000" dirty="0" smtClean="0">
                <a:latin typeface="Times New Roman" pitchFamily="18" charset="0"/>
                <a:cs typeface="Times New Roman" pitchFamily="18" charset="0"/>
                <a:sym typeface="Wingdings" pitchFamily="2" charset="2"/>
              </a:rPr>
              <a:t>F</a:t>
            </a:r>
            <a:r>
              <a:rPr lang="en-US" sz="2400" dirty="0" smtClean="0">
                <a:latin typeface="Times New Roman" pitchFamily="18" charset="0"/>
                <a:cs typeface="Times New Roman" pitchFamily="18" charset="0"/>
                <a:sym typeface="Wingdings" pitchFamily="2" charset="2"/>
              </a:rPr>
              <a:t> sequence number of first frame in window.</a:t>
            </a:r>
          </a:p>
          <a:p>
            <a:pPr marL="514350" indent="-514350">
              <a:buNone/>
            </a:pPr>
            <a:r>
              <a:rPr lang="en-US" sz="2400" dirty="0" smtClean="0">
                <a:latin typeface="Times New Roman" pitchFamily="18" charset="0"/>
                <a:cs typeface="Times New Roman" pitchFamily="18" charset="0"/>
                <a:sym typeface="Wingdings" pitchFamily="2" charset="2"/>
              </a:rPr>
              <a:t>              S</a:t>
            </a:r>
            <a:r>
              <a:rPr lang="en-US" sz="2400" baseline="-25000" dirty="0" smtClean="0">
                <a:latin typeface="Times New Roman" pitchFamily="18" charset="0"/>
                <a:cs typeface="Times New Roman" pitchFamily="18" charset="0"/>
                <a:sym typeface="Wingdings" pitchFamily="2" charset="2"/>
              </a:rPr>
              <a:t>L</a:t>
            </a:r>
            <a:r>
              <a:rPr lang="en-US" sz="2400" dirty="0" smtClean="0">
                <a:latin typeface="Times New Roman" pitchFamily="18" charset="0"/>
                <a:cs typeface="Times New Roman" pitchFamily="18" charset="0"/>
                <a:sym typeface="Wingdings" pitchFamily="2" charset="2"/>
              </a:rPr>
              <a:t> sequence number of last frame in window.</a:t>
            </a:r>
          </a:p>
          <a:p>
            <a:pPr marL="514350" indent="-514350">
              <a:buNone/>
            </a:pPr>
            <a:r>
              <a:rPr lang="en-US" sz="2400" dirty="0" smtClean="0">
                <a:latin typeface="Times New Roman" pitchFamily="18" charset="0"/>
                <a:cs typeface="Times New Roman" pitchFamily="18" charset="0"/>
                <a:sym typeface="Wingdings" pitchFamily="2" charset="2"/>
              </a:rPr>
              <a:t>                       Window size W= S</a:t>
            </a:r>
            <a:r>
              <a:rPr lang="en-US" sz="2400" baseline="-25000" dirty="0" smtClean="0">
                <a:latin typeface="Times New Roman" pitchFamily="18" charset="0"/>
                <a:cs typeface="Times New Roman" pitchFamily="18" charset="0"/>
                <a:sym typeface="Wingdings" pitchFamily="2" charset="2"/>
              </a:rPr>
              <a:t>L</a:t>
            </a:r>
            <a:r>
              <a:rPr lang="en-US" sz="2400" dirty="0" smtClean="0">
                <a:latin typeface="Times New Roman" pitchFamily="18" charset="0"/>
                <a:cs typeface="Times New Roman" pitchFamily="18" charset="0"/>
                <a:sym typeface="Wingdings" pitchFamily="2" charset="2"/>
              </a:rPr>
              <a:t> – S</a:t>
            </a:r>
            <a:r>
              <a:rPr lang="en-US" sz="2400" baseline="-25000" dirty="0" smtClean="0">
                <a:latin typeface="Times New Roman" pitchFamily="18" charset="0"/>
                <a:cs typeface="Times New Roman" pitchFamily="18" charset="0"/>
                <a:sym typeface="Wingdings" pitchFamily="2" charset="2"/>
              </a:rPr>
              <a:t>F</a:t>
            </a:r>
            <a:r>
              <a:rPr lang="en-US" sz="2400" dirty="0" smtClean="0">
                <a:latin typeface="Times New Roman" pitchFamily="18" charset="0"/>
                <a:cs typeface="Times New Roman" pitchFamily="18" charset="0"/>
                <a:sym typeface="Wingdings" pitchFamily="2" charset="2"/>
              </a:rPr>
              <a:t> +1</a:t>
            </a:r>
          </a:p>
          <a:p>
            <a:pPr marL="514350" indent="-514350">
              <a:buNone/>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b) </a:t>
            </a:r>
            <a:r>
              <a:rPr lang="en-US" sz="2400" b="1" dirty="0" smtClean="0">
                <a:latin typeface="Times New Roman" pitchFamily="18" charset="0"/>
                <a:cs typeface="Times New Roman" pitchFamily="18" charset="0"/>
              </a:rPr>
              <a:t>Receiver Variable: </a:t>
            </a:r>
          </a:p>
          <a:p>
            <a:pPr marL="514350" indent="-514350">
              <a:buNone/>
            </a:pPr>
            <a:r>
              <a:rPr lang="en-US" sz="2400" dirty="0" smtClean="0">
                <a:latin typeface="Times New Roman" pitchFamily="18" charset="0"/>
                <a:cs typeface="Times New Roman" pitchFamily="18" charset="0"/>
              </a:rPr>
              <a:t>                                    The receiver deals with one variable only.</a:t>
            </a:r>
          </a:p>
          <a:p>
            <a:pPr marL="514350" indent="-514350">
              <a:buNone/>
            </a:pPr>
            <a:r>
              <a:rPr lang="en-US" sz="2400" dirty="0" smtClean="0">
                <a:latin typeface="Times New Roman" pitchFamily="18" charset="0"/>
                <a:cs typeface="Times New Roman" pitchFamily="18" charset="0"/>
              </a:rPr>
              <a:t>               R</a:t>
            </a:r>
            <a:r>
              <a:rPr lang="en-US" sz="2400" dirty="0" smtClean="0">
                <a:latin typeface="Times New Roman" pitchFamily="18" charset="0"/>
                <a:cs typeface="Times New Roman" pitchFamily="18" charset="0"/>
                <a:sym typeface="Wingdings" pitchFamily="2" charset="2"/>
              </a:rPr>
              <a:t> sequence number of frame expected.</a:t>
            </a:r>
          </a:p>
          <a:p>
            <a:pPr marL="514350" indent="-514350">
              <a:buNone/>
            </a:pPr>
            <a:r>
              <a:rPr lang="en-US" sz="2400" dirty="0" smtClean="0">
                <a:latin typeface="Times New Roman" pitchFamily="18" charset="0"/>
                <a:cs typeface="Times New Roman" pitchFamily="18" charset="0"/>
                <a:sym typeface="Wingdings" pitchFamily="2" charset="2"/>
              </a:rPr>
              <a:t>                                   If the number matches, then the frame is accepted otherwise not.</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D23D8F-B135-4085-A4B0-FF7A7DE18786}"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Operation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None/>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Normal Operation:</a:t>
            </a:r>
          </a:p>
          <a:p>
            <a:pPr marL="514350" indent="-514350">
              <a:buNone/>
            </a:pPr>
            <a:r>
              <a:rPr lang="en-US" sz="2400" dirty="0" smtClean="0">
                <a:latin typeface="Times New Roman" pitchFamily="18" charset="0"/>
                <a:cs typeface="Times New Roman" pitchFamily="18" charset="0"/>
              </a:rPr>
              <a:t>                                       The sender sends frames and update the control variables i.e. S</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S, S</a:t>
            </a:r>
            <a:r>
              <a:rPr lang="en-US" sz="2400" baseline="-25000"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 and receiver update variable R.</a:t>
            </a:r>
          </a:p>
          <a:p>
            <a:pPr marL="514350" indent="-514350">
              <a:buNone/>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b) </a:t>
            </a:r>
            <a:r>
              <a:rPr lang="en-US" sz="2400" b="1" dirty="0" smtClean="0">
                <a:latin typeface="Times New Roman" pitchFamily="18" charset="0"/>
                <a:cs typeface="Times New Roman" pitchFamily="18" charset="0"/>
              </a:rPr>
              <a:t>Damaged or Lost Frame: </a:t>
            </a:r>
          </a:p>
          <a:p>
            <a:pPr marL="514350" indent="-514350">
              <a:buNone/>
            </a:pPr>
            <a:r>
              <a:rPr lang="en-US" sz="2400" dirty="0" smtClean="0">
                <a:latin typeface="Times New Roman" pitchFamily="18" charset="0"/>
                <a:cs typeface="Times New Roman" pitchFamily="18" charset="0"/>
              </a:rPr>
              <a:t>                                                Suppose frame 2 is damaged or lost and if receiver receives frame 3, it will be discarded since it is expecting frame 2. Sender retransmits frame 2 and frame 3.</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29FC0CD-FDE1-4BC9-8FDA-2143B90EC5DD}"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Go-Back-N ARQ, Normal Operation</a:t>
            </a: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023C8D1-3BDA-4597-AB81-7F288CF028FD}" type="datetime4">
              <a:rPr lang="en-US" smtClean="0"/>
              <a:pPr/>
              <a:t>August 23, 2023</a:t>
            </a:fld>
            <a:endParaRPr lang="en-US"/>
          </a:p>
        </p:txBody>
      </p:sp>
      <p:pic>
        <p:nvPicPr>
          <p:cNvPr id="9" name="Picture 10"/>
          <p:cNvPicPr>
            <a:picLocks noGrp="1" noChangeAspect="1" noChangeArrowheads="1"/>
          </p:cNvPicPr>
          <p:nvPr>
            <p:ph idx="1"/>
          </p:nvPr>
        </p:nvPicPr>
        <p:blipFill>
          <a:blip r:embed="rId2"/>
          <a:srcRect/>
          <a:stretch>
            <a:fillRect/>
          </a:stretch>
        </p:blipFill>
        <p:spPr bwMode="auto">
          <a:xfrm>
            <a:off x="1420906" y="1600200"/>
            <a:ext cx="630218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Go-Back-N ARQ, Lost or Damaged Frame</a:t>
            </a: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FF9FB2B-BDCF-478E-84D3-B59E73D4FFD2}" type="datetime4">
              <a:rPr lang="en-US" smtClean="0"/>
              <a:pPr/>
              <a:t>August 23, 2023</a:t>
            </a:fld>
            <a:endParaRPr lang="en-US"/>
          </a:p>
        </p:txBody>
      </p:sp>
      <p:pic>
        <p:nvPicPr>
          <p:cNvPr id="9" name="Picture 10"/>
          <p:cNvPicPr>
            <a:picLocks noGrp="1" noChangeAspect="1" noChangeArrowheads="1"/>
          </p:cNvPicPr>
          <p:nvPr>
            <p:ph idx="1"/>
          </p:nvPr>
        </p:nvPicPr>
        <p:blipFill>
          <a:blip r:embed="rId2"/>
          <a:srcRect/>
          <a:stretch>
            <a:fillRect/>
          </a:stretch>
        </p:blipFill>
        <p:spPr bwMode="auto">
          <a:xfrm>
            <a:off x="2081294" y="1600200"/>
            <a:ext cx="498141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Selective Repeat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382000" cy="4525963"/>
          </a:xfrm>
        </p:spPr>
        <p:txBody>
          <a:bodyPr>
            <a:normAutofit fontScale="92500" lnSpcReduction="20000"/>
          </a:bodyPr>
          <a:lstStyle/>
          <a:p>
            <a:pPr marL="514350" indent="-514350" algn="just"/>
            <a:r>
              <a:rPr lang="en-US" sz="2600" dirty="0" smtClean="0">
                <a:latin typeface="Times New Roman" pitchFamily="18" charset="0"/>
                <a:cs typeface="Times New Roman" pitchFamily="18" charset="0"/>
              </a:rPr>
              <a:t>Selective repeat ARQ retransmits only the damaged or lost frames instead of sending multiple frames. </a:t>
            </a:r>
          </a:p>
          <a:p>
            <a:pPr marL="514350" indent="-514350" algn="just">
              <a:buNone/>
            </a:pPr>
            <a:endParaRPr lang="en-US" sz="2600" dirty="0" smtClean="0">
              <a:latin typeface="Times New Roman" pitchFamily="18" charset="0"/>
              <a:cs typeface="Times New Roman" pitchFamily="18" charset="0"/>
            </a:endParaRPr>
          </a:p>
          <a:p>
            <a:pPr marL="514350" indent="-514350" algn="just"/>
            <a:r>
              <a:rPr lang="en-US" sz="2600" dirty="0" smtClean="0">
                <a:latin typeface="Times New Roman" pitchFamily="18" charset="0"/>
                <a:cs typeface="Times New Roman" pitchFamily="18" charset="0"/>
              </a:rPr>
              <a:t>The selective retransmission increases the efficiency of transmission and is more suitable for noisy channel.</a:t>
            </a:r>
          </a:p>
          <a:p>
            <a:pPr marL="514350" indent="-514350" algn="just">
              <a:buNone/>
            </a:pPr>
            <a:endParaRPr lang="en-US" sz="2600" dirty="0" smtClean="0">
              <a:latin typeface="Times New Roman" pitchFamily="18" charset="0"/>
              <a:cs typeface="Times New Roman" pitchFamily="18" charset="0"/>
            </a:endParaRPr>
          </a:p>
          <a:p>
            <a:pPr marL="514350" indent="-514350" algn="just"/>
            <a:r>
              <a:rPr lang="en-US" sz="2600" dirty="0" smtClean="0">
                <a:latin typeface="Times New Roman" pitchFamily="18" charset="0"/>
                <a:cs typeface="Times New Roman" pitchFamily="18" charset="0"/>
              </a:rPr>
              <a:t>The size of sender window is one half of 2</a:t>
            </a:r>
            <a:r>
              <a:rPr lang="en-US" sz="2600" baseline="30000" dirty="0" smtClean="0">
                <a:latin typeface="Times New Roman" pitchFamily="18" charset="0"/>
                <a:cs typeface="Times New Roman" pitchFamily="18" charset="0"/>
              </a:rPr>
              <a:t>k</a:t>
            </a:r>
            <a:r>
              <a:rPr lang="en-US" sz="2600" dirty="0" smtClean="0">
                <a:latin typeface="Times New Roman" pitchFamily="18" charset="0"/>
                <a:cs typeface="Times New Roman" pitchFamily="18" charset="0"/>
              </a:rPr>
              <a:t>. The receiver window size is of same length as that of sender. </a:t>
            </a:r>
          </a:p>
          <a:p>
            <a:pPr marL="514350" indent="-514350" algn="just">
              <a:buNone/>
            </a:pPr>
            <a:endParaRPr lang="en-US" sz="2600" dirty="0" smtClean="0">
              <a:latin typeface="Times New Roman" pitchFamily="18" charset="0"/>
              <a:cs typeface="Times New Roman" pitchFamily="18" charset="0"/>
            </a:endParaRPr>
          </a:p>
          <a:p>
            <a:pPr marL="514350" indent="-514350" algn="just"/>
            <a:r>
              <a:rPr lang="en-US" sz="2600" dirty="0" smtClean="0">
                <a:latin typeface="Times New Roman" pitchFamily="18" charset="0"/>
                <a:cs typeface="Times New Roman" pitchFamily="18" charset="0"/>
              </a:rPr>
              <a:t>The boundaries of receiver window are defined by R</a:t>
            </a:r>
            <a:r>
              <a:rPr lang="en-US" sz="2600" baseline="-25000" dirty="0" smtClean="0">
                <a:latin typeface="Times New Roman" pitchFamily="18" charset="0"/>
                <a:cs typeface="Times New Roman" pitchFamily="18" charset="0"/>
              </a:rPr>
              <a:t>F</a:t>
            </a:r>
            <a:r>
              <a:rPr lang="en-US" sz="2600" dirty="0" smtClean="0">
                <a:latin typeface="Times New Roman" pitchFamily="18" charset="0"/>
                <a:cs typeface="Times New Roman" pitchFamily="18" charset="0"/>
              </a:rPr>
              <a:t> and R</a:t>
            </a:r>
            <a:r>
              <a:rPr lang="en-US" sz="2600" baseline="-25000" dirty="0" smtClean="0">
                <a:latin typeface="Times New Roman" pitchFamily="18" charset="0"/>
                <a:cs typeface="Times New Roman" pitchFamily="18" charset="0"/>
              </a:rPr>
              <a:t>L.</a:t>
            </a:r>
          </a:p>
          <a:p>
            <a:pPr marL="514350" indent="-514350" algn="just">
              <a:buNone/>
            </a:pPr>
            <a:endParaRPr lang="en-US" sz="2600" dirty="0" smtClean="0">
              <a:latin typeface="Times New Roman" pitchFamily="18" charset="0"/>
              <a:cs typeface="Times New Roman" pitchFamily="18" charset="0"/>
            </a:endParaRPr>
          </a:p>
          <a:p>
            <a:pPr marL="514350" indent="-514350" algn="just"/>
            <a:r>
              <a:rPr lang="en-US" sz="2600" dirty="0" smtClean="0">
                <a:latin typeface="Times New Roman" pitchFamily="18" charset="0"/>
                <a:cs typeface="Times New Roman" pitchFamily="18" charset="0"/>
              </a:rPr>
              <a:t>Negative acknowledgement (NAK) is used for lost or damaged frames.</a:t>
            </a:r>
          </a:p>
          <a:p>
            <a:pPr marL="514350" indent="-514350">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F19E674-3A16-4E99-B77D-61A6636FEBB8}"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smtClean="0">
                <a:latin typeface="Times New Roman" pitchFamily="18" charset="0"/>
                <a:cs typeface="Times New Roman" pitchFamily="18" charset="0"/>
              </a:rPr>
              <a:t>Selective Repeat ARQ</a:t>
            </a:r>
            <a:endParaRPr lang="en-US" sz="2800" b="1" dirty="0">
              <a:latin typeface="Times New Roman" pitchFamily="18" charset="0"/>
              <a:cs typeface="Times New Roman" pitchFamily="18" charset="0"/>
            </a:endParaRPr>
          </a:p>
        </p:txBody>
      </p:sp>
      <p:pic>
        <p:nvPicPr>
          <p:cNvPr id="7" name="Content Placeholder 6" descr="Sliding-Window-Protocol.jpg"/>
          <p:cNvPicPr>
            <a:picLocks noGrp="1" noChangeAspect="1"/>
          </p:cNvPicPr>
          <p:nvPr>
            <p:ph idx="1"/>
          </p:nvPr>
        </p:nvPicPr>
        <p:blipFill>
          <a:blip r:embed="rId2" cstate="print"/>
          <a:stretch>
            <a:fillRect/>
          </a:stretch>
        </p:blipFill>
        <p:spPr>
          <a:xfrm>
            <a:off x="1447800" y="1228180"/>
            <a:ext cx="5807313" cy="4897983"/>
          </a:xfrm>
        </p:spPr>
      </p:pic>
      <p:sp>
        <p:nvSpPr>
          <p:cNvPr id="4" name="Date Placeholder 3"/>
          <p:cNvSpPr>
            <a:spLocks noGrp="1"/>
          </p:cNvSpPr>
          <p:nvPr>
            <p:ph type="dt" sz="half" idx="10"/>
          </p:nvPr>
        </p:nvSpPr>
        <p:spPr/>
        <p:txBody>
          <a:bodyPr/>
          <a:lstStyle/>
          <a:p>
            <a:fld id="{83A2D75D-6BC8-4F84-B73D-BD3AB62843DA}" type="datetime4">
              <a:rPr lang="en-US" smtClean="0"/>
              <a:pPr/>
              <a:t>August 23, 2023</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latin typeface="Times New Roman" pitchFamily="18" charset="0"/>
              </a:rPr>
              <a:t>Piggybacking</a:t>
            </a:r>
            <a:endParaRPr lang="en-US" altLang="en-US" sz="2800" b="1" dirty="0">
              <a:latin typeface="Times New Roman" pitchFamily="18" charset="0"/>
            </a:endParaRPr>
          </a:p>
        </p:txBody>
      </p:sp>
      <p:sp>
        <p:nvSpPr>
          <p:cNvPr id="4" name="Date Placeholder 3"/>
          <p:cNvSpPr>
            <a:spLocks noGrp="1"/>
          </p:cNvSpPr>
          <p:nvPr>
            <p:ph type="dt" sz="half" idx="10"/>
          </p:nvPr>
        </p:nvSpPr>
        <p:spPr/>
        <p:txBody>
          <a:bodyPr/>
          <a:lstStyle/>
          <a:p>
            <a:fld id="{F54B0D12-EE48-4147-8185-080D238649DE}" type="datetime4">
              <a:rPr lang="en-US" smtClean="0"/>
              <a:pPr/>
              <a:t>August 23, 2023</a:t>
            </a:fld>
            <a:endParaRPr lang="en-US"/>
          </a:p>
        </p:txBody>
      </p:sp>
      <p:sp>
        <p:nvSpPr>
          <p:cNvPr id="7" name="Content Placeholder 6"/>
          <p:cNvSpPr>
            <a:spLocks noGrp="1"/>
          </p:cNvSpPr>
          <p:nvPr>
            <p:ph idx="1"/>
          </p:nvPr>
        </p:nvSpPr>
        <p:spPr>
          <a:xfrm>
            <a:off x="457200" y="1371600"/>
            <a:ext cx="8229600" cy="4525963"/>
          </a:xfrm>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most important responsibilities of the data link layer are flow control and error control. Collectively, these functions are known as data link control.</a:t>
            </a:r>
          </a:p>
          <a:p>
            <a:pPr algn="just"/>
            <a:r>
              <a:rPr lang="en-US" sz="2400" dirty="0" smtClean="0">
                <a:latin typeface="Times New Roman" pitchFamily="18" charset="0"/>
                <a:cs typeface="Times New Roman" pitchFamily="18" charset="0"/>
              </a:rPr>
              <a:t>All the protocol we discussed in data link are unidirectional . That is data frame travel from sender to receiver and ACK from receiver to sender.</a:t>
            </a:r>
          </a:p>
          <a:p>
            <a:pPr algn="just"/>
            <a:r>
              <a:rPr lang="en-US" sz="2400" dirty="0" smtClean="0">
                <a:latin typeface="Times New Roman" pitchFamily="18" charset="0"/>
                <a:cs typeface="Times New Roman" pitchFamily="18" charset="0"/>
              </a:rPr>
              <a:t>In real life data link protocol are  implemented as bidirectional.</a:t>
            </a:r>
          </a:p>
          <a:p>
            <a:pPr algn="just"/>
            <a:r>
              <a:rPr lang="en-US" sz="2400" dirty="0" smtClean="0">
                <a:latin typeface="Times New Roman" pitchFamily="18" charset="0"/>
                <a:cs typeface="Times New Roman" pitchFamily="18" charset="0"/>
              </a:rPr>
              <a:t>In these protocol flow and error control information such as ACK/NAK is combined with data frame, this technique is called piggybacking</a:t>
            </a:r>
          </a:p>
          <a:p>
            <a:pPr algn="just">
              <a:buNone/>
            </a:pP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latin typeface="Times New Roman" pitchFamily="18" charset="0"/>
              </a:rPr>
              <a:t>Piggybacking</a:t>
            </a:r>
            <a:endParaRPr lang="en-US" altLang="en-US" sz="2800" b="1" dirty="0">
              <a:latin typeface="Times New Roman" pitchFamily="18" charset="0"/>
            </a:endParaRPr>
          </a:p>
        </p:txBody>
      </p:sp>
      <p:sp>
        <p:nvSpPr>
          <p:cNvPr id="4" name="Date Placeholder 3"/>
          <p:cNvSpPr>
            <a:spLocks noGrp="1"/>
          </p:cNvSpPr>
          <p:nvPr>
            <p:ph type="dt" sz="half" idx="10"/>
          </p:nvPr>
        </p:nvSpPr>
        <p:spPr/>
        <p:txBody>
          <a:bodyPr/>
          <a:lstStyle/>
          <a:p>
            <a:fld id="{582B2DC4-2DE5-42CC-A513-01CA17B07B3D}" type="datetime4">
              <a:rPr lang="en-US" smtClean="0"/>
              <a:pPr/>
              <a:t>August 23, 2023</a:t>
            </a:fld>
            <a:endParaRPr lang="en-US"/>
          </a:p>
        </p:txBody>
      </p:sp>
      <p:sp>
        <p:nvSpPr>
          <p:cNvPr id="7" name="Content Placeholder 6"/>
          <p:cNvSpPr>
            <a:spLocks noGrp="1"/>
          </p:cNvSpPr>
          <p:nvPr>
            <p:ph idx="1"/>
          </p:nvPr>
        </p:nvSpPr>
        <p:spPr>
          <a:xfrm>
            <a:off x="457200" y="1371600"/>
            <a:ext cx="8229600" cy="4525963"/>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Three rules govern the piggybacking data transfer, Whenever station A wants to send data to station B:</a:t>
            </a:r>
          </a:p>
          <a:p>
            <a:pPr algn="just">
              <a:buNone/>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If station A wants to send both data and an acknowledgment, it keeps both fields there.</a:t>
            </a:r>
          </a:p>
          <a:p>
            <a:pPr marL="457200" indent="-457200" algn="just">
              <a:buFont typeface="+mj-lt"/>
              <a:buAutoNum type="arabicPeriod"/>
            </a:pPr>
            <a:r>
              <a:rPr lang="en-US" sz="2400" dirty="0" smtClean="0">
                <a:latin typeface="Times New Roman" pitchFamily="18" charset="0"/>
                <a:cs typeface="Times New Roman" pitchFamily="18" charset="0"/>
              </a:rPr>
              <a:t>If station A wants to send just the acknowledgment, then a separate ACK frame is sent.</a:t>
            </a:r>
          </a:p>
          <a:p>
            <a:pPr marL="457200" indent="-457200" algn="just">
              <a:buFont typeface="+mj-lt"/>
              <a:buAutoNum type="arabicPeriod"/>
            </a:pPr>
            <a:r>
              <a:rPr lang="en-US" sz="2400" dirty="0" smtClean="0">
                <a:latin typeface="Times New Roman" pitchFamily="18" charset="0"/>
                <a:cs typeface="Times New Roman" pitchFamily="18" charset="0"/>
              </a:rPr>
              <a:t>If station A wants to send just the data, then the last acknowledgment field is sent along with the data. Station B simply ignores this duplicate ACK frame upon receiving.</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C68A2398-7C95-4D70-BC9D-090107F93068}" type="datetime4">
              <a:rPr lang="en-US" smtClean="0"/>
              <a:pPr/>
              <a:t>August 23, 2023</a:t>
            </a:fld>
            <a:endParaRPr lang="en-US"/>
          </a:p>
        </p:txBody>
      </p:sp>
      <p:pic>
        <p:nvPicPr>
          <p:cNvPr id="1026" name="Picture 2" descr="C:\Users\SVIIT\Desktop\station.jpg"/>
          <p:cNvPicPr>
            <a:picLocks noGrp="1" noChangeAspect="1" noChangeArrowheads="1"/>
          </p:cNvPicPr>
          <p:nvPr>
            <p:ph idx="1"/>
          </p:nvPr>
        </p:nvPicPr>
        <p:blipFill>
          <a:blip r:embed="rId2"/>
          <a:srcRect/>
          <a:stretch>
            <a:fillRect/>
          </a:stretch>
        </p:blipFill>
        <p:spPr bwMode="auto">
          <a:xfrm>
            <a:off x="1285624" y="149486"/>
            <a:ext cx="6410575" cy="670851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700" b="1" dirty="0" smtClean="0"/>
              <a:t>NOISELESS CHANNELS</a:t>
            </a:r>
            <a:endParaRPr lang="en-US" sz="27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dirty="0" smtClean="0"/>
              <a:t>we have an ideal channel in which no frames are lost, duplicated, or corrupted. We introduce two protocols for this type of channel.</a:t>
            </a:r>
          </a:p>
          <a:p>
            <a:pPr>
              <a:buNone/>
            </a:pPr>
            <a:endParaRPr lang="en-US" b="1" dirty="0" smtClean="0"/>
          </a:p>
          <a:p>
            <a:r>
              <a:rPr lang="en-US" b="1" dirty="0" smtClean="0"/>
              <a:t>Simplest Protocol – </a:t>
            </a:r>
            <a:r>
              <a:rPr lang="en-US" dirty="0" smtClean="0"/>
              <a:t>has no flow or error control </a:t>
            </a:r>
          </a:p>
          <a:p>
            <a:endParaRPr lang="en-US" b="1" dirty="0" smtClean="0"/>
          </a:p>
          <a:p>
            <a:r>
              <a:rPr lang="en-US" b="1" dirty="0" smtClean="0"/>
              <a:t>Stop-and-Wait Protocol – </a:t>
            </a:r>
            <a:r>
              <a:rPr lang="en-US" dirty="0" smtClean="0"/>
              <a:t>sender sends one frame, stops until it receives agree from receiver and then sends the next frame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5123"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5124" name="Text Box 4"/>
          <p:cNvSpPr txBox="1">
            <a:spLocks noChangeArrowheads="1"/>
          </p:cNvSpPr>
          <p:nvPr/>
        </p:nvSpPr>
        <p:spPr bwMode="auto">
          <a:xfrm>
            <a:off x="304800" y="381000"/>
            <a:ext cx="7586372"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 </a:t>
            </a:r>
            <a:r>
              <a:rPr lang="en-US" sz="2400" b="1" dirty="0" smtClean="0">
                <a:solidFill>
                  <a:schemeClr val="folHlink"/>
                </a:solidFill>
                <a:latin typeface="Times New Roman" pitchFamily="18" charset="0"/>
              </a:rPr>
              <a:t>             </a:t>
            </a:r>
            <a:r>
              <a:rPr lang="en-US" b="1" dirty="0">
                <a:latin typeface="Times New Roman" pitchFamily="18" charset="0"/>
              </a:rPr>
              <a:t>Data link layer divided into two functionality-oriented sublayers</a:t>
            </a:r>
          </a:p>
        </p:txBody>
      </p:sp>
      <p:pic>
        <p:nvPicPr>
          <p:cNvPr id="5126" name="Picture 6"/>
          <p:cNvPicPr>
            <a:picLocks noChangeAspect="1" noChangeArrowheads="1"/>
          </p:cNvPicPr>
          <p:nvPr/>
        </p:nvPicPr>
        <p:blipFill>
          <a:blip r:embed="rId3" cstate="print"/>
          <a:srcRect/>
          <a:stretch>
            <a:fillRect/>
          </a:stretch>
        </p:blipFill>
        <p:spPr bwMode="auto">
          <a:xfrm>
            <a:off x="1635125" y="2038350"/>
            <a:ext cx="5375275" cy="2533650"/>
          </a:xfrm>
          <a:prstGeom prst="rect">
            <a:avLst/>
          </a:prstGeom>
          <a:noFill/>
          <a:ln w="9525">
            <a:noFill/>
            <a:miter lim="800000"/>
            <a:headEnd/>
            <a:tailEnd/>
          </a:ln>
        </p:spPr>
      </p:pic>
      <p:sp>
        <p:nvSpPr>
          <p:cNvPr id="5127" name="Text Box 7"/>
          <p:cNvSpPr txBox="1">
            <a:spLocks noChangeArrowheads="1"/>
          </p:cNvSpPr>
          <p:nvPr/>
        </p:nvSpPr>
        <p:spPr bwMode="auto">
          <a:xfrm>
            <a:off x="3124200" y="3048000"/>
            <a:ext cx="2286000" cy="274638"/>
          </a:xfrm>
          <a:prstGeom prst="rect">
            <a:avLst/>
          </a:prstGeom>
          <a:noFill/>
          <a:ln w="9525">
            <a:noFill/>
            <a:miter lim="800000"/>
            <a:headEnd/>
            <a:tailEnd/>
          </a:ln>
        </p:spPr>
        <p:txBody>
          <a:bodyPr>
            <a:spAutoFit/>
          </a:bodyPr>
          <a:lstStyle/>
          <a:p>
            <a:pPr algn="ctr">
              <a:spcBef>
                <a:spcPct val="50000"/>
              </a:spcBef>
            </a:pPr>
            <a:r>
              <a:rPr lang="en-US" sz="1200" b="1" dirty="0" smtClean="0">
                <a:latin typeface="Arial" charset="0"/>
                <a:cs typeface="Arial" charset="0"/>
              </a:rPr>
              <a:t>LLC</a:t>
            </a:r>
            <a:endParaRPr lang="en-US" sz="1200" b="1" dirty="0"/>
          </a:p>
        </p:txBody>
      </p:sp>
      <p:sp>
        <p:nvSpPr>
          <p:cNvPr id="5128" name="Text Box 8"/>
          <p:cNvSpPr txBox="1">
            <a:spLocks noChangeArrowheads="1"/>
          </p:cNvSpPr>
          <p:nvPr/>
        </p:nvSpPr>
        <p:spPr bwMode="auto">
          <a:xfrm>
            <a:off x="3810000" y="3975100"/>
            <a:ext cx="685800" cy="396875"/>
          </a:xfrm>
          <a:prstGeom prst="rect">
            <a:avLst/>
          </a:prstGeom>
          <a:noFill/>
          <a:ln w="9525">
            <a:noFill/>
            <a:miter lim="800000"/>
            <a:headEnd/>
            <a:tailEnd/>
          </a:ln>
        </p:spPr>
        <p:txBody>
          <a:bodyPr>
            <a:spAutoFit/>
          </a:bodyPr>
          <a:lstStyle/>
          <a:p>
            <a:pPr>
              <a:spcBef>
                <a:spcPct val="50000"/>
              </a:spcBef>
            </a:pPr>
            <a:r>
              <a:rPr lang="en-US"/>
              <a:t>MAC</a:t>
            </a:r>
          </a:p>
        </p:txBody>
      </p:sp>
      <p:sp>
        <p:nvSpPr>
          <p:cNvPr id="5129" name="Text Box 9"/>
          <p:cNvSpPr txBox="1">
            <a:spLocks noChangeArrowheads="1"/>
          </p:cNvSpPr>
          <p:nvPr/>
        </p:nvSpPr>
        <p:spPr bwMode="auto">
          <a:xfrm>
            <a:off x="5867400" y="1524000"/>
            <a:ext cx="2438400" cy="641350"/>
          </a:xfrm>
          <a:prstGeom prst="rect">
            <a:avLst/>
          </a:prstGeom>
          <a:noFill/>
          <a:ln w="9525">
            <a:noFill/>
            <a:miter lim="800000"/>
            <a:headEnd/>
            <a:tailEnd/>
          </a:ln>
        </p:spPr>
        <p:txBody>
          <a:bodyPr>
            <a:spAutoFit/>
          </a:bodyPr>
          <a:lstStyle/>
          <a:p>
            <a:pPr>
              <a:spcBef>
                <a:spcPct val="50000"/>
              </a:spcBef>
            </a:pPr>
            <a:r>
              <a:rPr lang="en-US" sz="1800">
                <a:latin typeface="Times New Roman" pitchFamily="18" charset="0"/>
              </a:rPr>
              <a:t>Responsible for error and flow control</a:t>
            </a:r>
          </a:p>
        </p:txBody>
      </p:sp>
      <p:sp>
        <p:nvSpPr>
          <p:cNvPr id="5130" name="Line 10"/>
          <p:cNvSpPr>
            <a:spLocks noChangeShapeType="1"/>
          </p:cNvSpPr>
          <p:nvPr/>
        </p:nvSpPr>
        <p:spPr bwMode="auto">
          <a:xfrm flipH="1">
            <a:off x="5486400" y="1981200"/>
            <a:ext cx="762000" cy="838200"/>
          </a:xfrm>
          <a:prstGeom prst="line">
            <a:avLst/>
          </a:prstGeom>
          <a:noFill/>
          <a:ln w="9525">
            <a:solidFill>
              <a:schemeClr val="tx1"/>
            </a:solidFill>
            <a:round/>
            <a:headEnd/>
            <a:tailEnd type="triangle" w="med" len="med"/>
          </a:ln>
        </p:spPr>
        <p:txBody>
          <a:bodyPr/>
          <a:lstStyle/>
          <a:p>
            <a:endParaRPr lang="en-US"/>
          </a:p>
        </p:txBody>
      </p:sp>
      <p:sp>
        <p:nvSpPr>
          <p:cNvPr id="5131" name="Rectangle 11"/>
          <p:cNvSpPr>
            <a:spLocks noChangeArrowheads="1"/>
          </p:cNvSpPr>
          <p:nvPr/>
        </p:nvSpPr>
        <p:spPr bwMode="auto">
          <a:xfrm>
            <a:off x="4584700" y="3695700"/>
            <a:ext cx="1066800" cy="457200"/>
          </a:xfrm>
          <a:prstGeom prst="rect">
            <a:avLst/>
          </a:prstGeom>
          <a:solidFill>
            <a:srgbClr val="FFFF00"/>
          </a:solidFill>
          <a:ln w="9525">
            <a:noFill/>
            <a:miter lim="800000"/>
            <a:headEnd/>
            <a:tailEnd/>
          </a:ln>
        </p:spPr>
        <p:txBody>
          <a:bodyPr wrap="none" anchor="ctr"/>
          <a:lstStyle/>
          <a:p>
            <a:r>
              <a:rPr lang="en-US" dirty="0">
                <a:latin typeface="Times New Roman" pitchFamily="18" charset="0"/>
                <a:cs typeface="Times New Roman" pitchFamily="18" charset="0"/>
              </a:rPr>
              <a:t>Control</a:t>
            </a:r>
          </a:p>
        </p:txBody>
      </p:sp>
      <p:cxnSp>
        <p:nvCxnSpPr>
          <p:cNvPr id="5132" name="Straight Arrow Connector 12"/>
          <p:cNvCxnSpPr>
            <a:cxnSpLocks noChangeShapeType="1"/>
          </p:cNvCxnSpPr>
          <p:nvPr/>
        </p:nvCxnSpPr>
        <p:spPr bwMode="auto">
          <a:xfrm>
            <a:off x="5638800" y="4038600"/>
            <a:ext cx="1371600" cy="914400"/>
          </a:xfrm>
          <a:prstGeom prst="straightConnector1">
            <a:avLst/>
          </a:prstGeom>
          <a:noFill/>
          <a:ln w="9525" algn="ctr">
            <a:solidFill>
              <a:schemeClr val="tx1"/>
            </a:solidFill>
            <a:round/>
            <a:headEnd type="triangle" w="med" len="med"/>
            <a:tailEnd/>
          </a:ln>
        </p:spPr>
      </p:cxnSp>
      <p:sp>
        <p:nvSpPr>
          <p:cNvPr id="5133" name="Text Box 9"/>
          <p:cNvSpPr txBox="1">
            <a:spLocks noChangeArrowheads="1"/>
          </p:cNvSpPr>
          <p:nvPr/>
        </p:nvSpPr>
        <p:spPr bwMode="auto">
          <a:xfrm>
            <a:off x="6172200" y="4800600"/>
            <a:ext cx="2590800" cy="923330"/>
          </a:xfrm>
          <a:prstGeom prst="rect">
            <a:avLst/>
          </a:prstGeom>
          <a:noFill/>
          <a:ln w="9525">
            <a:noFill/>
            <a:miter lim="800000"/>
            <a:headEnd/>
            <a:tailEnd/>
          </a:ln>
        </p:spPr>
        <p:txBody>
          <a:bodyPr wrap="square">
            <a:spAutoFit/>
          </a:bodyPr>
          <a:lstStyle/>
          <a:p>
            <a:pPr>
              <a:spcBef>
                <a:spcPct val="50000"/>
              </a:spcBef>
            </a:pPr>
            <a:r>
              <a:rPr lang="en-US" sz="1800" dirty="0">
                <a:latin typeface="Times New Roman" pitchFamily="18" charset="0"/>
              </a:rPr>
              <a:t>Responsible </a:t>
            </a:r>
            <a:r>
              <a:rPr lang="en-US" sz="1800" dirty="0" smtClean="0">
                <a:latin typeface="Times New Roman" pitchFamily="18" charset="0"/>
              </a:rPr>
              <a:t>for framing, MAC address </a:t>
            </a:r>
            <a:r>
              <a:rPr lang="en-US" sz="1800" dirty="0">
                <a:latin typeface="Times New Roman" pitchFamily="18" charset="0"/>
              </a:rPr>
              <a:t>and Multiple Access Control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medium access sublayer is the bottom part of data link layer.</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media access control mechanism standardized by IEEE are implemented in the MAC sublayer of the data link layer.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provides service to the LLC sublayer and receives service from the physical layer below it.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Approaches to Access a Transmission Medium</a:t>
            </a:r>
            <a:endParaRPr lang="en-US" b="1" dirty="0">
              <a:latin typeface="Times New Roman" pitchFamily="18" charset="0"/>
              <a:cs typeface="Times New Roman" pitchFamily="18" charset="0"/>
            </a:endParaRPr>
          </a:p>
        </p:txBody>
      </p:sp>
      <p:sp>
        <p:nvSpPr>
          <p:cNvPr id="4" name="Rectangle 3"/>
          <p:cNvSpPr/>
          <p:nvPr/>
        </p:nvSpPr>
        <p:spPr>
          <a:xfrm>
            <a:off x="3733800" y="1828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Media</a:t>
            </a:r>
            <a:endParaRPr lang="en-US" dirty="0">
              <a:latin typeface="Times New Roman" pitchFamily="18" charset="0"/>
              <a:cs typeface="Times New Roman" pitchFamily="18" charset="0"/>
            </a:endParaRPr>
          </a:p>
        </p:txBody>
      </p:sp>
      <p:sp>
        <p:nvSpPr>
          <p:cNvPr id="7" name="Rectangle 6"/>
          <p:cNvSpPr/>
          <p:nvPr/>
        </p:nvSpPr>
        <p:spPr>
          <a:xfrm>
            <a:off x="1219200" y="32766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Static Allocation</a:t>
            </a:r>
            <a:endParaRPr lang="en-US" dirty="0">
              <a:latin typeface="Times New Roman" pitchFamily="18" charset="0"/>
              <a:cs typeface="Times New Roman" pitchFamily="18" charset="0"/>
            </a:endParaRPr>
          </a:p>
        </p:txBody>
      </p:sp>
      <p:sp>
        <p:nvSpPr>
          <p:cNvPr id="8" name="Rectangle 7"/>
          <p:cNvSpPr/>
          <p:nvPr/>
        </p:nvSpPr>
        <p:spPr>
          <a:xfrm>
            <a:off x="5867400" y="32766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Dynamic Allocation</a:t>
            </a:r>
            <a:endParaRPr lang="en-US" dirty="0">
              <a:latin typeface="Times New Roman" pitchFamily="18" charset="0"/>
              <a:cs typeface="Times New Roman" pitchFamily="18" charset="0"/>
            </a:endParaRPr>
          </a:p>
        </p:txBody>
      </p:sp>
      <p:sp>
        <p:nvSpPr>
          <p:cNvPr id="9" name="Rectangle 8"/>
          <p:cNvSpPr/>
          <p:nvPr/>
        </p:nvSpPr>
        <p:spPr>
          <a:xfrm>
            <a:off x="4724400" y="48768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Scheduling</a:t>
            </a:r>
            <a:endParaRPr lang="en-US" dirty="0">
              <a:latin typeface="Times New Roman" pitchFamily="18" charset="0"/>
              <a:cs typeface="Times New Roman" pitchFamily="18" charset="0"/>
            </a:endParaRPr>
          </a:p>
        </p:txBody>
      </p:sp>
      <p:sp>
        <p:nvSpPr>
          <p:cNvPr id="10" name="Rectangle 9"/>
          <p:cNvSpPr/>
          <p:nvPr/>
        </p:nvSpPr>
        <p:spPr>
          <a:xfrm>
            <a:off x="7162800" y="48768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Random access</a:t>
            </a:r>
            <a:endParaRPr lang="en-US" dirty="0">
              <a:latin typeface="Times New Roman" pitchFamily="18" charset="0"/>
              <a:cs typeface="Times New Roman" pitchFamily="18" charset="0"/>
            </a:endParaRPr>
          </a:p>
        </p:txBody>
      </p:sp>
      <p:cxnSp>
        <p:nvCxnSpPr>
          <p:cNvPr id="17" name="Straight Connector 16"/>
          <p:cNvCxnSpPr/>
          <p:nvPr/>
        </p:nvCxnSpPr>
        <p:spPr>
          <a:xfrm rot="5400000">
            <a:off x="6439694" y="4228306"/>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10200" y="44958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219700" y="4686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7735094" y="46863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86000" y="2971800"/>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132806" y="3124200"/>
            <a:ext cx="305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552406" y="3124200"/>
            <a:ext cx="305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4266406" y="2743200"/>
            <a:ext cx="457994"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Static Channel Allocation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In LAN, number of work stations are operating and only one user is allowed to broadcast on the channel.</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One way of allocating a single channel among multiple competing users is by using FDM.</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N number of users, the bandwidth is divided into N equal portions, each user being assigned one portion.</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Dynamic Channel Allocation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Dynamic channel allocation method is incorporated in all LANs and WANs.</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Dynamic channel allocation method can handle all types of traffic condition.</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discipline is built up among the stations of the LAN. So that, fair opportunity is given to each station to transmit its data frames.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0"/>
            <a:ext cx="7772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b="1" dirty="0" smtClean="0">
                <a:latin typeface="Times New Roman" pitchFamily="18" charset="0"/>
                <a:cs typeface="Times New Roman" pitchFamily="18" charset="0"/>
              </a:rPr>
              <a:t>Multiple Access</a:t>
            </a:r>
          </a:p>
        </p:txBody>
      </p:sp>
      <p:sp>
        <p:nvSpPr>
          <p:cNvPr id="6147" name="Rectangle 3"/>
          <p:cNvSpPr>
            <a:spLocks noGrp="1" noChangeArrowheads="1"/>
          </p:cNvSpPr>
          <p:nvPr>
            <p:ph type="body" idx="1"/>
          </p:nvPr>
        </p:nvSpPr>
        <p:spPr bwMode="auto">
          <a:xfrm>
            <a:off x="838200" y="685800"/>
            <a:ext cx="7772400" cy="51054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gn="just">
              <a:spcBef>
                <a:spcPct val="50000"/>
              </a:spcBef>
              <a:buClrTx/>
              <a:buSzTx/>
              <a:buNone/>
            </a:pPr>
            <a:r>
              <a:rPr lang="en-US" sz="2000" b="1" dirty="0" smtClean="0">
                <a:latin typeface="Times New Roman" pitchFamily="18" charset="0"/>
                <a:cs typeface="Times New Roman" pitchFamily="18" charset="0"/>
              </a:rPr>
              <a:t>Problem</a:t>
            </a:r>
            <a:r>
              <a:rPr lang="en-US" sz="2000" dirty="0" smtClean="0">
                <a:latin typeface="Times New Roman" pitchFamily="18" charset="0"/>
                <a:cs typeface="Times New Roman" pitchFamily="18" charset="0"/>
              </a:rPr>
              <a:t>: When two or more nodes transmit at the same time, their frames will </a:t>
            </a:r>
            <a:r>
              <a:rPr lang="en-US" sz="2000" u="sng" dirty="0" smtClean="0">
                <a:latin typeface="Times New Roman" pitchFamily="18" charset="0"/>
                <a:cs typeface="Times New Roman" pitchFamily="18" charset="0"/>
              </a:rPr>
              <a:t>collide</a:t>
            </a:r>
            <a:r>
              <a:rPr lang="en-US" sz="2000" dirty="0" smtClean="0">
                <a:latin typeface="Times New Roman" pitchFamily="18" charset="0"/>
                <a:cs typeface="Times New Roman" pitchFamily="18" charset="0"/>
              </a:rPr>
              <a:t> and the link bandwidth is</a:t>
            </a:r>
            <a:r>
              <a:rPr lang="en-US" sz="2000" b="1" dirty="0" smtClean="0">
                <a:latin typeface="Times New Roman" pitchFamily="18" charset="0"/>
                <a:cs typeface="Times New Roman" pitchFamily="18" charset="0"/>
              </a:rPr>
              <a:t> wasted</a:t>
            </a:r>
            <a:r>
              <a:rPr lang="en-US" sz="2000" dirty="0" smtClean="0">
                <a:latin typeface="Times New Roman" pitchFamily="18" charset="0"/>
                <a:cs typeface="Times New Roman" pitchFamily="18" charset="0"/>
              </a:rPr>
              <a:t> during collision. </a:t>
            </a:r>
          </a:p>
          <a:p>
            <a:pPr algn="just">
              <a:spcBef>
                <a:spcPct val="50000"/>
              </a:spcBef>
            </a:pPr>
            <a:r>
              <a:rPr lang="en-US" sz="2000" dirty="0" smtClean="0">
                <a:latin typeface="Times New Roman" pitchFamily="18" charset="0"/>
                <a:cs typeface="Times New Roman" pitchFamily="18" charset="0"/>
              </a:rPr>
              <a:t>How to coordinate the access of multiple sending/receiving nodes to the shared link</a:t>
            </a:r>
            <a:r>
              <a:rPr lang="en-US" sz="2000" b="1" dirty="0" smtClean="0">
                <a:latin typeface="Times New Roman" pitchFamily="18" charset="0"/>
                <a:cs typeface="Times New Roman" pitchFamily="18" charset="0"/>
              </a:rPr>
              <a:t>?</a:t>
            </a:r>
          </a:p>
          <a:p>
            <a:pPr algn="just" eaLnBrk="1" hangingPunct="1">
              <a:buNone/>
            </a:pPr>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We need a </a:t>
            </a:r>
            <a:r>
              <a:rPr lang="en-US" sz="2000" b="1" dirty="0" smtClean="0">
                <a:latin typeface="Times New Roman" pitchFamily="18" charset="0"/>
                <a:cs typeface="Times New Roman" pitchFamily="18" charset="0"/>
              </a:rPr>
              <a:t>protocol</a:t>
            </a:r>
            <a:r>
              <a:rPr lang="en-US" sz="2000" dirty="0" smtClean="0">
                <a:latin typeface="Times New Roman" pitchFamily="18" charset="0"/>
                <a:cs typeface="Times New Roman" pitchFamily="18" charset="0"/>
              </a:rPr>
              <a:t> to coordinate the transmission of the active nodes.</a:t>
            </a:r>
          </a:p>
          <a:p>
            <a:pPr algn="just"/>
            <a:r>
              <a:rPr lang="en-US" sz="2000" dirty="0" smtClean="0">
                <a:latin typeface="Times New Roman" pitchFamily="18" charset="0"/>
                <a:cs typeface="Times New Roman" pitchFamily="18" charset="0"/>
              </a:rPr>
              <a:t>These protocols are called </a:t>
            </a:r>
            <a:r>
              <a:rPr lang="en-US" sz="2000" b="1" dirty="0" smtClean="0">
                <a:latin typeface="Times New Roman" pitchFamily="18" charset="0"/>
                <a:cs typeface="Times New Roman" pitchFamily="18" charset="0"/>
              </a:rPr>
              <a:t>Medium or Multiple Access Control (MAC) Protocols</a:t>
            </a:r>
            <a:r>
              <a:rPr lang="en-US" sz="2000" dirty="0" smtClean="0">
                <a:latin typeface="Times New Roman" pitchFamily="18" charset="0"/>
                <a:cs typeface="Times New Roman" pitchFamily="18" charset="0"/>
              </a:rPr>
              <a:t> belong to a </a:t>
            </a:r>
            <a:r>
              <a:rPr lang="en-US" sz="2000" b="1" dirty="0" smtClean="0">
                <a:latin typeface="Times New Roman" pitchFamily="18" charset="0"/>
                <a:cs typeface="Times New Roman" pitchFamily="18" charset="0"/>
              </a:rPr>
              <a:t>sublayer</a:t>
            </a:r>
            <a:r>
              <a:rPr lang="en-US" sz="2000" dirty="0" smtClean="0">
                <a:latin typeface="Times New Roman" pitchFamily="18" charset="0"/>
                <a:cs typeface="Times New Roman" pitchFamily="18" charset="0"/>
              </a:rPr>
              <a:t> of the data link layer called </a:t>
            </a:r>
            <a:r>
              <a:rPr lang="en-US" sz="2000" b="1" dirty="0" smtClean="0">
                <a:latin typeface="Times New Roman" pitchFamily="18" charset="0"/>
                <a:cs typeface="Times New Roman" pitchFamily="18" charset="0"/>
              </a:rPr>
              <a:t>MAC</a:t>
            </a:r>
            <a:r>
              <a:rPr lang="en-US" sz="2000" dirty="0" smtClean="0">
                <a:latin typeface="Times New Roman" pitchFamily="18" charset="0"/>
                <a:cs typeface="Times New Roman" pitchFamily="18" charset="0"/>
              </a:rPr>
              <a:t> (Medium Access Control)</a:t>
            </a:r>
          </a:p>
          <a:p>
            <a:pPr algn="just" eaLnBrk="1" hangingPunct="1"/>
            <a:r>
              <a:rPr lang="en-US" sz="2000" dirty="0" smtClean="0">
                <a:latin typeface="Times New Roman" pitchFamily="18" charset="0"/>
                <a:cs typeface="Times New Roman" pitchFamily="18" charset="0"/>
              </a:rPr>
              <a:t>What is expected from Multiple Access Protocols:</a:t>
            </a:r>
          </a:p>
          <a:p>
            <a:pPr lvl="1" algn="just" eaLnBrk="1" hangingPunct="1"/>
            <a:r>
              <a:rPr lang="en-US" sz="2000" dirty="0" smtClean="0">
                <a:latin typeface="Times New Roman" pitchFamily="18" charset="0"/>
                <a:cs typeface="Times New Roman" pitchFamily="18" charset="0"/>
              </a:rPr>
              <a:t>Main task is to </a:t>
            </a:r>
            <a:r>
              <a:rPr lang="en-US" sz="2000" b="1" dirty="0" smtClean="0">
                <a:latin typeface="Times New Roman" pitchFamily="18" charset="0"/>
                <a:cs typeface="Times New Roman" pitchFamily="18" charset="0"/>
              </a:rPr>
              <a:t>minimize collisions </a:t>
            </a:r>
            <a:r>
              <a:rPr lang="en-US" sz="2000" dirty="0" smtClean="0">
                <a:latin typeface="Times New Roman" pitchFamily="18" charset="0"/>
                <a:cs typeface="Times New Roman" pitchFamily="18" charset="0"/>
              </a:rPr>
              <a:t>in order to </a:t>
            </a:r>
            <a:r>
              <a:rPr lang="en-US" sz="2000" b="1" dirty="0" smtClean="0">
                <a:latin typeface="Times New Roman" pitchFamily="18" charset="0"/>
                <a:cs typeface="Times New Roman" pitchFamily="18" charset="0"/>
              </a:rPr>
              <a:t>utilize the bandwidth</a:t>
            </a:r>
            <a:r>
              <a:rPr lang="en-US" sz="2000" dirty="0" smtClean="0">
                <a:latin typeface="Times New Roman" pitchFamily="18" charset="0"/>
                <a:cs typeface="Times New Roman" pitchFamily="18" charset="0"/>
              </a:rPr>
              <a:t> by: </a:t>
            </a:r>
          </a:p>
          <a:p>
            <a:pPr lvl="2" algn="just" eaLnBrk="1" hangingPunct="1"/>
            <a:r>
              <a:rPr lang="en-US" sz="1800" dirty="0" smtClean="0">
                <a:latin typeface="Times New Roman" pitchFamily="18" charset="0"/>
                <a:cs typeface="Times New Roman" pitchFamily="18" charset="0"/>
              </a:rPr>
              <a:t>Determining </a:t>
            </a:r>
            <a:r>
              <a:rPr lang="en-US" sz="1800" b="1" dirty="0" smtClean="0">
                <a:latin typeface="Times New Roman" pitchFamily="18" charset="0"/>
                <a:cs typeface="Times New Roman" pitchFamily="18" charset="0"/>
              </a:rPr>
              <a:t>when </a:t>
            </a:r>
            <a:r>
              <a:rPr lang="en-US" sz="1800" dirty="0" smtClean="0">
                <a:latin typeface="Times New Roman" pitchFamily="18" charset="0"/>
                <a:cs typeface="Times New Roman" pitchFamily="18" charset="0"/>
              </a:rPr>
              <a:t> a station can use the link (medium)</a:t>
            </a:r>
          </a:p>
          <a:p>
            <a:pPr lvl="2" algn="just" eaLnBrk="1" hangingPunct="1"/>
            <a:r>
              <a:rPr lang="en-US" sz="1800" b="1" dirty="0" smtClean="0">
                <a:latin typeface="Times New Roman" pitchFamily="18" charset="0"/>
                <a:cs typeface="Times New Roman" pitchFamily="18" charset="0"/>
              </a:rPr>
              <a:t>what </a:t>
            </a:r>
            <a:r>
              <a:rPr lang="en-US" sz="1800" dirty="0" smtClean="0">
                <a:latin typeface="Times New Roman" pitchFamily="18" charset="0"/>
                <a:cs typeface="Times New Roman" pitchFamily="18" charset="0"/>
              </a:rPr>
              <a:t>a station should do when the link is </a:t>
            </a:r>
            <a:r>
              <a:rPr lang="en-US" sz="1800" b="1" dirty="0" smtClean="0">
                <a:latin typeface="Times New Roman" pitchFamily="18" charset="0"/>
                <a:cs typeface="Times New Roman" pitchFamily="18" charset="0"/>
              </a:rPr>
              <a:t>busy</a:t>
            </a:r>
          </a:p>
          <a:p>
            <a:pPr lvl="2" algn="just" eaLnBrk="1" hangingPunct="1"/>
            <a:r>
              <a:rPr lang="en-US" sz="1800" b="1" dirty="0" smtClean="0">
                <a:latin typeface="Times New Roman" pitchFamily="18" charset="0"/>
                <a:cs typeface="Times New Roman" pitchFamily="18" charset="0"/>
              </a:rPr>
              <a:t>what</a:t>
            </a:r>
            <a:r>
              <a:rPr lang="en-US" sz="1800" dirty="0" smtClean="0">
                <a:latin typeface="Times New Roman" pitchFamily="18" charset="0"/>
                <a:cs typeface="Times New Roman" pitchFamily="18" charset="0"/>
              </a:rPr>
              <a:t> the station should do when it is involved in </a:t>
            </a:r>
            <a:r>
              <a:rPr lang="en-US" sz="1800" b="1" dirty="0" smtClean="0">
                <a:latin typeface="Times New Roman" pitchFamily="18" charset="0"/>
                <a:cs typeface="Times New Roman" pitchFamily="18" charset="0"/>
              </a:rPr>
              <a:t>collision</a:t>
            </a:r>
            <a:r>
              <a:rPr lang="en-US" sz="1800" dirty="0" smtClean="0">
                <a:latin typeface="Times New Roman" pitchFamily="18" charset="0"/>
                <a:cs typeface="Times New Roman" pitchFamily="18" charset="0"/>
              </a:rPr>
              <a:t> </a:t>
            </a:r>
          </a:p>
          <a:p>
            <a:pPr lvl="1" algn="just" eaLnBrk="1" hangingPunct="1">
              <a:buFont typeface="Wingdings" pitchFamily="2" charset="2"/>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7171"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7172" name="Text Box 4"/>
          <p:cNvSpPr txBox="1">
            <a:spLocks noChangeArrowheads="1"/>
          </p:cNvSpPr>
          <p:nvPr/>
        </p:nvSpPr>
        <p:spPr bwMode="auto">
          <a:xfrm>
            <a:off x="304800" y="381000"/>
            <a:ext cx="7034875" cy="584775"/>
          </a:xfrm>
          <a:prstGeom prst="rect">
            <a:avLst/>
          </a:prstGeom>
          <a:noFill/>
          <a:ln w="9525">
            <a:noFill/>
            <a:miter lim="800000"/>
            <a:headEnd/>
            <a:tailEnd/>
          </a:ln>
        </p:spPr>
        <p:txBody>
          <a:bodyPr wrap="none">
            <a:spAutoFit/>
          </a:bodyPr>
          <a:lstStyle/>
          <a:p>
            <a:pPr algn="ctr"/>
            <a:r>
              <a:rPr lang="en-US" sz="2400" b="1" i="1" dirty="0">
                <a:solidFill>
                  <a:schemeClr val="folHlink"/>
                </a:solidFill>
                <a:latin typeface="Times New Roman" pitchFamily="18" charset="0"/>
              </a:rPr>
              <a:t> </a:t>
            </a:r>
            <a:r>
              <a:rPr lang="en-US" sz="2400" b="1" i="1" dirty="0" smtClean="0">
                <a:solidFill>
                  <a:schemeClr val="folHlink"/>
                </a:solidFill>
                <a:latin typeface="Times New Roman" pitchFamily="18" charset="0"/>
              </a:rPr>
              <a:t>                          </a:t>
            </a:r>
            <a:r>
              <a:rPr lang="en-US" sz="3200" b="1" dirty="0" smtClean="0">
                <a:latin typeface="Times New Roman" pitchFamily="18" charset="0"/>
              </a:rPr>
              <a:t>Multiple-Access </a:t>
            </a:r>
            <a:r>
              <a:rPr lang="en-US" sz="3200" b="1" dirty="0">
                <a:latin typeface="Times New Roman" pitchFamily="18" charset="0"/>
              </a:rPr>
              <a:t>P</a:t>
            </a:r>
            <a:r>
              <a:rPr lang="en-US" sz="3200" b="1" dirty="0" smtClean="0">
                <a:latin typeface="Times New Roman" pitchFamily="18" charset="0"/>
              </a:rPr>
              <a:t>rotocols</a:t>
            </a:r>
            <a:endParaRPr lang="en-US" sz="3200" b="1" dirty="0">
              <a:latin typeface="Times New Roman" pitchFamily="18" charset="0"/>
            </a:endParaRPr>
          </a:p>
        </p:txBody>
      </p:sp>
      <p:sp>
        <p:nvSpPr>
          <p:cNvPr id="7173"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174" name="Picture 6"/>
          <p:cNvPicPr>
            <a:picLocks noChangeAspect="1" noChangeArrowheads="1"/>
          </p:cNvPicPr>
          <p:nvPr/>
        </p:nvPicPr>
        <p:blipFill>
          <a:blip r:embed="rId3" cstate="print"/>
          <a:srcRect/>
          <a:stretch>
            <a:fillRect/>
          </a:stretch>
        </p:blipFill>
        <p:spPr bwMode="auto">
          <a:xfrm>
            <a:off x="990600" y="1897063"/>
            <a:ext cx="6554788" cy="3284537"/>
          </a:xfrm>
          <a:prstGeom prst="rect">
            <a:avLst/>
          </a:prstGeom>
          <a:noFill/>
          <a:ln w="9525">
            <a:noFill/>
            <a:miter lim="800000"/>
            <a:headEnd/>
            <a:tailEnd/>
          </a:ln>
        </p:spPr>
      </p:pic>
      <p:sp>
        <p:nvSpPr>
          <p:cNvPr id="7175" name="Rectangle 6"/>
          <p:cNvSpPr>
            <a:spLocks noChangeArrowheads="1"/>
          </p:cNvSpPr>
          <p:nvPr/>
        </p:nvSpPr>
        <p:spPr bwMode="auto">
          <a:xfrm>
            <a:off x="2286000" y="4876800"/>
            <a:ext cx="1066800" cy="381000"/>
          </a:xfrm>
          <a:prstGeom prst="rect">
            <a:avLst/>
          </a:prstGeom>
          <a:noFill/>
          <a:ln w="9525" algn="ctr">
            <a:solidFill>
              <a:schemeClr val="tx1"/>
            </a:solidFill>
            <a:round/>
            <a:headEnd/>
            <a:tailEnd/>
          </a:ln>
        </p:spPr>
        <p:txBody>
          <a:bodyPr/>
          <a:lstStyle/>
          <a:p>
            <a:endParaRPr lang="en-US"/>
          </a:p>
        </p:txBody>
      </p:sp>
      <p:cxnSp>
        <p:nvCxnSpPr>
          <p:cNvPr id="7176" name="Straight Arrow Connector 8"/>
          <p:cNvCxnSpPr>
            <a:cxnSpLocks noChangeShapeType="1"/>
          </p:cNvCxnSpPr>
          <p:nvPr/>
        </p:nvCxnSpPr>
        <p:spPr bwMode="auto">
          <a:xfrm>
            <a:off x="3276600" y="5334000"/>
            <a:ext cx="914400" cy="457200"/>
          </a:xfrm>
          <a:prstGeom prst="straightConnector1">
            <a:avLst/>
          </a:prstGeom>
          <a:noFill/>
          <a:ln w="9525" algn="ctr">
            <a:solidFill>
              <a:schemeClr val="tx1"/>
            </a:solidFill>
            <a:round/>
            <a:headEnd type="triangle" w="med" len="med"/>
            <a:tailEnd/>
          </a:ln>
        </p:spPr>
      </p:cxnSp>
      <p:sp>
        <p:nvSpPr>
          <p:cNvPr id="7177" name="TextBox 9"/>
          <p:cNvSpPr txBox="1">
            <a:spLocks noChangeArrowheads="1"/>
          </p:cNvSpPr>
          <p:nvPr/>
        </p:nvSpPr>
        <p:spPr bwMode="auto">
          <a:xfrm>
            <a:off x="4191000" y="5562600"/>
            <a:ext cx="2209800" cy="369332"/>
          </a:xfrm>
          <a:prstGeom prst="rect">
            <a:avLst/>
          </a:prstGeom>
          <a:noFill/>
          <a:ln w="9525">
            <a:noFill/>
            <a:miter lim="800000"/>
            <a:headEnd/>
            <a:tailEnd/>
          </a:ln>
        </p:spPr>
        <p:txBody>
          <a:bodyPr>
            <a:spAutoFit/>
          </a:bodyPr>
          <a:lstStyle/>
          <a:p>
            <a:r>
              <a:rPr lang="en-US" dirty="0"/>
              <a:t>For </a:t>
            </a:r>
            <a:r>
              <a:rPr lang="en-US" dirty="0" smtClean="0"/>
              <a:t>wireless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0"/>
            <a:ext cx="7772400" cy="6858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4000" b="1" dirty="0" smtClean="0">
                <a:latin typeface="Times New Roman" pitchFamily="18" charset="0"/>
                <a:cs typeface="Times New Roman" pitchFamily="18" charset="0"/>
              </a:rPr>
              <a:t>Random Access</a:t>
            </a:r>
          </a:p>
        </p:txBody>
      </p:sp>
      <p:sp>
        <p:nvSpPr>
          <p:cNvPr id="8195" name="Rectangle 3"/>
          <p:cNvSpPr>
            <a:spLocks noGrp="1" noChangeArrowheads="1"/>
          </p:cNvSpPr>
          <p:nvPr>
            <p:ph type="body" idx="1"/>
          </p:nvPr>
        </p:nvSpPr>
        <p:spPr bwMode="auto">
          <a:xfrm>
            <a:off x="304800" y="1219200"/>
            <a:ext cx="8686800" cy="5257800"/>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80000"/>
              </a:lnSpc>
              <a:buNone/>
            </a:pPr>
            <a:r>
              <a:rPr lang="en-US" sz="2400" b="1" dirty="0" smtClean="0">
                <a:latin typeface="Times New Roman" pitchFamily="18" charset="0"/>
                <a:cs typeface="Times New Roman" pitchFamily="18" charset="0"/>
              </a:rPr>
              <a:t>Random Access Protocols: </a:t>
            </a:r>
          </a:p>
          <a:p>
            <a:pPr algn="just" eaLnBrk="1" hangingPunct="1">
              <a:lnSpc>
                <a:spcPct val="80000"/>
              </a:lnSpc>
              <a:buNone/>
            </a:pPr>
            <a:endParaRPr lang="en-US" sz="2400" b="1" dirty="0" smtClean="0">
              <a:latin typeface="Times New Roman" pitchFamily="18" charset="0"/>
              <a:cs typeface="Times New Roman" pitchFamily="18" charset="0"/>
            </a:endParaRPr>
          </a:p>
          <a:p>
            <a:pPr algn="just">
              <a:lnSpc>
                <a:spcPct val="80000"/>
              </a:lnSpc>
            </a:pPr>
            <a:r>
              <a:rPr lang="en-US" sz="2400" dirty="0" smtClean="0">
                <a:latin typeface="Times New Roman" pitchFamily="18" charset="0"/>
                <a:cs typeface="Times New Roman" pitchFamily="18" charset="0"/>
              </a:rPr>
              <a:t>No station is superior to another station and  none is assigned the control over another.</a:t>
            </a:r>
          </a:p>
          <a:p>
            <a:pPr algn="just">
              <a:lnSpc>
                <a:spcPct val="80000"/>
              </a:lnSpc>
            </a:pPr>
            <a:r>
              <a:rPr lang="en-US" sz="2400" dirty="0" smtClean="0">
                <a:latin typeface="Times New Roman" pitchFamily="18" charset="0"/>
                <a:cs typeface="Times New Roman" pitchFamily="18" charset="0"/>
              </a:rPr>
              <a:t>A station with a frame to be transmitted </a:t>
            </a:r>
            <a:r>
              <a:rPr lang="en-US" sz="2400" b="1" dirty="0" smtClean="0">
                <a:latin typeface="Times New Roman" pitchFamily="18" charset="0"/>
                <a:cs typeface="Times New Roman" pitchFamily="18" charset="0"/>
              </a:rPr>
              <a:t>can use the link directly based </a:t>
            </a:r>
            <a:r>
              <a:rPr lang="en-US" sz="2400" dirty="0" smtClean="0">
                <a:latin typeface="Times New Roman" pitchFamily="18" charset="0"/>
                <a:cs typeface="Times New Roman" pitchFamily="18" charset="0"/>
              </a:rPr>
              <a:t>on a procedure defined by the protocol to make a decision on whether or not to send. </a:t>
            </a:r>
          </a:p>
          <a:p>
            <a:pPr lvl="1" algn="just" eaLnBrk="1" hangingPunct="1">
              <a:lnSpc>
                <a:spcPct val="80000"/>
              </a:lnSpc>
              <a:buFont typeface="Wingdings" pitchFamily="2" charset="2"/>
              <a:buNone/>
            </a:pPr>
            <a:endParaRPr lang="en-US" sz="2400" dirty="0" smtClean="0">
              <a:latin typeface="Times New Roman" pitchFamily="18" charset="0"/>
              <a:cs typeface="Times New Roman" pitchFamily="18" charset="0"/>
            </a:endParaRPr>
          </a:p>
          <a:p>
            <a:pPr algn="just" eaLnBrk="1" hangingPunct="1">
              <a:lnSpc>
                <a:spcPct val="80000"/>
              </a:lnSpc>
              <a:buNone/>
            </a:pPr>
            <a:r>
              <a:rPr lang="en-US" sz="2400" b="1" u="sng" dirty="0" smtClean="0">
                <a:latin typeface="Times New Roman" pitchFamily="18" charset="0"/>
                <a:cs typeface="Times New Roman" pitchFamily="18" charset="0"/>
              </a:rPr>
              <a:t>ALOHA</a:t>
            </a:r>
            <a:r>
              <a:rPr lang="en-US" sz="2400" b="1" dirty="0" smtClean="0">
                <a:latin typeface="Times New Roman" pitchFamily="18" charset="0"/>
                <a:cs typeface="Times New Roman" pitchFamily="18" charset="0"/>
              </a:rPr>
              <a:t>  </a:t>
            </a:r>
          </a:p>
          <a:p>
            <a:pPr algn="just" eaLnBrk="1" hangingPunct="1">
              <a:lnSpc>
                <a:spcPct val="80000"/>
              </a:lnSpc>
              <a:buNone/>
            </a:pPr>
            <a:endParaRPr lang="en-US" sz="2400" b="1" dirty="0" smtClean="0">
              <a:latin typeface="Times New Roman" pitchFamily="18" charset="0"/>
              <a:cs typeface="Times New Roman" pitchFamily="18" charset="0"/>
            </a:endParaRPr>
          </a:p>
          <a:p>
            <a:pPr algn="just" eaLnBrk="1" hangingPunct="1">
              <a:lnSpc>
                <a:spcPct val="80000"/>
              </a:lnSpc>
            </a:pPr>
            <a:r>
              <a:rPr lang="en-US" sz="2400" dirty="0" smtClean="0">
                <a:latin typeface="Times New Roman" pitchFamily="18" charset="0"/>
                <a:cs typeface="Times New Roman" pitchFamily="18" charset="0"/>
              </a:rPr>
              <a:t>Was designed for </a:t>
            </a:r>
            <a:r>
              <a:rPr lang="en-US" sz="2400" b="1" dirty="0" smtClean="0">
                <a:latin typeface="Times New Roman" pitchFamily="18" charset="0"/>
                <a:cs typeface="Times New Roman" pitchFamily="18" charset="0"/>
              </a:rPr>
              <a:t>wireless LAN</a:t>
            </a:r>
            <a:r>
              <a:rPr lang="en-US" sz="2400" dirty="0" smtClean="0">
                <a:latin typeface="Times New Roman" pitchFamily="18" charset="0"/>
                <a:cs typeface="Times New Roman" pitchFamily="18" charset="0"/>
              </a:rPr>
              <a:t> and can be used for </a:t>
            </a:r>
            <a:r>
              <a:rPr lang="en-US" sz="2400" b="1" u="sng" dirty="0" smtClean="0">
                <a:latin typeface="Times New Roman" pitchFamily="18" charset="0"/>
                <a:cs typeface="Times New Roman" pitchFamily="18" charset="0"/>
              </a:rPr>
              <a:t>any shared medium</a:t>
            </a:r>
          </a:p>
          <a:p>
            <a:pPr eaLnBrk="1" hangingPunct="1">
              <a:lnSpc>
                <a:spcPct val="80000"/>
              </a:lnSpc>
            </a:pPr>
            <a:endParaRPr lang="en-US" sz="2800" dirty="0" smtClean="0">
              <a:latin typeface="Times New Roman" pitchFamily="18" charset="0"/>
              <a:cs typeface="Times New Roman" pitchFamily="18" charset="0"/>
            </a:endParaRPr>
          </a:p>
          <a:p>
            <a:pPr eaLnBrk="1" hangingPunct="1">
              <a:lnSpc>
                <a:spcPct val="80000"/>
              </a:lnSpc>
            </a:pPr>
            <a:endParaRPr lang="en-US" sz="1600" dirty="0" smtClean="0">
              <a:latin typeface="Times New Roman" pitchFamily="18" charset="0"/>
              <a:cs typeface="Times New Roman" pitchFamily="18" charset="0"/>
            </a:endParaRPr>
          </a:p>
          <a:p>
            <a:pPr eaLnBrk="1" hangingPunct="1">
              <a:lnSpc>
                <a:spcPct val="80000"/>
              </a:lnSpc>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0"/>
            <a:ext cx="7772400" cy="6858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r>
              <a:rPr lang="en-US" sz="4000" b="1" dirty="0" smtClean="0">
                <a:latin typeface="Times New Roman" pitchFamily="18" charset="0"/>
                <a:cs typeface="Times New Roman" pitchFamily="18" charset="0"/>
              </a:rPr>
              <a:t>Pure ALOHA</a:t>
            </a:r>
          </a:p>
        </p:txBody>
      </p:sp>
      <p:sp>
        <p:nvSpPr>
          <p:cNvPr id="8195" name="Rectangle 3"/>
          <p:cNvSpPr>
            <a:spLocks noGrp="1" noChangeArrowheads="1"/>
          </p:cNvSpPr>
          <p:nvPr>
            <p:ph type="body" idx="1"/>
          </p:nvPr>
        </p:nvSpPr>
        <p:spPr bwMode="auto">
          <a:xfrm>
            <a:off x="304800" y="685800"/>
            <a:ext cx="8686800" cy="57912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lvl="1" eaLnBrk="1" hangingPunct="1">
              <a:lnSpc>
                <a:spcPct val="80000"/>
              </a:lnSpc>
              <a:buNone/>
            </a:pPr>
            <a:endParaRPr lang="en-US" sz="1800" dirty="0" smtClean="0">
              <a:latin typeface="Times New Roman" pitchFamily="18" charset="0"/>
              <a:cs typeface="Times New Roman" pitchFamily="18" charset="0"/>
            </a:endParaRPr>
          </a:p>
          <a:p>
            <a:pPr lvl="1" eaLnBrk="1" hangingPunct="1">
              <a:lnSpc>
                <a:spcPct val="80000"/>
              </a:lnSpc>
              <a:buNone/>
            </a:pPr>
            <a:r>
              <a:rPr lang="en-US" sz="1800" dirty="0" smtClean="0">
                <a:latin typeface="Times New Roman" pitchFamily="18" charset="0"/>
                <a:cs typeface="Times New Roman" pitchFamily="18" charset="0"/>
              </a:rPr>
              <a:t>The original ALOHA  protocol is called pure ALOHA.</a:t>
            </a:r>
          </a:p>
          <a:p>
            <a:pPr lvl="1" eaLnBrk="1" hangingPunct="1">
              <a:lnSpc>
                <a:spcPct val="80000"/>
              </a:lnSpc>
            </a:pPr>
            <a:endParaRPr lang="en-US" sz="1800"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All frames from any station are of fixed length (</a:t>
            </a:r>
            <a:r>
              <a:rPr lang="en-US" sz="1800" b="1" dirty="0" smtClean="0">
                <a:latin typeface="Times New Roman" pitchFamily="18" charset="0"/>
                <a:cs typeface="Times New Roman" pitchFamily="18" charset="0"/>
              </a:rPr>
              <a:t>L bits</a:t>
            </a:r>
            <a:r>
              <a:rPr lang="en-US" sz="1800" dirty="0" smtClean="0">
                <a:latin typeface="Times New Roman" pitchFamily="18" charset="0"/>
                <a:cs typeface="Times New Roman" pitchFamily="18" charset="0"/>
              </a:rPr>
              <a:t>) </a:t>
            </a:r>
          </a:p>
          <a:p>
            <a:pPr lvl="1" eaLnBrk="1" hangingPunct="1">
              <a:lnSpc>
                <a:spcPct val="80000"/>
              </a:lnSpc>
              <a:buNone/>
            </a:pPr>
            <a:endParaRPr lang="en-US" sz="1800"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A station that has data can transmit at any time.</a:t>
            </a:r>
          </a:p>
          <a:p>
            <a:pPr lvl="1" eaLnBrk="1" hangingPunct="1">
              <a:lnSpc>
                <a:spcPct val="80000"/>
              </a:lnSpc>
            </a:pPr>
            <a:endParaRPr lang="en-US" sz="1800" b="1"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After transmitting a frame, the sender waits for an acknowledgment for an amount of time (time out) equal to the </a:t>
            </a:r>
            <a:r>
              <a:rPr lang="en-US" sz="1800" b="1" dirty="0" smtClean="0">
                <a:latin typeface="Times New Roman" pitchFamily="18" charset="0"/>
                <a:cs typeface="Times New Roman" pitchFamily="18" charset="0"/>
              </a:rPr>
              <a:t>maximum round-trip propagation delay</a:t>
            </a:r>
            <a:r>
              <a:rPr lang="en-US" sz="1800" dirty="0" smtClean="0">
                <a:latin typeface="Times New Roman" pitchFamily="18" charset="0"/>
                <a:cs typeface="Times New Roman" pitchFamily="18" charset="0"/>
              </a:rPr>
              <a:t>  = 2* </a:t>
            </a:r>
            <a:r>
              <a:rPr lang="en-US" sz="1800" dirty="0" err="1" smtClean="0">
                <a:latin typeface="Times New Roman" pitchFamily="18" charset="0"/>
                <a:cs typeface="Times New Roman" pitchFamily="18" charset="0"/>
              </a:rPr>
              <a:t>t</a:t>
            </a:r>
            <a:r>
              <a:rPr lang="en-US" sz="1800" baseline="-25000" dirty="0" err="1" smtClean="0">
                <a:latin typeface="Times New Roman" pitchFamily="18" charset="0"/>
                <a:cs typeface="Times New Roman" pitchFamily="18" charset="0"/>
              </a:rPr>
              <a:t>prop</a:t>
            </a:r>
            <a:endParaRPr lang="en-US" sz="1800" dirty="0" smtClean="0">
              <a:latin typeface="Times New Roman" pitchFamily="18" charset="0"/>
              <a:cs typeface="Times New Roman" pitchFamily="18" charset="0"/>
            </a:endParaRPr>
          </a:p>
          <a:p>
            <a:pPr lvl="1" eaLnBrk="1" hangingPunct="1">
              <a:lnSpc>
                <a:spcPct val="80000"/>
              </a:lnSpc>
              <a:buFont typeface="Wingdings" pitchFamily="2" charset="2"/>
              <a:buNone/>
            </a:pPr>
            <a:endParaRPr lang="en-US" sz="1800"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If  no ACK was received, sender assumes that the frame or ACK has been destroyed  and resends that frame after it waits for a </a:t>
            </a:r>
            <a:r>
              <a:rPr lang="en-US" sz="1800" i="1" dirty="0" smtClean="0">
                <a:latin typeface="Times New Roman" pitchFamily="18" charset="0"/>
                <a:cs typeface="Times New Roman" pitchFamily="18" charset="0"/>
              </a:rPr>
              <a:t>random</a:t>
            </a:r>
            <a:r>
              <a:rPr lang="en-US" sz="1800" dirty="0" smtClean="0">
                <a:latin typeface="Times New Roman" pitchFamily="18" charset="0"/>
                <a:cs typeface="Times New Roman" pitchFamily="18" charset="0"/>
              </a:rPr>
              <a:t> amount of time. This time is called as </a:t>
            </a:r>
            <a:r>
              <a:rPr lang="en-US" sz="1800" b="1" dirty="0" smtClean="0">
                <a:latin typeface="Times New Roman" pitchFamily="18" charset="0"/>
                <a:cs typeface="Times New Roman" pitchFamily="18" charset="0"/>
              </a:rPr>
              <a:t>back-off time (T</a:t>
            </a:r>
            <a:r>
              <a:rPr lang="en-US" sz="1800" b="1" baseline="-25000" dirty="0" smtClean="0">
                <a:latin typeface="Times New Roman" pitchFamily="18" charset="0"/>
                <a:cs typeface="Times New Roman" pitchFamily="18" charset="0"/>
              </a:rPr>
              <a:t>B</a:t>
            </a:r>
            <a:r>
              <a:rPr lang="en-US" sz="1800" b="1" dirty="0" smtClean="0">
                <a:latin typeface="Times New Roman" pitchFamily="18" charset="0"/>
                <a:cs typeface="Times New Roman" pitchFamily="18" charset="0"/>
              </a:rPr>
              <a:t>).</a:t>
            </a:r>
          </a:p>
          <a:p>
            <a:pPr lvl="1" eaLnBrk="1" hangingPunct="1">
              <a:lnSpc>
                <a:spcPct val="80000"/>
              </a:lnSpc>
            </a:pPr>
            <a:endParaRPr lang="en-US" sz="1800" b="1"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If station fails to receive an ACK after repeated transmissions, it gives up.</a:t>
            </a:r>
          </a:p>
          <a:p>
            <a:pPr lvl="1" eaLnBrk="1" hangingPunct="1">
              <a:lnSpc>
                <a:spcPct val="80000"/>
              </a:lnSpc>
              <a:buFont typeface="Wingdings" pitchFamily="2" charset="2"/>
              <a:buNone/>
            </a:pPr>
            <a:endParaRPr lang="en-US" sz="1800" b="1" dirty="0" smtClean="0">
              <a:latin typeface="Times New Roman" pitchFamily="18" charset="0"/>
              <a:cs typeface="Times New Roman" pitchFamily="18" charset="0"/>
            </a:endParaRPr>
          </a:p>
          <a:p>
            <a:pPr lvl="1" eaLnBrk="1" hangingPunct="1">
              <a:lnSpc>
                <a:spcPct val="80000"/>
              </a:lnSpc>
            </a:pPr>
            <a:r>
              <a:rPr lang="en-US" sz="1800" b="1" dirty="0" smtClean="0">
                <a:latin typeface="Times New Roman" pitchFamily="18" charset="0"/>
                <a:cs typeface="Times New Roman" pitchFamily="18" charset="0"/>
              </a:rPr>
              <a:t>Channel utilization or efficiency or Throughput</a:t>
            </a:r>
            <a:r>
              <a:rPr lang="en-US" sz="1800" dirty="0" smtClean="0">
                <a:latin typeface="Times New Roman" pitchFamily="18" charset="0"/>
                <a:cs typeface="Times New Roman" pitchFamily="18" charset="0"/>
              </a:rPr>
              <a:t> is the percentage of the transmitted frames that arrive successfully (without collisions) </a:t>
            </a:r>
            <a:r>
              <a:rPr lang="en-US" sz="1800" b="1" dirty="0" smtClean="0">
                <a:latin typeface="Times New Roman" pitchFamily="18" charset="0"/>
                <a:cs typeface="Times New Roman" pitchFamily="18" charset="0"/>
              </a:rPr>
              <a:t>or</a:t>
            </a:r>
            <a:r>
              <a:rPr lang="en-US" sz="1800" dirty="0" smtClean="0">
                <a:latin typeface="Times New Roman" pitchFamily="18" charset="0"/>
                <a:cs typeface="Times New Roman" pitchFamily="18" charset="0"/>
              </a:rPr>
              <a:t> the percentage of the </a:t>
            </a:r>
            <a:r>
              <a:rPr lang="en-US" sz="1800" b="1" dirty="0" smtClean="0">
                <a:latin typeface="Times New Roman" pitchFamily="18" charset="0"/>
                <a:cs typeface="Times New Roman" pitchFamily="18" charset="0"/>
              </a:rPr>
              <a:t>channel bandwidth </a:t>
            </a:r>
            <a:r>
              <a:rPr lang="en-US" sz="1800" dirty="0" smtClean="0">
                <a:latin typeface="Times New Roman" pitchFamily="18" charset="0"/>
                <a:cs typeface="Times New Roman" pitchFamily="18" charset="0"/>
              </a:rPr>
              <a:t>that will be used for transmitting frames without collisions</a:t>
            </a:r>
          </a:p>
          <a:p>
            <a:pPr lvl="1" eaLnBrk="1" hangingPunct="1">
              <a:lnSpc>
                <a:spcPct val="80000"/>
              </a:lnSpc>
              <a:buFont typeface="Wingdings" pitchFamily="2" charset="2"/>
              <a:buNone/>
            </a:pPr>
            <a:endParaRPr lang="en-US" sz="1800" dirty="0" smtClean="0">
              <a:latin typeface="Times New Roman" pitchFamily="18" charset="0"/>
              <a:cs typeface="Times New Roman" pitchFamily="18" charset="0"/>
            </a:endParaRPr>
          </a:p>
          <a:p>
            <a:pPr lvl="1" eaLnBrk="1" hangingPunct="1">
              <a:lnSpc>
                <a:spcPct val="80000"/>
              </a:lnSpc>
            </a:pPr>
            <a:r>
              <a:rPr lang="en-US" sz="1800" dirty="0" smtClean="0">
                <a:latin typeface="Times New Roman" pitchFamily="18" charset="0"/>
                <a:cs typeface="Times New Roman" pitchFamily="18" charset="0"/>
              </a:rPr>
              <a:t>ALOHA Maximum channel utilization is </a:t>
            </a:r>
            <a:r>
              <a:rPr lang="en-US" sz="1800" b="1" dirty="0" smtClean="0">
                <a:latin typeface="Times New Roman" pitchFamily="18" charset="0"/>
                <a:cs typeface="Times New Roman" pitchFamily="18" charset="0"/>
              </a:rPr>
              <a:t>18%</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if the system produces </a:t>
            </a:r>
            <a:r>
              <a:rPr lang="en-US" sz="1800" b="1" dirty="0" smtClean="0">
                <a:latin typeface="Times New Roman" pitchFamily="18" charset="0"/>
                <a:cs typeface="Times New Roman" pitchFamily="18" charset="0"/>
              </a:rPr>
              <a:t>F frames/s</a:t>
            </a:r>
            <a:r>
              <a:rPr lang="en-US" sz="1800" dirty="0" smtClean="0">
                <a:latin typeface="Times New Roman" pitchFamily="18" charset="0"/>
                <a:cs typeface="Times New Roman" pitchFamily="18" charset="0"/>
              </a:rPr>
              <a:t>, then </a:t>
            </a:r>
            <a:r>
              <a:rPr lang="en-US" sz="1800" b="1" dirty="0" smtClean="0">
                <a:latin typeface="Times New Roman" pitchFamily="18" charset="0"/>
                <a:cs typeface="Times New Roman" pitchFamily="18" charset="0"/>
              </a:rPr>
              <a:t>0.18 * F</a:t>
            </a:r>
            <a:r>
              <a:rPr lang="en-US" sz="1800" dirty="0" smtClean="0">
                <a:latin typeface="Times New Roman" pitchFamily="18" charset="0"/>
                <a:cs typeface="Times New Roman" pitchFamily="18" charset="0"/>
              </a:rPr>
              <a:t> frames will arrive successfully on average without the need of retransmission).</a:t>
            </a:r>
          </a:p>
          <a:p>
            <a:pPr eaLnBrk="1" hangingPunct="1">
              <a:lnSpc>
                <a:spcPct val="80000"/>
              </a:lnSpc>
            </a:pPr>
            <a:endParaRPr lang="en-US" sz="1600" dirty="0" smtClean="0">
              <a:latin typeface="Times New Roman" pitchFamily="18" charset="0"/>
              <a:cs typeface="Times New Roman" pitchFamily="18" charset="0"/>
            </a:endParaRPr>
          </a:p>
          <a:p>
            <a:pPr eaLnBrk="1" hangingPunct="1">
              <a:lnSpc>
                <a:spcPct val="80000"/>
              </a:lnSpc>
            </a:pPr>
            <a:endParaRPr lang="en-US" sz="1600" dirty="0" smtClean="0">
              <a:latin typeface="Times New Roman" pitchFamily="18" charset="0"/>
              <a:cs typeface="Times New Roman" pitchFamily="18" charset="0"/>
            </a:endParaRPr>
          </a:p>
          <a:p>
            <a:pPr eaLnBrk="1" hangingPunct="1">
              <a:lnSpc>
                <a:spcPct val="80000"/>
              </a:lnSpc>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152400"/>
            <a:ext cx="7772400" cy="6858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b="1" dirty="0" smtClean="0">
                <a:latin typeface="Times New Roman" pitchFamily="18" charset="0"/>
                <a:cs typeface="Times New Roman" pitchFamily="18" charset="0"/>
              </a:rPr>
              <a:t>Maximum Propagation Delay</a:t>
            </a:r>
          </a:p>
        </p:txBody>
      </p:sp>
      <p:sp>
        <p:nvSpPr>
          <p:cNvPr id="9219" name="AutoShape 3"/>
          <p:cNvSpPr>
            <a:spLocks noGrp="1" noChangeAspect="1" noChangeArrowheads="1"/>
          </p:cNvSpPr>
          <p:nvPr>
            <p:ph type="body" idx="1"/>
          </p:nvPr>
        </p:nvSpPr>
        <p:spPr bwMode="auto">
          <a:xfrm>
            <a:off x="533400" y="10668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b="1" dirty="0" smtClean="0">
                <a:latin typeface="Times New Roman" pitchFamily="18" charset="0"/>
                <a:cs typeface="Times New Roman" pitchFamily="18" charset="0"/>
              </a:rPr>
              <a:t>Maximum propagation delay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prop</a:t>
            </a:r>
            <a:r>
              <a:rPr lang="en-US" sz="2000" dirty="0" smtClean="0">
                <a:latin typeface="Times New Roman" pitchFamily="18" charset="0"/>
                <a:cs typeface="Times New Roman" pitchFamily="18" charset="0"/>
              </a:rPr>
              <a:t>): time it takes for a bit of  a frame to travel between the </a:t>
            </a:r>
            <a:r>
              <a:rPr lang="en-US" sz="2000" b="1" dirty="0" smtClean="0">
                <a:latin typeface="Times New Roman" pitchFamily="18" charset="0"/>
                <a:cs typeface="Times New Roman" pitchFamily="18" charset="0"/>
              </a:rPr>
              <a:t>two most widely </a:t>
            </a:r>
            <a:r>
              <a:rPr lang="en-US" sz="2000" dirty="0" smtClean="0">
                <a:latin typeface="Times New Roman" pitchFamily="18" charset="0"/>
                <a:cs typeface="Times New Roman" pitchFamily="18" charset="0"/>
              </a:rPr>
              <a:t>separated stations.</a:t>
            </a:r>
          </a:p>
        </p:txBody>
      </p:sp>
      <p:sp>
        <p:nvSpPr>
          <p:cNvPr id="9220" name="Text Box 6"/>
          <p:cNvSpPr txBox="1">
            <a:spLocks noChangeArrowheads="1"/>
          </p:cNvSpPr>
          <p:nvPr/>
        </p:nvSpPr>
        <p:spPr bwMode="auto">
          <a:xfrm>
            <a:off x="2971800" y="3962400"/>
            <a:ext cx="2057400" cy="396875"/>
          </a:xfrm>
          <a:prstGeom prst="rect">
            <a:avLst/>
          </a:prstGeom>
          <a:noFill/>
          <a:ln w="9525">
            <a:noFill/>
            <a:miter lim="800000"/>
            <a:headEnd/>
            <a:tailEnd/>
          </a:ln>
        </p:spPr>
        <p:txBody>
          <a:bodyPr>
            <a:spAutoFit/>
          </a:bodyPr>
          <a:lstStyle/>
          <a:p>
            <a:pPr>
              <a:spcBef>
                <a:spcPct val="50000"/>
              </a:spcBef>
            </a:pPr>
            <a:endParaRPr lang="en-US"/>
          </a:p>
        </p:txBody>
      </p:sp>
      <p:pic>
        <p:nvPicPr>
          <p:cNvPr id="9221" name="Picture 7"/>
          <p:cNvPicPr>
            <a:picLocks noChangeAspect="1" noChangeArrowheads="1"/>
          </p:cNvPicPr>
          <p:nvPr/>
        </p:nvPicPr>
        <p:blipFill>
          <a:blip r:embed="rId2" cstate="print"/>
          <a:srcRect/>
          <a:stretch>
            <a:fillRect/>
          </a:stretch>
        </p:blipFill>
        <p:spPr bwMode="auto">
          <a:xfrm>
            <a:off x="1524000" y="2514600"/>
            <a:ext cx="5432425" cy="2590800"/>
          </a:xfrm>
          <a:prstGeom prst="rect">
            <a:avLst/>
          </a:prstGeom>
          <a:noFill/>
          <a:ln w="9525">
            <a:noFill/>
            <a:miter lim="800000"/>
            <a:headEnd/>
            <a:tailEnd/>
          </a:ln>
        </p:spPr>
      </p:pic>
      <p:sp>
        <p:nvSpPr>
          <p:cNvPr id="9222" name="Line 8"/>
          <p:cNvSpPr>
            <a:spLocks noChangeShapeType="1"/>
          </p:cNvSpPr>
          <p:nvPr/>
        </p:nvSpPr>
        <p:spPr bwMode="auto">
          <a:xfrm flipH="1">
            <a:off x="6858000" y="2743200"/>
            <a:ext cx="228600" cy="228600"/>
          </a:xfrm>
          <a:prstGeom prst="line">
            <a:avLst/>
          </a:prstGeom>
          <a:noFill/>
          <a:ln w="9525">
            <a:solidFill>
              <a:schemeClr val="tx1"/>
            </a:solidFill>
            <a:round/>
            <a:headEnd/>
            <a:tailEnd type="triangle" w="med" len="med"/>
          </a:ln>
        </p:spPr>
        <p:txBody>
          <a:bodyPr/>
          <a:lstStyle/>
          <a:p>
            <a:endParaRPr lang="en-US"/>
          </a:p>
        </p:txBody>
      </p:sp>
      <p:sp>
        <p:nvSpPr>
          <p:cNvPr id="9223" name="Text Box 9"/>
          <p:cNvSpPr txBox="1">
            <a:spLocks noChangeArrowheads="1"/>
          </p:cNvSpPr>
          <p:nvPr/>
        </p:nvSpPr>
        <p:spPr bwMode="auto">
          <a:xfrm>
            <a:off x="6781800" y="2438400"/>
            <a:ext cx="1752600" cy="369332"/>
          </a:xfrm>
          <a:prstGeom prst="rect">
            <a:avLst/>
          </a:prstGeom>
          <a:noFill/>
          <a:ln w="9525">
            <a:noFill/>
            <a:miter lim="800000"/>
            <a:headEnd/>
            <a:tailEnd/>
          </a:ln>
        </p:spPr>
        <p:txBody>
          <a:bodyPr>
            <a:spAutoFit/>
          </a:bodyPr>
          <a:lstStyle/>
          <a:p>
            <a:pPr>
              <a:spcBef>
                <a:spcPct val="50000"/>
              </a:spcBef>
            </a:pPr>
            <a:r>
              <a:rPr lang="en-US" dirty="0" smtClean="0">
                <a:latin typeface="Times New Roman" pitchFamily="18" charset="0"/>
              </a:rPr>
              <a:t>S</a:t>
            </a:r>
            <a:r>
              <a:rPr lang="en-US" sz="1800" dirty="0" smtClean="0">
                <a:latin typeface="Times New Roman" pitchFamily="18" charset="0"/>
              </a:rPr>
              <a:t>tation B</a:t>
            </a:r>
            <a:endParaRPr lang="en-US" sz="1800" dirty="0">
              <a:latin typeface="Times New Roman" pitchFamily="18" charset="0"/>
            </a:endParaRPr>
          </a:p>
        </p:txBody>
      </p:sp>
      <p:pic>
        <p:nvPicPr>
          <p:cNvPr id="9224" name="Picture 10"/>
          <p:cNvPicPr>
            <a:picLocks noChangeAspect="1" noChangeArrowheads="1"/>
          </p:cNvPicPr>
          <p:nvPr/>
        </p:nvPicPr>
        <p:blipFill>
          <a:blip r:embed="rId3" cstate="print"/>
          <a:srcRect/>
          <a:stretch>
            <a:fillRect/>
          </a:stretch>
        </p:blipFill>
        <p:spPr bwMode="auto">
          <a:xfrm>
            <a:off x="3352800" y="2286000"/>
            <a:ext cx="2971800" cy="434975"/>
          </a:xfrm>
          <a:prstGeom prst="rect">
            <a:avLst/>
          </a:prstGeom>
          <a:noFill/>
          <a:ln w="9525">
            <a:noFill/>
            <a:miter lim="800000"/>
            <a:headEnd/>
            <a:tailEnd/>
          </a:ln>
        </p:spPr>
      </p:pic>
      <p:sp>
        <p:nvSpPr>
          <p:cNvPr id="9225" name="Text Box 11"/>
          <p:cNvSpPr txBox="1">
            <a:spLocks noChangeArrowheads="1"/>
          </p:cNvSpPr>
          <p:nvPr/>
        </p:nvSpPr>
        <p:spPr bwMode="auto">
          <a:xfrm>
            <a:off x="6705600" y="3962400"/>
            <a:ext cx="1066800" cy="1084263"/>
          </a:xfrm>
          <a:prstGeom prst="rect">
            <a:avLst/>
          </a:prstGeom>
          <a:noFill/>
          <a:ln w="9525">
            <a:noFill/>
            <a:miter lim="800000"/>
            <a:headEnd/>
            <a:tailEnd/>
          </a:ln>
        </p:spPr>
        <p:txBody>
          <a:bodyPr>
            <a:spAutoFit/>
          </a:bodyPr>
          <a:lstStyle/>
          <a:p>
            <a:pPr>
              <a:spcBef>
                <a:spcPct val="50000"/>
              </a:spcBef>
            </a:pPr>
            <a:r>
              <a:rPr lang="en-US" sz="1300" b="1">
                <a:latin typeface="Times New Roman" pitchFamily="18" charset="0"/>
              </a:rPr>
              <a:t>Station B receives the first bit of the frame at time t= t</a:t>
            </a:r>
            <a:r>
              <a:rPr lang="en-US" sz="1300" b="1" baseline="-25000">
                <a:latin typeface="Times New Roman" pitchFamily="18" charset="0"/>
              </a:rPr>
              <a:t>prop</a:t>
            </a:r>
          </a:p>
        </p:txBody>
      </p:sp>
      <p:sp>
        <p:nvSpPr>
          <p:cNvPr id="9226" name="Rectangle 13"/>
          <p:cNvSpPr>
            <a:spLocks noChangeArrowheads="1"/>
          </p:cNvSpPr>
          <p:nvPr/>
        </p:nvSpPr>
        <p:spPr bwMode="auto">
          <a:xfrm>
            <a:off x="838200" y="2133600"/>
            <a:ext cx="609600" cy="762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smtClean="0"/>
              <a:t>Simplest Protocol</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buNone/>
            </a:pPr>
            <a:endParaRPr lang="en-US" dirty="0" smtClean="0"/>
          </a:p>
          <a:p>
            <a:pPr algn="just"/>
            <a:r>
              <a:rPr lang="en-US" dirty="0" smtClean="0"/>
              <a:t>Our first protocol, which we call the Simplest Protocol, is one that has no flow or error control. Like other protocols, it is a unidirectional protocol in which data frames are traveling in only one direction-from the sender to receiver. </a:t>
            </a:r>
          </a:p>
          <a:p>
            <a:pPr algn="just"/>
            <a:r>
              <a:rPr lang="en-US" dirty="0" smtClean="0"/>
              <a:t>The receiver can immediately handle any frame it receives with a processing time that is small enough to be negligible. </a:t>
            </a:r>
          </a:p>
          <a:p>
            <a:pPr algn="just"/>
            <a:r>
              <a:rPr lang="en-US" dirty="0" smtClean="0"/>
              <a:t>The data link layer of the receiver immediately removes the header from the frame and hands the data packet to network layer, which can also accept the packet immediately. </a:t>
            </a:r>
          </a:p>
          <a:p>
            <a:pPr algn="just"/>
            <a:r>
              <a:rPr lang="en-US" dirty="0" smtClean="0"/>
              <a:t>In other words, the receiver can never be fill out with incoming frames.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990600" y="90488"/>
            <a:ext cx="6858000" cy="523220"/>
          </a:xfrm>
          <a:prstGeom prst="rect">
            <a:avLst/>
          </a:prstGeom>
          <a:noFill/>
          <a:ln w="9525">
            <a:noFill/>
            <a:miter lim="800000"/>
            <a:headEnd/>
            <a:tailEnd/>
          </a:ln>
        </p:spPr>
        <p:txBody>
          <a:bodyPr wrap="square">
            <a:spAutoFit/>
          </a:bodyPr>
          <a:lstStyle/>
          <a:p>
            <a:pPr algn="ctr"/>
            <a:r>
              <a:rPr lang="en-US" altLang="en-US" sz="1800" b="1" dirty="0" smtClean="0">
                <a:solidFill>
                  <a:schemeClr val="accent2"/>
                </a:solidFill>
                <a:latin typeface="Times New Roman" pitchFamily="18" charset="0"/>
              </a:rPr>
              <a:t>                     </a:t>
            </a:r>
            <a:r>
              <a:rPr lang="en-US" altLang="en-US" sz="2800" b="1" dirty="0" smtClean="0">
                <a:latin typeface="Times New Roman" pitchFamily="18" charset="0"/>
                <a:cs typeface="Times New Roman" pitchFamily="18" charset="0"/>
              </a:rPr>
              <a:t>Procedure </a:t>
            </a:r>
            <a:r>
              <a:rPr lang="en-US" altLang="en-US" sz="2800" b="1" dirty="0">
                <a:latin typeface="Times New Roman" pitchFamily="18" charset="0"/>
                <a:cs typeface="Times New Roman" pitchFamily="18" charset="0"/>
              </a:rPr>
              <a:t>for ALOHA </a:t>
            </a:r>
            <a:r>
              <a:rPr lang="en-US" altLang="en-US" sz="2800" b="1" dirty="0" smtClean="0">
                <a:latin typeface="Times New Roman" pitchFamily="18" charset="0"/>
                <a:cs typeface="Times New Roman" pitchFamily="18" charset="0"/>
              </a:rPr>
              <a:t>Protocol</a:t>
            </a:r>
            <a:endParaRPr lang="en-US" altLang="en-US" sz="2800" b="1" dirty="0">
              <a:latin typeface="Times New Roman" pitchFamily="18" charset="0"/>
              <a:cs typeface="Times New Roman" pitchFamily="18" charset="0"/>
            </a:endParaRPr>
          </a:p>
        </p:txBody>
      </p:sp>
      <p:pic>
        <p:nvPicPr>
          <p:cNvPr id="10250" name="Picture 10"/>
          <p:cNvPicPr>
            <a:picLocks noChangeAspect="1" noChangeArrowheads="1"/>
          </p:cNvPicPr>
          <p:nvPr/>
        </p:nvPicPr>
        <p:blipFill>
          <a:blip r:embed="rId2" cstate="print"/>
          <a:srcRect/>
          <a:stretch>
            <a:fillRect/>
          </a:stretch>
        </p:blipFill>
        <p:spPr bwMode="auto">
          <a:xfrm>
            <a:off x="1447800" y="914400"/>
            <a:ext cx="673735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11267"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11268" name="Text Box 4"/>
          <p:cNvSpPr txBox="1">
            <a:spLocks noChangeArrowheads="1"/>
          </p:cNvSpPr>
          <p:nvPr/>
        </p:nvSpPr>
        <p:spPr bwMode="auto">
          <a:xfrm>
            <a:off x="152400" y="228600"/>
            <a:ext cx="9163056" cy="707886"/>
          </a:xfrm>
          <a:prstGeom prst="rect">
            <a:avLst/>
          </a:prstGeom>
          <a:noFill/>
          <a:ln w="9525">
            <a:noFill/>
            <a:miter lim="800000"/>
            <a:headEnd/>
            <a:tailEnd/>
          </a:ln>
        </p:spPr>
        <p:txBody>
          <a:bodyPr wrap="square">
            <a:spAutoFit/>
          </a:bodyPr>
          <a:lstStyle/>
          <a:p>
            <a:pPr algn="ctr"/>
            <a:r>
              <a:rPr lang="en-US" sz="4000" dirty="0" smtClean="0">
                <a:latin typeface="Times New Roman" pitchFamily="18" charset="0"/>
                <a:cs typeface="Times New Roman" pitchFamily="18" charset="0"/>
              </a:rPr>
              <a:t>Vulnerable Time for Pure ALOHA Protocol</a:t>
            </a:r>
            <a:endParaRPr lang="en-US" sz="4000" b="1" i="1" dirty="0">
              <a:latin typeface="Times New Roman" pitchFamily="18" charset="0"/>
              <a:cs typeface="Times New Roman" pitchFamily="18" charset="0"/>
            </a:endParaRPr>
          </a:p>
        </p:txBody>
      </p:sp>
      <p:pic>
        <p:nvPicPr>
          <p:cNvPr id="11270" name="Picture 6"/>
          <p:cNvPicPr>
            <a:picLocks noChangeAspect="1" noChangeArrowheads="1"/>
          </p:cNvPicPr>
          <p:nvPr/>
        </p:nvPicPr>
        <p:blipFill>
          <a:blip r:embed="rId3" cstate="print"/>
          <a:srcRect/>
          <a:stretch>
            <a:fillRect/>
          </a:stretch>
        </p:blipFill>
        <p:spPr bwMode="auto">
          <a:xfrm>
            <a:off x="2133600" y="1219200"/>
            <a:ext cx="4783138" cy="2509838"/>
          </a:xfrm>
          <a:prstGeom prst="rect">
            <a:avLst/>
          </a:prstGeom>
          <a:noFill/>
          <a:ln w="9525">
            <a:noFill/>
            <a:miter lim="800000"/>
            <a:headEnd/>
            <a:tailEnd/>
          </a:ln>
        </p:spPr>
      </p:pic>
      <p:sp>
        <p:nvSpPr>
          <p:cNvPr id="11271" name="Text Box 9"/>
          <p:cNvSpPr txBox="1">
            <a:spLocks noChangeArrowheads="1"/>
          </p:cNvSpPr>
          <p:nvPr/>
        </p:nvSpPr>
        <p:spPr bwMode="auto">
          <a:xfrm>
            <a:off x="762000" y="3886200"/>
            <a:ext cx="8001000" cy="2354491"/>
          </a:xfrm>
          <a:prstGeom prst="rect">
            <a:avLst/>
          </a:prstGeom>
          <a:noFill/>
          <a:ln w="9525">
            <a:noFill/>
            <a:miter lim="800000"/>
            <a:headEnd/>
            <a:tailEnd/>
          </a:ln>
        </p:spPr>
        <p:txBody>
          <a:bodyPr wrap="square">
            <a:spAutoFit/>
          </a:bodyPr>
          <a:lstStyle/>
          <a:p>
            <a:pPr algn="just">
              <a:buFont typeface="Arial" pitchFamily="34" charset="0"/>
              <a:buChar char="•"/>
            </a:pPr>
            <a:r>
              <a:rPr lang="en-US" sz="2400" dirty="0">
                <a:latin typeface="Times New Roman" pitchFamily="18" charset="0"/>
              </a:rPr>
              <a:t>If the frame transmission time is T sec, then the </a:t>
            </a:r>
            <a:endParaRPr lang="en-US" sz="2400" dirty="0" smtClean="0">
              <a:latin typeface="Times New Roman" pitchFamily="18" charset="0"/>
            </a:endParaRPr>
          </a:p>
          <a:p>
            <a:pPr algn="just"/>
            <a:r>
              <a:rPr lang="en-US" sz="2400" dirty="0" smtClean="0">
                <a:latin typeface="Times New Roman" pitchFamily="18" charset="0"/>
              </a:rPr>
              <a:t>           vulnerable </a:t>
            </a:r>
            <a:r>
              <a:rPr lang="en-US" sz="2400" dirty="0">
                <a:latin typeface="Times New Roman" pitchFamily="18" charset="0"/>
              </a:rPr>
              <a:t>time is </a:t>
            </a:r>
            <a:r>
              <a:rPr lang="en-US" sz="2400" dirty="0" smtClean="0">
                <a:latin typeface="Times New Roman" pitchFamily="18" charset="0"/>
              </a:rPr>
              <a:t> </a:t>
            </a:r>
            <a:r>
              <a:rPr lang="en-US" sz="2400" dirty="0">
                <a:latin typeface="Times New Roman" pitchFamily="18" charset="0"/>
              </a:rPr>
              <a:t>= 2 T sec. </a:t>
            </a:r>
          </a:p>
          <a:p>
            <a:pPr algn="just">
              <a:buFont typeface="Arial" pitchFamily="34" charset="0"/>
              <a:buChar char="•"/>
            </a:pPr>
            <a:r>
              <a:rPr lang="en-US" sz="2400" dirty="0">
                <a:latin typeface="Times New Roman" pitchFamily="18" charset="0"/>
              </a:rPr>
              <a:t>This means no station should send during the T-sec before this station starts transmission and no station should start sending during the T-sec period that the current station is sending.</a:t>
            </a:r>
          </a:p>
          <a:p>
            <a:pPr>
              <a:spcBef>
                <a:spcPct val="50000"/>
              </a:spcBef>
            </a:pPr>
            <a:endParaRPr lang="en-US" dirty="0">
              <a:latin typeface="Times New Roman" pitchFamily="18" charset="0"/>
            </a:endParaRPr>
          </a:p>
        </p:txBody>
      </p:sp>
      <p:sp>
        <p:nvSpPr>
          <p:cNvPr id="11272" name="Text Box 10"/>
          <p:cNvSpPr txBox="1">
            <a:spLocks noChangeArrowheads="1"/>
          </p:cNvSpPr>
          <p:nvPr/>
        </p:nvSpPr>
        <p:spPr bwMode="auto">
          <a:xfrm>
            <a:off x="6019800" y="2057400"/>
            <a:ext cx="1219200" cy="396875"/>
          </a:xfrm>
          <a:prstGeom prst="rect">
            <a:avLst/>
          </a:prstGeom>
          <a:noFill/>
          <a:ln w="9525">
            <a:noFill/>
            <a:miter lim="800000"/>
            <a:headEnd/>
            <a:tailEnd/>
          </a:ln>
        </p:spPr>
        <p:txBody>
          <a:bodyPr>
            <a:spAutoFit/>
          </a:bodyPr>
          <a:lstStyle/>
          <a:p>
            <a:pPr>
              <a:spcBef>
                <a:spcPct val="50000"/>
              </a:spcBef>
            </a:pPr>
            <a:r>
              <a:rPr lang="en-US" sz="1000" b="1">
                <a:latin typeface="Times New Roman" pitchFamily="18" charset="0"/>
              </a:rPr>
              <a:t>T</a:t>
            </a:r>
            <a:r>
              <a:rPr lang="en-US" sz="1000" b="1" baseline="-25000">
                <a:latin typeface="Times New Roman" pitchFamily="18" charset="0"/>
              </a:rPr>
              <a:t>fr</a:t>
            </a:r>
            <a:r>
              <a:rPr lang="en-US" sz="1000" b="1">
                <a:latin typeface="Times New Roman" pitchFamily="18" charset="0"/>
              </a:rPr>
              <a:t>=</a:t>
            </a:r>
            <a:r>
              <a:rPr lang="en-US" sz="1000">
                <a:latin typeface="Times New Roman" pitchFamily="18" charset="0"/>
              </a:rPr>
              <a:t> </a:t>
            </a:r>
            <a:r>
              <a:rPr lang="en-US" sz="1000" b="1">
                <a:latin typeface="Times New Roman" pitchFamily="18" charset="0"/>
              </a:rPr>
              <a:t>Frame Transmission time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09600" y="0"/>
            <a:ext cx="7543800" cy="609600"/>
          </a:xfrm>
          <a:prstGeom prst="rect">
            <a:avLst/>
          </a:prstGeom>
          <a:noFill/>
          <a:ln w="9525">
            <a:noFill/>
            <a:miter lim="800000"/>
            <a:headEnd/>
            <a:tailEnd/>
          </a:ln>
        </p:spPr>
        <p:txBody>
          <a:bodyPr anchor="ctr"/>
          <a:lstStyle/>
          <a:p>
            <a:pPr eaLnBrk="1" hangingPunct="1"/>
            <a:r>
              <a:rPr lang="en-US" sz="3200" dirty="0" smtClean="0">
                <a:solidFill>
                  <a:schemeClr val="tx2"/>
                </a:solidFill>
                <a:latin typeface="Times New Roman" pitchFamily="18" charset="0"/>
              </a:rPr>
              <a:t>                         </a:t>
            </a:r>
            <a:r>
              <a:rPr lang="en-US" sz="4000" b="1" dirty="0" smtClean="0">
                <a:solidFill>
                  <a:schemeClr val="tx2"/>
                </a:solidFill>
                <a:latin typeface="Times New Roman" pitchFamily="18" charset="0"/>
              </a:rPr>
              <a:t>Pure </a:t>
            </a:r>
            <a:r>
              <a:rPr lang="en-US" sz="4000" b="1" dirty="0">
                <a:solidFill>
                  <a:schemeClr val="tx2"/>
                </a:solidFill>
                <a:latin typeface="Times New Roman" pitchFamily="18" charset="0"/>
              </a:rPr>
              <a:t>ALOHA</a:t>
            </a:r>
          </a:p>
        </p:txBody>
      </p:sp>
      <p:sp>
        <p:nvSpPr>
          <p:cNvPr id="12291" name="Rectangle 3"/>
          <p:cNvSpPr>
            <a:spLocks noChangeArrowheads="1"/>
          </p:cNvSpPr>
          <p:nvPr/>
        </p:nvSpPr>
        <p:spPr bwMode="auto">
          <a:xfrm>
            <a:off x="0" y="6096000"/>
            <a:ext cx="9144000" cy="457200"/>
          </a:xfrm>
          <a:prstGeom prst="rect">
            <a:avLst/>
          </a:prstGeom>
          <a:noFill/>
          <a:ln w="9525">
            <a:noFill/>
            <a:miter lim="800000"/>
            <a:headEnd/>
            <a:tailEnd/>
          </a:ln>
        </p:spPr>
        <p:txBody>
          <a:bodyPr/>
          <a:lstStyle/>
          <a:p>
            <a:pPr marL="342900" indent="-342900" algn="ctr" eaLnBrk="1" hangingPunct="1">
              <a:spcBef>
                <a:spcPct val="20000"/>
              </a:spcBef>
              <a:buClr>
                <a:schemeClr val="folHlink"/>
              </a:buClr>
              <a:buSzPct val="60000"/>
            </a:pPr>
            <a:r>
              <a:rPr lang="en-US">
                <a:latin typeface="Times New Roman" pitchFamily="18" charset="0"/>
              </a:rPr>
              <a:t>In pure ALOHA, frames are transmitted at completely arbitrary times.</a:t>
            </a:r>
          </a:p>
        </p:txBody>
      </p:sp>
      <p:pic>
        <p:nvPicPr>
          <p:cNvPr id="12292" name="Picture 5"/>
          <p:cNvPicPr>
            <a:picLocks noChangeAspect="1" noChangeArrowheads="1"/>
          </p:cNvPicPr>
          <p:nvPr/>
        </p:nvPicPr>
        <p:blipFill>
          <a:blip r:embed="rId2" cstate="print"/>
          <a:srcRect/>
          <a:stretch>
            <a:fillRect/>
          </a:stretch>
        </p:blipFill>
        <p:spPr bwMode="auto">
          <a:xfrm>
            <a:off x="533400" y="609600"/>
            <a:ext cx="80772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38200" y="381000"/>
            <a:ext cx="7696200" cy="5262979"/>
          </a:xfrm>
          <a:prstGeom prst="rect">
            <a:avLst/>
          </a:prstGeom>
          <a:noFill/>
          <a:ln w="9525">
            <a:noFill/>
            <a:miter lim="800000"/>
            <a:headEnd/>
            <a:tailEnd/>
          </a:ln>
        </p:spPr>
        <p:txBody>
          <a:bodyPr>
            <a:spAutoFit/>
          </a:bodyPr>
          <a:lstStyle/>
          <a:p>
            <a:pPr algn="just" eaLnBrk="1" hangingPunct="1">
              <a:spcBef>
                <a:spcPct val="50000"/>
              </a:spcBef>
              <a:buClr>
                <a:schemeClr val="folHlink"/>
              </a:buClr>
              <a:buSzPct val="60000"/>
              <a:buFont typeface="Wingdings" pitchFamily="2" charset="2"/>
              <a:buChar char="n"/>
            </a:pPr>
            <a:r>
              <a:rPr lang="en-US" sz="2400" dirty="0">
                <a:latin typeface="Times New Roman" pitchFamily="18" charset="0"/>
              </a:rPr>
              <a:t>Advantage of ALOHA protocols</a:t>
            </a:r>
          </a:p>
          <a:p>
            <a:pPr lvl="1" algn="just" eaLnBrk="1" hangingPunct="1">
              <a:spcBef>
                <a:spcPct val="50000"/>
              </a:spcBef>
              <a:buClr>
                <a:schemeClr val="hlink"/>
              </a:buClr>
              <a:buSzPct val="55000"/>
              <a:buFont typeface="Arial" pitchFamily="34" charset="0"/>
              <a:buChar char="•"/>
            </a:pPr>
            <a:r>
              <a:rPr lang="en-US" sz="2400" dirty="0">
                <a:latin typeface="Times New Roman" pitchFamily="18" charset="0"/>
              </a:rPr>
              <a:t>A node that has frames to be transmitted  can transmit continuously at the full rate of channel (R bps) if it is the only node with </a:t>
            </a:r>
            <a:r>
              <a:rPr lang="en-US" sz="2400" dirty="0" smtClean="0">
                <a:latin typeface="Times New Roman" pitchFamily="18" charset="0"/>
              </a:rPr>
              <a:t>frames.</a:t>
            </a:r>
            <a:endParaRPr lang="en-US" sz="2400" dirty="0">
              <a:latin typeface="Times New Roman" pitchFamily="18" charset="0"/>
            </a:endParaRPr>
          </a:p>
          <a:p>
            <a:pPr lvl="1" algn="just" eaLnBrk="1" hangingPunct="1">
              <a:spcBef>
                <a:spcPct val="50000"/>
              </a:spcBef>
              <a:buClr>
                <a:schemeClr val="hlink"/>
              </a:buClr>
              <a:buSzPct val="55000"/>
              <a:buFont typeface="Arial" pitchFamily="34" charset="0"/>
              <a:buChar char="•"/>
            </a:pPr>
            <a:r>
              <a:rPr lang="en-US" sz="2400" dirty="0">
                <a:latin typeface="Times New Roman" pitchFamily="18" charset="0"/>
              </a:rPr>
              <a:t>Simple to be </a:t>
            </a:r>
            <a:r>
              <a:rPr lang="en-US" sz="2400" dirty="0" smtClean="0">
                <a:latin typeface="Times New Roman" pitchFamily="18" charset="0"/>
              </a:rPr>
              <a:t>implemented.</a:t>
            </a:r>
            <a:endParaRPr lang="en-US" sz="2400" dirty="0">
              <a:latin typeface="Times New Roman" pitchFamily="18" charset="0"/>
            </a:endParaRPr>
          </a:p>
          <a:p>
            <a:pPr lvl="1" algn="just" eaLnBrk="1" hangingPunct="1">
              <a:spcBef>
                <a:spcPct val="50000"/>
              </a:spcBef>
              <a:buClr>
                <a:schemeClr val="hlink"/>
              </a:buClr>
              <a:buSzPct val="55000"/>
              <a:buFont typeface="Arial" pitchFamily="34" charset="0"/>
              <a:buChar char="•"/>
            </a:pPr>
            <a:r>
              <a:rPr lang="en-US" sz="2400" dirty="0">
                <a:latin typeface="Times New Roman" pitchFamily="18" charset="0"/>
              </a:rPr>
              <a:t>No master station is needed to control the medium</a:t>
            </a:r>
          </a:p>
          <a:p>
            <a:pPr algn="just" eaLnBrk="1" hangingPunct="1">
              <a:spcBef>
                <a:spcPct val="50000"/>
              </a:spcBef>
              <a:buClr>
                <a:schemeClr val="folHlink"/>
              </a:buClr>
              <a:buSzPct val="60000"/>
              <a:buFont typeface="Wingdings" pitchFamily="2" charset="2"/>
              <a:buChar char="n"/>
            </a:pPr>
            <a:r>
              <a:rPr lang="en-US" sz="2400" dirty="0">
                <a:latin typeface="Times New Roman" pitchFamily="18" charset="0"/>
              </a:rPr>
              <a:t>Disadvantage</a:t>
            </a:r>
          </a:p>
          <a:p>
            <a:pPr lvl="1" algn="just" eaLnBrk="1" hangingPunct="1">
              <a:spcBef>
                <a:spcPct val="50000"/>
              </a:spcBef>
              <a:buClr>
                <a:schemeClr val="hlink"/>
              </a:buClr>
              <a:buSzPct val="55000"/>
              <a:buFont typeface="Arial" pitchFamily="34" charset="0"/>
              <a:buChar char="•"/>
            </a:pPr>
            <a:r>
              <a:rPr lang="en-US" sz="2400" dirty="0">
                <a:latin typeface="Times New Roman" pitchFamily="18" charset="0"/>
              </a:rPr>
              <a:t>If (M) nodes want to transmit, many collisions can occur and the rate allocated for each node will not be </a:t>
            </a:r>
            <a:r>
              <a:rPr lang="en-US" sz="2400" dirty="0" smtClean="0">
                <a:latin typeface="Times New Roman" pitchFamily="18" charset="0"/>
              </a:rPr>
              <a:t>an </a:t>
            </a:r>
            <a:r>
              <a:rPr lang="en-US" sz="2400" dirty="0">
                <a:latin typeface="Times New Roman" pitchFamily="18" charset="0"/>
              </a:rPr>
              <a:t>average R/M bps </a:t>
            </a:r>
          </a:p>
          <a:p>
            <a:pPr lvl="1" algn="just" eaLnBrk="1" hangingPunct="1">
              <a:spcBef>
                <a:spcPct val="50000"/>
              </a:spcBef>
              <a:buClr>
                <a:schemeClr val="hlink"/>
              </a:buClr>
              <a:buSzPct val="55000"/>
              <a:buFont typeface="Arial" pitchFamily="34" charset="0"/>
              <a:buChar char="•"/>
            </a:pPr>
            <a:r>
              <a:rPr lang="en-US" sz="2400" dirty="0" smtClean="0">
                <a:latin typeface="Times New Roman" pitchFamily="18" charset="0"/>
              </a:rPr>
              <a:t>This </a:t>
            </a:r>
            <a:r>
              <a:rPr lang="en-US" sz="2400" dirty="0">
                <a:latin typeface="Times New Roman" pitchFamily="18" charset="0"/>
              </a:rPr>
              <a:t>causes low channel utilization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latin typeface="Times New Roman" pitchFamily="18" charset="0"/>
                <a:cs typeface="Times New Roman" pitchFamily="18" charset="0"/>
              </a:rPr>
              <a:t>CSMA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754563"/>
          </a:xfrm>
        </p:spPr>
        <p:txBody>
          <a:bodyPr>
            <a:noAutofit/>
          </a:bodyPr>
          <a:lstStyle/>
          <a:p>
            <a:pPr algn="just"/>
            <a:r>
              <a:rPr lang="en-US" sz="2400" dirty="0" smtClean="0">
                <a:latin typeface="Times New Roman" pitchFamily="18" charset="0"/>
                <a:cs typeface="Times New Roman" pitchFamily="18" charset="0"/>
              </a:rPr>
              <a:t>The low maximum throughput of the ALOHA schemes is due to the wastage of transmission bandwidth because of frame collision. </a:t>
            </a:r>
          </a:p>
          <a:p>
            <a:pPr algn="just"/>
            <a:r>
              <a:rPr lang="en-US" sz="2400" dirty="0" smtClean="0">
                <a:latin typeface="Times New Roman" pitchFamily="18" charset="0"/>
                <a:cs typeface="Times New Roman" pitchFamily="18" charset="0"/>
              </a:rPr>
              <a:t>This wastage can be reduced by avoiding transmissions that are certain to cause collision.</a:t>
            </a:r>
          </a:p>
          <a:p>
            <a:pPr algn="just"/>
            <a:r>
              <a:rPr lang="en-US" sz="2400" dirty="0" smtClean="0">
                <a:latin typeface="Times New Roman" pitchFamily="18" charset="0"/>
                <a:cs typeface="Times New Roman" pitchFamily="18" charset="0"/>
              </a:rPr>
              <a:t>By sensing the medium for the presence of a carrier signal from other stations, a station can determine whether there is an ongoing transmission.</a:t>
            </a:r>
          </a:p>
          <a:p>
            <a:pPr algn="just"/>
            <a:r>
              <a:rPr lang="en-US" sz="2400" dirty="0" smtClean="0">
                <a:latin typeface="Times New Roman" pitchFamily="18" charset="0"/>
                <a:cs typeface="Times New Roman" pitchFamily="18" charset="0"/>
              </a:rPr>
              <a:t>CSMA requires that each station first listen to the medium before sending. </a:t>
            </a:r>
          </a:p>
          <a:p>
            <a:pPr algn="just"/>
            <a:r>
              <a:rPr lang="en-US" sz="2400" dirty="0" smtClean="0">
                <a:latin typeface="Times New Roman" pitchFamily="18" charset="0"/>
                <a:cs typeface="Times New Roman" pitchFamily="18" charset="0"/>
              </a:rPr>
              <a:t>CSMA can reduce the possibility of collision, but it cannot eliminate it.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Vulnerable Time for CSMA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vulnerable time for CSMA is the propagation time (</a:t>
            </a:r>
            <a:r>
              <a:rPr lang="en-US" sz="2400" dirty="0" err="1" smtClean="0">
                <a:latin typeface="Times New Roman" pitchFamily="18" charset="0"/>
                <a:cs typeface="Times New Roman" pitchFamily="18" charset="0"/>
              </a:rPr>
              <a:t>T</a:t>
            </a:r>
            <a:r>
              <a:rPr lang="en-US" sz="2400" baseline="-25000" dirty="0" err="1"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is the time needed for a signal to propagate from one end of the medium to the other.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Types of CSMA Protocols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marL="990600" lvl="1" indent="-533400">
              <a:buNone/>
            </a:pPr>
            <a:r>
              <a:rPr lang="en-US" sz="2400" dirty="0" smtClean="0">
                <a:latin typeface="Times New Roman" pitchFamily="18" charset="0"/>
                <a:cs typeface="Times New Roman" pitchFamily="18" charset="0"/>
              </a:rPr>
              <a:t>Different CSMA protocols that determine:</a:t>
            </a:r>
          </a:p>
          <a:p>
            <a:pPr marL="990600" lvl="1" indent="-533400">
              <a:buSzPct val="95000"/>
              <a:buFont typeface="Wingdings" pitchFamily="2" charset="2"/>
              <a:buChar char="§"/>
            </a:pPr>
            <a:r>
              <a:rPr lang="en-US" sz="2400" dirty="0" smtClean="0">
                <a:latin typeface="Times New Roman" pitchFamily="18" charset="0"/>
                <a:cs typeface="Times New Roman" pitchFamily="18" charset="0"/>
              </a:rPr>
              <a:t>What a station should do when the medium is </a:t>
            </a:r>
            <a:r>
              <a:rPr lang="en-US" sz="2400" b="1" dirty="0" smtClean="0">
                <a:latin typeface="Times New Roman" pitchFamily="18" charset="0"/>
                <a:cs typeface="Times New Roman" pitchFamily="18" charset="0"/>
              </a:rPr>
              <a:t>idle</a:t>
            </a:r>
            <a:r>
              <a:rPr lang="en-US" sz="2400" dirty="0" smtClean="0">
                <a:latin typeface="Times New Roman" pitchFamily="18" charset="0"/>
                <a:cs typeface="Times New Roman" pitchFamily="18" charset="0"/>
              </a:rPr>
              <a:t>?</a:t>
            </a:r>
          </a:p>
          <a:p>
            <a:pPr marL="990600" lvl="1" indent="-533400">
              <a:buSzPct val="95000"/>
              <a:buFont typeface="Wingdings" pitchFamily="2" charset="2"/>
              <a:buChar char="§"/>
            </a:pPr>
            <a:r>
              <a:rPr lang="en-US" sz="2400" dirty="0" smtClean="0">
                <a:latin typeface="Times New Roman" pitchFamily="18" charset="0"/>
                <a:cs typeface="Times New Roman" pitchFamily="18" charset="0"/>
              </a:rPr>
              <a:t>What a station should do when the medium is </a:t>
            </a:r>
            <a:r>
              <a:rPr lang="en-US" sz="2400" b="1" dirty="0" smtClean="0">
                <a:latin typeface="Times New Roman" pitchFamily="18" charset="0"/>
                <a:cs typeface="Times New Roman" pitchFamily="18" charset="0"/>
              </a:rPr>
              <a:t>busy</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Non-Persistent CSMA</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1-Persistent CSMA</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P-Persistent CSMA</a:t>
            </a: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406400" y="152400"/>
            <a:ext cx="8204200" cy="609600"/>
          </a:xfrm>
          <a:prstGeom prst="rect">
            <a:avLst/>
          </a:prstGeom>
          <a:noFill/>
          <a:ln w="9525">
            <a:noFill/>
            <a:miter lim="800000"/>
            <a:headEnd/>
            <a:tailEnd/>
          </a:ln>
        </p:spPr>
        <p:txBody>
          <a:bodyPr anchor="b"/>
          <a:lstStyle/>
          <a:p>
            <a:pPr algn="ctr" eaLnBrk="1" hangingPunct="1"/>
            <a:r>
              <a:rPr lang="en-GB" sz="4000" b="1" dirty="0">
                <a:latin typeface="Times New Roman" pitchFamily="18" charset="0"/>
                <a:cs typeface="Times New Roman" pitchFamily="18" charset="0"/>
              </a:rPr>
              <a:t>Nonpersistent CSMA</a:t>
            </a:r>
            <a:endParaRPr lang="en-US" sz="4000" b="1" dirty="0">
              <a:latin typeface="Times New Roman" pitchFamily="18" charset="0"/>
              <a:cs typeface="Times New Roman" pitchFamily="18" charset="0"/>
            </a:endParaRPr>
          </a:p>
        </p:txBody>
      </p:sp>
      <p:sp>
        <p:nvSpPr>
          <p:cNvPr id="23555" name="Rectangle 7"/>
          <p:cNvSpPr>
            <a:spLocks noChangeArrowheads="1"/>
          </p:cNvSpPr>
          <p:nvPr/>
        </p:nvSpPr>
        <p:spPr bwMode="auto">
          <a:xfrm>
            <a:off x="457200" y="838200"/>
            <a:ext cx="8178800" cy="5181600"/>
          </a:xfrm>
          <a:prstGeom prst="rect">
            <a:avLst/>
          </a:prstGeom>
          <a:noFill/>
          <a:ln w="9525">
            <a:noFill/>
            <a:miter lim="800000"/>
            <a:headEnd/>
            <a:tailEnd/>
          </a:ln>
        </p:spPr>
        <p:txBody>
          <a:bodyPr/>
          <a:lstStyle/>
          <a:p>
            <a:pPr marL="457200" indent="-457200" eaLnBrk="1" hangingPunct="1">
              <a:lnSpc>
                <a:spcPct val="90000"/>
              </a:lnSpc>
              <a:spcBef>
                <a:spcPct val="20000"/>
              </a:spcBef>
              <a:buClr>
                <a:schemeClr val="folHlink"/>
              </a:buClr>
              <a:buSzPct val="60000"/>
              <a:buFont typeface="Wingdings" pitchFamily="2" charset="2"/>
              <a:buChar char="§"/>
            </a:pPr>
            <a:r>
              <a:rPr lang="en-US" dirty="0">
                <a:latin typeface="Times New Roman" pitchFamily="18" charset="0"/>
              </a:rPr>
              <a:t>A station with frames to be sent, should sense the medium</a:t>
            </a:r>
          </a:p>
          <a:p>
            <a:pPr marL="914400" lvl="1" indent="-457200" eaLnBrk="1" hangingPunct="1">
              <a:lnSpc>
                <a:spcPct val="90000"/>
              </a:lnSpc>
              <a:spcBef>
                <a:spcPct val="20000"/>
              </a:spcBef>
              <a:buClr>
                <a:schemeClr val="folHlink"/>
              </a:buClr>
              <a:buSzPct val="60000"/>
              <a:buFont typeface="Wingdings" pitchFamily="2" charset="2"/>
              <a:buAutoNum type="arabicPeriod"/>
            </a:pPr>
            <a:r>
              <a:rPr lang="en-US" dirty="0">
                <a:latin typeface="Times New Roman" pitchFamily="18" charset="0"/>
              </a:rPr>
              <a:t>If medium is idle, transmit; otherwise, </a:t>
            </a:r>
            <a:r>
              <a:rPr lang="en-GB" dirty="0">
                <a:latin typeface="Times New Roman" pitchFamily="18" charset="0"/>
              </a:rPr>
              <a:t>go to 2</a:t>
            </a:r>
          </a:p>
          <a:p>
            <a:pPr marL="914400" lvl="1" indent="-457200" eaLnBrk="1" hangingPunct="1">
              <a:lnSpc>
                <a:spcPct val="90000"/>
              </a:lnSpc>
              <a:spcBef>
                <a:spcPct val="20000"/>
              </a:spcBef>
              <a:buClr>
                <a:schemeClr val="folHlink"/>
              </a:buClr>
              <a:buSzPct val="60000"/>
              <a:buFont typeface="Wingdings" pitchFamily="2" charset="2"/>
              <a:buAutoNum type="arabicPeriod"/>
            </a:pPr>
            <a:r>
              <a:rPr lang="en-US" dirty="0">
                <a:latin typeface="Times New Roman" pitchFamily="18" charset="0"/>
              </a:rPr>
              <a:t>If medium is busy, (</a:t>
            </a:r>
            <a:r>
              <a:rPr lang="en-US" b="1" dirty="0" err="1">
                <a:latin typeface="Times New Roman" pitchFamily="18" charset="0"/>
              </a:rPr>
              <a:t>backoff</a:t>
            </a:r>
            <a:r>
              <a:rPr lang="en-US" dirty="0">
                <a:latin typeface="Times New Roman" pitchFamily="18" charset="0"/>
              </a:rPr>
              <a:t>) wait a </a:t>
            </a:r>
            <a:r>
              <a:rPr lang="en-US" b="1" i="1" dirty="0">
                <a:latin typeface="Times New Roman" pitchFamily="18" charset="0"/>
              </a:rPr>
              <a:t>random</a:t>
            </a:r>
            <a:r>
              <a:rPr lang="en-US" b="1" dirty="0">
                <a:latin typeface="Times New Roman" pitchFamily="18" charset="0"/>
              </a:rPr>
              <a:t> amount of time </a:t>
            </a:r>
            <a:r>
              <a:rPr lang="en-US" dirty="0">
                <a:latin typeface="Times New Roman" pitchFamily="18" charset="0"/>
              </a:rPr>
              <a:t>and repeat </a:t>
            </a:r>
            <a:r>
              <a:rPr lang="en-US" b="1" dirty="0">
                <a:latin typeface="Times New Roman" pitchFamily="18" charset="0"/>
              </a:rPr>
              <a:t>1</a:t>
            </a:r>
          </a:p>
          <a:p>
            <a:pPr marL="457200" indent="-457200" eaLnBrk="1" hangingPunct="1">
              <a:lnSpc>
                <a:spcPct val="90000"/>
              </a:lnSpc>
              <a:spcBef>
                <a:spcPct val="20000"/>
              </a:spcBef>
              <a:buClr>
                <a:schemeClr val="folHlink"/>
              </a:buClr>
              <a:buSzPct val="60000"/>
              <a:buFont typeface="Wingdings" pitchFamily="2" charset="2"/>
              <a:buChar char="§"/>
            </a:pPr>
            <a:r>
              <a:rPr lang="en-US" dirty="0">
                <a:latin typeface="Times New Roman" pitchFamily="18" charset="0"/>
              </a:rPr>
              <a:t>Non-persistent Stations are deferential (respect others</a:t>
            </a:r>
            <a:r>
              <a:rPr lang="en-US" b="1" dirty="0">
                <a:latin typeface="Times New Roman" pitchFamily="18" charset="0"/>
              </a:rPr>
              <a:t>)</a:t>
            </a:r>
            <a:endParaRPr lang="en-GB" dirty="0">
              <a:latin typeface="Times New Roman" pitchFamily="18" charset="0"/>
            </a:endParaRPr>
          </a:p>
          <a:p>
            <a:pPr marL="457200" indent="-457200" eaLnBrk="1" hangingPunct="1">
              <a:lnSpc>
                <a:spcPct val="90000"/>
              </a:lnSpc>
              <a:spcBef>
                <a:spcPct val="20000"/>
              </a:spcBef>
              <a:buClr>
                <a:schemeClr val="folHlink"/>
              </a:buClr>
              <a:buSzPct val="60000"/>
              <a:buFont typeface="Wingdings" pitchFamily="2" charset="2"/>
              <a:buChar char="§"/>
            </a:pPr>
            <a:r>
              <a:rPr lang="en-GB" dirty="0">
                <a:latin typeface="Times New Roman" pitchFamily="18" charset="0"/>
              </a:rPr>
              <a:t>Performance:</a:t>
            </a:r>
          </a:p>
          <a:p>
            <a:pPr marL="914400" lvl="1" indent="-457200" eaLnBrk="1" hangingPunct="1">
              <a:lnSpc>
                <a:spcPct val="90000"/>
              </a:lnSpc>
              <a:spcBef>
                <a:spcPct val="20000"/>
              </a:spcBef>
              <a:buClr>
                <a:schemeClr val="folHlink"/>
              </a:buClr>
              <a:buSzPct val="60000"/>
              <a:buFont typeface="Wingdings" pitchFamily="2" charset="2"/>
              <a:buChar char="§"/>
            </a:pPr>
            <a:r>
              <a:rPr lang="en-GB" dirty="0">
                <a:latin typeface="Times New Roman" pitchFamily="18" charset="0"/>
              </a:rPr>
              <a:t>Random</a:t>
            </a:r>
            <a:r>
              <a:rPr lang="en-US" dirty="0">
                <a:latin typeface="Times New Roman" pitchFamily="18" charset="0"/>
              </a:rPr>
              <a:t> delays reduces probability of collisions because two stations with data to be transmitted will wait for different amount of times.</a:t>
            </a:r>
            <a:endParaRPr lang="en-GB" dirty="0">
              <a:latin typeface="Times New Roman" pitchFamily="18" charset="0"/>
            </a:endParaRPr>
          </a:p>
          <a:p>
            <a:pPr marL="914400" lvl="1" indent="-457200" eaLnBrk="1" hangingPunct="1">
              <a:lnSpc>
                <a:spcPct val="90000"/>
              </a:lnSpc>
              <a:spcBef>
                <a:spcPct val="20000"/>
              </a:spcBef>
              <a:buClr>
                <a:schemeClr val="folHlink"/>
              </a:buClr>
              <a:buSzPct val="60000"/>
              <a:buFont typeface="Wingdings" pitchFamily="2" charset="2"/>
              <a:buChar char="§"/>
            </a:pPr>
            <a:r>
              <a:rPr lang="en-GB" dirty="0">
                <a:latin typeface="Times New Roman" pitchFamily="18" charset="0"/>
              </a:rPr>
              <a:t>Bandwidth</a:t>
            </a:r>
            <a:r>
              <a:rPr lang="en-US" dirty="0">
                <a:latin typeface="Times New Roman" pitchFamily="18" charset="0"/>
              </a:rPr>
              <a:t> is </a:t>
            </a:r>
            <a:r>
              <a:rPr lang="en-US" b="1" dirty="0">
                <a:latin typeface="Times New Roman" pitchFamily="18" charset="0"/>
              </a:rPr>
              <a:t>wasted</a:t>
            </a:r>
            <a:r>
              <a:rPr lang="en-US" dirty="0">
                <a:latin typeface="Times New Roman" pitchFamily="18" charset="0"/>
              </a:rPr>
              <a:t> if waiting time (</a:t>
            </a:r>
            <a:r>
              <a:rPr lang="en-US" dirty="0" err="1">
                <a:latin typeface="Times New Roman" pitchFamily="18" charset="0"/>
              </a:rPr>
              <a:t>backoff</a:t>
            </a:r>
            <a:r>
              <a:rPr lang="en-US" dirty="0">
                <a:latin typeface="Times New Roman" pitchFamily="18" charset="0"/>
              </a:rPr>
              <a:t>) is large because medium will remain idle following end of transmission</a:t>
            </a:r>
            <a:r>
              <a:rPr lang="en-GB" dirty="0">
                <a:latin typeface="Times New Roman" pitchFamily="18" charset="0"/>
              </a:rPr>
              <a:t> even</a:t>
            </a:r>
            <a:r>
              <a:rPr lang="en-US" dirty="0">
                <a:latin typeface="Times New Roman" pitchFamily="18" charset="0"/>
              </a:rPr>
              <a:t> if one or more stations have frames to send </a:t>
            </a:r>
          </a:p>
        </p:txBody>
      </p:sp>
      <p:pic>
        <p:nvPicPr>
          <p:cNvPr id="23556" name="Picture 9"/>
          <p:cNvPicPr>
            <a:picLocks noChangeAspect="1" noChangeArrowheads="1"/>
          </p:cNvPicPr>
          <p:nvPr/>
        </p:nvPicPr>
        <p:blipFill>
          <a:blip r:embed="rId2" cstate="print"/>
          <a:srcRect/>
          <a:stretch>
            <a:fillRect/>
          </a:stretch>
        </p:blipFill>
        <p:spPr bwMode="auto">
          <a:xfrm>
            <a:off x="1752600" y="3657600"/>
            <a:ext cx="6096000" cy="2038350"/>
          </a:xfrm>
          <a:prstGeom prst="rect">
            <a:avLst/>
          </a:prstGeom>
          <a:noFill/>
          <a:ln w="9525">
            <a:noFill/>
            <a:miter lim="800000"/>
            <a:headEnd/>
            <a:tailEnd/>
          </a:ln>
        </p:spPr>
      </p:pic>
      <p:sp>
        <p:nvSpPr>
          <p:cNvPr id="23557" name="Line 10"/>
          <p:cNvSpPr>
            <a:spLocks noChangeShapeType="1"/>
          </p:cNvSpPr>
          <p:nvPr/>
        </p:nvSpPr>
        <p:spPr bwMode="auto">
          <a:xfrm>
            <a:off x="2667000" y="4114800"/>
            <a:ext cx="533400" cy="457200"/>
          </a:xfrm>
          <a:prstGeom prst="line">
            <a:avLst/>
          </a:prstGeom>
          <a:noFill/>
          <a:ln w="9525">
            <a:solidFill>
              <a:schemeClr val="tx1"/>
            </a:solidFill>
            <a:round/>
            <a:headEnd/>
            <a:tailEnd type="triangle" w="med" len="med"/>
          </a:ln>
        </p:spPr>
        <p:txBody>
          <a:bodyPr/>
          <a:lstStyle/>
          <a:p>
            <a:endParaRPr lang="en-US"/>
          </a:p>
        </p:txBody>
      </p:sp>
      <p:sp>
        <p:nvSpPr>
          <p:cNvPr id="23558" name="Line 11"/>
          <p:cNvSpPr>
            <a:spLocks noChangeShapeType="1"/>
          </p:cNvSpPr>
          <p:nvPr/>
        </p:nvSpPr>
        <p:spPr bwMode="auto">
          <a:xfrm>
            <a:off x="2667000" y="4114800"/>
            <a:ext cx="1676400" cy="457200"/>
          </a:xfrm>
          <a:prstGeom prst="line">
            <a:avLst/>
          </a:prstGeom>
          <a:noFill/>
          <a:ln w="9525">
            <a:solidFill>
              <a:schemeClr val="tx1"/>
            </a:solidFill>
            <a:round/>
            <a:headEnd/>
            <a:tailEnd type="triangle" w="med" len="med"/>
          </a:ln>
        </p:spPr>
        <p:txBody>
          <a:bodyPr/>
          <a:lstStyle/>
          <a:p>
            <a:endParaRPr lang="en-US"/>
          </a:p>
        </p:txBody>
      </p:sp>
      <p:sp>
        <p:nvSpPr>
          <p:cNvPr id="23559" name="Line 12"/>
          <p:cNvSpPr>
            <a:spLocks noChangeShapeType="1"/>
          </p:cNvSpPr>
          <p:nvPr/>
        </p:nvSpPr>
        <p:spPr bwMode="auto">
          <a:xfrm flipH="1">
            <a:off x="1371600" y="4114800"/>
            <a:ext cx="1295400" cy="0"/>
          </a:xfrm>
          <a:prstGeom prst="line">
            <a:avLst/>
          </a:prstGeom>
          <a:noFill/>
          <a:ln w="9525">
            <a:solidFill>
              <a:schemeClr val="tx1"/>
            </a:solidFill>
            <a:round/>
            <a:headEnd/>
            <a:tailEnd type="triangle" w="med" len="med"/>
          </a:ln>
        </p:spPr>
        <p:txBody>
          <a:bodyPr/>
          <a:lstStyle/>
          <a:p>
            <a:endParaRPr lang="en-US"/>
          </a:p>
        </p:txBody>
      </p:sp>
      <p:sp>
        <p:nvSpPr>
          <p:cNvPr id="23560" name="Text Box 13"/>
          <p:cNvSpPr txBox="1">
            <a:spLocks noChangeArrowheads="1"/>
          </p:cNvSpPr>
          <p:nvPr/>
        </p:nvSpPr>
        <p:spPr bwMode="auto">
          <a:xfrm>
            <a:off x="152400" y="3962400"/>
            <a:ext cx="1371600" cy="457200"/>
          </a:xfrm>
          <a:prstGeom prst="rect">
            <a:avLst/>
          </a:prstGeom>
          <a:noFill/>
          <a:ln w="9525">
            <a:noFill/>
            <a:miter lim="800000"/>
            <a:headEnd/>
            <a:tailEnd/>
          </a:ln>
        </p:spPr>
        <p:txBody>
          <a:bodyPr>
            <a:spAutoFit/>
          </a:bodyPr>
          <a:lstStyle/>
          <a:p>
            <a:pPr>
              <a:spcBef>
                <a:spcPct val="50000"/>
              </a:spcBef>
            </a:pPr>
            <a:r>
              <a:rPr lang="en-US" sz="1200" dirty="0">
                <a:latin typeface="Times New Roman" pitchFamily="18" charset="0"/>
              </a:rPr>
              <a:t>Random Waiting times</a:t>
            </a:r>
          </a:p>
        </p:txBody>
      </p:sp>
      <p:sp>
        <p:nvSpPr>
          <p:cNvPr id="23561" name="Freeform 14"/>
          <p:cNvSpPr>
            <a:spLocks/>
          </p:cNvSpPr>
          <p:nvPr/>
        </p:nvSpPr>
        <p:spPr bwMode="auto">
          <a:xfrm>
            <a:off x="3886200" y="5105400"/>
            <a:ext cx="1422400" cy="177800"/>
          </a:xfrm>
          <a:custGeom>
            <a:avLst/>
            <a:gdLst>
              <a:gd name="T0" fmla="*/ 2147483647 w 896"/>
              <a:gd name="T1" fmla="*/ 0 h 112"/>
              <a:gd name="T2" fmla="*/ 2147483647 w 896"/>
              <a:gd name="T3" fmla="*/ 2147483647 h 112"/>
              <a:gd name="T4" fmla="*/ 2147483647 w 896"/>
              <a:gd name="T5" fmla="*/ 2147483647 h 112"/>
              <a:gd name="T6" fmla="*/ 2147483647 w 896"/>
              <a:gd name="T7" fmla="*/ 0 h 112"/>
              <a:gd name="T8" fmla="*/ 0 60000 65536"/>
              <a:gd name="T9" fmla="*/ 0 60000 65536"/>
              <a:gd name="T10" fmla="*/ 0 60000 65536"/>
              <a:gd name="T11" fmla="*/ 0 60000 65536"/>
              <a:gd name="T12" fmla="*/ 0 w 896"/>
              <a:gd name="T13" fmla="*/ 0 h 112"/>
              <a:gd name="T14" fmla="*/ 896 w 896"/>
              <a:gd name="T15" fmla="*/ 112 h 112"/>
            </a:gdLst>
            <a:ahLst/>
            <a:cxnLst>
              <a:cxn ang="T8">
                <a:pos x="T0" y="T1"/>
              </a:cxn>
              <a:cxn ang="T9">
                <a:pos x="T2" y="T3"/>
              </a:cxn>
              <a:cxn ang="T10">
                <a:pos x="T4" y="T5"/>
              </a:cxn>
              <a:cxn ang="T11">
                <a:pos x="T6" y="T7"/>
              </a:cxn>
            </a:cxnLst>
            <a:rect l="T12" t="T13" r="T14" b="T15"/>
            <a:pathLst>
              <a:path w="896" h="112">
                <a:moveTo>
                  <a:pt x="112" y="0"/>
                </a:moveTo>
                <a:cubicBezTo>
                  <a:pt x="56" y="40"/>
                  <a:pt x="0" y="80"/>
                  <a:pt x="112" y="96"/>
                </a:cubicBezTo>
                <a:cubicBezTo>
                  <a:pt x="224" y="112"/>
                  <a:pt x="672" y="112"/>
                  <a:pt x="784" y="96"/>
                </a:cubicBezTo>
                <a:cubicBezTo>
                  <a:pt x="896" y="80"/>
                  <a:pt x="784" y="16"/>
                  <a:pt x="784" y="0"/>
                </a:cubicBezTo>
              </a:path>
            </a:pathLst>
          </a:custGeom>
          <a:noFill/>
          <a:ln w="9525">
            <a:solidFill>
              <a:schemeClr val="tx1"/>
            </a:solidFill>
            <a:round/>
            <a:headEnd/>
            <a:tailEnd/>
          </a:ln>
        </p:spPr>
        <p:txBody>
          <a:bodyPr/>
          <a:lstStyle/>
          <a:p>
            <a:endParaRPr lang="en-US"/>
          </a:p>
        </p:txBody>
      </p:sp>
      <p:sp>
        <p:nvSpPr>
          <p:cNvPr id="23562" name="Line 15"/>
          <p:cNvSpPr>
            <a:spLocks noChangeShapeType="1"/>
          </p:cNvSpPr>
          <p:nvPr/>
        </p:nvSpPr>
        <p:spPr bwMode="auto">
          <a:xfrm flipV="1">
            <a:off x="4648200" y="4648200"/>
            <a:ext cx="1447800" cy="609600"/>
          </a:xfrm>
          <a:prstGeom prst="line">
            <a:avLst/>
          </a:prstGeom>
          <a:noFill/>
          <a:ln w="9525">
            <a:solidFill>
              <a:schemeClr val="tx1"/>
            </a:solidFill>
            <a:round/>
            <a:headEnd type="triangle" w="med" len="med"/>
            <a:tailEnd/>
          </a:ln>
        </p:spPr>
        <p:txBody>
          <a:bodyPr/>
          <a:lstStyle/>
          <a:p>
            <a:endParaRPr lang="en-US"/>
          </a:p>
        </p:txBody>
      </p:sp>
      <p:sp>
        <p:nvSpPr>
          <p:cNvPr id="23563" name="Text Box 16"/>
          <p:cNvSpPr txBox="1">
            <a:spLocks noChangeArrowheads="1"/>
          </p:cNvSpPr>
          <p:nvPr/>
        </p:nvSpPr>
        <p:spPr bwMode="auto">
          <a:xfrm>
            <a:off x="5943600" y="4267200"/>
            <a:ext cx="2133600" cy="396875"/>
          </a:xfrm>
          <a:prstGeom prst="rect">
            <a:avLst/>
          </a:prstGeom>
          <a:noFill/>
          <a:ln w="9525">
            <a:noFill/>
            <a:miter lim="800000"/>
            <a:headEnd/>
            <a:tailEnd/>
          </a:ln>
        </p:spPr>
        <p:txBody>
          <a:bodyPr>
            <a:spAutoFit/>
          </a:bodyPr>
          <a:lstStyle/>
          <a:p>
            <a:pPr>
              <a:spcBef>
                <a:spcPct val="50000"/>
              </a:spcBef>
            </a:pPr>
            <a:r>
              <a:rPr lang="en-US" dirty="0"/>
              <a:t>Wasted time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06400" y="152400"/>
            <a:ext cx="8204200" cy="990600"/>
          </a:xfrm>
          <a:prstGeom prst="rect">
            <a:avLst/>
          </a:prstGeom>
          <a:noFill/>
          <a:ln w="9525">
            <a:noFill/>
            <a:miter lim="800000"/>
            <a:headEnd/>
            <a:tailEnd/>
          </a:ln>
        </p:spPr>
        <p:txBody>
          <a:bodyPr anchor="b"/>
          <a:lstStyle/>
          <a:p>
            <a:pPr algn="ctr" eaLnBrk="1" hangingPunct="1"/>
            <a:r>
              <a:rPr lang="en-GB" sz="4000" b="1" dirty="0" smtClean="0">
                <a:latin typeface="Times New Roman" pitchFamily="18" charset="0"/>
                <a:cs typeface="Times New Roman" pitchFamily="18" charset="0"/>
              </a:rPr>
              <a:t>1-Persistent </a:t>
            </a:r>
            <a:r>
              <a:rPr lang="en-GB" sz="4000" b="1" dirty="0">
                <a:latin typeface="Times New Roman" pitchFamily="18" charset="0"/>
                <a:cs typeface="Times New Roman" pitchFamily="18" charset="0"/>
              </a:rPr>
              <a:t>CSMA</a:t>
            </a:r>
            <a:endParaRPr lang="en-US" sz="4000" b="1" dirty="0">
              <a:latin typeface="Times New Roman" pitchFamily="18" charset="0"/>
              <a:cs typeface="Times New Roman" pitchFamily="18" charset="0"/>
            </a:endParaRPr>
          </a:p>
        </p:txBody>
      </p:sp>
      <p:sp>
        <p:nvSpPr>
          <p:cNvPr id="24579" name="Rectangle 3"/>
          <p:cNvSpPr>
            <a:spLocks noChangeArrowheads="1"/>
          </p:cNvSpPr>
          <p:nvPr/>
        </p:nvSpPr>
        <p:spPr bwMode="auto">
          <a:xfrm>
            <a:off x="457200" y="1219200"/>
            <a:ext cx="8178800" cy="46863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US" dirty="0">
                <a:latin typeface="Times New Roman" pitchFamily="18" charset="0"/>
              </a:rPr>
              <a:t>To avoid idle channel time, 1-persistent protocol used</a:t>
            </a:r>
            <a:endParaRPr lang="en-GB" dirty="0">
              <a:latin typeface="Times New Roman" pitchFamily="18" charset="0"/>
            </a:endParaRPr>
          </a:p>
          <a:p>
            <a:pPr marL="457200" indent="-457200" eaLnBrk="1" hangingPunct="1">
              <a:spcBef>
                <a:spcPct val="20000"/>
              </a:spcBef>
              <a:buClr>
                <a:schemeClr val="folHlink"/>
              </a:buClr>
              <a:buSzPct val="60000"/>
              <a:buFont typeface="Wingdings" pitchFamily="2" charset="2"/>
              <a:buChar char="n"/>
            </a:pPr>
            <a:r>
              <a:rPr lang="en-GB" dirty="0">
                <a:latin typeface="Times New Roman" pitchFamily="18" charset="0"/>
              </a:rPr>
              <a:t>Station </a:t>
            </a:r>
            <a:r>
              <a:rPr lang="en-US" dirty="0">
                <a:latin typeface="Times New Roman" pitchFamily="18" charset="0"/>
              </a:rPr>
              <a:t>wishing to transmit listens to the medium:</a:t>
            </a:r>
          </a:p>
          <a:p>
            <a:pPr marL="838200" lvl="1" indent="-381000" eaLnBrk="1" hangingPunct="1">
              <a:spcBef>
                <a:spcPct val="20000"/>
              </a:spcBef>
              <a:buClr>
                <a:schemeClr val="folHlink"/>
              </a:buClr>
              <a:buSzPct val="60000"/>
              <a:buFontTx/>
              <a:buAutoNum type="arabicPeriod"/>
            </a:pPr>
            <a:r>
              <a:rPr lang="en-US" dirty="0">
                <a:latin typeface="Times New Roman" pitchFamily="18" charset="0"/>
              </a:rPr>
              <a:t>If medium idle, </a:t>
            </a:r>
            <a:r>
              <a:rPr lang="en-US" b="1" dirty="0">
                <a:latin typeface="Times New Roman" pitchFamily="18" charset="0"/>
              </a:rPr>
              <a:t>transmit</a:t>
            </a:r>
            <a:r>
              <a:rPr lang="en-US" dirty="0">
                <a:latin typeface="Times New Roman" pitchFamily="18" charset="0"/>
              </a:rPr>
              <a:t> immediately; </a:t>
            </a:r>
          </a:p>
          <a:p>
            <a:pPr marL="838200" lvl="1" indent="-381000" eaLnBrk="1" hangingPunct="1">
              <a:spcBef>
                <a:spcPct val="20000"/>
              </a:spcBef>
              <a:buClr>
                <a:schemeClr val="folHlink"/>
              </a:buClr>
              <a:buSzPct val="60000"/>
              <a:buFontTx/>
              <a:buAutoNum type="arabicPeriod"/>
            </a:pPr>
            <a:r>
              <a:rPr lang="en-US" dirty="0">
                <a:latin typeface="Times New Roman" pitchFamily="18" charset="0"/>
              </a:rPr>
              <a:t>If medium busy, </a:t>
            </a:r>
            <a:r>
              <a:rPr lang="en-US" b="1" dirty="0">
                <a:latin typeface="Times New Roman" pitchFamily="18" charset="0"/>
              </a:rPr>
              <a:t>continuously listen</a:t>
            </a:r>
            <a:r>
              <a:rPr lang="en-US" dirty="0">
                <a:latin typeface="Times New Roman" pitchFamily="18" charset="0"/>
              </a:rPr>
              <a:t> until medium becomes idle; then transmit immediately with probability 1</a:t>
            </a:r>
          </a:p>
          <a:p>
            <a:pPr marL="457200" indent="-457200" eaLnBrk="1" hangingPunct="1">
              <a:spcBef>
                <a:spcPct val="20000"/>
              </a:spcBef>
              <a:buClr>
                <a:schemeClr val="folHlink"/>
              </a:buClr>
              <a:buSzPct val="60000"/>
              <a:buFont typeface="Wingdings" pitchFamily="2" charset="2"/>
              <a:buChar char="§"/>
            </a:pPr>
            <a:r>
              <a:rPr lang="en-US" dirty="0">
                <a:latin typeface="Times New Roman" pitchFamily="18" charset="0"/>
              </a:rPr>
              <a:t>Performance</a:t>
            </a:r>
          </a:p>
          <a:p>
            <a:pPr marL="838200" lvl="1" indent="-381000" eaLnBrk="1" hangingPunct="1">
              <a:spcBef>
                <a:spcPct val="20000"/>
              </a:spcBef>
              <a:buClr>
                <a:schemeClr val="folHlink"/>
              </a:buClr>
              <a:buSzPct val="60000"/>
              <a:buFont typeface="Wingdings" pitchFamily="2" charset="2"/>
              <a:buChar char="§"/>
            </a:pPr>
            <a:r>
              <a:rPr lang="en-US" dirty="0">
                <a:latin typeface="Times New Roman" pitchFamily="18" charset="0"/>
              </a:rPr>
              <a:t>1-persistent stations are </a:t>
            </a:r>
            <a:r>
              <a:rPr lang="en-US" b="1" dirty="0">
                <a:latin typeface="Times New Roman" pitchFamily="18" charset="0"/>
              </a:rPr>
              <a:t>selfish</a:t>
            </a:r>
            <a:endParaRPr lang="en-GB" b="1" dirty="0">
              <a:latin typeface="Times New Roman" pitchFamily="18" charset="0"/>
            </a:endParaRPr>
          </a:p>
          <a:p>
            <a:pPr marL="838200" lvl="1" indent="-381000" eaLnBrk="1" hangingPunct="1">
              <a:spcBef>
                <a:spcPct val="20000"/>
              </a:spcBef>
              <a:buClr>
                <a:schemeClr val="folHlink"/>
              </a:buClr>
              <a:buSzPct val="60000"/>
              <a:buFont typeface="Wingdings" pitchFamily="2" charset="2"/>
              <a:buChar char="§"/>
            </a:pPr>
            <a:r>
              <a:rPr lang="en-US" dirty="0">
                <a:latin typeface="Times New Roman" pitchFamily="18" charset="0"/>
              </a:rPr>
              <a:t>If two or more stations becomes ready at the same time</a:t>
            </a:r>
            <a:r>
              <a:rPr lang="en-GB" dirty="0">
                <a:latin typeface="Times New Roman" pitchFamily="18" charset="0"/>
              </a:rPr>
              <a:t>, </a:t>
            </a:r>
            <a:r>
              <a:rPr lang="en-US" b="1" dirty="0">
                <a:latin typeface="Times New Roman" pitchFamily="18" charset="0"/>
              </a:rPr>
              <a:t>collision guaranteed</a:t>
            </a:r>
            <a:endParaRPr lang="en-GB" b="1" dirty="0">
              <a:latin typeface="Times New Roman" pitchFamily="18" charset="0"/>
            </a:endParaRPr>
          </a:p>
          <a:p>
            <a:pPr marL="838200" lvl="1" indent="-381000" eaLnBrk="1" hangingPunct="1">
              <a:spcBef>
                <a:spcPct val="20000"/>
              </a:spcBef>
              <a:buClr>
                <a:schemeClr val="hlink"/>
              </a:buClr>
              <a:buSzPct val="55000"/>
              <a:buFont typeface="Wingdings" pitchFamily="2" charset="2"/>
              <a:buNone/>
            </a:pPr>
            <a:endParaRPr lang="en-US" b="1" dirty="0">
              <a:latin typeface="Times New Roman" pitchFamily="18" charset="0"/>
            </a:endParaRPr>
          </a:p>
          <a:p>
            <a:pPr marL="457200" indent="-457200" eaLnBrk="1" hangingPunct="1">
              <a:spcBef>
                <a:spcPct val="20000"/>
              </a:spcBef>
              <a:buClr>
                <a:schemeClr val="folHlink"/>
              </a:buClr>
              <a:buSzPct val="60000"/>
              <a:buFont typeface="Wingdings" pitchFamily="2" charset="2"/>
              <a:buChar char="n"/>
            </a:pPr>
            <a:endParaRPr lang="en-US" dirty="0"/>
          </a:p>
        </p:txBody>
      </p:sp>
      <p:pic>
        <p:nvPicPr>
          <p:cNvPr id="24580" name="Picture 4"/>
          <p:cNvPicPr>
            <a:picLocks noChangeAspect="1" noChangeArrowheads="1"/>
          </p:cNvPicPr>
          <p:nvPr/>
        </p:nvPicPr>
        <p:blipFill>
          <a:blip r:embed="rId2" cstate="print"/>
          <a:srcRect/>
          <a:stretch>
            <a:fillRect/>
          </a:stretch>
        </p:blipFill>
        <p:spPr bwMode="auto">
          <a:xfrm>
            <a:off x="1447800" y="3886200"/>
            <a:ext cx="6096000"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Times New Roman" pitchFamily="18" charset="0"/>
                <a:cs typeface="Times New Roman" pitchFamily="18" charset="0"/>
              </a:rPr>
              <a:t>P-Persistence CSMA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82000" cy="4876800"/>
          </a:xfrm>
        </p:spPr>
        <p:txBody>
          <a:bodyPr>
            <a:noAutofit/>
          </a:bodyPr>
          <a:lstStyle/>
          <a:p>
            <a:pPr algn="just"/>
            <a:r>
              <a:rPr lang="en-US" sz="2400" dirty="0" smtClean="0">
                <a:latin typeface="Times New Roman" pitchFamily="18" charset="0"/>
                <a:cs typeface="Times New Roman" pitchFamily="18" charset="0"/>
              </a:rPr>
              <a:t>To reduce the probability of collision in 1-persistent CSMA, not all the waiting stations are allowed to transmit immediately, after the channel is idle.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a station becomes ready to send and it senses the channel to be idle, it either transmits with a probability p or it defers transmission by one time slot with a probability q=1-p.</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the deferred slot is also idle, the station either transmits with probability p or defers again with a probability q. </a:t>
            </a:r>
          </a:p>
          <a:p>
            <a:pPr algn="just"/>
            <a:r>
              <a:rPr lang="en-US" sz="2400" dirty="0" smtClean="0">
                <a:latin typeface="Times New Roman" pitchFamily="18" charset="0"/>
                <a:cs typeface="Times New Roman" pitchFamily="18" charset="0"/>
              </a:rPr>
              <a:t>This process is repeated until either packets are transmitted or the channel becomes busy.</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b="1" dirty="0" smtClean="0"/>
              <a:t>The design of the simplest protocol with no flow or error control</a:t>
            </a:r>
            <a:endParaRPr lang="en-US" sz="2700" dirty="0"/>
          </a:p>
        </p:txBody>
      </p:sp>
      <p:pic>
        <p:nvPicPr>
          <p:cNvPr id="2050" name="Picture 2"/>
          <p:cNvPicPr>
            <a:picLocks noGrp="1" noChangeAspect="1" noChangeArrowheads="1"/>
          </p:cNvPicPr>
          <p:nvPr>
            <p:ph idx="1"/>
          </p:nvPr>
        </p:nvPicPr>
        <p:blipFill>
          <a:blip r:embed="rId2"/>
          <a:srcRect/>
          <a:stretch>
            <a:fillRect/>
          </a:stretch>
        </p:blipFill>
        <p:spPr bwMode="auto">
          <a:xfrm>
            <a:off x="856731" y="1643546"/>
            <a:ext cx="7430538" cy="443927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06400" y="152400"/>
            <a:ext cx="8204200" cy="533400"/>
          </a:xfrm>
          <a:prstGeom prst="rect">
            <a:avLst/>
          </a:prstGeom>
          <a:noFill/>
          <a:ln w="9525">
            <a:noFill/>
            <a:miter lim="800000"/>
            <a:headEnd/>
            <a:tailEnd/>
          </a:ln>
        </p:spPr>
        <p:txBody>
          <a:bodyPr anchor="b"/>
          <a:lstStyle/>
          <a:p>
            <a:pPr algn="ctr" eaLnBrk="1" hangingPunct="1"/>
            <a:r>
              <a:rPr lang="en-GB" sz="4000" b="1" dirty="0">
                <a:latin typeface="Times New Roman" pitchFamily="18" charset="0"/>
                <a:cs typeface="Times New Roman" pitchFamily="18" charset="0"/>
              </a:rPr>
              <a:t>P-persistent CSMA</a:t>
            </a:r>
            <a:endParaRPr lang="en-US" sz="4000" b="1" dirty="0">
              <a:latin typeface="Times New Roman" pitchFamily="18" charset="0"/>
              <a:cs typeface="Times New Roman" pitchFamily="18" charset="0"/>
            </a:endParaRPr>
          </a:p>
        </p:txBody>
      </p:sp>
      <p:sp>
        <p:nvSpPr>
          <p:cNvPr id="25603" name="Rectangle 5"/>
          <p:cNvSpPr>
            <a:spLocks noChangeArrowheads="1"/>
          </p:cNvSpPr>
          <p:nvPr/>
        </p:nvSpPr>
        <p:spPr bwMode="auto">
          <a:xfrm>
            <a:off x="457200" y="685800"/>
            <a:ext cx="8178800" cy="54864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GB" dirty="0"/>
              <a:t>Time is divided to slots where each Time</a:t>
            </a:r>
            <a:r>
              <a:rPr lang="en-US" dirty="0"/>
              <a:t> unit (slot) typically equals </a:t>
            </a:r>
            <a:r>
              <a:rPr lang="en-US" b="1" dirty="0"/>
              <a:t>maximum propagation delay</a:t>
            </a:r>
            <a:endParaRPr lang="en-GB" dirty="0"/>
          </a:p>
          <a:p>
            <a:pPr marL="457200" indent="-457200" eaLnBrk="1" hangingPunct="1">
              <a:spcBef>
                <a:spcPct val="20000"/>
              </a:spcBef>
              <a:buClr>
                <a:schemeClr val="folHlink"/>
              </a:buClr>
              <a:buSzPct val="60000"/>
              <a:buFont typeface="Wingdings" pitchFamily="2" charset="2"/>
              <a:buChar char="n"/>
            </a:pPr>
            <a:r>
              <a:rPr lang="en-GB" dirty="0"/>
              <a:t>Station </a:t>
            </a:r>
            <a:r>
              <a:rPr lang="en-US" dirty="0"/>
              <a:t>wishing to transmit listens to the medium:</a:t>
            </a:r>
            <a:endParaRPr lang="en-US" dirty="0">
              <a:latin typeface="Times New Roman" pitchFamily="18" charset="0"/>
            </a:endParaRPr>
          </a:p>
          <a:p>
            <a:pPr marL="457200" indent="-457200" eaLnBrk="1" hangingPunct="1">
              <a:spcBef>
                <a:spcPct val="20000"/>
              </a:spcBef>
              <a:buClr>
                <a:schemeClr val="folHlink"/>
              </a:buClr>
              <a:buSzPct val="60000"/>
              <a:buFontTx/>
              <a:buAutoNum type="arabicPeriod"/>
            </a:pPr>
            <a:r>
              <a:rPr lang="en-GB" dirty="0">
                <a:latin typeface="Times New Roman" pitchFamily="18" charset="0"/>
              </a:rPr>
              <a:t>If</a:t>
            </a:r>
            <a:r>
              <a:rPr lang="en-US" dirty="0">
                <a:latin typeface="Times New Roman" pitchFamily="18" charset="0"/>
              </a:rPr>
              <a:t> medium idle, </a:t>
            </a:r>
          </a:p>
          <a:p>
            <a:pPr marL="838200" lvl="1" indent="-381000" eaLnBrk="1" hangingPunct="1">
              <a:spcBef>
                <a:spcPct val="20000"/>
              </a:spcBef>
              <a:buClr>
                <a:schemeClr val="tx1"/>
              </a:buClr>
              <a:buSzPct val="95000"/>
              <a:buFont typeface="Wingdings" pitchFamily="2" charset="2"/>
              <a:buChar char="§"/>
            </a:pPr>
            <a:r>
              <a:rPr lang="en-US" dirty="0">
                <a:latin typeface="Times New Roman" pitchFamily="18" charset="0"/>
              </a:rPr>
              <a:t>transmit with probability (</a:t>
            </a:r>
            <a:r>
              <a:rPr lang="en-US" b="1" dirty="0">
                <a:latin typeface="Times New Roman" pitchFamily="18" charset="0"/>
              </a:rPr>
              <a:t>p</a:t>
            </a:r>
            <a:r>
              <a:rPr lang="en-US" dirty="0">
                <a:latin typeface="Times New Roman" pitchFamily="18" charset="0"/>
              </a:rPr>
              <a:t>), OR</a:t>
            </a:r>
          </a:p>
          <a:p>
            <a:pPr marL="838200" lvl="1" indent="-381000" eaLnBrk="1" hangingPunct="1">
              <a:spcBef>
                <a:spcPct val="20000"/>
              </a:spcBef>
              <a:buClr>
                <a:schemeClr val="tx1"/>
              </a:buClr>
              <a:buSzPct val="95000"/>
              <a:buFont typeface="Wingdings" pitchFamily="2" charset="2"/>
              <a:buChar char="§"/>
            </a:pPr>
            <a:r>
              <a:rPr lang="en-US" dirty="0">
                <a:latin typeface="Times New Roman" pitchFamily="18" charset="0"/>
              </a:rPr>
              <a:t>wait </a:t>
            </a:r>
            <a:r>
              <a:rPr lang="en-US" b="1" dirty="0">
                <a:latin typeface="Times New Roman" pitchFamily="18" charset="0"/>
              </a:rPr>
              <a:t>one time unit (slot) </a:t>
            </a:r>
            <a:r>
              <a:rPr lang="en-US" dirty="0">
                <a:latin typeface="Times New Roman" pitchFamily="18" charset="0"/>
              </a:rPr>
              <a:t>with probability (</a:t>
            </a:r>
            <a:r>
              <a:rPr lang="en-US" b="1" dirty="0">
                <a:latin typeface="Times New Roman" pitchFamily="18" charset="0"/>
              </a:rPr>
              <a:t>1 – p</a:t>
            </a:r>
            <a:r>
              <a:rPr lang="en-US" dirty="0">
                <a:latin typeface="Times New Roman" pitchFamily="18" charset="0"/>
              </a:rPr>
              <a:t>), then repeat 1.</a:t>
            </a:r>
            <a:endParaRPr lang="en-GB" dirty="0">
              <a:latin typeface="Times New Roman" pitchFamily="18" charset="0"/>
            </a:endParaRPr>
          </a:p>
          <a:p>
            <a:pPr marL="457200" indent="-457200" eaLnBrk="1" hangingPunct="1">
              <a:spcBef>
                <a:spcPct val="20000"/>
              </a:spcBef>
              <a:buClr>
                <a:schemeClr val="folHlink"/>
              </a:buClr>
              <a:buSzPct val="60000"/>
              <a:buFontTx/>
              <a:buAutoNum type="arabicPeriod"/>
            </a:pPr>
            <a:r>
              <a:rPr lang="en-US" dirty="0">
                <a:latin typeface="Times New Roman" pitchFamily="18" charset="0"/>
              </a:rPr>
              <a:t>If medium busy, </a:t>
            </a:r>
            <a:r>
              <a:rPr lang="en-US" b="1" dirty="0">
                <a:latin typeface="Times New Roman" pitchFamily="18" charset="0"/>
              </a:rPr>
              <a:t>continuously listen until</a:t>
            </a:r>
            <a:r>
              <a:rPr lang="en-US" dirty="0">
                <a:latin typeface="Times New Roman" pitchFamily="18" charset="0"/>
              </a:rPr>
              <a:t> </a:t>
            </a:r>
            <a:r>
              <a:rPr lang="en-US" b="1" dirty="0">
                <a:latin typeface="Times New Roman" pitchFamily="18" charset="0"/>
              </a:rPr>
              <a:t>idle</a:t>
            </a:r>
            <a:r>
              <a:rPr lang="en-US" dirty="0">
                <a:latin typeface="Times New Roman" pitchFamily="18" charset="0"/>
              </a:rPr>
              <a:t> and repeat step </a:t>
            </a:r>
            <a:r>
              <a:rPr lang="en-US" b="1" dirty="0">
                <a:latin typeface="Times New Roman" pitchFamily="18" charset="0"/>
              </a:rPr>
              <a:t>1</a:t>
            </a:r>
          </a:p>
          <a:p>
            <a:pPr marL="457200" indent="-457200" eaLnBrk="1" hangingPunct="1">
              <a:spcBef>
                <a:spcPct val="20000"/>
              </a:spcBef>
              <a:buClr>
                <a:schemeClr val="folHlink"/>
              </a:buClr>
              <a:buSzPct val="60000"/>
              <a:buFontTx/>
              <a:buAutoNum type="arabicPeriod"/>
            </a:pPr>
            <a:r>
              <a:rPr lang="en-US" dirty="0">
                <a:latin typeface="Times New Roman" pitchFamily="18" charset="0"/>
              </a:rPr>
              <a:t>Performance</a:t>
            </a:r>
          </a:p>
          <a:p>
            <a:pPr marL="838200" lvl="1" indent="-381000" eaLnBrk="1" hangingPunct="1">
              <a:spcBef>
                <a:spcPct val="20000"/>
              </a:spcBef>
              <a:buClr>
                <a:schemeClr val="folHlink"/>
              </a:buClr>
              <a:buSzPct val="60000"/>
              <a:buFont typeface="Wingdings" pitchFamily="2" charset="2"/>
              <a:buChar char="n"/>
            </a:pPr>
            <a:r>
              <a:rPr lang="en-US" dirty="0">
                <a:latin typeface="Times New Roman" pitchFamily="18" charset="0"/>
              </a:rPr>
              <a:t>Reduces the possibility of collisions</a:t>
            </a:r>
            <a:r>
              <a:rPr lang="en-GB" dirty="0">
                <a:latin typeface="Times New Roman" pitchFamily="18" charset="0"/>
              </a:rPr>
              <a:t> like </a:t>
            </a:r>
            <a:r>
              <a:rPr lang="en-GB" b="1" dirty="0" err="1">
                <a:latin typeface="Times New Roman" pitchFamily="18" charset="0"/>
              </a:rPr>
              <a:t>nonpersistent</a:t>
            </a:r>
            <a:endParaRPr lang="en-GB" b="1" dirty="0">
              <a:latin typeface="Times New Roman" pitchFamily="18" charset="0"/>
            </a:endParaRPr>
          </a:p>
          <a:p>
            <a:pPr marL="838200" lvl="1" indent="-381000" eaLnBrk="1" hangingPunct="1">
              <a:spcBef>
                <a:spcPct val="20000"/>
              </a:spcBef>
              <a:buClr>
                <a:schemeClr val="folHlink"/>
              </a:buClr>
              <a:buSzPct val="60000"/>
              <a:buFont typeface="Wingdings" pitchFamily="2" charset="2"/>
              <a:buChar char="n"/>
            </a:pPr>
            <a:r>
              <a:rPr lang="en-US" dirty="0">
                <a:latin typeface="Times New Roman" pitchFamily="18" charset="0"/>
              </a:rPr>
              <a:t>Reduces channel idle time</a:t>
            </a:r>
            <a:r>
              <a:rPr lang="en-GB" dirty="0">
                <a:latin typeface="Times New Roman" pitchFamily="18" charset="0"/>
              </a:rPr>
              <a:t> like </a:t>
            </a:r>
            <a:r>
              <a:rPr lang="en-US" b="1" dirty="0">
                <a:latin typeface="Times New Roman" pitchFamily="18" charset="0"/>
              </a:rPr>
              <a:t>1-persistent</a:t>
            </a:r>
            <a:endParaRPr lang="en-GB" b="1" dirty="0">
              <a:latin typeface="Times New Roman" pitchFamily="18" charset="0"/>
            </a:endParaRPr>
          </a:p>
          <a:p>
            <a:pPr marL="838200" lvl="1" indent="-381000" eaLnBrk="1" hangingPunct="1">
              <a:spcBef>
                <a:spcPct val="20000"/>
              </a:spcBef>
              <a:buClr>
                <a:schemeClr val="folHlink"/>
              </a:buClr>
              <a:buSzPct val="60000"/>
              <a:buFontTx/>
              <a:buAutoNum type="arabicPeriod"/>
            </a:pPr>
            <a:endParaRPr lang="en-US" b="1" dirty="0">
              <a:latin typeface="Times New Roman" pitchFamily="18" charset="0"/>
            </a:endParaRPr>
          </a:p>
          <a:p>
            <a:pPr marL="457200" indent="-457200" eaLnBrk="1" hangingPunct="1">
              <a:spcBef>
                <a:spcPct val="20000"/>
              </a:spcBef>
              <a:buClr>
                <a:schemeClr val="folHlink"/>
              </a:buClr>
              <a:buSzPct val="60000"/>
              <a:buFont typeface="Wingdings" pitchFamily="2" charset="2"/>
              <a:buNone/>
            </a:pPr>
            <a:endParaRPr lang="en-GB" dirty="0">
              <a:latin typeface="Times New Roman" pitchFamily="18" charset="0"/>
            </a:endParaRPr>
          </a:p>
        </p:txBody>
      </p:sp>
      <p:pic>
        <p:nvPicPr>
          <p:cNvPr id="25604" name="Picture 6"/>
          <p:cNvPicPr>
            <a:picLocks noChangeAspect="1" noChangeArrowheads="1"/>
          </p:cNvPicPr>
          <p:nvPr/>
        </p:nvPicPr>
        <p:blipFill>
          <a:blip r:embed="rId2" cstate="print"/>
          <a:srcRect/>
          <a:stretch>
            <a:fillRect/>
          </a:stretch>
        </p:blipFill>
        <p:spPr bwMode="auto">
          <a:xfrm>
            <a:off x="1295400" y="3962400"/>
            <a:ext cx="6249988"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26627" name="Line 5"/>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26628" name="Text Box 6"/>
          <p:cNvSpPr txBox="1">
            <a:spLocks noChangeArrowheads="1"/>
          </p:cNvSpPr>
          <p:nvPr/>
        </p:nvSpPr>
        <p:spPr bwMode="auto">
          <a:xfrm>
            <a:off x="304800" y="430213"/>
            <a:ext cx="8534400" cy="523220"/>
          </a:xfrm>
          <a:prstGeom prst="rect">
            <a:avLst/>
          </a:prstGeom>
          <a:noFill/>
          <a:ln w="9525">
            <a:noFill/>
            <a:miter lim="800000"/>
            <a:headEnd/>
            <a:tailEnd/>
          </a:ln>
        </p:spPr>
        <p:txBody>
          <a:bodyPr wrap="square">
            <a:spAutoFit/>
          </a:bodyPr>
          <a:lstStyle/>
          <a:p>
            <a:pPr algn="ctr"/>
            <a:r>
              <a:rPr lang="en-US" sz="2800" b="1" dirty="0">
                <a:latin typeface="Times New Roman" pitchFamily="18" charset="0"/>
              </a:rPr>
              <a:t>Flow diagram for three persistence methods</a:t>
            </a:r>
          </a:p>
        </p:txBody>
      </p:sp>
      <p:sp>
        <p:nvSpPr>
          <p:cNvPr id="26629" name="Line 7"/>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6630" name="Picture 8"/>
          <p:cNvPicPr>
            <a:picLocks noChangeAspect="1" noChangeArrowheads="1"/>
          </p:cNvPicPr>
          <p:nvPr/>
        </p:nvPicPr>
        <p:blipFill>
          <a:blip r:embed="rId2" cstate="print"/>
          <a:srcRect/>
          <a:stretch>
            <a:fillRect/>
          </a:stretch>
        </p:blipFill>
        <p:spPr bwMode="auto">
          <a:xfrm>
            <a:off x="1870075" y="1219200"/>
            <a:ext cx="5064125" cy="4922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Times New Roman" pitchFamily="18" charset="0"/>
                <a:cs typeface="Times New Roman" pitchFamily="18" charset="0"/>
              </a:rPr>
              <a:t>CSMA/CD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181600"/>
          </a:xfrm>
        </p:spPr>
        <p:txBody>
          <a:bodyPr>
            <a:noAutofit/>
          </a:bodyPr>
          <a:lstStyle/>
          <a:p>
            <a:pPr algn="just"/>
            <a:r>
              <a:rPr lang="en-US" sz="2400" dirty="0" smtClean="0">
                <a:latin typeface="Times New Roman" pitchFamily="18" charset="0"/>
                <a:cs typeface="Times New Roman" pitchFamily="18" charset="0"/>
              </a:rPr>
              <a:t>In both CSMA and ALOHA schemes, collisions involve entire frame transmissions.</a:t>
            </a:r>
          </a:p>
          <a:p>
            <a:pPr algn="just"/>
            <a:r>
              <a:rPr lang="en-US" sz="2400" dirty="0" smtClean="0">
                <a:latin typeface="Times New Roman" pitchFamily="18" charset="0"/>
                <a:cs typeface="Times New Roman" pitchFamily="18" charset="0"/>
              </a:rPr>
              <a:t>If a station can determine whether a collision is taking place, then the amount of wasted bandwidth can be reduced by aborting the transmission when a collision is detected. The carrier sense multiple access with collision detection (CSMA/CD) use this approach.</a:t>
            </a:r>
          </a:p>
          <a:p>
            <a:pPr algn="just"/>
            <a:r>
              <a:rPr lang="en-US" sz="2400" dirty="0" smtClean="0">
                <a:latin typeface="Times New Roman" pitchFamily="18" charset="0"/>
                <a:cs typeface="Times New Roman" pitchFamily="18" charset="0"/>
              </a:rPr>
              <a:t>CSMA/CD is the most commonly used protocol for LANs.</a:t>
            </a:r>
          </a:p>
          <a:p>
            <a:pPr algn="just"/>
            <a:r>
              <a:rPr lang="en-US" sz="2400" dirty="0" smtClean="0">
                <a:latin typeface="Times New Roman" pitchFamily="18" charset="0"/>
                <a:cs typeface="Times New Roman" pitchFamily="18" charset="0"/>
              </a:rPr>
              <a:t>CSMA/CD specifications were developed jointly by Digital Equipment Corporation (DEC), Intel and Xerox. This network is called as Ethernet.</a:t>
            </a:r>
          </a:p>
          <a:p>
            <a:pPr algn="just"/>
            <a:r>
              <a:rPr lang="en-US" sz="2400" dirty="0" smtClean="0">
                <a:latin typeface="Times New Roman" pitchFamily="18" charset="0"/>
                <a:cs typeface="Times New Roman" pitchFamily="18" charset="0"/>
              </a:rPr>
              <a:t>The IEEE 802.3 CSMA/CD standard for LAN is based on Ethernet specification.</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Times New Roman" pitchFamily="18" charset="0"/>
                <a:cs typeface="Times New Roman" pitchFamily="18" charset="0"/>
              </a:rPr>
              <a:t>CSMA/CD Cont…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82000" cy="5486400"/>
          </a:xfrm>
        </p:spPr>
        <p:txBody>
          <a:bodyPr>
            <a:noAutofit/>
          </a:bodyPr>
          <a:lstStyle/>
          <a:p>
            <a:pPr algn="just"/>
            <a:r>
              <a:rPr lang="en-US" sz="2400" dirty="0" smtClean="0">
                <a:latin typeface="Times New Roman" pitchFamily="18" charset="0"/>
                <a:cs typeface="Times New Roman" pitchFamily="18" charset="0"/>
              </a:rPr>
              <a:t>The basic protocol is that, a station with a message to send must monitor the channel to see if any other station is sending.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another station is sending, the second station must wait or defer, until the sending station has finished. Then it may send its message.</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no station was sending at the time that it first listened, then station may send its message immediately.</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term “carrier sense” indicate this “listening before transmitting” behavior.</a:t>
            </a: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CSMA/CD Cont…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algn="just"/>
            <a:r>
              <a:rPr lang="en-US" sz="2400" dirty="0" smtClean="0">
                <a:latin typeface="Times New Roman" pitchFamily="18" charset="0"/>
                <a:cs typeface="Times New Roman" pitchFamily="18" charset="0"/>
              </a:rPr>
              <a:t>A protocol is required for transmitting station to monitor the channel while sending each of its messages and to detect such “collision”.</a:t>
            </a:r>
          </a:p>
          <a:p>
            <a:pPr algn="just"/>
            <a:r>
              <a:rPr lang="en-US" sz="2400" dirty="0" smtClean="0">
                <a:latin typeface="Times New Roman" pitchFamily="18" charset="0"/>
                <a:cs typeface="Times New Roman" pitchFamily="18" charset="0"/>
              </a:rPr>
              <a:t>When a collision has been detected, each of sending stations must cease transmitting, wait for a random length of time, and then try again.</a:t>
            </a:r>
          </a:p>
          <a:p>
            <a:pPr algn="just"/>
            <a:r>
              <a:rPr lang="en-US" sz="2400" dirty="0" smtClean="0">
                <a:latin typeface="Times New Roman" pitchFamily="18" charset="0"/>
                <a:cs typeface="Times New Roman" pitchFamily="18" charset="0"/>
              </a:rPr>
              <a:t>CSMA/CD is more efficient than ALOHA, slotted ALOHA and CSMA.</a:t>
            </a:r>
          </a:p>
          <a:p>
            <a:pPr algn="just"/>
            <a:r>
              <a:rPr lang="en-US" sz="2400" dirty="0" smtClean="0">
                <a:latin typeface="Times New Roman" pitchFamily="18" charset="0"/>
                <a:cs typeface="Times New Roman" pitchFamily="18" charset="0"/>
              </a:rPr>
              <a:t>CSMA/CD networks work best on a bus, multipoint topology with bursty asynchronous transmission.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09600" y="0"/>
            <a:ext cx="7772400" cy="762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4000" b="1" dirty="0" smtClean="0">
                <a:latin typeface="Times New Roman" pitchFamily="18" charset="0"/>
              </a:rPr>
              <a:t>CSMA/CD Protocol</a:t>
            </a:r>
          </a:p>
        </p:txBody>
      </p:sp>
      <p:sp>
        <p:nvSpPr>
          <p:cNvPr id="30723" name="Rectangle 3"/>
          <p:cNvSpPr>
            <a:spLocks noGrp="1" noChangeArrowheads="1"/>
          </p:cNvSpPr>
          <p:nvPr>
            <p:ph type="body" idx="1"/>
          </p:nvPr>
        </p:nvSpPr>
        <p:spPr bwMode="auto">
          <a:xfrm>
            <a:off x="685800" y="838200"/>
            <a:ext cx="7924800" cy="5410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000000"/>
                </a:solidFill>
                <a:latin typeface="Times New Roman" pitchFamily="18" charset="0"/>
              </a:rPr>
              <a:t> </a:t>
            </a:r>
            <a:r>
              <a:rPr lang="en-US" sz="2400" dirty="0" smtClean="0">
                <a:solidFill>
                  <a:srgbClr val="000000"/>
                </a:solidFill>
                <a:latin typeface="Times New Roman" pitchFamily="18" charset="0"/>
              </a:rPr>
              <a:t>Use one of the CSMA persistence algorithm</a:t>
            </a:r>
          </a:p>
          <a:p>
            <a:pPr eaLnBrk="1" hangingPunct="1">
              <a:buFont typeface="Wingdings" pitchFamily="2" charset="2"/>
              <a:buNone/>
            </a:pPr>
            <a:r>
              <a:rPr lang="en-US" sz="2400" b="1" dirty="0" smtClean="0">
                <a:latin typeface="Times New Roman" pitchFamily="18" charset="0"/>
              </a:rPr>
              <a:t> (non-persistent, 1-persistent, p-persistent) </a:t>
            </a:r>
            <a:r>
              <a:rPr lang="en-US" sz="2400" dirty="0" smtClean="0">
                <a:solidFill>
                  <a:srgbClr val="000000"/>
                </a:solidFill>
                <a:latin typeface="Times New Roman" pitchFamily="18" charset="0"/>
              </a:rPr>
              <a:t>for transmission</a:t>
            </a:r>
          </a:p>
          <a:p>
            <a:pPr eaLnBrk="1" hangingPunct="1">
              <a:buFont typeface="Wingdings" pitchFamily="2" charset="2"/>
              <a:buNone/>
            </a:pPr>
            <a:endParaRPr lang="en-US" sz="2400" dirty="0" smtClean="0">
              <a:solidFill>
                <a:srgbClr val="000000"/>
              </a:solidFill>
              <a:latin typeface="Times New Roman" pitchFamily="18" charset="0"/>
            </a:endParaRPr>
          </a:p>
          <a:p>
            <a:pPr eaLnBrk="1" hangingPunct="1"/>
            <a:r>
              <a:rPr lang="en-US" sz="2400" dirty="0" smtClean="0">
                <a:solidFill>
                  <a:srgbClr val="000000"/>
                </a:solidFill>
                <a:latin typeface="Times New Roman" pitchFamily="18" charset="0"/>
              </a:rPr>
              <a:t>If a collision is detected by a station during its transmission then it should do the following:</a:t>
            </a:r>
          </a:p>
          <a:p>
            <a:pPr lvl="1" eaLnBrk="1" hangingPunct="1"/>
            <a:r>
              <a:rPr lang="en-US" sz="2000" b="1" dirty="0" smtClean="0">
                <a:solidFill>
                  <a:srgbClr val="000000"/>
                </a:solidFill>
                <a:latin typeface="Times New Roman" pitchFamily="18" charset="0"/>
              </a:rPr>
              <a:t>Abort transmission</a:t>
            </a:r>
            <a:r>
              <a:rPr lang="en-US" sz="2000" dirty="0" smtClean="0">
                <a:solidFill>
                  <a:srgbClr val="000000"/>
                </a:solidFill>
                <a:latin typeface="Times New Roman" pitchFamily="18" charset="0"/>
              </a:rPr>
              <a:t> and</a:t>
            </a:r>
            <a:r>
              <a:rPr lang="en-US" sz="2000" b="1" dirty="0" smtClean="0">
                <a:solidFill>
                  <a:srgbClr val="000000"/>
                </a:solidFill>
                <a:latin typeface="Times New Roman" pitchFamily="18" charset="0"/>
              </a:rPr>
              <a:t> </a:t>
            </a:r>
          </a:p>
          <a:p>
            <a:pPr lvl="1" eaLnBrk="1" hangingPunct="1"/>
            <a:r>
              <a:rPr lang="en-US" sz="2000" b="1" dirty="0" smtClean="0">
                <a:solidFill>
                  <a:srgbClr val="000000"/>
                </a:solidFill>
                <a:latin typeface="Times New Roman" pitchFamily="18" charset="0"/>
              </a:rPr>
              <a:t>Transmit</a:t>
            </a:r>
            <a:r>
              <a:rPr lang="en-US" sz="2000" dirty="0" smtClean="0">
                <a:solidFill>
                  <a:srgbClr val="000000"/>
                </a:solidFill>
                <a:latin typeface="Times New Roman" pitchFamily="18" charset="0"/>
              </a:rPr>
              <a:t> a </a:t>
            </a:r>
            <a:r>
              <a:rPr lang="en-US" sz="2000" b="1" dirty="0" smtClean="0">
                <a:latin typeface="Times New Roman" pitchFamily="18" charset="0"/>
              </a:rPr>
              <a:t>jam signal </a:t>
            </a:r>
            <a:r>
              <a:rPr lang="en-US" sz="2000" dirty="0" smtClean="0">
                <a:latin typeface="Times New Roman" pitchFamily="18" charset="0"/>
              </a:rPr>
              <a:t>(48 bit) </a:t>
            </a:r>
            <a:r>
              <a:rPr lang="en-US" sz="2000" b="1" dirty="0" smtClean="0">
                <a:latin typeface="Times New Roman" pitchFamily="18" charset="0"/>
              </a:rPr>
              <a:t> </a:t>
            </a:r>
            <a:r>
              <a:rPr lang="en-US" sz="2000" dirty="0" smtClean="0">
                <a:solidFill>
                  <a:srgbClr val="000000"/>
                </a:solidFill>
                <a:latin typeface="Times New Roman" pitchFamily="18" charset="0"/>
              </a:rPr>
              <a:t>to notify other stations of collision so that they will </a:t>
            </a:r>
            <a:r>
              <a:rPr lang="en-US" sz="2000" b="1" dirty="0" smtClean="0">
                <a:solidFill>
                  <a:srgbClr val="000000"/>
                </a:solidFill>
                <a:latin typeface="Times New Roman" pitchFamily="18" charset="0"/>
              </a:rPr>
              <a:t>discard the transmitted fra</a:t>
            </a:r>
            <a:r>
              <a:rPr lang="en-US" sz="2000" dirty="0" smtClean="0">
                <a:solidFill>
                  <a:srgbClr val="000000"/>
                </a:solidFill>
                <a:latin typeface="Times New Roman" pitchFamily="18" charset="0"/>
              </a:rPr>
              <a:t>me also to make sure that the collision signal will stay until detected by the furthest station</a:t>
            </a:r>
          </a:p>
          <a:p>
            <a:pPr lvl="1" eaLnBrk="1" hangingPunct="1"/>
            <a:r>
              <a:rPr lang="en-US" sz="2000" dirty="0" smtClean="0">
                <a:solidFill>
                  <a:srgbClr val="000000"/>
                </a:solidFill>
                <a:latin typeface="Times New Roman" pitchFamily="18" charset="0"/>
              </a:rPr>
              <a:t>After sending the </a:t>
            </a:r>
            <a:r>
              <a:rPr lang="en-US" sz="2000" b="1" dirty="0" smtClean="0">
                <a:latin typeface="Times New Roman" pitchFamily="18" charset="0"/>
              </a:rPr>
              <a:t>jam signal</a:t>
            </a:r>
            <a:r>
              <a:rPr lang="en-US" sz="2000" dirty="0" smtClean="0">
                <a:latin typeface="Times New Roman" pitchFamily="18" charset="0"/>
              </a:rPr>
              <a:t>, </a:t>
            </a:r>
            <a:r>
              <a:rPr lang="en-US" sz="2000" b="1" dirty="0" err="1" smtClean="0">
                <a:solidFill>
                  <a:srgbClr val="000000"/>
                </a:solidFill>
                <a:latin typeface="Times New Roman" pitchFamily="18" charset="0"/>
              </a:rPr>
              <a:t>backoff</a:t>
            </a:r>
            <a:r>
              <a:rPr lang="en-US" sz="2000" b="1" dirty="0" smtClean="0">
                <a:solidFill>
                  <a:srgbClr val="000000"/>
                </a:solidFill>
                <a:latin typeface="Times New Roman" pitchFamily="18" charset="0"/>
              </a:rPr>
              <a:t> (wait) for a </a:t>
            </a:r>
            <a:r>
              <a:rPr lang="en-US" sz="2000" b="1" i="1" dirty="0" smtClean="0">
                <a:solidFill>
                  <a:srgbClr val="000000"/>
                </a:solidFill>
                <a:latin typeface="Times New Roman" pitchFamily="18" charset="0"/>
              </a:rPr>
              <a:t>random</a:t>
            </a:r>
            <a:r>
              <a:rPr lang="en-US" sz="2000" dirty="0" smtClean="0">
                <a:solidFill>
                  <a:srgbClr val="000000"/>
                </a:solidFill>
                <a:latin typeface="Times New Roman" pitchFamily="18" charset="0"/>
              </a:rPr>
              <a:t> amount of time, then</a:t>
            </a:r>
          </a:p>
          <a:p>
            <a:pPr lvl="1" eaLnBrk="1" hangingPunct="1"/>
            <a:r>
              <a:rPr lang="en-US" sz="2000" dirty="0" smtClean="0">
                <a:solidFill>
                  <a:srgbClr val="000000"/>
                </a:solidFill>
                <a:latin typeface="Times New Roman" pitchFamily="18" charset="0"/>
              </a:rPr>
              <a:t>Transmit the frame again</a:t>
            </a:r>
          </a:p>
          <a:p>
            <a:pPr eaLnBrk="1" hangingPunct="1"/>
            <a:endParaRPr lang="en-US" sz="2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304800" y="152400"/>
            <a:ext cx="7924800" cy="707886"/>
          </a:xfrm>
          <a:prstGeom prst="rect">
            <a:avLst/>
          </a:prstGeom>
          <a:noFill/>
          <a:ln w="9525">
            <a:noFill/>
            <a:miter lim="800000"/>
            <a:headEnd/>
            <a:tailEnd/>
          </a:ln>
        </p:spPr>
        <p:txBody>
          <a:bodyPr wrap="square">
            <a:spAutoFit/>
          </a:bodyPr>
          <a:lstStyle/>
          <a:p>
            <a:pPr algn="ctr"/>
            <a:r>
              <a:rPr lang="en-US" sz="4000" b="1" dirty="0" smtClean="0">
                <a:latin typeface="Times New Roman" pitchFamily="18" charset="0"/>
              </a:rPr>
              <a:t>Flow </a:t>
            </a:r>
            <a:r>
              <a:rPr lang="en-US" sz="4000" b="1" dirty="0">
                <a:latin typeface="Times New Roman" pitchFamily="18" charset="0"/>
              </a:rPr>
              <a:t>D</a:t>
            </a:r>
            <a:r>
              <a:rPr lang="en-US" sz="4000" b="1" dirty="0" smtClean="0">
                <a:latin typeface="Times New Roman" pitchFamily="18" charset="0"/>
              </a:rPr>
              <a:t>iagram </a:t>
            </a:r>
            <a:r>
              <a:rPr lang="en-US" sz="4000" b="1" dirty="0">
                <a:latin typeface="Times New Roman" pitchFamily="18" charset="0"/>
              </a:rPr>
              <a:t>for the CSMA/CD</a:t>
            </a:r>
          </a:p>
        </p:txBody>
      </p:sp>
      <p:sp>
        <p:nvSpPr>
          <p:cNvPr id="34821"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4822" name="Picture 6"/>
          <p:cNvPicPr>
            <a:picLocks noChangeAspect="1" noChangeArrowheads="1"/>
          </p:cNvPicPr>
          <p:nvPr/>
        </p:nvPicPr>
        <p:blipFill>
          <a:blip r:embed="rId3" cstate="print"/>
          <a:srcRect/>
          <a:stretch>
            <a:fillRect/>
          </a:stretch>
        </p:blipFill>
        <p:spPr bwMode="auto">
          <a:xfrm>
            <a:off x="1166813" y="1025525"/>
            <a:ext cx="6297612" cy="5083175"/>
          </a:xfrm>
          <a:prstGeom prst="rect">
            <a:avLst/>
          </a:prstGeom>
          <a:noFill/>
          <a:ln w="9525">
            <a:noFill/>
            <a:miter lim="800000"/>
            <a:headEnd/>
            <a:tailEnd/>
          </a:ln>
        </p:spPr>
      </p:pic>
      <p:sp>
        <p:nvSpPr>
          <p:cNvPr id="34823" name="Text Box 7"/>
          <p:cNvSpPr txBox="1">
            <a:spLocks noChangeArrowheads="1"/>
          </p:cNvSpPr>
          <p:nvPr/>
        </p:nvSpPr>
        <p:spPr bwMode="auto">
          <a:xfrm>
            <a:off x="1219200" y="1562100"/>
            <a:ext cx="2743200" cy="136525"/>
          </a:xfrm>
          <a:prstGeom prst="rect">
            <a:avLst/>
          </a:prstGeom>
          <a:solidFill>
            <a:schemeClr val="bg1"/>
          </a:solidFill>
          <a:ln w="9525">
            <a:noFill/>
            <a:miter lim="800000"/>
            <a:headEnd/>
            <a:tailEnd/>
          </a:ln>
        </p:spPr>
        <p:txBody>
          <a:bodyPr/>
          <a:lstStyle/>
          <a:p>
            <a:pPr>
              <a:spcBef>
                <a:spcPct val="50000"/>
              </a:spcBef>
            </a:pPr>
            <a:endParaRPr lang="en-US"/>
          </a:p>
        </p:txBody>
      </p:sp>
      <p:sp>
        <p:nvSpPr>
          <p:cNvPr id="34824" name="Rectangle 9"/>
          <p:cNvSpPr>
            <a:spLocks noChangeArrowheads="1"/>
          </p:cNvSpPr>
          <p:nvPr/>
        </p:nvSpPr>
        <p:spPr bwMode="auto">
          <a:xfrm>
            <a:off x="990600" y="2895600"/>
            <a:ext cx="2133600" cy="3200400"/>
          </a:xfrm>
          <a:prstGeom prst="rect">
            <a:avLst/>
          </a:prstGeom>
          <a:solidFill>
            <a:schemeClr val="bg1"/>
          </a:solidFill>
          <a:ln w="9525">
            <a:noFill/>
            <a:miter lim="800000"/>
            <a:headEnd/>
            <a:tailEnd/>
          </a:ln>
        </p:spPr>
        <p:txBody>
          <a:bodyPr wrap="none" anchor="ctr"/>
          <a:lstStyle/>
          <a:p>
            <a:endParaRPr lang="en-US"/>
          </a:p>
        </p:txBody>
      </p:sp>
      <p:sp>
        <p:nvSpPr>
          <p:cNvPr id="34825" name="Text Box 10"/>
          <p:cNvSpPr txBox="1">
            <a:spLocks noChangeArrowheads="1"/>
          </p:cNvSpPr>
          <p:nvPr/>
        </p:nvSpPr>
        <p:spPr bwMode="auto">
          <a:xfrm>
            <a:off x="3276600" y="5181600"/>
            <a:ext cx="762000" cy="230832"/>
          </a:xfrm>
          <a:prstGeom prst="rect">
            <a:avLst/>
          </a:prstGeom>
          <a:solidFill>
            <a:schemeClr val="bg1"/>
          </a:solidFill>
          <a:ln w="9525">
            <a:noFill/>
            <a:miter lim="800000"/>
            <a:headEnd/>
            <a:tailEnd/>
          </a:ln>
        </p:spPr>
        <p:txBody>
          <a:bodyPr wrap="square">
            <a:spAutoFit/>
          </a:bodyPr>
          <a:lstStyle/>
          <a:p>
            <a:pPr>
              <a:spcBef>
                <a:spcPct val="50000"/>
              </a:spcBef>
            </a:pPr>
            <a:r>
              <a:rPr lang="en-US" sz="900" dirty="0" smtClean="0">
                <a:latin typeface="Arial" charset="0"/>
                <a:cs typeface="Arial" charset="0"/>
              </a:rPr>
              <a:t>Backoff ++</a:t>
            </a:r>
            <a:endParaRPr lang="en-US" sz="900" dirty="0">
              <a:latin typeface="Arial" charset="0"/>
              <a:cs typeface="Arial" charset="0"/>
            </a:endParaRPr>
          </a:p>
        </p:txBody>
      </p:sp>
      <p:sp>
        <p:nvSpPr>
          <p:cNvPr id="34826" name="Text Box 11"/>
          <p:cNvSpPr txBox="1">
            <a:spLocks noChangeArrowheads="1"/>
          </p:cNvSpPr>
          <p:nvPr/>
        </p:nvSpPr>
        <p:spPr bwMode="auto">
          <a:xfrm>
            <a:off x="6096000" y="1676400"/>
            <a:ext cx="685800" cy="230832"/>
          </a:xfrm>
          <a:prstGeom prst="rect">
            <a:avLst/>
          </a:prstGeom>
          <a:solidFill>
            <a:schemeClr val="bg1"/>
          </a:solidFill>
          <a:ln w="9525">
            <a:noFill/>
            <a:miter lim="800000"/>
            <a:headEnd/>
            <a:tailEnd/>
          </a:ln>
        </p:spPr>
        <p:txBody>
          <a:bodyPr>
            <a:spAutoFit/>
          </a:bodyPr>
          <a:lstStyle/>
          <a:p>
            <a:pPr>
              <a:spcBef>
                <a:spcPct val="50000"/>
              </a:spcBef>
            </a:pPr>
            <a:r>
              <a:rPr lang="en-US" sz="900" dirty="0" err="1" smtClean="0">
                <a:latin typeface="Arial" charset="0"/>
                <a:cs typeface="Arial" charset="0"/>
              </a:rPr>
              <a:t>B.off</a:t>
            </a:r>
            <a:r>
              <a:rPr lang="en-US" sz="900" dirty="0" smtClean="0">
                <a:latin typeface="Arial" charset="0"/>
                <a:cs typeface="Arial" charset="0"/>
              </a:rPr>
              <a:t>= 0</a:t>
            </a:r>
            <a:endParaRPr lang="en-US" sz="900" dirty="0">
              <a:latin typeface="Arial" charset="0"/>
              <a:cs typeface="Arial" charset="0"/>
            </a:endParaRPr>
          </a:p>
        </p:txBody>
      </p:sp>
      <p:sp>
        <p:nvSpPr>
          <p:cNvPr id="34827" name="Line 12"/>
          <p:cNvSpPr>
            <a:spLocks noChangeShapeType="1"/>
          </p:cNvSpPr>
          <p:nvPr/>
        </p:nvSpPr>
        <p:spPr bwMode="auto">
          <a:xfrm flipH="1">
            <a:off x="2667000" y="5257800"/>
            <a:ext cx="457200" cy="0"/>
          </a:xfrm>
          <a:prstGeom prst="line">
            <a:avLst/>
          </a:prstGeom>
          <a:noFill/>
          <a:ln w="9525">
            <a:solidFill>
              <a:schemeClr val="tx1"/>
            </a:solidFill>
            <a:round/>
            <a:headEnd/>
            <a:tailEnd type="triangle" w="med" len="med"/>
          </a:ln>
        </p:spPr>
        <p:txBody>
          <a:bodyPr/>
          <a:lstStyle/>
          <a:p>
            <a:endParaRPr lang="en-US"/>
          </a:p>
        </p:txBody>
      </p:sp>
      <p:sp>
        <p:nvSpPr>
          <p:cNvPr id="34828" name="AutoShape 13"/>
          <p:cNvSpPr>
            <a:spLocks noChangeArrowheads="1"/>
          </p:cNvSpPr>
          <p:nvPr/>
        </p:nvSpPr>
        <p:spPr bwMode="auto">
          <a:xfrm>
            <a:off x="1739900" y="4953000"/>
            <a:ext cx="914400" cy="609600"/>
          </a:xfrm>
          <a:prstGeom prst="flowChartDecision">
            <a:avLst/>
          </a:prstGeom>
          <a:noFill/>
          <a:ln w="9525">
            <a:solidFill>
              <a:schemeClr val="tx1"/>
            </a:solidFill>
            <a:miter lim="800000"/>
            <a:headEnd/>
            <a:tailEnd/>
          </a:ln>
        </p:spPr>
        <p:txBody>
          <a:bodyPr wrap="none" anchor="ctr"/>
          <a:lstStyle/>
          <a:p>
            <a:endParaRPr lang="en-US"/>
          </a:p>
        </p:txBody>
      </p:sp>
      <p:sp>
        <p:nvSpPr>
          <p:cNvPr id="34829" name="Text Box 15"/>
          <p:cNvSpPr txBox="1">
            <a:spLocks noChangeArrowheads="1"/>
          </p:cNvSpPr>
          <p:nvPr/>
        </p:nvSpPr>
        <p:spPr bwMode="auto">
          <a:xfrm>
            <a:off x="1905000" y="5105400"/>
            <a:ext cx="685800" cy="369332"/>
          </a:xfrm>
          <a:prstGeom prst="rect">
            <a:avLst/>
          </a:prstGeom>
          <a:noFill/>
          <a:ln w="9525">
            <a:noFill/>
            <a:miter lim="800000"/>
            <a:headEnd/>
            <a:tailEnd/>
          </a:ln>
        </p:spPr>
        <p:txBody>
          <a:bodyPr>
            <a:spAutoFit/>
          </a:bodyPr>
          <a:lstStyle/>
          <a:p>
            <a:pPr>
              <a:spcBef>
                <a:spcPct val="50000"/>
              </a:spcBef>
            </a:pPr>
            <a:r>
              <a:rPr lang="en-US" sz="900" dirty="0" smtClean="0">
                <a:latin typeface="Arial" charset="0"/>
                <a:cs typeface="Arial" charset="0"/>
              </a:rPr>
              <a:t>Backoff limit?</a:t>
            </a:r>
            <a:endParaRPr lang="en-US" sz="900" dirty="0">
              <a:latin typeface="Arial" charset="0"/>
              <a:cs typeface="Arial" charset="0"/>
            </a:endParaRPr>
          </a:p>
        </p:txBody>
      </p:sp>
      <p:sp>
        <p:nvSpPr>
          <p:cNvPr id="34830" name="Line 16"/>
          <p:cNvSpPr>
            <a:spLocks noChangeShapeType="1"/>
          </p:cNvSpPr>
          <p:nvPr/>
        </p:nvSpPr>
        <p:spPr bwMode="auto">
          <a:xfrm>
            <a:off x="2209800" y="5562600"/>
            <a:ext cx="0" cy="228600"/>
          </a:xfrm>
          <a:prstGeom prst="line">
            <a:avLst/>
          </a:prstGeom>
          <a:noFill/>
          <a:ln w="9525">
            <a:solidFill>
              <a:schemeClr val="tx1"/>
            </a:solidFill>
            <a:round/>
            <a:headEnd/>
            <a:tailEnd type="triangle" w="med" len="med"/>
          </a:ln>
        </p:spPr>
        <p:txBody>
          <a:bodyPr/>
          <a:lstStyle/>
          <a:p>
            <a:endParaRPr lang="en-US"/>
          </a:p>
        </p:txBody>
      </p:sp>
      <p:sp>
        <p:nvSpPr>
          <p:cNvPr id="34831" name="Text Box 17"/>
          <p:cNvSpPr txBox="1">
            <a:spLocks noChangeArrowheads="1"/>
          </p:cNvSpPr>
          <p:nvPr/>
        </p:nvSpPr>
        <p:spPr bwMode="auto">
          <a:xfrm>
            <a:off x="1866900" y="5867400"/>
            <a:ext cx="838200" cy="274638"/>
          </a:xfrm>
          <a:prstGeom prst="rect">
            <a:avLst/>
          </a:prstGeom>
          <a:noFill/>
          <a:ln w="9525">
            <a:noFill/>
            <a:miter lim="800000"/>
            <a:headEnd/>
            <a:tailEnd/>
          </a:ln>
        </p:spPr>
        <p:txBody>
          <a:bodyPr>
            <a:spAutoFit/>
          </a:bodyPr>
          <a:lstStyle/>
          <a:p>
            <a:pPr>
              <a:spcBef>
                <a:spcPct val="50000"/>
              </a:spcBef>
            </a:pPr>
            <a:r>
              <a:rPr lang="en-US" sz="1200">
                <a:latin typeface="Arial" charset="0"/>
                <a:cs typeface="Arial" charset="0"/>
              </a:rPr>
              <a:t>Abort</a:t>
            </a:r>
          </a:p>
        </p:txBody>
      </p:sp>
      <p:sp>
        <p:nvSpPr>
          <p:cNvPr id="34832" name="Line 18"/>
          <p:cNvSpPr>
            <a:spLocks noChangeShapeType="1"/>
          </p:cNvSpPr>
          <p:nvPr/>
        </p:nvSpPr>
        <p:spPr bwMode="auto">
          <a:xfrm flipH="1">
            <a:off x="1143000" y="5257800"/>
            <a:ext cx="609600" cy="0"/>
          </a:xfrm>
          <a:prstGeom prst="line">
            <a:avLst/>
          </a:prstGeom>
          <a:noFill/>
          <a:ln w="9525">
            <a:solidFill>
              <a:schemeClr val="tx1"/>
            </a:solidFill>
            <a:round/>
            <a:headEnd/>
            <a:tailEnd type="triangle" w="med" len="med"/>
          </a:ln>
        </p:spPr>
        <p:txBody>
          <a:bodyPr/>
          <a:lstStyle/>
          <a:p>
            <a:endParaRPr lang="en-US"/>
          </a:p>
        </p:txBody>
      </p:sp>
      <p:sp>
        <p:nvSpPr>
          <p:cNvPr id="34846" name="Line 34"/>
          <p:cNvSpPr>
            <a:spLocks noChangeShapeType="1"/>
          </p:cNvSpPr>
          <p:nvPr/>
        </p:nvSpPr>
        <p:spPr bwMode="auto">
          <a:xfrm flipV="1">
            <a:off x="1143000" y="2057400"/>
            <a:ext cx="1588" cy="3238500"/>
          </a:xfrm>
          <a:prstGeom prst="line">
            <a:avLst/>
          </a:prstGeom>
          <a:noFill/>
          <a:ln w="9525">
            <a:solidFill>
              <a:schemeClr val="tx1"/>
            </a:solidFill>
            <a:round/>
            <a:headEnd/>
            <a:tailEnd/>
          </a:ln>
        </p:spPr>
        <p:txBody>
          <a:bodyPr/>
          <a:lstStyle/>
          <a:p>
            <a:endParaRPr lang="en-US"/>
          </a:p>
        </p:txBody>
      </p:sp>
      <p:sp>
        <p:nvSpPr>
          <p:cNvPr id="34847" name="Line 36"/>
          <p:cNvSpPr>
            <a:spLocks noChangeShapeType="1"/>
          </p:cNvSpPr>
          <p:nvPr/>
        </p:nvSpPr>
        <p:spPr bwMode="auto">
          <a:xfrm flipH="1">
            <a:off x="1143000" y="2057400"/>
            <a:ext cx="1143000" cy="0"/>
          </a:xfrm>
          <a:prstGeom prst="line">
            <a:avLst/>
          </a:prstGeom>
          <a:noFill/>
          <a:ln w="9525">
            <a:solidFill>
              <a:schemeClr val="tx1"/>
            </a:solidFill>
            <a:round/>
            <a:headEnd/>
            <a:tailEnd/>
          </a:ln>
        </p:spPr>
        <p:txBody>
          <a:bodyPr/>
          <a:lstStyle/>
          <a:p>
            <a:endParaRPr lang="en-US"/>
          </a:p>
        </p:txBody>
      </p:sp>
      <p:sp>
        <p:nvSpPr>
          <p:cNvPr id="34848" name="Rectangle 37"/>
          <p:cNvSpPr>
            <a:spLocks noChangeArrowheads="1"/>
          </p:cNvSpPr>
          <p:nvPr/>
        </p:nvSpPr>
        <p:spPr bwMode="auto">
          <a:xfrm>
            <a:off x="2209800" y="2082800"/>
            <a:ext cx="304800" cy="1143000"/>
          </a:xfrm>
          <a:prstGeom prst="rect">
            <a:avLst/>
          </a:prstGeom>
          <a:solidFill>
            <a:schemeClr val="bg1"/>
          </a:solidFill>
          <a:ln w="9525">
            <a:noFill/>
            <a:miter lim="800000"/>
            <a:headEnd/>
            <a:tailEnd/>
          </a:ln>
        </p:spPr>
        <p:txBody>
          <a:bodyPr wrap="none" anchor="ctr"/>
          <a:lstStyle/>
          <a:p>
            <a:endParaRPr lang="en-US"/>
          </a:p>
        </p:txBody>
      </p:sp>
      <p:sp>
        <p:nvSpPr>
          <p:cNvPr id="34849" name="Text Box 38"/>
          <p:cNvSpPr txBox="1">
            <a:spLocks noChangeArrowheads="1"/>
          </p:cNvSpPr>
          <p:nvPr/>
        </p:nvSpPr>
        <p:spPr bwMode="auto">
          <a:xfrm>
            <a:off x="1447800" y="49530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No</a:t>
            </a:r>
          </a:p>
        </p:txBody>
      </p:sp>
      <p:sp>
        <p:nvSpPr>
          <p:cNvPr id="34851" name="Text Box 41"/>
          <p:cNvSpPr txBox="1">
            <a:spLocks noChangeArrowheads="1"/>
          </p:cNvSpPr>
          <p:nvPr/>
        </p:nvSpPr>
        <p:spPr bwMode="auto">
          <a:xfrm>
            <a:off x="2286000" y="5562600"/>
            <a:ext cx="381000" cy="228600"/>
          </a:xfrm>
          <a:prstGeom prst="rect">
            <a:avLst/>
          </a:prstGeom>
          <a:noFill/>
          <a:ln w="9525">
            <a:noFill/>
            <a:miter lim="800000"/>
            <a:headEnd/>
            <a:tailEnd/>
          </a:ln>
        </p:spPr>
        <p:txBody>
          <a:bodyPr>
            <a:spAutoFit/>
          </a:bodyPr>
          <a:lstStyle/>
          <a:p>
            <a:pPr>
              <a:spcBef>
                <a:spcPct val="50000"/>
              </a:spcBef>
            </a:pPr>
            <a:r>
              <a:rPr lang="en-US" sz="900">
                <a:latin typeface="Times New Roman" pitchFamily="18" charset="0"/>
              </a:rPr>
              <a:t>Yes</a:t>
            </a:r>
          </a:p>
        </p:txBody>
      </p:sp>
      <p:sp>
        <p:nvSpPr>
          <p:cNvPr id="34853" name="Rectangle 44"/>
          <p:cNvSpPr>
            <a:spLocks noChangeArrowheads="1"/>
          </p:cNvSpPr>
          <p:nvPr/>
        </p:nvSpPr>
        <p:spPr bwMode="auto">
          <a:xfrm>
            <a:off x="1295400" y="1143000"/>
            <a:ext cx="2057400" cy="8382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Times New Roman" pitchFamily="18" charset="0"/>
                <a:cs typeface="Times New Roman" pitchFamily="18" charset="0"/>
              </a:rPr>
              <a:t>CSMA/CD Cont…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953000"/>
          </a:xfrm>
        </p:spPr>
        <p:txBody>
          <a:bodyPr>
            <a:noAutofit/>
          </a:bodyPr>
          <a:lstStyle/>
          <a:p>
            <a:pPr algn="just"/>
            <a:r>
              <a:rPr lang="en-US" sz="2400" dirty="0" smtClean="0">
                <a:latin typeface="Times New Roman" pitchFamily="18" charset="0"/>
                <a:cs typeface="Times New Roman" pitchFamily="18" charset="0"/>
              </a:rPr>
              <a:t>CSMA/CD supports both baseband and broadband system.</a:t>
            </a:r>
          </a:p>
          <a:p>
            <a:pPr algn="just"/>
            <a:r>
              <a:rPr lang="en-US" sz="2400" dirty="0" smtClean="0">
                <a:latin typeface="Times New Roman" pitchFamily="18" charset="0"/>
                <a:cs typeface="Times New Roman" pitchFamily="18" charset="0"/>
              </a:rPr>
              <a:t>CSMA/CD offers four options in terms of bit rate, signaling method and maximum electrical cable segment length. These are:</a:t>
            </a:r>
          </a:p>
          <a:p>
            <a:pPr algn="just"/>
            <a:r>
              <a:rPr lang="en-US" sz="2400" dirty="0" smtClean="0">
                <a:latin typeface="Times New Roman" pitchFamily="18" charset="0"/>
                <a:cs typeface="Times New Roman" pitchFamily="18" charset="0"/>
              </a:rPr>
              <a:t>10BASE5</a:t>
            </a:r>
          </a:p>
          <a:p>
            <a:pPr algn="just"/>
            <a:r>
              <a:rPr lang="en-US" sz="2400" dirty="0" smtClean="0">
                <a:latin typeface="Times New Roman" pitchFamily="18" charset="0"/>
                <a:cs typeface="Times New Roman" pitchFamily="18" charset="0"/>
              </a:rPr>
              <a:t>10BASE2</a:t>
            </a:r>
          </a:p>
          <a:p>
            <a:pPr algn="just"/>
            <a:r>
              <a:rPr lang="en-US" sz="2400" dirty="0" smtClean="0">
                <a:latin typeface="Times New Roman" pitchFamily="18" charset="0"/>
                <a:cs typeface="Times New Roman" pitchFamily="18" charset="0"/>
              </a:rPr>
              <a:t>10BROAD36</a:t>
            </a:r>
          </a:p>
          <a:p>
            <a:pPr algn="just"/>
            <a:r>
              <a:rPr lang="en-US" sz="2400" dirty="0" smtClean="0">
                <a:latin typeface="Times New Roman" pitchFamily="18" charset="0"/>
                <a:cs typeface="Times New Roman" pitchFamily="18" charset="0"/>
              </a:rPr>
              <a:t>1BASE5</a:t>
            </a:r>
          </a:p>
          <a:p>
            <a:pPr algn="just"/>
            <a:r>
              <a:rPr lang="en-US" sz="2400" dirty="0" smtClean="0">
                <a:latin typeface="Times New Roman" pitchFamily="18" charset="0"/>
                <a:cs typeface="Times New Roman" pitchFamily="18" charset="0"/>
              </a:rPr>
              <a:t>The numeric field in the beginning indicates the bit rate in Mbps, the middle term indicate type of signaling system i.e. baseband or broadband, the numeric field in the end indicates the electrical cable segment length in X 100 meters.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CSMA/CD Throughput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r>
              <a:rPr lang="en-US" sz="2400" dirty="0" smtClean="0">
                <a:latin typeface="Times New Roman" pitchFamily="18" charset="0"/>
                <a:cs typeface="Times New Roman" pitchFamily="18" charset="0"/>
              </a:rPr>
              <a:t>The throughput of CSMA/CD is greater than that of pure or slotted ALOHA.</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1-persistent method, the maximum throughput is around 50% when G=1.</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non-persistent method, the maximum throughput can go up to 90%  when G is between 3 and 8.</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 is offered load rate.</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CSMA/CA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Wireless networks cannot use CSMA/CD in the MAC sub layer, since this requires the ability to receive and transmit at the same time- hence the use of CSMA/CA.</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Collision are avoided by using three methods.</a:t>
            </a:r>
          </a:p>
          <a:p>
            <a:pPr marL="514350" indent="-514350" algn="just">
              <a:buFont typeface="+mj-lt"/>
              <a:buAutoNum type="arabicPeriod"/>
            </a:pPr>
            <a:r>
              <a:rPr lang="en-US" sz="2400" dirty="0" smtClean="0">
                <a:latin typeface="Times New Roman" pitchFamily="18" charset="0"/>
                <a:cs typeface="Times New Roman" pitchFamily="18" charset="0"/>
              </a:rPr>
              <a:t>Inter-frame space</a:t>
            </a:r>
          </a:p>
          <a:p>
            <a:pPr marL="514350" indent="-514350" algn="just">
              <a:buFont typeface="+mj-lt"/>
              <a:buAutoNum type="arabicPeriod"/>
            </a:pPr>
            <a:r>
              <a:rPr lang="en-US" sz="2400" dirty="0" smtClean="0">
                <a:latin typeface="Times New Roman" pitchFamily="18" charset="0"/>
                <a:cs typeface="Times New Roman" pitchFamily="18" charset="0"/>
              </a:rPr>
              <a:t>Contention window</a:t>
            </a:r>
          </a:p>
          <a:p>
            <a:pPr marL="514350" indent="-514350" algn="just">
              <a:buFont typeface="+mj-lt"/>
              <a:buAutoNum type="arabicPeriod"/>
            </a:pPr>
            <a:r>
              <a:rPr lang="en-US" sz="2400" dirty="0" smtClean="0">
                <a:latin typeface="Times New Roman" pitchFamily="18" charset="0"/>
                <a:cs typeface="Times New Roman" pitchFamily="18" charset="0"/>
              </a:rPr>
              <a:t>Acknowledgments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3972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Stop-and-Wait Protocol</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endParaRPr lang="en-US" dirty="0" smtClean="0"/>
          </a:p>
          <a:p>
            <a:r>
              <a:rPr lang="en-US" dirty="0" smtClean="0"/>
              <a:t>If data frames arrive at the receiver site faster than they can be processed, the frames must be stored until their use. Normally, the receiver does not have enough storage space, especially if it is receiving data from many sources. </a:t>
            </a:r>
          </a:p>
          <a:p>
            <a:r>
              <a:rPr lang="en-US" dirty="0" smtClean="0"/>
              <a:t>We need to tell the sender to slow down. There must be feedback from the receiver to the sender. </a:t>
            </a:r>
          </a:p>
          <a:p>
            <a:r>
              <a:rPr lang="en-US" dirty="0" smtClean="0"/>
              <a:t>The sender sends one frame, stops until it receives agreement the receiver (okay to go ahead), and then sends the next frame. We still have unidirectional communication for data frames, but auxiliary ACK frames (simple tokens of acknowledgment) travel from the other direction. We add flow control to our previous protocol.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Inter-frame space (IFS)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5963"/>
          </a:xfrm>
        </p:spPr>
        <p:txBody>
          <a:bodyPr>
            <a:normAutofit/>
          </a:bodyPr>
          <a:lstStyle/>
          <a:p>
            <a:pPr algn="just"/>
            <a:r>
              <a:rPr lang="en-US" sz="2400" dirty="0" smtClean="0">
                <a:latin typeface="Times New Roman" pitchFamily="18" charset="0"/>
                <a:cs typeface="Times New Roman" pitchFamily="18" charset="0"/>
              </a:rPr>
              <a:t>Collision are avoided by deferring transmission even if the channel is found idle.</a:t>
            </a:r>
          </a:p>
          <a:p>
            <a:pPr algn="just"/>
            <a:r>
              <a:rPr lang="en-US" sz="2400" dirty="0" smtClean="0">
                <a:latin typeface="Times New Roman" pitchFamily="18" charset="0"/>
                <a:cs typeface="Times New Roman" pitchFamily="18" charset="0"/>
              </a:rPr>
              <a:t>When an idle channel is found, the station does not send immediately. It waits for a period of time called the inter-frame space.</a:t>
            </a:r>
          </a:p>
          <a:p>
            <a:pPr algn="just"/>
            <a:r>
              <a:rPr lang="en-US" sz="2400" dirty="0" smtClean="0">
                <a:latin typeface="Times New Roman" pitchFamily="18" charset="0"/>
                <a:cs typeface="Times New Roman" pitchFamily="18" charset="0"/>
              </a:rPr>
              <a:t>In CSMA/CA, the IFS can also be used to define the priority of a station of a frame. </a:t>
            </a:r>
          </a:p>
          <a:p>
            <a:pPr algn="just"/>
            <a:r>
              <a:rPr lang="en-US" sz="2400" dirty="0" smtClean="0">
                <a:latin typeface="Times New Roman" pitchFamily="18" charset="0"/>
                <a:cs typeface="Times New Roman" pitchFamily="18" charset="0"/>
              </a:rPr>
              <a:t>A station that is assigned shorter IFS has a higher priority.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18470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Contention Window</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724400"/>
          </a:xfrm>
        </p:spPr>
        <p:txBody>
          <a:bodyPr>
            <a:noAutofit/>
          </a:bodyPr>
          <a:lstStyle/>
          <a:p>
            <a:pPr algn="just"/>
            <a:r>
              <a:rPr lang="en-US" sz="2400" dirty="0" smtClean="0">
                <a:latin typeface="Times New Roman" pitchFamily="18" charset="0"/>
                <a:cs typeface="Times New Roman" pitchFamily="18" charset="0"/>
              </a:rPr>
              <a:t>Contention window are an amount of time divided into slots. A station that is ready to send chooses a random number of slots as its wait time.</a:t>
            </a:r>
          </a:p>
          <a:p>
            <a:pPr algn="just"/>
            <a:r>
              <a:rPr lang="en-US" sz="2400" dirty="0" smtClean="0">
                <a:latin typeface="Times New Roman" pitchFamily="18" charset="0"/>
                <a:cs typeface="Times New Roman" pitchFamily="18" charset="0"/>
              </a:rPr>
              <a:t>Station set one slot for the first time and then double each time the station cannot detect an idle channel after the IFS time.</a:t>
            </a:r>
          </a:p>
          <a:p>
            <a:pPr algn="just"/>
            <a:r>
              <a:rPr lang="en-US" sz="2400" dirty="0" smtClean="0">
                <a:latin typeface="Times New Roman" pitchFamily="18" charset="0"/>
                <a:cs typeface="Times New Roman" pitchFamily="18" charset="0"/>
              </a:rPr>
              <a:t>In this method, the station needs to sense the channel after each time slot.</a:t>
            </a:r>
          </a:p>
          <a:p>
            <a:pPr algn="just"/>
            <a:r>
              <a:rPr lang="en-US" sz="2400" dirty="0" smtClean="0">
                <a:latin typeface="Times New Roman" pitchFamily="18" charset="0"/>
                <a:cs typeface="Times New Roman" pitchFamily="18" charset="0"/>
              </a:rPr>
              <a:t>If the station finds the channel busy, it does not restart the process, it just stops the timer and restarts it when the channel is sensed as idle.</a:t>
            </a:r>
          </a:p>
          <a:p>
            <a:pPr algn="just"/>
            <a:r>
              <a:rPr lang="en-US" sz="2400" dirty="0" smtClean="0">
                <a:latin typeface="Times New Roman" pitchFamily="18" charset="0"/>
                <a:cs typeface="Times New Roman" pitchFamily="18" charset="0"/>
              </a:rPr>
              <a:t>The method gives the priority to the station with the longest waiting time.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24498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Acknowledgments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data may be corrupted during the transmission. </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positive acknowledgement and the time out can help guarantee that the receiver has received the frame.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244987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00"/>
                </a:solidFill>
                <a:latin typeface="Times New Roman" pitchFamily="18" charset="0"/>
                <a:cs typeface="Times New Roman" pitchFamily="18" charset="0"/>
              </a:rPr>
              <a:t>Binary </a:t>
            </a:r>
            <a:r>
              <a:rPr lang="en-US" dirty="0" smtClean="0">
                <a:solidFill>
                  <a:srgbClr val="000000"/>
                </a:solidFill>
                <a:latin typeface="Times New Roman" pitchFamily="18" charset="0"/>
                <a:cs typeface="Times New Roman" pitchFamily="18" charset="0"/>
              </a:rPr>
              <a:t>Exponential Back-off </a:t>
            </a:r>
            <a:r>
              <a:rPr lang="en-US" dirty="0" smtClean="0">
                <a:solidFill>
                  <a:srgbClr val="000000"/>
                </a:solidFill>
                <a:latin typeface="Times New Roman" pitchFamily="18" charset="0"/>
                <a:cs typeface="Times New Roman" pitchFamily="18" charset="0"/>
              </a:rPr>
              <a:t>(BEB)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Back-off algorithm is a </a:t>
            </a:r>
            <a:r>
              <a:rPr lang="en-US" b="1" dirty="0" smtClean="0"/>
              <a:t>collision resolution</a:t>
            </a:r>
            <a:r>
              <a:rPr lang="en-US" dirty="0" smtClean="0"/>
              <a:t> mechanism which is used in random access MAC protocols (CSMA/CD</a:t>
            </a:r>
            <a:r>
              <a:rPr lang="en-US" dirty="0" smtClean="0"/>
              <a:t>).</a:t>
            </a:r>
          </a:p>
          <a:p>
            <a:r>
              <a:rPr lang="en-US" dirty="0" smtClean="0"/>
              <a:t> </a:t>
            </a:r>
            <a:r>
              <a:rPr lang="en-US" dirty="0" smtClean="0"/>
              <a:t>This algorithm is generally used in Ethernet to schedule re-transmissions after collisions. </a:t>
            </a:r>
            <a:endParaRPr lang="en-US" dirty="0" smtClean="0"/>
          </a:p>
          <a:p>
            <a:r>
              <a:rPr lang="en-US" dirty="0" smtClean="0"/>
              <a:t>If </a:t>
            </a:r>
            <a:r>
              <a:rPr lang="en-US" dirty="0" smtClean="0"/>
              <a:t>a collision takes place between 2 stations, they may restart transmission as soon as they can after the collision</a:t>
            </a:r>
            <a:r>
              <a:rPr lang="en-US" dirty="0" smtClean="0"/>
              <a:t>.</a:t>
            </a:r>
          </a:p>
          <a:p>
            <a:r>
              <a:rPr lang="en-US" dirty="0" smtClean="0"/>
              <a:t> </a:t>
            </a:r>
            <a:r>
              <a:rPr lang="en-US" dirty="0" smtClean="0"/>
              <a:t>This will always lead to another collision and form an infinite loop of collisions leading to a deadlock. </a:t>
            </a:r>
            <a:endParaRPr lang="en-US" dirty="0" smtClean="0"/>
          </a:p>
          <a:p>
            <a:r>
              <a:rPr lang="en-US" dirty="0" smtClean="0"/>
              <a:t>To </a:t>
            </a:r>
            <a:r>
              <a:rPr lang="en-US" dirty="0" smtClean="0"/>
              <a:t>prevent such scenario back-off algorithm is used. </a:t>
            </a:r>
            <a:endParaRPr lang="en-US" dirty="0" smtClean="0"/>
          </a:p>
          <a:p>
            <a:r>
              <a:rPr lang="en-IN" dirty="0" smtClean="0"/>
              <a:t>BACKOFF MEANS WAITING TIME</a:t>
            </a:r>
          </a:p>
          <a:p>
            <a:r>
              <a:rPr lang="en-IN" dirty="0" smtClean="0"/>
              <a:t>BINARY MEANS BETWEEN TWO DEVICE</a:t>
            </a:r>
            <a:endParaRPr lang="en-US" dirty="0" smtClean="0"/>
          </a:p>
          <a:p>
            <a:r>
              <a:rPr lang="en-US" dirty="0" smtClean="0"/>
              <a:t>Let </a:t>
            </a:r>
            <a:r>
              <a:rPr lang="en-US" dirty="0" smtClean="0"/>
              <a:t>us consider a scenario of 2 stations A and B transmitting some data: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After a collision, time is divided into discrete slots (</a:t>
            </a:r>
            <a:r>
              <a:rPr lang="en-US" b="1" dirty="0" err="1" smtClean="0"/>
              <a:t>T</a:t>
            </a:r>
            <a:r>
              <a:rPr lang="en-US" b="1" baseline="-25000" dirty="0" err="1" smtClean="0"/>
              <a:t>slot</a:t>
            </a:r>
            <a:r>
              <a:rPr lang="en-US" dirty="0" smtClean="0"/>
              <a:t>) whose length is equal to 2t, where t is the maximum propagation delay in the network. </a:t>
            </a:r>
            <a:endParaRPr lang="en-US" dirty="0" smtClean="0"/>
          </a:p>
          <a:p>
            <a:r>
              <a:rPr lang="en-US" dirty="0" smtClean="0"/>
              <a:t>The </a:t>
            </a:r>
            <a:r>
              <a:rPr lang="en-US" dirty="0" smtClean="0"/>
              <a:t>stations involved in the collision randomly pick an integer from the set K </a:t>
            </a:r>
            <a:r>
              <a:rPr lang="en-US" dirty="0" err="1" smtClean="0"/>
              <a:t>i.e</a:t>
            </a:r>
            <a:r>
              <a:rPr lang="en-US" dirty="0" smtClean="0"/>
              <a:t> {0, 1}. </a:t>
            </a:r>
            <a:endParaRPr lang="en-US" dirty="0" smtClean="0"/>
          </a:p>
          <a:p>
            <a:r>
              <a:rPr lang="en-US" dirty="0" smtClean="0"/>
              <a:t>This </a:t>
            </a:r>
            <a:r>
              <a:rPr lang="en-US" dirty="0" smtClean="0"/>
              <a:t>set is called the contention window. </a:t>
            </a:r>
            <a:endParaRPr lang="en-US" dirty="0" smtClean="0"/>
          </a:p>
          <a:p>
            <a:r>
              <a:rPr lang="en-US" dirty="0" smtClean="0"/>
              <a:t>If </a:t>
            </a:r>
            <a:r>
              <a:rPr lang="en-US" dirty="0" smtClean="0"/>
              <a:t>the sources collide again because they picked the same integer, the contention window size is doubled and it becomes {0, 1, 2, 3}. </a:t>
            </a:r>
            <a:endParaRPr lang="en-US" dirty="0" smtClean="0"/>
          </a:p>
          <a:p>
            <a:r>
              <a:rPr lang="en-US" dirty="0" smtClean="0"/>
              <a:t>Now </a:t>
            </a:r>
            <a:r>
              <a:rPr lang="en-US" dirty="0" smtClean="0"/>
              <a:t>the sources involved in the second collision randomly pick an integer from the set {0, 1, 2, 3} and wait for that number of time slots before trying again. </a:t>
            </a:r>
            <a:endParaRPr lang="en-US" dirty="0" smtClean="0"/>
          </a:p>
          <a:p>
            <a:r>
              <a:rPr lang="en-US" dirty="0" smtClean="0"/>
              <a:t>Before </a:t>
            </a:r>
            <a:r>
              <a:rPr lang="en-US" dirty="0" smtClean="0"/>
              <a:t>they try to transmit, they listen to the channel and transmit only if the channel is idle</a:t>
            </a:r>
            <a:r>
              <a:rPr lang="en-US" dirty="0" smtClean="0"/>
              <a:t>.</a:t>
            </a:r>
          </a:p>
          <a:p>
            <a:r>
              <a:rPr lang="en-US" dirty="0" smtClean="0"/>
              <a:t> </a:t>
            </a:r>
            <a:r>
              <a:rPr lang="en-US" dirty="0" smtClean="0"/>
              <a:t>This causes the source which picked the smallest integer in the contention window to succeed in transmitting its frame. </a:t>
            </a:r>
            <a:endParaRPr lang="en-US" dirty="0" smtClean="0"/>
          </a:p>
          <a:p>
            <a:r>
              <a:rPr lang="en-US" dirty="0" smtClean="0"/>
              <a:t>So</a:t>
            </a:r>
            <a:r>
              <a:rPr lang="en-US" dirty="0" smtClean="0"/>
              <a:t>, the Back-off algorithm defines a </a:t>
            </a:r>
            <a:r>
              <a:rPr lang="en-US" i="1" dirty="0" smtClean="0"/>
              <a:t>waiting time for the stations involved in collision</a:t>
            </a:r>
            <a:r>
              <a:rPr lang="en-US" dirty="0" smtClean="0"/>
              <a:t>,</a:t>
            </a:r>
          </a:p>
          <a:p>
            <a:r>
              <a:rPr lang="en-US" dirty="0" smtClean="0"/>
              <a:t> </a:t>
            </a:r>
            <a:r>
              <a:rPr lang="en-US" dirty="0" smtClean="0"/>
              <a:t>i.e. for how much time the station should wait to re-transmit</a:t>
            </a:r>
            <a:r>
              <a:rPr lang="en-US" dirty="0" smtClean="0"/>
              <a: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Waiting time = back–off time </a:t>
            </a:r>
            <a:endParaRPr lang="en-US" dirty="0" smtClean="0"/>
          </a:p>
          <a:p>
            <a:r>
              <a:rPr lang="en-US" dirty="0" smtClean="0"/>
              <a:t>Let </a:t>
            </a:r>
            <a:r>
              <a:rPr lang="en-US" dirty="0" smtClean="0"/>
              <a:t>n = collision number or re-transmission serial number</a:t>
            </a:r>
            <a:r>
              <a:rPr lang="en-US" dirty="0" smtClean="0"/>
              <a:t>.</a:t>
            </a:r>
          </a:p>
          <a:p>
            <a:r>
              <a:rPr lang="en-US" dirty="0" smtClean="0"/>
              <a:t> </a:t>
            </a:r>
            <a:r>
              <a:rPr lang="en-US" dirty="0" smtClean="0"/>
              <a:t>Then, Waiting time = K * </a:t>
            </a:r>
            <a:r>
              <a:rPr lang="en-US" dirty="0" err="1" smtClean="0"/>
              <a:t>T</a:t>
            </a:r>
            <a:r>
              <a:rPr lang="en-US" baseline="-25000" dirty="0" err="1" smtClean="0"/>
              <a:t>slot</a:t>
            </a:r>
            <a:r>
              <a:rPr lang="en-US" dirty="0" smtClean="0"/>
              <a:t> </a:t>
            </a:r>
            <a:r>
              <a:rPr lang="en-US" dirty="0" smtClean="0"/>
              <a:t> </a:t>
            </a:r>
          </a:p>
          <a:p>
            <a:r>
              <a:rPr lang="en-US" dirty="0" smtClean="0"/>
              <a:t>where </a:t>
            </a:r>
            <a:r>
              <a:rPr lang="en-US" dirty="0" smtClean="0"/>
              <a:t>K = [0, 2</a:t>
            </a:r>
            <a:r>
              <a:rPr lang="en-US" baseline="30000" dirty="0" smtClean="0"/>
              <a:t>n</a:t>
            </a:r>
            <a:r>
              <a:rPr lang="en-US" dirty="0" smtClean="0"/>
              <a:t> – 1 </a:t>
            </a:r>
            <a:r>
              <a:rPr lang="en-US" dirty="0" smtClean="0"/>
              <a:t>]</a:t>
            </a:r>
          </a:p>
          <a:p>
            <a:endParaRPr lang="en-US" dirty="0"/>
          </a:p>
        </p:txBody>
      </p:sp>
      <p:pic>
        <p:nvPicPr>
          <p:cNvPr id="4" name="Picture 2" descr="C:\Users\svvv\Desktop\IMAGE.png"/>
          <p:cNvPicPr>
            <a:picLocks noChangeAspect="1" noChangeArrowheads="1"/>
          </p:cNvPicPr>
          <p:nvPr/>
        </p:nvPicPr>
        <p:blipFill>
          <a:blip r:embed="rId2"/>
          <a:srcRect/>
          <a:stretch>
            <a:fillRect/>
          </a:stretch>
        </p:blipFill>
        <p:spPr bwMode="auto">
          <a:xfrm>
            <a:off x="1295400" y="3276600"/>
            <a:ext cx="5248275" cy="234315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70000" lnSpcReduction="20000"/>
          </a:bodyPr>
          <a:lstStyle/>
          <a:p>
            <a:pPr fontAlgn="base"/>
            <a:r>
              <a:rPr lang="en-US" b="1" dirty="0" smtClean="0"/>
              <a:t>When both A and B choose K = 0</a:t>
            </a:r>
            <a:r>
              <a:rPr lang="en-US" dirty="0" smtClean="0"/>
              <a:t> –&gt; Waiting time for A = 0 * </a:t>
            </a:r>
            <a:r>
              <a:rPr lang="en-US" dirty="0" err="1" smtClean="0"/>
              <a:t>T</a:t>
            </a:r>
            <a:r>
              <a:rPr lang="en-US" baseline="-25000" dirty="0" err="1" smtClean="0"/>
              <a:t>slot</a:t>
            </a:r>
            <a:r>
              <a:rPr lang="en-US" dirty="0" smtClean="0"/>
              <a:t> = 0 Waiting time for B = 0 * </a:t>
            </a:r>
            <a:r>
              <a:rPr lang="en-US" dirty="0" err="1" smtClean="0"/>
              <a:t>T</a:t>
            </a:r>
            <a:r>
              <a:rPr lang="en-US" baseline="-25000" dirty="0" err="1" smtClean="0"/>
              <a:t>slot</a:t>
            </a:r>
            <a:r>
              <a:rPr lang="en-US" dirty="0" smtClean="0"/>
              <a:t> = 0 Therefore, both stations will transmit at the same time and hence collision occurs.</a:t>
            </a:r>
          </a:p>
          <a:p>
            <a:pPr fontAlgn="base"/>
            <a:r>
              <a:rPr lang="en-US" b="1" dirty="0" smtClean="0"/>
              <a:t>When A chooses K = 0 and B chooses K = 1</a:t>
            </a:r>
            <a:r>
              <a:rPr lang="en-US" dirty="0" smtClean="0"/>
              <a:t> –&gt; Waiting time for A = 0 * </a:t>
            </a:r>
            <a:r>
              <a:rPr lang="en-US" dirty="0" err="1" smtClean="0"/>
              <a:t>T</a:t>
            </a:r>
            <a:r>
              <a:rPr lang="en-US" baseline="-25000" dirty="0" err="1" smtClean="0"/>
              <a:t>slot</a:t>
            </a:r>
            <a:r>
              <a:rPr lang="en-US" dirty="0" smtClean="0"/>
              <a:t> = 0 Waiting time for B = 1 * </a:t>
            </a:r>
            <a:r>
              <a:rPr lang="en-US" dirty="0" err="1" smtClean="0"/>
              <a:t>T</a:t>
            </a:r>
            <a:r>
              <a:rPr lang="en-US" baseline="-25000" dirty="0" err="1" smtClean="0"/>
              <a:t>slot</a:t>
            </a:r>
            <a:r>
              <a:rPr lang="en-US" dirty="0" smtClean="0"/>
              <a:t> = </a:t>
            </a:r>
            <a:r>
              <a:rPr lang="en-US" dirty="0" err="1" smtClean="0"/>
              <a:t>T</a:t>
            </a:r>
            <a:r>
              <a:rPr lang="en-US" baseline="-25000" dirty="0" err="1" smtClean="0"/>
              <a:t>slot</a:t>
            </a:r>
            <a:r>
              <a:rPr lang="en-US" dirty="0" smtClean="0"/>
              <a:t> Therefore, A transmits the packet and B waits for time </a:t>
            </a:r>
            <a:r>
              <a:rPr lang="en-US" dirty="0" err="1" smtClean="0"/>
              <a:t>T</a:t>
            </a:r>
            <a:r>
              <a:rPr lang="en-US" baseline="-25000" dirty="0" err="1" smtClean="0"/>
              <a:t>slot</a:t>
            </a:r>
            <a:r>
              <a:rPr lang="en-US" dirty="0" smtClean="0"/>
              <a:t> for transmitting and hence A wins.</a:t>
            </a:r>
          </a:p>
          <a:p>
            <a:pPr fontAlgn="base"/>
            <a:r>
              <a:rPr lang="en-US" b="1" dirty="0" smtClean="0"/>
              <a:t>When A chooses K = 1 and B chooses K = 0</a:t>
            </a:r>
            <a:r>
              <a:rPr lang="en-US" dirty="0" smtClean="0"/>
              <a:t> –&gt; Waiting time for A = 1 * </a:t>
            </a:r>
            <a:r>
              <a:rPr lang="en-US" dirty="0" err="1" smtClean="0"/>
              <a:t>T</a:t>
            </a:r>
            <a:r>
              <a:rPr lang="en-US" baseline="-25000" dirty="0" err="1" smtClean="0"/>
              <a:t>slot</a:t>
            </a:r>
            <a:r>
              <a:rPr lang="en-US" dirty="0" smtClean="0"/>
              <a:t> = </a:t>
            </a:r>
            <a:r>
              <a:rPr lang="en-US" dirty="0" err="1" smtClean="0"/>
              <a:t>T</a:t>
            </a:r>
            <a:r>
              <a:rPr lang="en-US" baseline="-25000" dirty="0" err="1" smtClean="0"/>
              <a:t>slot</a:t>
            </a:r>
            <a:r>
              <a:rPr lang="en-US" dirty="0" smtClean="0"/>
              <a:t> Waiting time for B = 0 * </a:t>
            </a:r>
            <a:r>
              <a:rPr lang="en-US" dirty="0" err="1" smtClean="0"/>
              <a:t>T</a:t>
            </a:r>
            <a:r>
              <a:rPr lang="en-US" baseline="-25000" dirty="0" err="1" smtClean="0"/>
              <a:t>slot</a:t>
            </a:r>
            <a:r>
              <a:rPr lang="en-US" dirty="0" smtClean="0"/>
              <a:t> = 0 Therefore, B transmits the packet and A waits for time </a:t>
            </a:r>
            <a:r>
              <a:rPr lang="en-US" dirty="0" err="1" smtClean="0"/>
              <a:t>T</a:t>
            </a:r>
            <a:r>
              <a:rPr lang="en-US" baseline="-25000" dirty="0" err="1" smtClean="0"/>
              <a:t>slot</a:t>
            </a:r>
            <a:r>
              <a:rPr lang="en-US" dirty="0" smtClean="0"/>
              <a:t> for transmitting and hence B wins.</a:t>
            </a:r>
          </a:p>
          <a:p>
            <a:pPr fontAlgn="base"/>
            <a:r>
              <a:rPr lang="en-US" b="1" dirty="0" smtClean="0"/>
              <a:t>When both A and B choose K = 1</a:t>
            </a:r>
            <a:r>
              <a:rPr lang="en-US" dirty="0" smtClean="0"/>
              <a:t> –&gt; Waiting time for A = 1 * </a:t>
            </a:r>
            <a:r>
              <a:rPr lang="en-US" dirty="0" err="1" smtClean="0"/>
              <a:t>T</a:t>
            </a:r>
            <a:r>
              <a:rPr lang="en-US" baseline="-25000" dirty="0" err="1" smtClean="0"/>
              <a:t>slot</a:t>
            </a:r>
            <a:r>
              <a:rPr lang="en-US" dirty="0" smtClean="0"/>
              <a:t> = </a:t>
            </a:r>
            <a:r>
              <a:rPr lang="en-US" dirty="0" err="1" smtClean="0"/>
              <a:t>T</a:t>
            </a:r>
            <a:r>
              <a:rPr lang="en-US" baseline="-25000" dirty="0" err="1" smtClean="0"/>
              <a:t>slot</a:t>
            </a:r>
            <a:r>
              <a:rPr lang="en-US" dirty="0" smtClean="0"/>
              <a:t> Waiting time for B = 1 * </a:t>
            </a:r>
            <a:r>
              <a:rPr lang="en-US" dirty="0" err="1" smtClean="0"/>
              <a:t>T</a:t>
            </a:r>
            <a:r>
              <a:rPr lang="en-US" baseline="-25000" dirty="0" err="1" smtClean="0"/>
              <a:t>slot</a:t>
            </a:r>
            <a:r>
              <a:rPr lang="en-US" dirty="0" smtClean="0"/>
              <a:t> = </a:t>
            </a:r>
            <a:r>
              <a:rPr lang="en-US" dirty="0" err="1" smtClean="0"/>
              <a:t>T</a:t>
            </a:r>
            <a:r>
              <a:rPr lang="en-US" baseline="-25000" dirty="0" err="1" smtClean="0"/>
              <a:t>slot</a:t>
            </a:r>
            <a:r>
              <a:rPr lang="en-US" dirty="0" smtClean="0"/>
              <a:t> Therefore, both will wait for the same time </a:t>
            </a:r>
            <a:r>
              <a:rPr lang="en-US" dirty="0" err="1" smtClean="0"/>
              <a:t>T</a:t>
            </a:r>
            <a:r>
              <a:rPr lang="en-US" baseline="-25000" dirty="0" err="1" smtClean="0"/>
              <a:t>slot</a:t>
            </a:r>
            <a:r>
              <a:rPr lang="en-US" dirty="0" smtClean="0"/>
              <a:t> and then transmit. Hence, a collision occurs.</a:t>
            </a:r>
          </a:p>
          <a:p>
            <a:r>
              <a:rPr lang="en-US" dirty="0" smtClean="0"/>
              <a:t>Probability that A wins = 1/4 </a:t>
            </a:r>
            <a:endParaRPr lang="en-US" dirty="0" smtClean="0"/>
          </a:p>
          <a:p>
            <a:r>
              <a:rPr lang="en-US" dirty="0" smtClean="0"/>
              <a:t>Probability </a:t>
            </a:r>
            <a:r>
              <a:rPr lang="en-US" dirty="0" smtClean="0"/>
              <a:t>that B wins = 1/4 </a:t>
            </a:r>
            <a:endParaRPr lang="en-US" dirty="0" smtClean="0"/>
          </a:p>
          <a:p>
            <a:r>
              <a:rPr lang="en-US" dirty="0" smtClean="0"/>
              <a:t>Probability </a:t>
            </a:r>
            <a:r>
              <a:rPr lang="en-US" dirty="0" smtClean="0"/>
              <a:t>of collision = 2/4</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126163"/>
          </a:xfrm>
        </p:spPr>
        <p:txBody>
          <a:bodyPr>
            <a:normAutofit/>
          </a:bodyPr>
          <a:lstStyle/>
          <a:p>
            <a:pPr>
              <a:buNone/>
            </a:pPr>
            <a:r>
              <a:rPr lang="en-US" sz="1800" b="1" dirty="0" smtClean="0"/>
              <a:t>Case-2:</a:t>
            </a:r>
            <a:r>
              <a:rPr lang="en-US" sz="1800" dirty="0" smtClean="0"/>
              <a:t> Assume that A wins in Case 1 and transmitted its data(Packet 1). </a:t>
            </a:r>
            <a:endParaRPr lang="en-US" sz="1800" dirty="0" smtClean="0"/>
          </a:p>
          <a:p>
            <a:pPr>
              <a:buNone/>
            </a:pPr>
            <a:r>
              <a:rPr lang="en-US" sz="1800" dirty="0" smtClean="0"/>
              <a:t>Now</a:t>
            </a:r>
            <a:r>
              <a:rPr lang="en-US" sz="1800" dirty="0" smtClean="0"/>
              <a:t>, as soon as B transmits its packet 1, A transmits its packet 2. </a:t>
            </a:r>
            <a:endParaRPr lang="en-US" sz="1800" dirty="0" smtClean="0"/>
          </a:p>
          <a:p>
            <a:pPr>
              <a:buNone/>
            </a:pPr>
            <a:r>
              <a:rPr lang="en-US" sz="1800" dirty="0" smtClean="0"/>
              <a:t>Hence</a:t>
            </a:r>
            <a:r>
              <a:rPr lang="en-US" sz="1800" dirty="0" smtClean="0"/>
              <a:t>, collision occurs. Now collision no. n becomes 1 for packet 2 of A and becomes 2 for packet 1 of B. </a:t>
            </a:r>
            <a:endParaRPr lang="en-US" sz="1800" dirty="0" smtClean="0"/>
          </a:p>
          <a:p>
            <a:pPr>
              <a:buNone/>
            </a:pPr>
            <a:r>
              <a:rPr lang="en-US" sz="1800" dirty="0" smtClean="0"/>
              <a:t>For </a:t>
            </a:r>
            <a:r>
              <a:rPr lang="en-US" sz="1800" dirty="0" smtClean="0"/>
              <a:t>packet 2 of A, K = {0, 1} For packet 1 of B, K = {0, 1, 2, 3} </a:t>
            </a:r>
            <a:endParaRPr lang="en-US" sz="1800" dirty="0" smtClean="0"/>
          </a:p>
          <a:p>
            <a:pPr>
              <a:buNone/>
            </a:pPr>
            <a:r>
              <a:rPr lang="en-US" sz="1800" dirty="0" smtClean="0"/>
              <a:t>Probability that A wins = </a:t>
            </a:r>
            <a:r>
              <a:rPr lang="en-US" sz="1800" dirty="0" smtClean="0"/>
              <a:t>5/8</a:t>
            </a:r>
          </a:p>
          <a:p>
            <a:pPr>
              <a:buNone/>
            </a:pPr>
            <a:r>
              <a:rPr lang="en-US" sz="1800" dirty="0" smtClean="0"/>
              <a:t> </a:t>
            </a:r>
            <a:r>
              <a:rPr lang="en-US" sz="1800" dirty="0" smtClean="0"/>
              <a:t>Probability that B wins = 1/8 </a:t>
            </a:r>
            <a:endParaRPr lang="en-US" sz="1800" dirty="0" smtClean="0"/>
          </a:p>
          <a:p>
            <a:pPr>
              <a:buNone/>
            </a:pPr>
            <a:r>
              <a:rPr lang="en-US" sz="1800" dirty="0" smtClean="0"/>
              <a:t>Probability </a:t>
            </a:r>
            <a:r>
              <a:rPr lang="en-US" sz="1800" dirty="0" smtClean="0"/>
              <a:t>of collision = </a:t>
            </a:r>
            <a:r>
              <a:rPr lang="en-US" sz="1800" dirty="0" smtClean="0"/>
              <a:t>2/8</a:t>
            </a:r>
          </a:p>
          <a:p>
            <a:pPr>
              <a:buNone/>
            </a:pPr>
            <a:r>
              <a:rPr lang="en-US" sz="1800" dirty="0" smtClean="0"/>
              <a:t>So</a:t>
            </a:r>
            <a:r>
              <a:rPr lang="en-US" sz="1800" dirty="0" smtClean="0"/>
              <a:t>, the probability of collision decreases as compared to Case 1. </a:t>
            </a:r>
          </a:p>
          <a:p>
            <a:pPr>
              <a:buNone/>
            </a:pPr>
            <a:endParaRPr lang="en-US" sz="2400" dirty="0"/>
          </a:p>
        </p:txBody>
      </p:sp>
      <p:pic>
        <p:nvPicPr>
          <p:cNvPr id="4" name="Picture 2" descr="C:\Users\svvv\Desktop\qw2-1.png"/>
          <p:cNvPicPr>
            <a:picLocks noChangeAspect="1" noChangeArrowheads="1"/>
          </p:cNvPicPr>
          <p:nvPr/>
        </p:nvPicPr>
        <p:blipFill>
          <a:blip r:embed="rId2"/>
          <a:srcRect/>
          <a:stretch>
            <a:fillRect/>
          </a:stretch>
        </p:blipFill>
        <p:spPr bwMode="auto">
          <a:xfrm>
            <a:off x="990600" y="3048000"/>
            <a:ext cx="7467600" cy="304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Design of Stop-and-Wait Protocol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12175" y="1600200"/>
            <a:ext cx="7719649"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NOISY CHANNELS</a:t>
            </a:r>
            <a:endParaRPr lang="en-US" dirty="0"/>
          </a:p>
        </p:txBody>
      </p:sp>
      <p:sp>
        <p:nvSpPr>
          <p:cNvPr id="3" name="Content Placeholder 2"/>
          <p:cNvSpPr>
            <a:spLocks noGrp="1"/>
          </p:cNvSpPr>
          <p:nvPr>
            <p:ph idx="1"/>
          </p:nvPr>
        </p:nvSpPr>
        <p:spPr/>
        <p:txBody>
          <a:bodyPr/>
          <a:lstStyle/>
          <a:p>
            <a:pPr>
              <a:buNone/>
            </a:pPr>
            <a:endParaRPr lang="en-US" dirty="0" smtClean="0"/>
          </a:p>
          <a:p>
            <a:r>
              <a:rPr lang="en-US" b="1" dirty="0" smtClean="0"/>
              <a:t>Although the Stop-and-Wait Protocol gives us an idea of how to add flow control to its predecessor, noiseless channels are nonexistent. We discuss three protocols in this section that use error control.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4402</Words>
  <Application>Microsoft Office PowerPoint</Application>
  <PresentationFormat>On-screen Show (4:3)</PresentationFormat>
  <Paragraphs>482</Paragraphs>
  <Slides>77</Slides>
  <Notes>5</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UNIT–II  Data Link Layer &amp;MAC Sublayer:</vt:lpstr>
      <vt:lpstr>FLOW AND ERROR CONTROL</vt:lpstr>
      <vt:lpstr> classification of protocols</vt:lpstr>
      <vt:lpstr>NOISELESS CHANNELS</vt:lpstr>
      <vt:lpstr>Simplest Protocol</vt:lpstr>
      <vt:lpstr>The design of the simplest protocol with no flow or error control</vt:lpstr>
      <vt:lpstr>Stop-and-Wait Protocol</vt:lpstr>
      <vt:lpstr>Design of Stop-and-Wait Protocol</vt:lpstr>
      <vt:lpstr>NOISY CHANNELS</vt:lpstr>
      <vt:lpstr>Flow Control</vt:lpstr>
      <vt:lpstr>Error Control </vt:lpstr>
      <vt:lpstr>Slide 12</vt:lpstr>
      <vt:lpstr>Steps in ARQ</vt:lpstr>
      <vt:lpstr>ARQ Techniques</vt:lpstr>
      <vt:lpstr>Stop-and-Wait ARQ</vt:lpstr>
      <vt:lpstr>a) Normal Operation</vt:lpstr>
      <vt:lpstr>Normal Operation</vt:lpstr>
      <vt:lpstr>b) Lost or Damaged Frame</vt:lpstr>
      <vt:lpstr>Stop-and-Wait ARQ, Lost Frame</vt:lpstr>
      <vt:lpstr>c) Lost Acknowledgement</vt:lpstr>
      <vt:lpstr>Stop-and-Wait ARQ, Lost ACK Frame</vt:lpstr>
      <vt:lpstr>d) Delayed Acknowledgement</vt:lpstr>
      <vt:lpstr> Stop-and-Wait ARQ, Delayed ACK </vt:lpstr>
      <vt:lpstr>Features of Stop-and-Wait ARQ</vt:lpstr>
      <vt:lpstr>Sliding Window Protocol</vt:lpstr>
      <vt:lpstr>Sequencing of Frames</vt:lpstr>
      <vt:lpstr>Go-Back-N</vt:lpstr>
      <vt:lpstr>Sender Sliding Window</vt:lpstr>
      <vt:lpstr>Receiver Sliding Window</vt:lpstr>
      <vt:lpstr>Receiver Sliding Window</vt:lpstr>
      <vt:lpstr>Control Variables</vt:lpstr>
      <vt:lpstr>Operation</vt:lpstr>
      <vt:lpstr>Go-Back-N ARQ, Normal Operation</vt:lpstr>
      <vt:lpstr>Go-Back-N ARQ, Lost or Damaged Frame</vt:lpstr>
      <vt:lpstr>Selective Repeat</vt:lpstr>
      <vt:lpstr>Selective Repeat ARQ</vt:lpstr>
      <vt:lpstr>Piggybacking</vt:lpstr>
      <vt:lpstr>Piggybacking</vt:lpstr>
      <vt:lpstr>Slide 39</vt:lpstr>
      <vt:lpstr>Slide 40</vt:lpstr>
      <vt:lpstr>Introduction</vt:lpstr>
      <vt:lpstr>Approaches to Access a Transmission Medium</vt:lpstr>
      <vt:lpstr>Static Channel Allocation</vt:lpstr>
      <vt:lpstr>Dynamic Channel Allocation</vt:lpstr>
      <vt:lpstr>Multiple Access</vt:lpstr>
      <vt:lpstr>Slide 46</vt:lpstr>
      <vt:lpstr>Random Access</vt:lpstr>
      <vt:lpstr>Pure ALOHA</vt:lpstr>
      <vt:lpstr>Maximum Propagation Delay</vt:lpstr>
      <vt:lpstr>Slide 50</vt:lpstr>
      <vt:lpstr>Slide 51</vt:lpstr>
      <vt:lpstr>Slide 52</vt:lpstr>
      <vt:lpstr>Slide 53</vt:lpstr>
      <vt:lpstr>CSMA</vt:lpstr>
      <vt:lpstr>Vulnerable Time for CSMA</vt:lpstr>
      <vt:lpstr>Types of CSMA Protocols</vt:lpstr>
      <vt:lpstr>Slide 57</vt:lpstr>
      <vt:lpstr>Slide 58</vt:lpstr>
      <vt:lpstr>P-Persistence CSMA</vt:lpstr>
      <vt:lpstr>Slide 60</vt:lpstr>
      <vt:lpstr>Slide 61</vt:lpstr>
      <vt:lpstr>CSMA/CD</vt:lpstr>
      <vt:lpstr>CSMA/CD Cont…</vt:lpstr>
      <vt:lpstr>CSMA/CD Cont…</vt:lpstr>
      <vt:lpstr>CSMA/CD Protocol</vt:lpstr>
      <vt:lpstr>Slide 66</vt:lpstr>
      <vt:lpstr>CSMA/CD Cont…</vt:lpstr>
      <vt:lpstr>CSMA/CD Throughput</vt:lpstr>
      <vt:lpstr>CSMA/CA</vt:lpstr>
      <vt:lpstr>Inter-frame space (IFS)</vt:lpstr>
      <vt:lpstr>Contention Window</vt:lpstr>
      <vt:lpstr>Acknowledgments</vt:lpstr>
      <vt:lpstr>Binary Exponential Back-off (BEB) Algorithm</vt:lpstr>
      <vt:lpstr>Slide 74</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Error Detection &amp; Correction</dc:title>
  <dc:creator>sviit</dc:creator>
  <cp:lastModifiedBy>svvv</cp:lastModifiedBy>
  <cp:revision>89</cp:revision>
  <dcterms:created xsi:type="dcterms:W3CDTF">2020-08-26T06:19:23Z</dcterms:created>
  <dcterms:modified xsi:type="dcterms:W3CDTF">2023-08-23T11:30:26Z</dcterms:modified>
</cp:coreProperties>
</file>