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4" r:id="rId3"/>
    <p:sldId id="257" r:id="rId4"/>
    <p:sldId id="260" r:id="rId5"/>
    <p:sldId id="305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7CA03-F1D6-4DBF-9235-CACF1EC53671}">
  <a:tblStyle styleId="{EA47CA03-F1D6-4DBF-9235-CACF1EC53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2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23861" y="2707348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Calibrating</a:t>
            </a:r>
            <a:r>
              <a:rPr lang="de-DE" dirty="0"/>
              <a:t> RP </a:t>
            </a:r>
            <a:br>
              <a:rPr lang="de-DE" dirty="0"/>
            </a:br>
            <a:r>
              <a:rPr lang="de-DE" dirty="0"/>
              <a:t>DAC and ADC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Calibration</a:t>
            </a:r>
            <a:r>
              <a:rPr lang="de-DE" dirty="0"/>
              <a:t> Branch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58724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Keithley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voltage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635141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Keithley260X.py in        </a:t>
            </a:r>
            <a:r>
              <a:rPr lang="de-DE" sz="1150" dirty="0" err="1">
                <a:latin typeface="Montserrat" panose="00000500000000000000" pitchFamily="2" charset="0"/>
                <a:cs typeface="Arial" panose="020B0604020202020204" pitchFamily="34" charset="0"/>
              </a:rPr>
              <a:t>py_src</a:t>
            </a: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/rp/</a:t>
            </a:r>
            <a:r>
              <a:rPr lang="de-DE" sz="1150" dirty="0" err="1">
                <a:latin typeface="Montserrat" panose="00000500000000000000" pitchFamily="2" charset="0"/>
                <a:cs typeface="Arial" panose="020B0604020202020204" pitchFamily="34" charset="0"/>
              </a:rPr>
              <a:t>devices</a:t>
            </a:r>
            <a:endParaRPr sz="1150" dirty="0">
              <a:latin typeface="Montserrat" panose="00000500000000000000" pitchFamily="2" charset="0"/>
            </a:endParaRPr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2" y="2767975"/>
            <a:ext cx="2587239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Gain</a:t>
            </a:r>
            <a:r>
              <a:rPr lang="de-DE" dirty="0"/>
              <a:t>-/Offset Parameters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296722" y="3452875"/>
            <a:ext cx="3018263" cy="717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</a:t>
            </a:r>
            <a:r>
              <a:rPr lang="de-DE" sz="1150" dirty="0" err="1">
                <a:latin typeface="Montserrat" panose="00000500000000000000" pitchFamily="2" charset="0"/>
                <a:cs typeface="Arial" panose="020B0604020202020204" pitchFamily="34" charset="0"/>
              </a:rPr>
              <a:t>c_src</a:t>
            </a: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/</a:t>
            </a:r>
            <a:r>
              <a:rPr lang="de-DE" sz="1150" dirty="0" err="1">
                <a:latin typeface="Montserrat" panose="00000500000000000000" pitchFamily="2" charset="0"/>
                <a:cs typeface="Arial" panose="020B0604020202020204" pitchFamily="34" charset="0"/>
              </a:rPr>
              <a:t>rp_calib_parameters.h</a:t>
            </a:r>
            <a:endParaRPr lang="de-DE" sz="115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py_src/rp/calib_parameters.py</a:t>
            </a:r>
            <a:endParaRPr sz="1150" dirty="0">
              <a:latin typeface="Montserrat" panose="00000500000000000000" pitchFamily="2" charset="0"/>
            </a:endParaRPr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Python Scripts in </a:t>
            </a:r>
            <a:r>
              <a:rPr lang="de-DE" dirty="0" err="1"/>
              <a:t>tools</a:t>
            </a:r>
            <a:r>
              <a:rPr lang="de-DE" dirty="0"/>
              <a:t>/</a:t>
            </a:r>
            <a:endParaRPr dirty="0"/>
          </a:p>
        </p:txBody>
      </p:sp>
      <p:sp>
        <p:nvSpPr>
          <p:cNvPr id="244" name="Google Shape;244;p46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4;p46">
            <a:extLst>
              <a:ext uri="{FF2B5EF4-FFF2-40B4-BE49-F238E27FC236}">
                <a16:creationId xmlns:a16="http://schemas.microsoft.com/office/drawing/2014/main" id="{23545E9B-3857-9170-C84B-799CE9DFE10A}"/>
              </a:ext>
            </a:extLst>
          </p:cNvPr>
          <p:cNvSpPr/>
          <p:nvPr/>
        </p:nvSpPr>
        <p:spPr>
          <a:xfrm>
            <a:off x="4489817" y="1920093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44;p46">
            <a:extLst>
              <a:ext uri="{FF2B5EF4-FFF2-40B4-BE49-F238E27FC236}">
                <a16:creationId xmlns:a16="http://schemas.microsoft.com/office/drawing/2014/main" id="{A7C31628-D8C0-BE06-5BB3-6EE4DB78C0B1}"/>
              </a:ext>
            </a:extLst>
          </p:cNvPr>
          <p:cNvSpPr/>
          <p:nvPr/>
        </p:nvSpPr>
        <p:spPr>
          <a:xfrm>
            <a:off x="7062044" y="189090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ACB688A7-73A7-B042-2F12-DD47D72912AD}"/>
              </a:ext>
            </a:extLst>
          </p:cNvPr>
          <p:cNvSpPr txBox="1">
            <a:spLocks/>
          </p:cNvSpPr>
          <p:nvPr/>
        </p:nvSpPr>
        <p:spPr>
          <a:xfrm>
            <a:off x="765717" y="3148075"/>
            <a:ext cx="242353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endParaRPr lang="de-DE" sz="115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adc_calibration.py</a:t>
            </a:r>
          </a:p>
          <a:p>
            <a:pPr algn="l"/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dac_calibration.py</a:t>
            </a:r>
          </a:p>
          <a:p>
            <a:pPr algn="l"/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• rp_dac_adc_test.py</a:t>
            </a:r>
            <a:endParaRPr lang="de-DE" sz="115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83573" y="434034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Running </a:t>
            </a:r>
            <a:r>
              <a:rPr lang="de-DE" dirty="0" err="1"/>
              <a:t>the</a:t>
            </a:r>
            <a:r>
              <a:rPr lang="de-DE" dirty="0"/>
              <a:t> Scripts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0" y="904734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Get IP  Address of the RP from DHCP Server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-US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Set the IP Address in the Script and connect to the server using command terminal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/>
              <a:t>	ssh </a:t>
            </a:r>
            <a:r>
              <a:rPr lang="en-US" dirty="0" err="1"/>
              <a:t>root@RP_IP</a:t>
            </a:r>
            <a:endParaRPr lang="en-US" dirty="0"/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 err="1"/>
              <a:t>Initialising</a:t>
            </a:r>
            <a:r>
              <a:rPr lang="en-US" dirty="0"/>
              <a:t> Keithley: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/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Power ON the SMU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200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Python Script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(1 for CH A, 2 for CH B)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>
                <a:uFill>
                  <a:noFill/>
                </a:uFill>
              </a:rPr>
              <a:t>Set the Boolean Variables:</a:t>
            </a:r>
            <a:endParaRPr lang="en-US" b="1" dirty="0">
              <a:uFill>
                <a:noFill/>
              </a:uFill>
            </a:endParaRP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b="1" dirty="0">
                <a:uFill>
                  <a:noFill/>
                </a:uFill>
              </a:rPr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b="1" dirty="0"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</a:rPr>
              <a:t>Debug_mode</a:t>
            </a:r>
            <a:r>
              <a:rPr lang="en-US" dirty="0"/>
              <a:t> </a:t>
            </a: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/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Plot_graph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Write_new_coeffs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* Both ADC Channels can be calibrated at once within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20V.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Only a single DAC Channel is calibrated at once within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1V.</a:t>
            </a:r>
            <a:endParaRPr lang="en-US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253049" y="43403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Grafik 1" descr="Ein Bild, das Text, Maschine, Elektronik, Armaturenbrett enthält.&#10;&#10;Automatisch generierte Beschreibung">
            <a:extLst>
              <a:ext uri="{FF2B5EF4-FFF2-40B4-BE49-F238E27FC236}">
                <a16:creationId xmlns:a16="http://schemas.microsoft.com/office/drawing/2014/main" id="{0379C293-BCC6-7C5B-2194-F46EA4902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86" y="1785201"/>
            <a:ext cx="4501014" cy="335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858107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de-DE" sz="2400" b="0" dirty="0" err="1">
                <a:solidFill>
                  <a:srgbClr val="FFC000"/>
                </a:solidFill>
              </a:rPr>
              <a:t>Implementating</a:t>
            </a:r>
            <a:r>
              <a:rPr lang="de-DE" sz="2400" b="0" dirty="0">
                <a:solidFill>
                  <a:srgbClr val="FFC000"/>
                </a:solidFill>
              </a:rPr>
              <a:t> G/O </a:t>
            </a:r>
            <a:r>
              <a:rPr lang="de-DE" sz="2400" b="0" dirty="0" err="1">
                <a:solidFill>
                  <a:srgbClr val="FFC000"/>
                </a:solidFill>
              </a:rPr>
              <a:t>parameters</a:t>
            </a:r>
            <a:br>
              <a:rPr lang="de-DE" sz="2400" b="0" dirty="0">
                <a:solidFill>
                  <a:srgbClr val="FFC000"/>
                </a:solidFill>
              </a:rPr>
            </a:br>
            <a:br>
              <a:rPr lang="de-DE" sz="2400" b="0" dirty="0">
                <a:solidFill>
                  <a:srgbClr val="FFC000"/>
                </a:solidFill>
              </a:rPr>
            </a:br>
            <a: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  <a:t>-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During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the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compilation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of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C source code, RP ID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is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 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obtained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from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tools/getRPID.sh and a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flag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 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is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created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br>
              <a:rPr lang="de-DE" sz="2400" b="0" dirty="0">
                <a:solidFill>
                  <a:srgbClr val="FFC000"/>
                </a:solidFill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  <a:t>-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Only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the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gain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/offset-parameters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defined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the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 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connected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RP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are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used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giving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out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or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measuring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 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the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e-DE" sz="1150" b="0" dirty="0" err="1">
                <a:solidFill>
                  <a:schemeClr val="bg1"/>
                </a:solidFill>
                <a:latin typeface="Montserrat" panose="00000500000000000000" pitchFamily="2" charset="0"/>
              </a:rPr>
              <a:t>voltage</a:t>
            </a:r>
            <a:r>
              <a:rPr lang="de-DE" sz="1150" b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b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</a:br>
            <a: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</a:rPr>
              <a:t>- </a:t>
            </a:r>
            <a:r>
              <a:rPr lang="de-DE" sz="115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rp_dac_set_voltage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: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voltage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is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adjusted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using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the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b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 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parameters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,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voltage_cal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=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voltage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*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gain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+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offset</a:t>
            </a:r>
            <a:b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</a:br>
            <a:b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de-DE" sz="1150" b="0" dirty="0">
                <a:solidFill>
                  <a:srgbClr val="FFC00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-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get_voltage_fast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: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similar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to</a:t>
            </a:r>
            <a:r>
              <a:rPr lang="de-DE" sz="1150" b="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1150" b="0" dirty="0" err="1">
                <a:latin typeface="Montserrat" panose="00000500000000000000" pitchFamily="2" charset="0"/>
                <a:cs typeface="Arial" panose="020B0604020202020204" pitchFamily="34" charset="0"/>
              </a:rPr>
              <a:t>rp_dac_set_voltage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de-DE" sz="2400" b="0" dirty="0">
              <a:solidFill>
                <a:srgbClr val="FFC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B011CA-3413-9DE4-D54E-6BD50E0D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12" y="550127"/>
            <a:ext cx="4765288" cy="22914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0818567-35EE-6AD1-3069-69835F4B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12" y="2899022"/>
            <a:ext cx="4765287" cy="2244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4FEC3-4AE5-934C-5522-61307D04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700" cy="941400"/>
          </a:xfrm>
        </p:spPr>
        <p:txBody>
          <a:bodyPr/>
          <a:lstStyle/>
          <a:p>
            <a:r>
              <a:rPr lang="de-DE" dirty="0"/>
              <a:t>Test RP DAC and ADC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701D1-0F13-9464-4ADF-325FF32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7637"/>
            <a:ext cx="7172100" cy="3039900"/>
          </a:xfrm>
        </p:spPr>
        <p:txBody>
          <a:bodyPr/>
          <a:lstStyle/>
          <a:p>
            <a:pPr marL="155575" indent="0">
              <a:buNone/>
            </a:pPr>
            <a:endParaRPr lang="de-DE" dirty="0">
              <a:solidFill>
                <a:schemeClr val="accent4"/>
              </a:solidFill>
            </a:endParaRPr>
          </a:p>
          <a:p>
            <a:pPr marL="155575" indent="0">
              <a:buNone/>
            </a:pPr>
            <a:endParaRPr lang="de-DE" dirty="0">
              <a:solidFill>
                <a:schemeClr val="accent4"/>
              </a:solidFill>
            </a:endParaRPr>
          </a:p>
          <a:p>
            <a:pPr marL="155575" indent="0">
              <a:buNone/>
            </a:pPr>
            <a:r>
              <a:rPr lang="de-DE" dirty="0">
                <a:solidFill>
                  <a:schemeClr val="accent4"/>
                </a:solidFill>
              </a:rPr>
              <a:t>- </a:t>
            </a:r>
            <a:r>
              <a:rPr lang="de-DE" dirty="0"/>
              <a:t>After </a:t>
            </a:r>
            <a:r>
              <a:rPr lang="de-DE" dirty="0" err="1"/>
              <a:t>calibrating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ADC and DAC </a:t>
            </a:r>
            <a:r>
              <a:rPr lang="de-DE" dirty="0" err="1"/>
              <a:t>channels</a:t>
            </a:r>
            <a:r>
              <a:rPr lang="de-DE" dirty="0"/>
              <a:t>, rp_dac_adc_test.py </a:t>
            </a:r>
          </a:p>
          <a:p>
            <a:pPr marL="155575" indent="0">
              <a:buNone/>
            </a:pPr>
            <a:r>
              <a:rPr lang="de-DE" dirty="0"/>
              <a:t>   was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DAC and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155575" indent="0">
              <a:buNone/>
            </a:pPr>
            <a:r>
              <a:rPr lang="de-DE" dirty="0"/>
              <a:t>   ADC </a:t>
            </a:r>
            <a:r>
              <a:rPr lang="de-DE" dirty="0" err="1"/>
              <a:t>of</a:t>
            </a:r>
            <a:r>
              <a:rPr lang="de-DE" dirty="0"/>
              <a:t> RP.</a:t>
            </a:r>
          </a:p>
          <a:p>
            <a:pPr marL="155575" indent="0">
              <a:buNone/>
            </a:pPr>
            <a:endParaRPr lang="de-DE" dirty="0"/>
          </a:p>
          <a:p>
            <a:pPr marL="155575" indent="0">
              <a:buNone/>
            </a:pPr>
            <a:r>
              <a:rPr lang="de-DE" dirty="0">
                <a:solidFill>
                  <a:schemeClr val="accent4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Connect </a:t>
            </a:r>
            <a:r>
              <a:rPr lang="de-DE" dirty="0" err="1">
                <a:solidFill>
                  <a:schemeClr val="bg1"/>
                </a:solidFill>
              </a:rPr>
              <a:t>both</a:t>
            </a:r>
            <a:r>
              <a:rPr lang="de-DE" dirty="0">
                <a:solidFill>
                  <a:schemeClr val="bg1"/>
                </a:solidFill>
              </a:rPr>
              <a:t> ADC Channels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PORT0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DAC</a:t>
            </a:r>
          </a:p>
          <a:p>
            <a:pPr marL="155575" indent="0">
              <a:buNone/>
            </a:pPr>
            <a:endParaRPr lang="de-DE" dirty="0">
              <a:solidFill>
                <a:schemeClr val="accent4"/>
              </a:solidFill>
            </a:endParaRPr>
          </a:p>
          <a:p>
            <a:pPr marL="155575" indent="0">
              <a:buNone/>
            </a:pPr>
            <a:r>
              <a:rPr lang="de-DE" dirty="0">
                <a:solidFill>
                  <a:schemeClr val="accent4"/>
                </a:solidFill>
              </a:rPr>
              <a:t>- </a:t>
            </a:r>
            <a:r>
              <a:rPr lang="de-DE" dirty="0">
                <a:solidFill>
                  <a:schemeClr val="bg1"/>
                </a:solidFill>
              </a:rPr>
              <a:t>Run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script</a:t>
            </a:r>
            <a:endParaRPr lang="de-DE" dirty="0">
              <a:solidFill>
                <a:schemeClr val="bg1"/>
              </a:solidFill>
            </a:endParaRPr>
          </a:p>
          <a:p>
            <a:pPr marL="155575" indent="0">
              <a:buNone/>
            </a:pPr>
            <a:endParaRPr lang="de-DE" dirty="0">
              <a:solidFill>
                <a:schemeClr val="accent4"/>
              </a:solidFill>
            </a:endParaRPr>
          </a:p>
          <a:p>
            <a:pPr marL="155575" indent="0">
              <a:buNone/>
            </a:pPr>
            <a:r>
              <a:rPr lang="de-DE" dirty="0">
                <a:solidFill>
                  <a:schemeClr val="accent4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Test on a </a:t>
            </a:r>
            <a:r>
              <a:rPr lang="de-DE" dirty="0" err="1">
                <a:solidFill>
                  <a:schemeClr val="bg1"/>
                </a:solidFill>
              </a:rPr>
              <a:t>channel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either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executed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pressing</a:t>
            </a:r>
            <a:r>
              <a:rPr lang="de-DE" dirty="0">
                <a:solidFill>
                  <a:schemeClr val="bg1"/>
                </a:solidFill>
              </a:rPr>
              <a:t> „Enter“</a:t>
            </a:r>
          </a:p>
          <a:p>
            <a:pPr marL="155575" indent="0">
              <a:buNone/>
            </a:pPr>
            <a:r>
              <a:rPr lang="de-DE" dirty="0">
                <a:solidFill>
                  <a:schemeClr val="bg1"/>
                </a:solidFill>
              </a:rPr>
              <a:t>  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skipped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pressing</a:t>
            </a:r>
            <a:r>
              <a:rPr lang="de-DE" dirty="0">
                <a:solidFill>
                  <a:schemeClr val="bg1"/>
                </a:solidFill>
              </a:rPr>
              <a:t> „X“.</a:t>
            </a:r>
            <a:r>
              <a:rPr lang="de-DE" dirty="0">
                <a:solidFill>
                  <a:schemeClr val="accent4"/>
                </a:solidFill>
              </a:rPr>
              <a:t> </a:t>
            </a:r>
          </a:p>
          <a:p>
            <a:pPr marL="155575" indent="0">
              <a:buNone/>
            </a:pPr>
            <a:endParaRPr lang="de-DE" dirty="0"/>
          </a:p>
        </p:txBody>
      </p:sp>
      <p:pic>
        <p:nvPicPr>
          <p:cNvPr id="4" name="Grafik 3" descr="Ein Bild, das Reihe, Diagramm, Text enthält.&#10;&#10;Automatisch generierte Beschreibung">
            <a:extLst>
              <a:ext uri="{FF2B5EF4-FFF2-40B4-BE49-F238E27FC236}">
                <a16:creationId xmlns:a16="http://schemas.microsoft.com/office/drawing/2014/main" id="{F98C3DF7-AF8D-781E-993B-ADA2457FB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98" y="-1"/>
            <a:ext cx="38358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69" y="3720650"/>
            <a:ext cx="4110091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latin typeface="Montserrat ExtraBold" panose="00000900000000000000" pitchFamily="2" charset="0"/>
              </a:rPr>
              <a:t>Vielen Dank für eure Aufmerksamkeit !!</a:t>
            </a:r>
            <a:endParaRPr sz="2400" dirty="0">
              <a:latin typeface="Montserrat ExtraBold" panose="00000900000000000000" pitchFamily="2" charset="0"/>
            </a:endParaRPr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Bildschirmpräsentation (16:9)</PresentationFormat>
  <Paragraphs>46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Montserrat</vt:lpstr>
      <vt:lpstr>Montserrat ExtraBold</vt:lpstr>
      <vt:lpstr>Arial</vt:lpstr>
      <vt:lpstr>Futuristic Background by Slidesgo</vt:lpstr>
      <vt:lpstr>Calibrating RP  DAC and ADC</vt:lpstr>
      <vt:lpstr>Keithley Script to set and get voltage</vt:lpstr>
      <vt:lpstr>Running the Scripts</vt:lpstr>
      <vt:lpstr>Implementating G/O parameters  - During the compilation of C source code, RP ID is     obtained from tools/getRPID.sh and a compiler flag     is created.  - Only the gain/offset-parameters defined for the     connected RP are used while giving out or measuring     the voltage       -  rp_dac_set_voltage: voltage is adjusted using the     parameters , voltage_cal = voltage * gain + offset  - get_voltage_fast: similar to rp_dac_set_voltage   </vt:lpstr>
      <vt:lpstr>Test RP DAC and ADC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Adhikari, Kapil</cp:lastModifiedBy>
  <cp:revision>3</cp:revision>
  <dcterms:modified xsi:type="dcterms:W3CDTF">2024-07-08T15:21:55Z</dcterms:modified>
</cp:coreProperties>
</file>