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7"/>
    <p:restoredTop sz="94648"/>
  </p:normalViewPr>
  <p:slideViewPr>
    <p:cSldViewPr snapToGrid="0" snapToObjects="1">
      <p:cViewPr varScale="1">
        <p:scale>
          <a:sx n="98" d="100"/>
          <a:sy n="98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08A-9059-9E49-A98E-5772BDFF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300220"/>
          </a:xfrm>
        </p:spPr>
        <p:txBody>
          <a:bodyPr/>
          <a:lstStyle/>
          <a:p>
            <a:r>
              <a:rPr lang="en-US" dirty="0"/>
              <a:t>Correlation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Causation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4DE6-2D9B-E74A-871E-3F550B10A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8361229" cy="1086237"/>
          </a:xfrm>
        </p:spPr>
        <p:txBody>
          <a:bodyPr>
            <a:noAutofit/>
          </a:bodyPr>
          <a:lstStyle/>
          <a:p>
            <a:r>
              <a:rPr lang="en-US" sz="3600" dirty="0"/>
              <a:t>Correlation does not imply causation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1FE91-9F6F-2046-9EDA-8C8D69CB1B1F}"/>
              </a:ext>
            </a:extLst>
          </p:cNvPr>
          <p:cNvSpPr txBox="1"/>
          <p:nvPr/>
        </p:nvSpPr>
        <p:spPr>
          <a:xfrm>
            <a:off x="7931933" y="5042516"/>
            <a:ext cx="2344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Nilima</a:t>
            </a:r>
            <a:r>
              <a:rPr lang="en-US" sz="2800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7491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7D5F5-3B57-0A47-B1D8-02ABA7B8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89" y="517775"/>
            <a:ext cx="9115550" cy="784932"/>
          </a:xfrm>
        </p:spPr>
        <p:txBody>
          <a:bodyPr>
            <a:normAutofit/>
          </a:bodyPr>
          <a:lstStyle/>
          <a:p>
            <a:r>
              <a:rPr lang="en-US" b="1" dirty="0"/>
              <a:t>What is Correlation?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6401-F44D-DC42-9E11-E941FF7D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90" y="1620862"/>
            <a:ext cx="10372625" cy="4911825"/>
          </a:xfrm>
        </p:spPr>
        <p:txBody>
          <a:bodyPr>
            <a:normAutofit/>
          </a:bodyPr>
          <a:lstStyle/>
          <a:p>
            <a:r>
              <a:rPr lang="en-US" sz="3600" dirty="0"/>
              <a:t>association between variable quantities</a:t>
            </a:r>
          </a:p>
          <a:p>
            <a:r>
              <a:rPr lang="en-US" sz="3600" dirty="0"/>
              <a:t>Measures how variables are related 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4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EE0-8527-2B4B-9FF4-D1F71293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8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Coefficient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B5E7-3C9C-8C4C-B526-941E2618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/>
          </a:bodyPr>
          <a:lstStyle/>
          <a:p>
            <a:r>
              <a:rPr lang="en-US" sz="3600" dirty="0"/>
              <a:t>Pearson correlation coefficient </a:t>
            </a:r>
          </a:p>
          <a:p>
            <a:r>
              <a:rPr lang="en-US" sz="3600" dirty="0"/>
              <a:t>denoted by ‘r’</a:t>
            </a:r>
          </a:p>
          <a:p>
            <a:r>
              <a:rPr lang="en-US" sz="3600" dirty="0"/>
              <a:t>value ranges between -1 to 1 </a:t>
            </a:r>
          </a:p>
          <a:p>
            <a:r>
              <a:rPr lang="en-US" sz="3600" dirty="0"/>
              <a:t>0 means no relationship </a:t>
            </a:r>
          </a:p>
          <a:p>
            <a:r>
              <a:rPr lang="en-US" sz="3600" dirty="0"/>
              <a:t>1 means perfect positive correlation</a:t>
            </a:r>
          </a:p>
          <a:p>
            <a:r>
              <a:rPr lang="en-US" sz="3600" dirty="0"/>
              <a:t>-1 means perfect negative correlation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CC86-599F-5E43-8CA1-3E4D80AE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75" y="399789"/>
            <a:ext cx="10176802" cy="1485900"/>
          </a:xfrm>
        </p:spPr>
        <p:txBody>
          <a:bodyPr>
            <a:normAutofit/>
          </a:bodyPr>
          <a:lstStyle/>
          <a:p>
            <a:r>
              <a:rPr lang="en-US" sz="3400" b="1" dirty="0"/>
              <a:t>Example: Correlation between Ice cream sales and sunglasses sold</a:t>
            </a:r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EE319-F925-5648-AB44-049F4BE5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1" y="1728592"/>
            <a:ext cx="5554243" cy="38955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8CF2-7B79-0A46-88BB-895B337F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794" y="1885689"/>
            <a:ext cx="5348614" cy="3581400"/>
          </a:xfrm>
        </p:spPr>
        <p:txBody>
          <a:bodyPr>
            <a:normAutofit/>
          </a:bodyPr>
          <a:lstStyle/>
          <a:p>
            <a:r>
              <a:rPr lang="en-US" dirty="0"/>
              <a:t>Sale of ice cream increasing as the sale of sunglasses is increasing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Sale of ice cream and sale of sunglasses is correlated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not mean sale of sunglasses causes sale of ice cream</a:t>
            </a:r>
          </a:p>
        </p:txBody>
      </p:sp>
    </p:spTree>
    <p:extLst>
      <p:ext uri="{BB962C8B-B14F-4D97-AF65-F5344CB8AC3E}">
        <p14:creationId xmlns:p14="http://schemas.microsoft.com/office/powerpoint/2010/main" val="320753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E00A-22E3-0840-B14D-90371F5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228"/>
          </a:xfrm>
        </p:spPr>
        <p:txBody>
          <a:bodyPr/>
          <a:lstStyle/>
          <a:p>
            <a:r>
              <a:rPr lang="en-US" b="1" dirty="0"/>
              <a:t>What is Causation?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357D-4667-8F47-BD73-EB7F46BA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8678"/>
            <a:ext cx="9601200" cy="4208721"/>
          </a:xfrm>
        </p:spPr>
        <p:txBody>
          <a:bodyPr/>
          <a:lstStyle/>
          <a:p>
            <a:r>
              <a:rPr lang="en-US" sz="3600" dirty="0"/>
              <a:t>one event is 100 percent certain to cause something 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9E37-AC6F-E140-98A0-6AEEB8EE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758"/>
          </a:xfrm>
        </p:spPr>
        <p:txBody>
          <a:bodyPr/>
          <a:lstStyle/>
          <a:p>
            <a:r>
              <a:rPr lang="en-US" b="1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F37A-03C2-1E40-94BC-9F306A27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8558"/>
            <a:ext cx="9601200" cy="4378842"/>
          </a:xfrm>
        </p:spPr>
        <p:txBody>
          <a:bodyPr/>
          <a:lstStyle/>
          <a:p>
            <a:r>
              <a:rPr lang="en-US" sz="3600" dirty="0"/>
              <a:t>High correlation can indicate causation</a:t>
            </a:r>
          </a:p>
          <a:p>
            <a:r>
              <a:rPr lang="en-US" sz="3600" dirty="0"/>
              <a:t>Correlation does not imply causation</a:t>
            </a:r>
          </a:p>
          <a:p>
            <a:r>
              <a:rPr lang="en-US" sz="3600" dirty="0"/>
              <a:t>Presence of a third variable?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5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93691-4B29-EE46-B121-8B3C362B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525105"/>
            <a:ext cx="9550581" cy="37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21CE4-075E-7E4C-A021-F1A57C3B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54" y="1994435"/>
            <a:ext cx="9550581" cy="3867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12BD9-5F18-2B41-8722-DD166A24793D}"/>
              </a:ext>
            </a:extLst>
          </p:cNvPr>
          <p:cNvSpPr txBox="1"/>
          <p:nvPr/>
        </p:nvSpPr>
        <p:spPr>
          <a:xfrm>
            <a:off x="4529587" y="1096591"/>
            <a:ext cx="3135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6606380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131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Correlation  VS.  Causation</vt:lpstr>
      <vt:lpstr>What is Correlation?</vt:lpstr>
      <vt:lpstr>Correlation Coefficient </vt:lpstr>
      <vt:lpstr>Example: Correlation between Ice cream sales and sunglasses sold</vt:lpstr>
      <vt:lpstr>What is Causation?</vt:lpstr>
      <vt:lpstr>Correlation VS Causation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 Causation</dc:title>
  <dc:creator>Pandey, Nilima</dc:creator>
  <cp:lastModifiedBy>Khanal, Kapil</cp:lastModifiedBy>
  <cp:revision>8</cp:revision>
  <dcterms:created xsi:type="dcterms:W3CDTF">2019-02-21T01:18:02Z</dcterms:created>
  <dcterms:modified xsi:type="dcterms:W3CDTF">2019-02-21T03:49:50Z</dcterms:modified>
</cp:coreProperties>
</file>