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8" r:id="rId2"/>
    <p:sldId id="279" r:id="rId3"/>
    <p:sldId id="280" r:id="rId4"/>
    <p:sldId id="281" r:id="rId5"/>
    <p:sldId id="282" r:id="rId6"/>
    <p:sldId id="283" r:id="rId7"/>
    <p:sldId id="284" r:id="rId8"/>
    <p:sldId id="285" r:id="rId9"/>
    <p:sldId id="286" r:id="rId10"/>
    <p:sldId id="257" r:id="rId11"/>
    <p:sldId id="258" r:id="rId12"/>
    <p:sldId id="259" r:id="rId13"/>
    <p:sldId id="260" r:id="rId14"/>
    <p:sldId id="261" r:id="rId15"/>
    <p:sldId id="276" r:id="rId16"/>
    <p:sldId id="277" r:id="rId17"/>
    <p:sldId id="262" r:id="rId18"/>
    <p:sldId id="263" r:id="rId19"/>
    <p:sldId id="26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5" autoAdjust="0"/>
    <p:restoredTop sz="94660"/>
  </p:normalViewPr>
  <p:slideViewPr>
    <p:cSldViewPr snapToGrid="0">
      <p:cViewPr varScale="1">
        <p:scale>
          <a:sx n="81" d="100"/>
          <a:sy n="81" d="100"/>
        </p:scale>
        <p:origin x="108"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45F17D-CFDE-4FD2-B64F-C8D7A9D6963C}"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014DA-75C6-4ABE-9BE0-361458E31002}" type="slidenum">
              <a:rPr lang="en-IN" smtClean="0"/>
              <a:t>‹#›</a:t>
            </a:fld>
            <a:endParaRPr lang="en-IN"/>
          </a:p>
        </p:txBody>
      </p:sp>
    </p:spTree>
    <p:extLst>
      <p:ext uri="{BB962C8B-B14F-4D97-AF65-F5344CB8AC3E}">
        <p14:creationId xmlns:p14="http://schemas.microsoft.com/office/powerpoint/2010/main" val="2919866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45F17D-CFDE-4FD2-B64F-C8D7A9D6963C}"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3014DA-75C6-4ABE-9BE0-361458E31002}" type="slidenum">
              <a:rPr lang="en-IN" smtClean="0"/>
              <a:t>‹#›</a:t>
            </a:fld>
            <a:endParaRPr lang="en-IN"/>
          </a:p>
        </p:txBody>
      </p:sp>
    </p:spTree>
    <p:extLst>
      <p:ext uri="{BB962C8B-B14F-4D97-AF65-F5344CB8AC3E}">
        <p14:creationId xmlns:p14="http://schemas.microsoft.com/office/powerpoint/2010/main" val="197259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445F17D-CFDE-4FD2-B64F-C8D7A9D6963C}"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014DA-75C6-4ABE-9BE0-361458E31002}" type="slidenum">
              <a:rPr lang="en-IN" smtClean="0"/>
              <a:t>‹#›</a:t>
            </a:fld>
            <a:endParaRPr lang="en-IN"/>
          </a:p>
        </p:txBody>
      </p:sp>
    </p:spTree>
    <p:extLst>
      <p:ext uri="{BB962C8B-B14F-4D97-AF65-F5344CB8AC3E}">
        <p14:creationId xmlns:p14="http://schemas.microsoft.com/office/powerpoint/2010/main" val="2322920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445F17D-CFDE-4FD2-B64F-C8D7A9D6963C}"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014DA-75C6-4ABE-9BE0-361458E31002}"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6418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45F17D-CFDE-4FD2-B64F-C8D7A9D6963C}"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014DA-75C6-4ABE-9BE0-361458E31002}" type="slidenum">
              <a:rPr lang="en-IN" smtClean="0"/>
              <a:t>‹#›</a:t>
            </a:fld>
            <a:endParaRPr lang="en-IN"/>
          </a:p>
        </p:txBody>
      </p:sp>
    </p:spTree>
    <p:extLst>
      <p:ext uri="{BB962C8B-B14F-4D97-AF65-F5344CB8AC3E}">
        <p14:creationId xmlns:p14="http://schemas.microsoft.com/office/powerpoint/2010/main" val="4061334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445F17D-CFDE-4FD2-B64F-C8D7A9D6963C}" type="datetimeFigureOut">
              <a:rPr lang="en-IN" smtClean="0"/>
              <a:t>06-11-2024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014DA-75C6-4ABE-9BE0-361458E31002}" type="slidenum">
              <a:rPr lang="en-IN" smtClean="0"/>
              <a:t>‹#›</a:t>
            </a:fld>
            <a:endParaRPr lang="en-IN"/>
          </a:p>
        </p:txBody>
      </p:sp>
    </p:spTree>
    <p:extLst>
      <p:ext uri="{BB962C8B-B14F-4D97-AF65-F5344CB8AC3E}">
        <p14:creationId xmlns:p14="http://schemas.microsoft.com/office/powerpoint/2010/main" val="2308392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445F17D-CFDE-4FD2-B64F-C8D7A9D6963C}" type="datetimeFigureOut">
              <a:rPr lang="en-IN" smtClean="0"/>
              <a:t>06-11-2024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014DA-75C6-4ABE-9BE0-361458E31002}" type="slidenum">
              <a:rPr lang="en-IN" smtClean="0"/>
              <a:t>‹#›</a:t>
            </a:fld>
            <a:endParaRPr lang="en-IN"/>
          </a:p>
        </p:txBody>
      </p:sp>
    </p:spTree>
    <p:extLst>
      <p:ext uri="{BB962C8B-B14F-4D97-AF65-F5344CB8AC3E}">
        <p14:creationId xmlns:p14="http://schemas.microsoft.com/office/powerpoint/2010/main" val="1984482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45F17D-CFDE-4FD2-B64F-C8D7A9D6963C}"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014DA-75C6-4ABE-9BE0-361458E31002}" type="slidenum">
              <a:rPr lang="en-IN" smtClean="0"/>
              <a:t>‹#›</a:t>
            </a:fld>
            <a:endParaRPr lang="en-IN"/>
          </a:p>
        </p:txBody>
      </p:sp>
    </p:spTree>
    <p:extLst>
      <p:ext uri="{BB962C8B-B14F-4D97-AF65-F5344CB8AC3E}">
        <p14:creationId xmlns:p14="http://schemas.microsoft.com/office/powerpoint/2010/main" val="1976185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45F17D-CFDE-4FD2-B64F-C8D7A9D6963C}"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014DA-75C6-4ABE-9BE0-361458E31002}" type="slidenum">
              <a:rPr lang="en-IN" smtClean="0"/>
              <a:t>‹#›</a:t>
            </a:fld>
            <a:endParaRPr lang="en-IN"/>
          </a:p>
        </p:txBody>
      </p:sp>
    </p:spTree>
    <p:extLst>
      <p:ext uri="{BB962C8B-B14F-4D97-AF65-F5344CB8AC3E}">
        <p14:creationId xmlns:p14="http://schemas.microsoft.com/office/powerpoint/2010/main" val="3389863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445F17D-CFDE-4FD2-B64F-C8D7A9D6963C}"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014DA-75C6-4ABE-9BE0-361458E31002}" type="slidenum">
              <a:rPr lang="en-IN" smtClean="0"/>
              <a:t>‹#›</a:t>
            </a:fld>
            <a:endParaRPr lang="en-IN"/>
          </a:p>
        </p:txBody>
      </p:sp>
    </p:spTree>
    <p:extLst>
      <p:ext uri="{BB962C8B-B14F-4D97-AF65-F5344CB8AC3E}">
        <p14:creationId xmlns:p14="http://schemas.microsoft.com/office/powerpoint/2010/main" val="4041391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45F17D-CFDE-4FD2-B64F-C8D7A9D6963C}"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33014DA-75C6-4ABE-9BE0-361458E31002}" type="slidenum">
              <a:rPr lang="en-IN" smtClean="0"/>
              <a:t>‹#›</a:t>
            </a:fld>
            <a:endParaRPr lang="en-IN"/>
          </a:p>
        </p:txBody>
      </p:sp>
    </p:spTree>
    <p:extLst>
      <p:ext uri="{BB962C8B-B14F-4D97-AF65-F5344CB8AC3E}">
        <p14:creationId xmlns:p14="http://schemas.microsoft.com/office/powerpoint/2010/main" val="3817199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45F17D-CFDE-4FD2-B64F-C8D7A9D6963C}"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3014DA-75C6-4ABE-9BE0-361458E31002}" type="slidenum">
              <a:rPr lang="en-IN" smtClean="0"/>
              <a:t>‹#›</a:t>
            </a:fld>
            <a:endParaRPr lang="en-IN"/>
          </a:p>
        </p:txBody>
      </p:sp>
    </p:spTree>
    <p:extLst>
      <p:ext uri="{BB962C8B-B14F-4D97-AF65-F5344CB8AC3E}">
        <p14:creationId xmlns:p14="http://schemas.microsoft.com/office/powerpoint/2010/main" val="698242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45F17D-CFDE-4FD2-B64F-C8D7A9D6963C}" type="datetimeFigureOut">
              <a:rPr lang="en-IN" smtClean="0"/>
              <a:t>06-11-2024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33014DA-75C6-4ABE-9BE0-361458E31002}" type="slidenum">
              <a:rPr lang="en-IN" smtClean="0"/>
              <a:t>‹#›</a:t>
            </a:fld>
            <a:endParaRPr lang="en-IN"/>
          </a:p>
        </p:txBody>
      </p:sp>
    </p:spTree>
    <p:extLst>
      <p:ext uri="{BB962C8B-B14F-4D97-AF65-F5344CB8AC3E}">
        <p14:creationId xmlns:p14="http://schemas.microsoft.com/office/powerpoint/2010/main" val="1184025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445F17D-CFDE-4FD2-B64F-C8D7A9D6963C}" type="datetimeFigureOut">
              <a:rPr lang="en-IN" smtClean="0"/>
              <a:t>06-11-2024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33014DA-75C6-4ABE-9BE0-361458E31002}" type="slidenum">
              <a:rPr lang="en-IN" smtClean="0"/>
              <a:t>‹#›</a:t>
            </a:fld>
            <a:endParaRPr lang="en-IN"/>
          </a:p>
        </p:txBody>
      </p:sp>
    </p:spTree>
    <p:extLst>
      <p:ext uri="{BB962C8B-B14F-4D97-AF65-F5344CB8AC3E}">
        <p14:creationId xmlns:p14="http://schemas.microsoft.com/office/powerpoint/2010/main" val="2766709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445F17D-CFDE-4FD2-B64F-C8D7A9D6963C}" type="datetimeFigureOut">
              <a:rPr lang="en-IN" smtClean="0"/>
              <a:t>06-11-2024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33014DA-75C6-4ABE-9BE0-361458E31002}" type="slidenum">
              <a:rPr lang="en-IN" smtClean="0"/>
              <a:t>‹#›</a:t>
            </a:fld>
            <a:endParaRPr lang="en-IN"/>
          </a:p>
        </p:txBody>
      </p:sp>
    </p:spTree>
    <p:extLst>
      <p:ext uri="{BB962C8B-B14F-4D97-AF65-F5344CB8AC3E}">
        <p14:creationId xmlns:p14="http://schemas.microsoft.com/office/powerpoint/2010/main" val="96453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445F17D-CFDE-4FD2-B64F-C8D7A9D6963C}" type="datetimeFigureOut">
              <a:rPr lang="en-IN" smtClean="0"/>
              <a:t>06-11-2024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33014DA-75C6-4ABE-9BE0-361458E31002}" type="slidenum">
              <a:rPr lang="en-IN" smtClean="0"/>
              <a:t>‹#›</a:t>
            </a:fld>
            <a:endParaRPr lang="en-IN"/>
          </a:p>
        </p:txBody>
      </p:sp>
    </p:spTree>
    <p:extLst>
      <p:ext uri="{BB962C8B-B14F-4D97-AF65-F5344CB8AC3E}">
        <p14:creationId xmlns:p14="http://schemas.microsoft.com/office/powerpoint/2010/main" val="4192893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45F17D-CFDE-4FD2-B64F-C8D7A9D6963C}"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33014DA-75C6-4ABE-9BE0-361458E31002}" type="slidenum">
              <a:rPr lang="en-IN" smtClean="0"/>
              <a:t>‹#›</a:t>
            </a:fld>
            <a:endParaRPr lang="en-IN"/>
          </a:p>
        </p:txBody>
      </p:sp>
    </p:spTree>
    <p:extLst>
      <p:ext uri="{BB962C8B-B14F-4D97-AF65-F5344CB8AC3E}">
        <p14:creationId xmlns:p14="http://schemas.microsoft.com/office/powerpoint/2010/main" val="3057426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445F17D-CFDE-4FD2-B64F-C8D7A9D6963C}" type="datetimeFigureOut">
              <a:rPr lang="en-IN" smtClean="0"/>
              <a:t>06-11-2024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33014DA-75C6-4ABE-9BE0-361458E31002}" type="slidenum">
              <a:rPr lang="en-IN" smtClean="0"/>
              <a:t>‹#›</a:t>
            </a:fld>
            <a:endParaRPr lang="en-IN"/>
          </a:p>
        </p:txBody>
      </p:sp>
    </p:spTree>
    <p:extLst>
      <p:ext uri="{BB962C8B-B14F-4D97-AF65-F5344CB8AC3E}">
        <p14:creationId xmlns:p14="http://schemas.microsoft.com/office/powerpoint/2010/main" val="1754269184"/>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tif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hebalance.com/discouraged-workers-definition-causes-and-effects-3305514" TargetMode="External"/><Relationship Id="rId2" Type="http://schemas.openxmlformats.org/officeDocument/2006/relationships/hyperlink" Target="https://www.thebalance.com/what-is-unemployment-3306222"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95CA29-7B60-415F-84A7-3D2934B67C35}"/>
              </a:ext>
            </a:extLst>
          </p:cNvPr>
          <p:cNvSpPr>
            <a:spLocks noGrp="1"/>
          </p:cNvSpPr>
          <p:nvPr>
            <p:ph type="title"/>
          </p:nvPr>
        </p:nvSpPr>
        <p:spPr>
          <a:xfrm>
            <a:off x="999038" y="818147"/>
            <a:ext cx="9404723" cy="1400530"/>
          </a:xfrm>
        </p:spPr>
        <p:txBody>
          <a:bodyPr/>
          <a:lstStyle/>
          <a:p>
            <a:r>
              <a:rPr lang="en-US" dirty="0"/>
              <a:t>Inflation</a:t>
            </a:r>
            <a:endParaRPr lang="en-IN" dirty="0"/>
          </a:p>
        </p:txBody>
      </p:sp>
      <p:sp>
        <p:nvSpPr>
          <p:cNvPr id="3" name="Content Placeholder 2">
            <a:extLst>
              <a:ext uri="{FF2B5EF4-FFF2-40B4-BE49-F238E27FC236}">
                <a16:creationId xmlns:a16="http://schemas.microsoft.com/office/drawing/2014/main" xmlns="" id="{1747E020-125F-496B-8C0D-88CB78FCF6B2}"/>
              </a:ext>
            </a:extLst>
          </p:cNvPr>
          <p:cNvSpPr>
            <a:spLocks noGrp="1"/>
          </p:cNvSpPr>
          <p:nvPr>
            <p:ph idx="1"/>
          </p:nvPr>
        </p:nvSpPr>
        <p:spPr>
          <a:xfrm>
            <a:off x="401577" y="1981200"/>
            <a:ext cx="6727506" cy="4130841"/>
          </a:xfrm>
        </p:spPr>
        <p:txBody>
          <a:bodyPr>
            <a:normAutofit/>
          </a:bodyPr>
          <a:lstStyle/>
          <a:p>
            <a:pPr algn="l" fontAlgn="base">
              <a:buFont typeface="Arial" panose="020B0604020202020204" pitchFamily="34" charset="0"/>
              <a:buChar char="•"/>
            </a:pPr>
            <a:r>
              <a:rPr lang="en-US" sz="2400" b="0" i="0" dirty="0">
                <a:effectLst/>
                <a:latin typeface="inherit"/>
              </a:rPr>
              <a:t>Inflation is commonly understood as a situation of substantial, and general increase in the level of prices of goods and services in an economy and a consequent fall in the value of money over a period of time. </a:t>
            </a:r>
          </a:p>
          <a:p>
            <a:pPr algn="l" fontAlgn="base">
              <a:buFont typeface="Arial" panose="020B0604020202020204" pitchFamily="34" charset="0"/>
              <a:buChar char="•"/>
            </a:pPr>
            <a:r>
              <a:rPr lang="en-US" sz="2400" b="0" i="0" dirty="0">
                <a:effectLst/>
                <a:latin typeface="inherit"/>
              </a:rPr>
              <a:t>When the general price level rises, value of money falls and as such each unit of currency buys fewer goods and services. Consequently, inflation reflects a reduction in the purchasing power per unit of money. </a:t>
            </a:r>
          </a:p>
          <a:p>
            <a:pPr algn="l" fontAlgn="base">
              <a:buFont typeface="Arial" panose="020B0604020202020204" pitchFamily="34" charset="0"/>
              <a:buChar char="•"/>
            </a:pPr>
            <a:endParaRPr lang="en-US" b="0" i="0" dirty="0">
              <a:effectLst/>
              <a:latin typeface="inherit"/>
            </a:endParaRPr>
          </a:p>
        </p:txBody>
      </p:sp>
      <p:pic>
        <p:nvPicPr>
          <p:cNvPr id="5" name="Picture 4">
            <a:extLst>
              <a:ext uri="{FF2B5EF4-FFF2-40B4-BE49-F238E27FC236}">
                <a16:creationId xmlns:a16="http://schemas.microsoft.com/office/drawing/2014/main" xmlns="" id="{8C0F599B-4708-46DA-AB35-4643CE24F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0130" y="2667000"/>
            <a:ext cx="4217737" cy="253064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525540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8B755949-EB24-454C-A764-0D266F2D26BE}"/>
              </a:ext>
            </a:extLst>
          </p:cNvPr>
          <p:cNvSpPr>
            <a:spLocks noGrp="1"/>
          </p:cNvSpPr>
          <p:nvPr>
            <p:ph type="title"/>
          </p:nvPr>
        </p:nvSpPr>
        <p:spPr>
          <a:xfrm>
            <a:off x="804672" y="964692"/>
            <a:ext cx="3066937" cy="1188720"/>
          </a:xfrm>
        </p:spPr>
        <p:txBody>
          <a:bodyPr>
            <a:normAutofit/>
          </a:bodyPr>
          <a:lstStyle/>
          <a:p>
            <a:r>
              <a:rPr lang="en-US" sz="2400" dirty="0"/>
              <a:t>Types of unemployment</a:t>
            </a:r>
          </a:p>
        </p:txBody>
      </p:sp>
      <p:sp>
        <p:nvSpPr>
          <p:cNvPr id="6" name="Content Placeholder 2">
            <a:extLst>
              <a:ext uri="{FF2B5EF4-FFF2-40B4-BE49-F238E27FC236}">
                <a16:creationId xmlns:a16="http://schemas.microsoft.com/office/drawing/2014/main" xmlns="" id="{7B9ACD0A-11D5-4B60-A76F-C56BC9491177}"/>
              </a:ext>
            </a:extLst>
          </p:cNvPr>
          <p:cNvSpPr>
            <a:spLocks noGrp="1"/>
          </p:cNvSpPr>
          <p:nvPr>
            <p:ph idx="1"/>
          </p:nvPr>
        </p:nvSpPr>
        <p:spPr>
          <a:xfrm>
            <a:off x="484910" y="2721171"/>
            <a:ext cx="3700754" cy="3651920"/>
          </a:xfrm>
        </p:spPr>
        <p:txBody>
          <a:bodyPr>
            <a:noAutofit/>
          </a:bodyPr>
          <a:lstStyle/>
          <a:p>
            <a:r>
              <a:rPr lang="en-US" sz="2400" u="sng" dirty="0">
                <a:solidFill>
                  <a:srgbClr val="FFFF00"/>
                </a:solidFill>
              </a:rPr>
              <a:t>Frictional </a:t>
            </a:r>
            <a:r>
              <a:rPr lang="en-US" sz="2400" u="sng" dirty="0"/>
              <a:t>Unemployment: </a:t>
            </a:r>
            <a:r>
              <a:rPr lang="en-US" sz="2400" dirty="0"/>
              <a:t>When </a:t>
            </a:r>
            <a:r>
              <a:rPr lang="en-US" sz="2400" dirty="0">
                <a:solidFill>
                  <a:srgbClr val="FFFF00"/>
                </a:solidFill>
              </a:rPr>
              <a:t>people take time</a:t>
            </a:r>
            <a:r>
              <a:rPr lang="en-US" sz="2400" dirty="0"/>
              <a:t> to find a job.</a:t>
            </a:r>
          </a:p>
          <a:p>
            <a:pPr lvl="1"/>
            <a:r>
              <a:rPr lang="en-US" sz="2000" dirty="0"/>
              <a:t>Example: When someone is laid off, changes jobs, or need time to find a job after graduating from school.</a:t>
            </a:r>
          </a:p>
        </p:txBody>
      </p:sp>
      <p:pic>
        <p:nvPicPr>
          <p:cNvPr id="8" name="Picture 7">
            <a:extLst>
              <a:ext uri="{FF2B5EF4-FFF2-40B4-BE49-F238E27FC236}">
                <a16:creationId xmlns:a16="http://schemas.microsoft.com/office/drawing/2014/main" xmlns="" id="{FC5A93C5-5A70-450F-983F-7996131FD0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484" y="2486861"/>
            <a:ext cx="4189664" cy="32161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66865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28D61176-9815-4829-88C2-4921F5755310}"/>
              </a:ext>
            </a:extLst>
          </p:cNvPr>
          <p:cNvSpPr>
            <a:spLocks noGrp="1"/>
          </p:cNvSpPr>
          <p:nvPr>
            <p:ph idx="1"/>
          </p:nvPr>
        </p:nvSpPr>
        <p:spPr>
          <a:xfrm>
            <a:off x="562933" y="1534938"/>
            <a:ext cx="10432472" cy="4211781"/>
          </a:xfrm>
        </p:spPr>
        <p:txBody>
          <a:bodyPr>
            <a:normAutofit/>
          </a:bodyPr>
          <a:lstStyle/>
          <a:p>
            <a:r>
              <a:rPr lang="en-US" sz="2400" u="sng" dirty="0">
                <a:solidFill>
                  <a:srgbClr val="FFFF00"/>
                </a:solidFill>
              </a:rPr>
              <a:t>Structural </a:t>
            </a:r>
            <a:r>
              <a:rPr lang="en-US" sz="2400" u="sng" dirty="0">
                <a:solidFill>
                  <a:schemeClr val="tx1"/>
                </a:solidFill>
              </a:rPr>
              <a:t>Unemployment:</a:t>
            </a:r>
            <a:r>
              <a:rPr lang="en-US" sz="2400" dirty="0">
                <a:solidFill>
                  <a:schemeClr val="tx1"/>
                </a:solidFill>
              </a:rPr>
              <a:t>  When workers’ </a:t>
            </a:r>
            <a:r>
              <a:rPr lang="en-US" sz="2400" dirty="0">
                <a:solidFill>
                  <a:srgbClr val="FFFF00"/>
                </a:solidFill>
              </a:rPr>
              <a:t>skills do not match </a:t>
            </a:r>
            <a:r>
              <a:rPr lang="en-US" sz="2400" dirty="0">
                <a:solidFill>
                  <a:schemeClr val="tx1"/>
                </a:solidFill>
              </a:rPr>
              <a:t>what jobs are available for (structure of) the current economy.</a:t>
            </a:r>
          </a:p>
          <a:p>
            <a:r>
              <a:rPr lang="en-US" sz="2400" dirty="0">
                <a:solidFill>
                  <a:srgbClr val="FFFF00"/>
                </a:solidFill>
              </a:rPr>
              <a:t>Causes of Structural Unemployment:</a:t>
            </a:r>
          </a:p>
          <a:p>
            <a:pPr lvl="1">
              <a:buFont typeface="Arial" panose="020B0604020202020204" pitchFamily="34" charset="0"/>
              <a:buChar char="•"/>
            </a:pPr>
            <a:r>
              <a:rPr lang="en-US" sz="2200" dirty="0">
                <a:solidFill>
                  <a:schemeClr val="tx1"/>
                </a:solidFill>
              </a:rPr>
              <a:t>New Technology</a:t>
            </a:r>
          </a:p>
          <a:p>
            <a:pPr lvl="1">
              <a:buFont typeface="Arial" panose="020B0604020202020204" pitchFamily="34" charset="0"/>
              <a:buChar char="•"/>
            </a:pPr>
            <a:r>
              <a:rPr lang="en-US" sz="2200" dirty="0">
                <a:solidFill>
                  <a:schemeClr val="tx1"/>
                </a:solidFill>
              </a:rPr>
              <a:t>New Resources</a:t>
            </a:r>
          </a:p>
          <a:p>
            <a:pPr lvl="1">
              <a:buFont typeface="Arial" panose="020B0604020202020204" pitchFamily="34" charset="0"/>
              <a:buChar char="•"/>
            </a:pPr>
            <a:r>
              <a:rPr lang="en-US" sz="2200" dirty="0">
                <a:solidFill>
                  <a:schemeClr val="tx1"/>
                </a:solidFill>
              </a:rPr>
              <a:t>Changes in Consumer Demand</a:t>
            </a:r>
          </a:p>
          <a:p>
            <a:pPr lvl="1">
              <a:buFont typeface="Arial" panose="020B0604020202020204" pitchFamily="34" charset="0"/>
              <a:buChar char="•"/>
            </a:pPr>
            <a:r>
              <a:rPr lang="en-US" sz="2200" dirty="0">
                <a:solidFill>
                  <a:srgbClr val="FFFF00"/>
                </a:solidFill>
              </a:rPr>
              <a:t>Globalization</a:t>
            </a:r>
            <a:r>
              <a:rPr lang="en-US" sz="2200" dirty="0">
                <a:solidFill>
                  <a:schemeClr val="tx1"/>
                </a:solidFill>
              </a:rPr>
              <a:t>- Shift to foreign markets</a:t>
            </a:r>
          </a:p>
          <a:p>
            <a:pPr lvl="1">
              <a:buFont typeface="Arial" panose="020B0604020202020204" pitchFamily="34" charset="0"/>
              <a:buChar char="•"/>
            </a:pPr>
            <a:r>
              <a:rPr lang="en-US" sz="2200" dirty="0">
                <a:solidFill>
                  <a:schemeClr val="tx1"/>
                </a:solidFill>
              </a:rPr>
              <a:t>Lack of Education</a:t>
            </a:r>
          </a:p>
          <a:p>
            <a:endParaRPr lang="en-US" sz="2400" dirty="0">
              <a:solidFill>
                <a:srgbClr val="FFFF00"/>
              </a:solidFill>
            </a:endParaRPr>
          </a:p>
        </p:txBody>
      </p:sp>
      <p:pic>
        <p:nvPicPr>
          <p:cNvPr id="6" name="Picture 5">
            <a:extLst>
              <a:ext uri="{FF2B5EF4-FFF2-40B4-BE49-F238E27FC236}">
                <a16:creationId xmlns:a16="http://schemas.microsoft.com/office/drawing/2014/main" xmlns="" id="{C96C66A1-85E6-489B-86A5-4C8FF93BC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8029" y="3284740"/>
            <a:ext cx="4161655" cy="2386144"/>
          </a:xfrm>
          <a:prstGeom prst="rect">
            <a:avLst/>
          </a:prstGeom>
        </p:spPr>
      </p:pic>
    </p:spTree>
    <p:extLst>
      <p:ext uri="{BB962C8B-B14F-4D97-AF65-F5344CB8AC3E}">
        <p14:creationId xmlns:p14="http://schemas.microsoft.com/office/powerpoint/2010/main" val="3607231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EDBDC091-7359-4D8A-A85F-1B835DECADD3}"/>
              </a:ext>
            </a:extLst>
          </p:cNvPr>
          <p:cNvSpPr>
            <a:spLocks noGrp="1"/>
          </p:cNvSpPr>
          <p:nvPr>
            <p:ph idx="1"/>
          </p:nvPr>
        </p:nvSpPr>
        <p:spPr>
          <a:xfrm>
            <a:off x="5054859" y="1520374"/>
            <a:ext cx="6883072" cy="3539453"/>
          </a:xfrm>
        </p:spPr>
        <p:txBody>
          <a:bodyPr>
            <a:normAutofit/>
          </a:bodyPr>
          <a:lstStyle/>
          <a:p>
            <a:r>
              <a:rPr lang="en-US" sz="2400" u="sng" dirty="0">
                <a:solidFill>
                  <a:srgbClr val="FFFF00"/>
                </a:solidFill>
              </a:rPr>
              <a:t>Seasonal</a:t>
            </a:r>
            <a:r>
              <a:rPr lang="en-US" sz="2400" u="sng" dirty="0"/>
              <a:t> Unemployment</a:t>
            </a:r>
            <a:r>
              <a:rPr lang="en-US" sz="2400" dirty="0"/>
              <a:t>:  When industries slow or shut down for a season of the year to make </a:t>
            </a:r>
            <a:r>
              <a:rPr lang="en-US" sz="2400" dirty="0">
                <a:solidFill>
                  <a:srgbClr val="FFFF00"/>
                </a:solidFill>
              </a:rPr>
              <a:t>seasonal shifts in production </a:t>
            </a:r>
            <a:r>
              <a:rPr lang="en-US" sz="2400" dirty="0"/>
              <a:t>schedules and people lose their jobs.</a:t>
            </a:r>
          </a:p>
          <a:p>
            <a:pPr lvl="1"/>
            <a:r>
              <a:rPr lang="en-US" sz="2400" dirty="0"/>
              <a:t>Examples:  When people who sell Halloween costumes or Christmas trees are out of a job because the holiday has passed.</a:t>
            </a:r>
          </a:p>
        </p:txBody>
      </p:sp>
      <p:pic>
        <p:nvPicPr>
          <p:cNvPr id="6" name="Picture 5">
            <a:extLst>
              <a:ext uri="{FF2B5EF4-FFF2-40B4-BE49-F238E27FC236}">
                <a16:creationId xmlns:a16="http://schemas.microsoft.com/office/drawing/2014/main" xmlns="" id="{0BD51310-5FB6-454D-8091-E4DFAF0E64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981" y="3144253"/>
            <a:ext cx="5058277" cy="3224464"/>
          </a:xfrm>
          <a:prstGeom prst="rect">
            <a:avLst/>
          </a:prstGeom>
          <a:ln>
            <a:noFill/>
          </a:ln>
          <a:effectLst>
            <a:softEdge rad="112500"/>
          </a:effectLst>
        </p:spPr>
      </p:pic>
    </p:spTree>
    <p:extLst>
      <p:ext uri="{BB962C8B-B14F-4D97-AF65-F5344CB8AC3E}">
        <p14:creationId xmlns:p14="http://schemas.microsoft.com/office/powerpoint/2010/main" val="324623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62C3C1C0-924E-4C81-8BAC-563D4F71069B}"/>
              </a:ext>
            </a:extLst>
          </p:cNvPr>
          <p:cNvSpPr>
            <a:spLocks noGrp="1"/>
          </p:cNvSpPr>
          <p:nvPr>
            <p:ph idx="1"/>
          </p:nvPr>
        </p:nvSpPr>
        <p:spPr>
          <a:xfrm>
            <a:off x="742366" y="921670"/>
            <a:ext cx="5891045" cy="4195762"/>
          </a:xfrm>
        </p:spPr>
        <p:txBody>
          <a:bodyPr>
            <a:normAutofit/>
          </a:bodyPr>
          <a:lstStyle/>
          <a:p>
            <a:r>
              <a:rPr lang="en-US" sz="2400" u="sng" dirty="0">
                <a:solidFill>
                  <a:srgbClr val="FFFF00"/>
                </a:solidFill>
              </a:rPr>
              <a:t>Cyclical </a:t>
            </a:r>
            <a:r>
              <a:rPr lang="en-US" sz="2400" u="sng" dirty="0">
                <a:solidFill>
                  <a:schemeClr val="tx1"/>
                </a:solidFill>
              </a:rPr>
              <a:t>Unemployment</a:t>
            </a:r>
            <a:r>
              <a:rPr lang="en-US" sz="2400" dirty="0">
                <a:solidFill>
                  <a:schemeClr val="tx1"/>
                </a:solidFill>
              </a:rPr>
              <a:t>:  Unemployment that </a:t>
            </a:r>
            <a:r>
              <a:rPr lang="en-US" sz="2400" dirty="0">
                <a:solidFill>
                  <a:srgbClr val="FFFF00"/>
                </a:solidFill>
              </a:rPr>
              <a:t>goes up during times of economic turmoil</a:t>
            </a:r>
            <a:r>
              <a:rPr lang="en-US" sz="2400" dirty="0">
                <a:solidFill>
                  <a:schemeClr val="tx1"/>
                </a:solidFill>
              </a:rPr>
              <a:t>, and </a:t>
            </a:r>
            <a:r>
              <a:rPr lang="en-US" sz="2400" dirty="0">
                <a:solidFill>
                  <a:srgbClr val="FFFF00"/>
                </a:solidFill>
              </a:rPr>
              <a:t>goes down during times of economic prosperity.</a:t>
            </a:r>
          </a:p>
          <a:p>
            <a:pPr lvl="1"/>
            <a:r>
              <a:rPr lang="en-US" sz="2200" dirty="0">
                <a:solidFill>
                  <a:schemeClr val="tx1"/>
                </a:solidFill>
              </a:rPr>
              <a:t>Examples:  A recession causes people to save more and spend less, because of this companies may slow down production and lay off workers.</a:t>
            </a:r>
          </a:p>
        </p:txBody>
      </p:sp>
      <p:pic>
        <p:nvPicPr>
          <p:cNvPr id="5" name="Picture 4">
            <a:extLst>
              <a:ext uri="{FF2B5EF4-FFF2-40B4-BE49-F238E27FC236}">
                <a16:creationId xmlns:a16="http://schemas.microsoft.com/office/drawing/2014/main" xmlns="" id="{26A7AD72-2C73-4A5E-B191-58AE016FB417}"/>
              </a:ext>
            </a:extLst>
          </p:cNvPr>
          <p:cNvPicPr>
            <a:picLocks noChangeAspect="1"/>
          </p:cNvPicPr>
          <p:nvPr/>
        </p:nvPicPr>
        <p:blipFill>
          <a:blip r:embed="rId2"/>
          <a:stretch>
            <a:fillRect/>
          </a:stretch>
        </p:blipFill>
        <p:spPr>
          <a:xfrm>
            <a:off x="7636649" y="2691063"/>
            <a:ext cx="3909291" cy="2964473"/>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625612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E28D346-238C-497B-8D80-E7452B857292}"/>
              </a:ext>
            </a:extLst>
          </p:cNvPr>
          <p:cNvSpPr>
            <a:spLocks noGrp="1"/>
          </p:cNvSpPr>
          <p:nvPr>
            <p:ph type="title"/>
          </p:nvPr>
        </p:nvSpPr>
        <p:spPr>
          <a:xfrm>
            <a:off x="646113" y="452438"/>
            <a:ext cx="9404350" cy="1400175"/>
          </a:xfrm>
        </p:spPr>
        <p:txBody>
          <a:bodyPr>
            <a:normAutofit/>
          </a:bodyPr>
          <a:lstStyle/>
          <a:p>
            <a:r>
              <a:rPr lang="en-US" dirty="0"/>
              <a:t>The unemployment rate</a:t>
            </a:r>
          </a:p>
        </p:txBody>
      </p:sp>
      <p:sp>
        <p:nvSpPr>
          <p:cNvPr id="6" name="Content Placeholder 2">
            <a:extLst>
              <a:ext uri="{FF2B5EF4-FFF2-40B4-BE49-F238E27FC236}">
                <a16:creationId xmlns:a16="http://schemas.microsoft.com/office/drawing/2014/main" xmlns="" id="{F96B8E21-A748-4B5B-A28F-6E1189E6F595}"/>
              </a:ext>
            </a:extLst>
          </p:cNvPr>
          <p:cNvSpPr>
            <a:spLocks noGrp="1"/>
          </p:cNvSpPr>
          <p:nvPr>
            <p:ph idx="1"/>
          </p:nvPr>
        </p:nvSpPr>
        <p:spPr>
          <a:xfrm>
            <a:off x="1103313" y="2052638"/>
            <a:ext cx="8947150" cy="4195762"/>
          </a:xfrm>
        </p:spPr>
        <p:txBody>
          <a:bodyPr>
            <a:noAutofit/>
          </a:bodyPr>
          <a:lstStyle/>
          <a:p>
            <a:r>
              <a:rPr lang="en-US" sz="2000" dirty="0"/>
              <a:t>The </a:t>
            </a:r>
            <a:r>
              <a:rPr lang="en-US" sz="2000" dirty="0">
                <a:solidFill>
                  <a:srgbClr val="FFFF00"/>
                </a:solidFill>
              </a:rPr>
              <a:t>Unemployment Rate </a:t>
            </a:r>
            <a:r>
              <a:rPr lang="en-US" sz="2000" dirty="0"/>
              <a:t>is the percentage of a nation’s labor force that is unemployed.</a:t>
            </a:r>
          </a:p>
          <a:p>
            <a:r>
              <a:rPr lang="en-US" sz="2000" dirty="0"/>
              <a:t>The Labor Force is NOT every citizen. </a:t>
            </a:r>
          </a:p>
          <a:p>
            <a:r>
              <a:rPr lang="en-US" sz="2000" dirty="0"/>
              <a:t>The </a:t>
            </a:r>
            <a:r>
              <a:rPr lang="en-US" sz="2000" dirty="0">
                <a:solidFill>
                  <a:srgbClr val="FFFF00"/>
                </a:solidFill>
              </a:rPr>
              <a:t>Labor Force </a:t>
            </a:r>
            <a:r>
              <a:rPr lang="en-US" sz="2000" dirty="0"/>
              <a:t>is made up of individuals 16 and older who either have a job or are </a:t>
            </a:r>
            <a:r>
              <a:rPr lang="en-US" sz="2000" dirty="0">
                <a:solidFill>
                  <a:srgbClr val="FFFF00"/>
                </a:solidFill>
              </a:rPr>
              <a:t>actively seeking </a:t>
            </a:r>
            <a:r>
              <a:rPr lang="en-US" sz="2000" dirty="0"/>
              <a:t>for a job.</a:t>
            </a:r>
          </a:p>
          <a:p>
            <a:r>
              <a:rPr lang="en-US" sz="2000" dirty="0"/>
              <a:t>The Unemployment Rate is adjusted to account for seasonal unemployment so that it is </a:t>
            </a:r>
            <a:r>
              <a:rPr lang="en-US" sz="2000" dirty="0">
                <a:solidFill>
                  <a:srgbClr val="FFFF00"/>
                </a:solidFill>
              </a:rPr>
              <a:t>more accurately reflective </a:t>
            </a:r>
            <a:r>
              <a:rPr lang="en-US" sz="2000" dirty="0"/>
              <a:t>of the health of the economy.</a:t>
            </a:r>
          </a:p>
        </p:txBody>
      </p:sp>
    </p:spTree>
    <p:extLst>
      <p:ext uri="{BB962C8B-B14F-4D97-AF65-F5344CB8AC3E}">
        <p14:creationId xmlns:p14="http://schemas.microsoft.com/office/powerpoint/2010/main" val="918560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56DAAF-A7A5-4A24-A196-279D027A2D44}"/>
              </a:ext>
            </a:extLst>
          </p:cNvPr>
          <p:cNvSpPr>
            <a:spLocks noGrp="1"/>
          </p:cNvSpPr>
          <p:nvPr>
            <p:ph type="title"/>
          </p:nvPr>
        </p:nvSpPr>
        <p:spPr/>
        <p:txBody>
          <a:bodyPr/>
          <a:lstStyle/>
          <a:p>
            <a:r>
              <a:rPr lang="en-IN" dirty="0"/>
              <a:t>Labour Force</a:t>
            </a:r>
          </a:p>
        </p:txBody>
      </p:sp>
      <p:sp>
        <p:nvSpPr>
          <p:cNvPr id="3" name="Content Placeholder 2">
            <a:extLst>
              <a:ext uri="{FF2B5EF4-FFF2-40B4-BE49-F238E27FC236}">
                <a16:creationId xmlns:a16="http://schemas.microsoft.com/office/drawing/2014/main" xmlns="" id="{6B4229C7-BE45-475D-A2A2-72980AC88E3F}"/>
              </a:ext>
            </a:extLst>
          </p:cNvPr>
          <p:cNvSpPr>
            <a:spLocks noGrp="1"/>
          </p:cNvSpPr>
          <p:nvPr>
            <p:ph idx="1"/>
          </p:nvPr>
        </p:nvSpPr>
        <p:spPr/>
        <p:txBody>
          <a:bodyPr/>
          <a:lstStyle/>
          <a:p>
            <a:r>
              <a:rPr lang="en-US" b="0" i="0" dirty="0">
                <a:effectLst/>
                <a:latin typeface="Rubik"/>
              </a:rPr>
              <a:t>The </a:t>
            </a:r>
            <a:r>
              <a:rPr lang="en-US" b="0" i="0" dirty="0" err="1">
                <a:effectLst/>
                <a:latin typeface="Rubik"/>
              </a:rPr>
              <a:t>labour</a:t>
            </a:r>
            <a:r>
              <a:rPr lang="en-US" b="0" i="0" dirty="0">
                <a:effectLst/>
                <a:latin typeface="Rubik"/>
              </a:rPr>
              <a:t> force is the number of employed people plus the </a:t>
            </a:r>
            <a:r>
              <a:rPr lang="en-US" b="0" i="0" u="none" strike="noStrike" dirty="0">
                <a:effectLst/>
                <a:latin typeface="Rubik"/>
                <a:hlinkClick r:id="rId2">
                  <a:extLst>
                    <a:ext uri="{A12FA001-AC4F-418D-AE19-62706E023703}">
                      <ahyp:hlinkClr xmlns:ahyp="http://schemas.microsoft.com/office/drawing/2018/hyperlinkcolor" xmlns="" val="tx"/>
                    </a:ext>
                  </a:extLst>
                </a:hlinkClick>
              </a:rPr>
              <a:t>unemployed</a:t>
            </a:r>
            <a:r>
              <a:rPr lang="en-US" b="0" i="0" dirty="0">
                <a:effectLst/>
                <a:latin typeface="Rubik"/>
              </a:rPr>
              <a:t> who are looking for work.</a:t>
            </a:r>
            <a:r>
              <a:rPr lang="en-US" baseline="30000" dirty="0">
                <a:latin typeface="Rubik"/>
              </a:rPr>
              <a:t> </a:t>
            </a:r>
            <a:r>
              <a:rPr lang="en-US" b="0" i="0" dirty="0">
                <a:effectLst/>
                <a:latin typeface="Rubik"/>
              </a:rPr>
              <a:t>The </a:t>
            </a:r>
            <a:r>
              <a:rPr lang="en-US" b="0" i="0" dirty="0" err="1">
                <a:effectLst/>
                <a:latin typeface="Rubik"/>
              </a:rPr>
              <a:t>labour</a:t>
            </a:r>
            <a:r>
              <a:rPr lang="en-US" b="0" i="0" dirty="0">
                <a:effectLst/>
                <a:latin typeface="Rubik"/>
              </a:rPr>
              <a:t> pool does not include the jobless who aren't looking for a job.</a:t>
            </a:r>
          </a:p>
          <a:p>
            <a:r>
              <a:rPr lang="en-US" b="0" i="0" dirty="0">
                <a:effectLst/>
                <a:latin typeface="Rubik"/>
              </a:rPr>
              <a:t>For example, stay-at-home moms, retirees, and students are not part of the </a:t>
            </a:r>
            <a:r>
              <a:rPr lang="en-US" b="0" i="0" dirty="0" err="1">
                <a:effectLst/>
                <a:latin typeface="Rubik"/>
              </a:rPr>
              <a:t>labour</a:t>
            </a:r>
            <a:r>
              <a:rPr lang="en-US" b="0" i="0" dirty="0">
                <a:effectLst/>
                <a:latin typeface="Rubik"/>
              </a:rPr>
              <a:t> force. </a:t>
            </a:r>
            <a:r>
              <a:rPr lang="en-US" b="0" i="0" u="none" strike="noStrike" dirty="0">
                <a:effectLst/>
                <a:latin typeface="Rubik"/>
                <a:hlinkClick r:id="rId3">
                  <a:extLst>
                    <a:ext uri="{A12FA001-AC4F-418D-AE19-62706E023703}">
                      <ahyp:hlinkClr xmlns:ahyp="http://schemas.microsoft.com/office/drawing/2018/hyperlinkcolor" xmlns="" val="tx"/>
                    </a:ext>
                  </a:extLst>
                </a:hlinkClick>
              </a:rPr>
              <a:t>Discouraged workers</a:t>
            </a:r>
            <a:r>
              <a:rPr lang="en-US" b="0" i="0" dirty="0">
                <a:effectLst/>
                <a:latin typeface="Rubik"/>
              </a:rPr>
              <a:t> who would like a job but have given up looking are not in the </a:t>
            </a:r>
            <a:r>
              <a:rPr lang="en-US" b="0" i="0" dirty="0" err="1">
                <a:effectLst/>
                <a:latin typeface="Rubik"/>
              </a:rPr>
              <a:t>labour</a:t>
            </a:r>
            <a:r>
              <a:rPr lang="en-US" b="0" i="0" dirty="0">
                <a:effectLst/>
                <a:latin typeface="Rubik"/>
              </a:rPr>
              <a:t> force either. </a:t>
            </a:r>
          </a:p>
          <a:p>
            <a:r>
              <a:rPr lang="en-US" b="0" i="0" dirty="0">
                <a:effectLst/>
                <a:latin typeface="Rubik"/>
              </a:rPr>
              <a:t>To be considered part of the </a:t>
            </a:r>
            <a:r>
              <a:rPr lang="en-US" b="0" i="0" dirty="0" err="1">
                <a:effectLst/>
                <a:latin typeface="Rubik"/>
              </a:rPr>
              <a:t>labour</a:t>
            </a:r>
            <a:r>
              <a:rPr lang="en-US" b="0" i="0" dirty="0">
                <a:effectLst/>
                <a:latin typeface="Rubik"/>
              </a:rPr>
              <a:t> force, you must be available, willing to work, and have recently looked for a job. The official unemployment rate measures the jobless who are still in the </a:t>
            </a:r>
            <a:r>
              <a:rPr lang="en-US" b="0" i="0" dirty="0" err="1">
                <a:effectLst/>
                <a:latin typeface="Rubik"/>
              </a:rPr>
              <a:t>labour</a:t>
            </a:r>
            <a:r>
              <a:rPr lang="en-US" b="0" i="0" dirty="0">
                <a:effectLst/>
                <a:latin typeface="Rubik"/>
              </a:rPr>
              <a:t> force.</a:t>
            </a:r>
            <a:endParaRPr lang="en-IN" dirty="0"/>
          </a:p>
        </p:txBody>
      </p:sp>
    </p:spTree>
    <p:extLst>
      <p:ext uri="{BB962C8B-B14F-4D97-AF65-F5344CB8AC3E}">
        <p14:creationId xmlns:p14="http://schemas.microsoft.com/office/powerpoint/2010/main" val="3577226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1E557D-CA33-4956-B222-64736DC59A0A}"/>
              </a:ext>
            </a:extLst>
          </p:cNvPr>
          <p:cNvSpPr>
            <a:spLocks noGrp="1"/>
          </p:cNvSpPr>
          <p:nvPr>
            <p:ph type="title"/>
          </p:nvPr>
        </p:nvSpPr>
        <p:spPr/>
        <p:txBody>
          <a:bodyPr/>
          <a:lstStyle/>
          <a:p>
            <a:r>
              <a:rPr lang="en-IN" b="0" i="0" dirty="0">
                <a:solidFill>
                  <a:schemeClr val="tx1"/>
                </a:solidFill>
                <a:effectLst/>
                <a:latin typeface="Montserrat" panose="020B0604020202020204" pitchFamily="2" charset="0"/>
              </a:rPr>
              <a:t>Labour Force Participation Rate</a:t>
            </a:r>
            <a:r>
              <a:rPr lang="en-IN" b="0" i="0" dirty="0">
                <a:solidFill>
                  <a:srgbClr val="393939"/>
                </a:solidFill>
                <a:effectLst/>
                <a:latin typeface="Montserrat" panose="020B0604020202020204" pitchFamily="2" charset="0"/>
              </a:rPr>
              <a:t/>
            </a:r>
            <a:br>
              <a:rPr lang="en-IN" b="0" i="0" dirty="0">
                <a:solidFill>
                  <a:srgbClr val="393939"/>
                </a:solidFill>
                <a:effectLst/>
                <a:latin typeface="Montserrat" panose="020B0604020202020204" pitchFamily="2" charset="0"/>
              </a:rPr>
            </a:br>
            <a:endParaRPr lang="en-IN" dirty="0"/>
          </a:p>
        </p:txBody>
      </p:sp>
      <p:sp>
        <p:nvSpPr>
          <p:cNvPr id="3" name="Content Placeholder 2">
            <a:extLst>
              <a:ext uri="{FF2B5EF4-FFF2-40B4-BE49-F238E27FC236}">
                <a16:creationId xmlns:a16="http://schemas.microsoft.com/office/drawing/2014/main" xmlns="" id="{D2835ED5-BEB3-488E-BC4F-AD3A042FDD63}"/>
              </a:ext>
            </a:extLst>
          </p:cNvPr>
          <p:cNvSpPr>
            <a:spLocks noGrp="1"/>
          </p:cNvSpPr>
          <p:nvPr>
            <p:ph idx="1"/>
          </p:nvPr>
        </p:nvSpPr>
        <p:spPr/>
        <p:txBody>
          <a:bodyPr>
            <a:normAutofit fontScale="92500"/>
          </a:bodyPr>
          <a:lstStyle/>
          <a:p>
            <a:r>
              <a:rPr lang="en-US" b="0" i="0" dirty="0">
                <a:effectLst/>
                <a:latin typeface="SourceSansPro"/>
              </a:rPr>
              <a:t>The </a:t>
            </a:r>
            <a:r>
              <a:rPr lang="en-US" b="0" i="0" dirty="0" err="1">
                <a:effectLst/>
                <a:latin typeface="SourceSansPro"/>
              </a:rPr>
              <a:t>labour</a:t>
            </a:r>
            <a:r>
              <a:rPr lang="en-US" b="0" i="0" dirty="0">
                <a:effectLst/>
                <a:latin typeface="SourceSansPro"/>
              </a:rPr>
              <a:t> force participation rate estimates an economy’s active workforce.</a:t>
            </a:r>
          </a:p>
          <a:p>
            <a:r>
              <a:rPr lang="en-US" b="0" i="0" dirty="0">
                <a:effectLst/>
                <a:latin typeface="SourceSansPro"/>
              </a:rPr>
              <a:t> The formula is the number of people ages 16 and older who are employed or actively seeking employment, divided by the total non-institutionalized, civilian working-age population.</a:t>
            </a:r>
          </a:p>
          <a:p>
            <a:pPr marL="0" indent="0" algn="ctr">
              <a:buNone/>
            </a:pPr>
            <a:r>
              <a:rPr lang="fr-FR" b="0" i="1" dirty="0">
                <a:solidFill>
                  <a:schemeClr val="accent2">
                    <a:lumMod val="60000"/>
                    <a:lumOff val="40000"/>
                  </a:schemeClr>
                </a:solidFill>
                <a:effectLst/>
                <a:latin typeface="Source Sans Pro" panose="020B0503030403020204" pitchFamily="34" charset="0"/>
              </a:rPr>
              <a:t>Formula= Labour Force/Total Eligible Population</a:t>
            </a:r>
            <a:endParaRPr lang="en-US" b="0" i="0" dirty="0">
              <a:solidFill>
                <a:schemeClr val="accent2">
                  <a:lumMod val="60000"/>
                  <a:lumOff val="40000"/>
                </a:schemeClr>
              </a:solidFill>
              <a:effectLst/>
              <a:latin typeface="SourceSansPro"/>
            </a:endParaRPr>
          </a:p>
          <a:p>
            <a:pPr algn="l">
              <a:buFont typeface="Arial" panose="020B0604020202020204" pitchFamily="34" charset="0"/>
              <a:buChar char="•"/>
            </a:pPr>
            <a:r>
              <a:rPr lang="en-US" b="0" i="0" dirty="0">
                <a:effectLst/>
                <a:latin typeface="SourceSansPro"/>
              </a:rPr>
              <a:t>The </a:t>
            </a:r>
            <a:r>
              <a:rPr lang="en-US" b="0" i="0" dirty="0" err="1">
                <a:effectLst/>
                <a:latin typeface="SourceSansPro"/>
              </a:rPr>
              <a:t>labour</a:t>
            </a:r>
            <a:r>
              <a:rPr lang="en-US" b="0" i="0" dirty="0">
                <a:effectLst/>
                <a:latin typeface="SourceSansPro"/>
              </a:rPr>
              <a:t> force participation rate indicates the percentage of all working-age people employed or actively seeking work.</a:t>
            </a:r>
          </a:p>
          <a:p>
            <a:pPr algn="l">
              <a:buFont typeface="Arial" panose="020B0604020202020204" pitchFamily="34" charset="0"/>
              <a:buChar char="•"/>
            </a:pPr>
            <a:r>
              <a:rPr lang="en-US" b="0" i="0" dirty="0">
                <a:effectLst/>
                <a:latin typeface="SourceSansPro"/>
              </a:rPr>
              <a:t>In conjunction with the unemployment numbers, it can offer some perspective into the state of the economy.</a:t>
            </a:r>
          </a:p>
          <a:p>
            <a:pPr algn="l">
              <a:buFont typeface="Arial" panose="020B0604020202020204" pitchFamily="34" charset="0"/>
              <a:buChar char="•"/>
            </a:pPr>
            <a:r>
              <a:rPr lang="en-US" b="0" i="0" dirty="0">
                <a:effectLst/>
                <a:latin typeface="SourceSansPro"/>
              </a:rPr>
              <a:t>The rate varies over time based on social, demographic, and economic trends.</a:t>
            </a:r>
          </a:p>
          <a:p>
            <a:pPr algn="l">
              <a:buFont typeface="Arial" panose="020B0604020202020204" pitchFamily="34" charset="0"/>
              <a:buChar char="•"/>
            </a:pPr>
            <a:r>
              <a:rPr lang="en-US" b="0" i="0" dirty="0">
                <a:effectLst/>
                <a:latin typeface="SourceSansPro"/>
              </a:rPr>
              <a:t>Global </a:t>
            </a:r>
            <a:r>
              <a:rPr lang="en-US" b="0" i="0" dirty="0" err="1">
                <a:effectLst/>
                <a:latin typeface="SourceSansPro"/>
              </a:rPr>
              <a:t>labour</a:t>
            </a:r>
            <a:r>
              <a:rPr lang="en-US" b="0" i="0" dirty="0">
                <a:effectLst/>
                <a:latin typeface="SourceSansPro"/>
              </a:rPr>
              <a:t> force participation has shown a steady decline since 1990.</a:t>
            </a:r>
          </a:p>
          <a:p>
            <a:endParaRPr lang="en-IN" dirty="0"/>
          </a:p>
        </p:txBody>
      </p:sp>
    </p:spTree>
    <p:extLst>
      <p:ext uri="{BB962C8B-B14F-4D97-AF65-F5344CB8AC3E}">
        <p14:creationId xmlns:p14="http://schemas.microsoft.com/office/powerpoint/2010/main" val="3895695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E1F5E2AD-D82F-4967-9635-860213EC3BC3}"/>
              </a:ext>
            </a:extLst>
          </p:cNvPr>
          <p:cNvSpPr>
            <a:spLocks noGrp="1"/>
          </p:cNvSpPr>
          <p:nvPr>
            <p:ph type="title"/>
          </p:nvPr>
        </p:nvSpPr>
        <p:spPr>
          <a:xfrm>
            <a:off x="646113" y="452438"/>
            <a:ext cx="9404350" cy="1400175"/>
          </a:xfrm>
        </p:spPr>
        <p:txBody>
          <a:bodyPr/>
          <a:lstStyle/>
          <a:p>
            <a:r>
              <a:rPr lang="en-US" dirty="0"/>
              <a:t>Calculating the unemployment rate</a:t>
            </a:r>
          </a:p>
        </p:txBody>
      </p:sp>
      <p:sp>
        <p:nvSpPr>
          <p:cNvPr id="5" name="Content Placeholder 2">
            <a:extLst>
              <a:ext uri="{FF2B5EF4-FFF2-40B4-BE49-F238E27FC236}">
                <a16:creationId xmlns:a16="http://schemas.microsoft.com/office/drawing/2014/main" xmlns="" id="{58C869FF-F22F-45D5-8C95-7D83A5FC25E9}"/>
              </a:ext>
            </a:extLst>
          </p:cNvPr>
          <p:cNvSpPr>
            <a:spLocks noGrp="1"/>
          </p:cNvSpPr>
          <p:nvPr>
            <p:ph idx="1"/>
          </p:nvPr>
        </p:nvSpPr>
        <p:spPr>
          <a:xfrm>
            <a:off x="1103313" y="2034883"/>
            <a:ext cx="8947150" cy="4578982"/>
          </a:xfrm>
        </p:spPr>
        <p:txBody>
          <a:bodyPr>
            <a:normAutofit/>
          </a:bodyPr>
          <a:lstStyle/>
          <a:p>
            <a:r>
              <a:rPr lang="en-US" sz="2400" dirty="0"/>
              <a:t>To find the Unemployment Rate, we use the following equation:</a:t>
            </a:r>
          </a:p>
          <a:p>
            <a:pPr marL="0" indent="0">
              <a:buNone/>
            </a:pPr>
            <a:endParaRPr lang="en-US" sz="2400" dirty="0"/>
          </a:p>
          <a:p>
            <a:endParaRPr lang="en-US" sz="2400" dirty="0"/>
          </a:p>
          <a:p>
            <a:r>
              <a:rPr lang="en-US" sz="2400" dirty="0"/>
              <a:t>For Example, if there are </a:t>
            </a:r>
            <a:r>
              <a:rPr lang="en-US" sz="2400" dirty="0">
                <a:solidFill>
                  <a:srgbClr val="FFFF00"/>
                </a:solidFill>
              </a:rPr>
              <a:t>7 million </a:t>
            </a:r>
            <a:r>
              <a:rPr lang="en-US" sz="2400" dirty="0">
                <a:solidFill>
                  <a:schemeClr val="tx1"/>
                </a:solidFill>
              </a:rPr>
              <a:t>unemployed people.  And there are </a:t>
            </a:r>
            <a:r>
              <a:rPr lang="en-US" sz="2400" dirty="0">
                <a:solidFill>
                  <a:srgbClr val="FFFF00"/>
                </a:solidFill>
              </a:rPr>
              <a:t>150 million </a:t>
            </a:r>
            <a:r>
              <a:rPr lang="en-US" sz="2400" dirty="0">
                <a:solidFill>
                  <a:schemeClr val="tx1"/>
                </a:solidFill>
              </a:rPr>
              <a:t>people in the civilian labor force, we have the following rate of Unemployment:</a:t>
            </a:r>
            <a:endParaRPr lang="en-US" sz="24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xmlns="" id="{26E58854-B5EE-44CE-A82C-0244401EE4E6}"/>
                  </a:ext>
                </a:extLst>
              </p:cNvPr>
              <p:cNvSpPr txBox="1"/>
              <p:nvPr/>
            </p:nvSpPr>
            <p:spPr>
              <a:xfrm>
                <a:off x="2620930" y="2659302"/>
                <a:ext cx="7287491" cy="1200585"/>
              </a:xfrm>
              <a:prstGeom prst="rect">
                <a:avLst/>
              </a:prstGeom>
              <a:noFill/>
            </p:spPr>
            <p:txBody>
              <a:bodyPr wrap="square" lIns="0" tIns="0" rIns="0" bIns="0" rtlCol="0">
                <a:spAutoFit/>
              </a:bodyPr>
              <a:lstStyle/>
              <a:p>
                <a14:m>
                  <m:oMath xmlns:m="http://schemas.openxmlformats.org/officeDocument/2006/math">
                    <m:f>
                      <m:fPr>
                        <m:ctrlPr>
                          <a:rPr lang="en-US" sz="3200" b="0" i="1" smtClean="0">
                            <a:solidFill>
                              <a:srgbClr val="FFFF00"/>
                            </a:solidFill>
                            <a:latin typeface="Cambria Math" panose="02040503050406030204" pitchFamily="18" charset="0"/>
                          </a:rPr>
                        </m:ctrlPr>
                      </m:fPr>
                      <m:num>
                        <m:r>
                          <a:rPr lang="en-IN" sz="3200" b="0" i="1" smtClean="0">
                            <a:solidFill>
                              <a:srgbClr val="FFFF00"/>
                            </a:solidFill>
                            <a:latin typeface="Cambria Math" panose="02040503050406030204" pitchFamily="18" charset="0"/>
                          </a:rPr>
                          <m:t>𝑁𝑢𝑚𝑏𝑒𝑟</m:t>
                        </m:r>
                        <m:r>
                          <a:rPr lang="en-US" sz="3200" b="0" i="1" smtClean="0">
                            <a:solidFill>
                              <a:srgbClr val="FFFF00"/>
                            </a:solidFill>
                            <a:latin typeface="Cambria Math" charset="0"/>
                          </a:rPr>
                          <m:t> </m:t>
                        </m:r>
                        <m:r>
                          <a:rPr lang="en-US" sz="3200" b="0" i="1" smtClean="0">
                            <a:solidFill>
                              <a:srgbClr val="FFFF00"/>
                            </a:solidFill>
                            <a:latin typeface="Cambria Math" charset="0"/>
                          </a:rPr>
                          <m:t>𝑜𝑓</m:t>
                        </m:r>
                        <m:r>
                          <a:rPr lang="en-US" sz="3200" b="0" i="1" smtClean="0">
                            <a:solidFill>
                              <a:srgbClr val="FFFF00"/>
                            </a:solidFill>
                            <a:latin typeface="Cambria Math" charset="0"/>
                          </a:rPr>
                          <m:t> </m:t>
                        </m:r>
                        <m:r>
                          <a:rPr lang="en-US" sz="3200" b="0" i="1" smtClean="0">
                            <a:solidFill>
                              <a:srgbClr val="FFFF00"/>
                            </a:solidFill>
                            <a:latin typeface="Cambria Math" charset="0"/>
                          </a:rPr>
                          <m:t>𝑝𝑒𝑜𝑝𝑙𝑒</m:t>
                        </m:r>
                        <m:r>
                          <a:rPr lang="en-US" sz="3200" b="0" i="1" smtClean="0">
                            <a:solidFill>
                              <a:srgbClr val="FFFF00"/>
                            </a:solidFill>
                            <a:latin typeface="Cambria Math" charset="0"/>
                          </a:rPr>
                          <m:t> </m:t>
                        </m:r>
                        <m:r>
                          <a:rPr lang="en-US" sz="3200" b="0" i="1" smtClean="0">
                            <a:solidFill>
                              <a:srgbClr val="FFFF00"/>
                            </a:solidFill>
                            <a:latin typeface="Cambria Math" charset="0"/>
                          </a:rPr>
                          <m:t>𝑈𝑛𝑒𝑚𝑝𝑙𝑜𝑦𝑒𝑑</m:t>
                        </m:r>
                      </m:num>
                      <m:den>
                        <m:r>
                          <a:rPr lang="en-IN" sz="3200" b="0" i="1" smtClean="0">
                            <a:solidFill>
                              <a:srgbClr val="FFFF00"/>
                            </a:solidFill>
                            <a:latin typeface="Cambria Math" panose="02040503050406030204" pitchFamily="18" charset="0"/>
                          </a:rPr>
                          <m:t>𝑁𝑢𝑚𝑏𝑒𝑟</m:t>
                        </m:r>
                        <m:r>
                          <a:rPr lang="en-US" sz="3200" b="0" i="1" smtClean="0">
                            <a:solidFill>
                              <a:srgbClr val="FFFF00"/>
                            </a:solidFill>
                            <a:latin typeface="Cambria Math" charset="0"/>
                          </a:rPr>
                          <m:t> </m:t>
                        </m:r>
                        <m:r>
                          <a:rPr lang="en-US" sz="3200" b="0" i="1" smtClean="0">
                            <a:solidFill>
                              <a:srgbClr val="FFFF00"/>
                            </a:solidFill>
                            <a:latin typeface="Cambria Math" charset="0"/>
                          </a:rPr>
                          <m:t>𝑜𝑓</m:t>
                        </m:r>
                        <m:r>
                          <a:rPr lang="en-US" sz="3200" b="0" i="1" smtClean="0">
                            <a:solidFill>
                              <a:srgbClr val="FFFF00"/>
                            </a:solidFill>
                            <a:latin typeface="Cambria Math" charset="0"/>
                          </a:rPr>
                          <m:t> </m:t>
                        </m:r>
                        <m:r>
                          <a:rPr lang="en-US" sz="3200" b="0" i="1" smtClean="0">
                            <a:solidFill>
                              <a:srgbClr val="FFFF00"/>
                            </a:solidFill>
                            <a:latin typeface="Cambria Math" charset="0"/>
                          </a:rPr>
                          <m:t>𝑝𝑒𝑜𝑝𝑙𝑒</m:t>
                        </m:r>
                        <m:r>
                          <a:rPr lang="en-US" sz="3200" b="0" i="1" smtClean="0">
                            <a:solidFill>
                              <a:srgbClr val="FFFF00"/>
                            </a:solidFill>
                            <a:latin typeface="Cambria Math" charset="0"/>
                          </a:rPr>
                          <m:t> </m:t>
                        </m:r>
                        <m:r>
                          <a:rPr lang="en-US" sz="3200" b="0" i="1" smtClean="0">
                            <a:solidFill>
                              <a:srgbClr val="FFFF00"/>
                            </a:solidFill>
                            <a:latin typeface="Cambria Math" charset="0"/>
                          </a:rPr>
                          <m:t>𝑖𝑛</m:t>
                        </m:r>
                        <m:r>
                          <a:rPr lang="en-US" sz="3200" b="0" i="1" smtClean="0">
                            <a:solidFill>
                              <a:srgbClr val="FFFF00"/>
                            </a:solidFill>
                            <a:latin typeface="Cambria Math" charset="0"/>
                          </a:rPr>
                          <m:t> </m:t>
                        </m:r>
                        <m:r>
                          <a:rPr lang="en-US" sz="3200" b="0" i="1" smtClean="0">
                            <a:solidFill>
                              <a:srgbClr val="FFFF00"/>
                            </a:solidFill>
                            <a:latin typeface="Cambria Math" charset="0"/>
                          </a:rPr>
                          <m:t>𝑡h𝑒</m:t>
                        </m:r>
                        <m:r>
                          <a:rPr lang="en-US" sz="3200" b="0" i="1" smtClean="0">
                            <a:solidFill>
                              <a:srgbClr val="FFFF00"/>
                            </a:solidFill>
                            <a:latin typeface="Cambria Math" charset="0"/>
                          </a:rPr>
                          <m:t> </m:t>
                        </m:r>
                        <m:r>
                          <a:rPr lang="en-US" sz="3200" b="0" i="1" smtClean="0">
                            <a:solidFill>
                              <a:srgbClr val="FFFF00"/>
                            </a:solidFill>
                            <a:latin typeface="Cambria Math" charset="0"/>
                          </a:rPr>
                          <m:t>𝑐𝑖𝑣𝑖𝑙𝑖𝑎𝑛</m:t>
                        </m:r>
                        <m:r>
                          <a:rPr lang="en-US" sz="3200" b="0" i="1" smtClean="0">
                            <a:solidFill>
                              <a:srgbClr val="FFFF00"/>
                            </a:solidFill>
                            <a:latin typeface="Cambria Math" charset="0"/>
                          </a:rPr>
                          <m:t> </m:t>
                        </m:r>
                        <m:r>
                          <a:rPr lang="en-US" sz="3200" b="0" i="1" smtClean="0">
                            <a:solidFill>
                              <a:srgbClr val="FFFF00"/>
                            </a:solidFill>
                            <a:latin typeface="Cambria Math" charset="0"/>
                          </a:rPr>
                          <m:t>𝐿𝑎𝑏𝑜𝑟</m:t>
                        </m:r>
                        <m:r>
                          <a:rPr lang="en-US" sz="3200" b="0" i="1" smtClean="0">
                            <a:solidFill>
                              <a:srgbClr val="FFFF00"/>
                            </a:solidFill>
                            <a:latin typeface="Cambria Math" charset="0"/>
                          </a:rPr>
                          <m:t> </m:t>
                        </m:r>
                        <m:r>
                          <a:rPr lang="en-US" sz="3200" b="0" i="1" smtClean="0">
                            <a:solidFill>
                              <a:srgbClr val="FFFF00"/>
                            </a:solidFill>
                            <a:latin typeface="Cambria Math" charset="0"/>
                          </a:rPr>
                          <m:t>𝐹𝑜𝑟𝑐𝑒</m:t>
                        </m:r>
                      </m:den>
                    </m:f>
                  </m:oMath>
                </a14:m>
                <a:r>
                  <a:rPr lang="en-US" sz="3200" dirty="0">
                    <a:solidFill>
                      <a:srgbClr val="FFFF00"/>
                    </a:solidFill>
                  </a:rPr>
                  <a:t>  X </a:t>
                </a:r>
                <a:r>
                  <a:rPr lang="en-US" sz="2800" dirty="0">
                    <a:solidFill>
                      <a:srgbClr val="FFFF00"/>
                    </a:solidFill>
                  </a:rPr>
                  <a:t>100</a:t>
                </a:r>
              </a:p>
            </p:txBody>
          </p:sp>
        </mc:Choice>
        <mc:Fallback xmlns="">
          <p:sp>
            <p:nvSpPr>
              <p:cNvPr id="6" name="TextBox 5">
                <a:extLst>
                  <a:ext uri="{FF2B5EF4-FFF2-40B4-BE49-F238E27FC236}">
                    <a16:creationId xmlns:a16="http://schemas.microsoft.com/office/drawing/2014/main" id="{26E58854-B5EE-44CE-A82C-0244401EE4E6}"/>
                  </a:ext>
                </a:extLst>
              </p:cNvPr>
              <p:cNvSpPr txBox="1">
                <a:spLocks noRot="1" noChangeAspect="1" noMove="1" noResize="1" noEditPoints="1" noAdjustHandles="1" noChangeArrowheads="1" noChangeShapeType="1" noTextEdit="1"/>
              </p:cNvSpPr>
              <p:nvPr/>
            </p:nvSpPr>
            <p:spPr>
              <a:xfrm>
                <a:off x="2620930" y="2659302"/>
                <a:ext cx="7287491" cy="1200585"/>
              </a:xfrm>
              <a:prstGeom prst="rect">
                <a:avLst/>
              </a:prstGeom>
              <a:blipFill>
                <a:blip r:embed="rId2"/>
                <a:stretch>
                  <a:fillRect l="-3013" t="-1523" r="-2092" b="-1725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xmlns="" id="{3C26D444-E600-4FAA-B179-06FCD3776D98}"/>
                  </a:ext>
                </a:extLst>
              </p:cNvPr>
              <p:cNvSpPr txBox="1"/>
              <p:nvPr/>
            </p:nvSpPr>
            <p:spPr>
              <a:xfrm>
                <a:off x="1484969" y="5451763"/>
                <a:ext cx="2482731" cy="627159"/>
              </a:xfrm>
              <a:prstGeom prst="rect">
                <a:avLst/>
              </a:prstGeom>
              <a:noFill/>
            </p:spPr>
            <p:txBody>
              <a:bodyPr wrap="none" lIns="0" tIns="0" rIns="0" bIns="0" rtlCol="0">
                <a:spAutoFit/>
              </a:bodyPr>
              <a:lstStyle/>
              <a:p>
                <a14:m>
                  <m:oMath xmlns:m="http://schemas.openxmlformats.org/officeDocument/2006/math">
                    <m:f>
                      <m:fPr>
                        <m:ctrlPr>
                          <a:rPr lang="en-US" sz="2800" b="0" i="1" smtClean="0">
                            <a:solidFill>
                              <a:srgbClr val="FFFF00"/>
                            </a:solidFill>
                            <a:latin typeface="Cambria Math" panose="02040503050406030204" pitchFamily="18" charset="0"/>
                          </a:rPr>
                        </m:ctrlPr>
                      </m:fPr>
                      <m:num>
                        <m:r>
                          <a:rPr lang="en-US" sz="2800" b="0" i="1" smtClean="0">
                            <a:solidFill>
                              <a:srgbClr val="FFFF00"/>
                            </a:solidFill>
                            <a:latin typeface="Cambria Math" charset="0"/>
                          </a:rPr>
                          <m:t>7 </m:t>
                        </m:r>
                        <m:r>
                          <a:rPr lang="en-US" sz="2800" b="0" i="1" smtClean="0">
                            <a:solidFill>
                              <a:srgbClr val="FFFF00"/>
                            </a:solidFill>
                            <a:latin typeface="Cambria Math" charset="0"/>
                          </a:rPr>
                          <m:t>𝑚𝑖𝑙𝑙𝑖𝑜𝑛</m:t>
                        </m:r>
                      </m:num>
                      <m:den>
                        <m:r>
                          <a:rPr lang="en-US" sz="2800" b="0" i="1" smtClean="0">
                            <a:solidFill>
                              <a:srgbClr val="FFFF00"/>
                            </a:solidFill>
                            <a:latin typeface="Cambria Math" charset="0"/>
                          </a:rPr>
                          <m:t>150 </m:t>
                        </m:r>
                        <m:r>
                          <a:rPr lang="en-US" sz="2800" b="0" i="1" smtClean="0">
                            <a:solidFill>
                              <a:srgbClr val="FFFF00"/>
                            </a:solidFill>
                            <a:latin typeface="Cambria Math" charset="0"/>
                          </a:rPr>
                          <m:t>𝑚𝑖𝑙𝑙𝑖𝑜𝑛</m:t>
                        </m:r>
                      </m:den>
                    </m:f>
                  </m:oMath>
                </a14:m>
                <a:r>
                  <a:rPr lang="en-US" sz="2800" dirty="0">
                    <a:solidFill>
                      <a:srgbClr val="FFFF00"/>
                    </a:solidFill>
                  </a:rPr>
                  <a:t> = .047</a:t>
                </a:r>
              </a:p>
            </p:txBody>
          </p:sp>
        </mc:Choice>
        <mc:Fallback xmlns="">
          <p:sp>
            <p:nvSpPr>
              <p:cNvPr id="7" name="TextBox 6">
                <a:extLst>
                  <a:ext uri="{FF2B5EF4-FFF2-40B4-BE49-F238E27FC236}">
                    <a16:creationId xmlns:a16="http://schemas.microsoft.com/office/drawing/2014/main" id="{3C26D444-E600-4FAA-B179-06FCD3776D98}"/>
                  </a:ext>
                </a:extLst>
              </p:cNvPr>
              <p:cNvSpPr txBox="1">
                <a:spLocks noRot="1" noChangeAspect="1" noMove="1" noResize="1" noEditPoints="1" noAdjustHandles="1" noChangeArrowheads="1" noChangeShapeType="1" noTextEdit="1"/>
              </p:cNvSpPr>
              <p:nvPr/>
            </p:nvSpPr>
            <p:spPr>
              <a:xfrm>
                <a:off x="1484969" y="5451763"/>
                <a:ext cx="2482731" cy="627159"/>
              </a:xfrm>
              <a:prstGeom prst="rect">
                <a:avLst/>
              </a:prstGeom>
              <a:blipFill>
                <a:blip r:embed="rId3"/>
                <a:stretch>
                  <a:fillRect l="-246" t="-2913" r="-11057" b="-174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7DB0F1D0-9D75-4F4D-AC81-3C2D13A710DB}"/>
                  </a:ext>
                </a:extLst>
              </p:cNvPr>
              <p:cNvSpPr txBox="1"/>
              <p:nvPr/>
            </p:nvSpPr>
            <p:spPr>
              <a:xfrm>
                <a:off x="5113369" y="5549898"/>
                <a:ext cx="5572744"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FFFF00"/>
                          </a:solidFill>
                          <a:latin typeface="Cambria Math" charset="0"/>
                        </a:rPr>
                        <m:t>.047 </m:t>
                      </m:r>
                      <m:r>
                        <a:rPr lang="en-US" sz="2800" b="0" i="1" smtClean="0">
                          <a:solidFill>
                            <a:srgbClr val="FFFF00"/>
                          </a:solidFill>
                          <a:latin typeface="Cambria Math" charset="0"/>
                        </a:rPr>
                        <m:t>𝑋</m:t>
                      </m:r>
                      <m:r>
                        <a:rPr lang="en-US" sz="2800" b="0" i="1" smtClean="0">
                          <a:solidFill>
                            <a:srgbClr val="FFFF00"/>
                          </a:solidFill>
                          <a:latin typeface="Cambria Math" charset="0"/>
                        </a:rPr>
                        <m:t> 100=4.7% </m:t>
                      </m:r>
                      <m:r>
                        <a:rPr lang="en-US" sz="2800" b="0" i="1" smtClean="0">
                          <a:solidFill>
                            <a:srgbClr val="FFFF00"/>
                          </a:solidFill>
                          <a:latin typeface="Cambria Math" charset="0"/>
                        </a:rPr>
                        <m:t>𝑈𝑛𝑒𝑚𝑝𝑙𝑜𝑦𝑚𝑒𝑛𝑡</m:t>
                      </m:r>
                    </m:oMath>
                  </m:oMathPara>
                </a14:m>
                <a:endParaRPr lang="en-US" sz="2800" dirty="0">
                  <a:solidFill>
                    <a:srgbClr val="FFFF00"/>
                  </a:solidFill>
                </a:endParaRPr>
              </a:p>
            </p:txBody>
          </p:sp>
        </mc:Choice>
        <mc:Fallback xmlns="">
          <p:sp>
            <p:nvSpPr>
              <p:cNvPr id="8" name="TextBox 7">
                <a:extLst>
                  <a:ext uri="{FF2B5EF4-FFF2-40B4-BE49-F238E27FC236}">
                    <a16:creationId xmlns:a16="http://schemas.microsoft.com/office/drawing/2014/main" id="{7DB0F1D0-9D75-4F4D-AC81-3C2D13A710DB}"/>
                  </a:ext>
                </a:extLst>
              </p:cNvPr>
              <p:cNvSpPr txBox="1">
                <a:spLocks noRot="1" noChangeAspect="1" noMove="1" noResize="1" noEditPoints="1" noAdjustHandles="1" noChangeArrowheads="1" noChangeShapeType="1" noTextEdit="1"/>
              </p:cNvSpPr>
              <p:nvPr/>
            </p:nvSpPr>
            <p:spPr>
              <a:xfrm>
                <a:off x="5113369" y="5549898"/>
                <a:ext cx="5572744" cy="430887"/>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158440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739F4964-1C36-44A5-AE77-E20BDF9D6667}"/>
              </a:ext>
            </a:extLst>
          </p:cNvPr>
          <p:cNvSpPr>
            <a:spLocks noGrp="1"/>
          </p:cNvSpPr>
          <p:nvPr>
            <p:ph type="title"/>
          </p:nvPr>
        </p:nvSpPr>
        <p:spPr>
          <a:xfrm>
            <a:off x="646113" y="452438"/>
            <a:ext cx="9404350" cy="1400175"/>
          </a:xfrm>
        </p:spPr>
        <p:txBody>
          <a:bodyPr/>
          <a:lstStyle/>
          <a:p>
            <a:r>
              <a:rPr lang="en-US" dirty="0"/>
              <a:t>Goal: Full employment</a:t>
            </a:r>
          </a:p>
        </p:txBody>
      </p:sp>
      <p:sp>
        <p:nvSpPr>
          <p:cNvPr id="5" name="Content Placeholder 2">
            <a:extLst>
              <a:ext uri="{FF2B5EF4-FFF2-40B4-BE49-F238E27FC236}">
                <a16:creationId xmlns:a16="http://schemas.microsoft.com/office/drawing/2014/main" xmlns="" id="{11A92C25-0EAC-4B07-8EE5-F89DD4662C38}"/>
              </a:ext>
            </a:extLst>
          </p:cNvPr>
          <p:cNvSpPr>
            <a:spLocks noGrp="1"/>
          </p:cNvSpPr>
          <p:nvPr>
            <p:ph idx="1"/>
          </p:nvPr>
        </p:nvSpPr>
        <p:spPr>
          <a:xfrm>
            <a:off x="1103313" y="2052638"/>
            <a:ext cx="8947150" cy="4195762"/>
          </a:xfrm>
        </p:spPr>
        <p:txBody>
          <a:bodyPr>
            <a:normAutofit/>
          </a:bodyPr>
          <a:lstStyle/>
          <a:p>
            <a:r>
              <a:rPr lang="en-US" sz="2400" dirty="0"/>
              <a:t>Zero Unemployment is always impossible in a market economy.</a:t>
            </a:r>
          </a:p>
          <a:p>
            <a:r>
              <a:rPr lang="en-US" sz="2400" dirty="0"/>
              <a:t>But we strive for </a:t>
            </a:r>
            <a:r>
              <a:rPr lang="en-US" sz="2400" dirty="0">
                <a:solidFill>
                  <a:srgbClr val="FFFF00"/>
                </a:solidFill>
              </a:rPr>
              <a:t>Full Employment </a:t>
            </a:r>
            <a:r>
              <a:rPr lang="en-US" sz="2400" dirty="0">
                <a:solidFill>
                  <a:schemeClr val="tx1"/>
                </a:solidFill>
              </a:rPr>
              <a:t>where </a:t>
            </a:r>
            <a:r>
              <a:rPr lang="en-US" sz="2400" dirty="0">
                <a:solidFill>
                  <a:srgbClr val="FFFF00"/>
                </a:solidFill>
              </a:rPr>
              <a:t>no cyclical unemployment exists </a:t>
            </a:r>
            <a:r>
              <a:rPr lang="en-US" sz="2400" dirty="0">
                <a:solidFill>
                  <a:schemeClr val="tx1"/>
                </a:solidFill>
              </a:rPr>
              <a:t>in the economy.</a:t>
            </a:r>
          </a:p>
          <a:p>
            <a:r>
              <a:rPr lang="en-US" sz="2400" dirty="0">
                <a:solidFill>
                  <a:schemeClr val="tx1"/>
                </a:solidFill>
              </a:rPr>
              <a:t>An unemployment rate of about </a:t>
            </a:r>
            <a:r>
              <a:rPr lang="en-US" sz="2400" dirty="0">
                <a:solidFill>
                  <a:srgbClr val="FFFF00"/>
                </a:solidFill>
              </a:rPr>
              <a:t>4-6 percent</a:t>
            </a:r>
            <a:r>
              <a:rPr lang="en-US" sz="2400" dirty="0">
                <a:solidFill>
                  <a:schemeClr val="tx1"/>
                </a:solidFill>
              </a:rPr>
              <a:t> is normal during full employment.</a:t>
            </a:r>
          </a:p>
          <a:p>
            <a:endParaRPr lang="en-US" sz="2400" dirty="0"/>
          </a:p>
        </p:txBody>
      </p:sp>
    </p:spTree>
    <p:extLst>
      <p:ext uri="{BB962C8B-B14F-4D97-AF65-F5344CB8AC3E}">
        <p14:creationId xmlns:p14="http://schemas.microsoft.com/office/powerpoint/2010/main" val="40957293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34C00738-D2A2-440A-9543-44153A473CC8}"/>
              </a:ext>
            </a:extLst>
          </p:cNvPr>
          <p:cNvSpPr>
            <a:spLocks noGrp="1"/>
          </p:cNvSpPr>
          <p:nvPr>
            <p:ph type="title"/>
          </p:nvPr>
        </p:nvSpPr>
        <p:spPr>
          <a:xfrm>
            <a:off x="646113" y="452438"/>
            <a:ext cx="9404350" cy="1400175"/>
          </a:xfrm>
        </p:spPr>
        <p:txBody>
          <a:bodyPr>
            <a:normAutofit/>
          </a:bodyPr>
          <a:lstStyle/>
          <a:p>
            <a:r>
              <a:rPr lang="en-US" dirty="0"/>
              <a:t>Aspects of full employment</a:t>
            </a:r>
          </a:p>
        </p:txBody>
      </p:sp>
      <p:sp>
        <p:nvSpPr>
          <p:cNvPr id="5" name="Content Placeholder 2">
            <a:extLst>
              <a:ext uri="{FF2B5EF4-FFF2-40B4-BE49-F238E27FC236}">
                <a16:creationId xmlns:a16="http://schemas.microsoft.com/office/drawing/2014/main" xmlns="" id="{4CF4D912-17F2-4CAF-8DEF-AA6E355D4E2B}"/>
              </a:ext>
            </a:extLst>
          </p:cNvPr>
          <p:cNvSpPr>
            <a:spLocks noGrp="1"/>
          </p:cNvSpPr>
          <p:nvPr>
            <p:ph idx="1"/>
          </p:nvPr>
        </p:nvSpPr>
        <p:spPr>
          <a:xfrm>
            <a:off x="1103313" y="2052638"/>
            <a:ext cx="8947150" cy="4195762"/>
          </a:xfrm>
        </p:spPr>
        <p:txBody>
          <a:bodyPr>
            <a:noAutofit/>
          </a:bodyPr>
          <a:lstStyle/>
          <a:p>
            <a:r>
              <a:rPr lang="en-US" sz="2800" dirty="0"/>
              <a:t>Full Employment means everyone who </a:t>
            </a:r>
            <a:r>
              <a:rPr lang="en-US" sz="2800" dirty="0">
                <a:solidFill>
                  <a:srgbClr val="FFFF00"/>
                </a:solidFill>
              </a:rPr>
              <a:t>wants</a:t>
            </a:r>
            <a:r>
              <a:rPr lang="en-US" sz="2800" dirty="0"/>
              <a:t> a job has a job.</a:t>
            </a:r>
          </a:p>
          <a:p>
            <a:r>
              <a:rPr lang="en-US" sz="2800" dirty="0"/>
              <a:t>But some of those people may be </a:t>
            </a:r>
            <a:r>
              <a:rPr lang="en-US" sz="2800" dirty="0">
                <a:solidFill>
                  <a:srgbClr val="FFFF00"/>
                </a:solidFill>
              </a:rPr>
              <a:t>Underemployed</a:t>
            </a:r>
            <a:r>
              <a:rPr lang="en-US" sz="2800" dirty="0"/>
              <a:t> meaning they are working at a job below their skillset.</a:t>
            </a:r>
          </a:p>
          <a:p>
            <a:pPr lvl="1"/>
            <a:r>
              <a:rPr lang="en-US" sz="2800" dirty="0"/>
              <a:t>Example:  An individual with a Master’s degree, unable to find work in their field, and settling for a job of a cab driver.</a:t>
            </a:r>
          </a:p>
        </p:txBody>
      </p:sp>
    </p:spTree>
    <p:extLst>
      <p:ext uri="{BB962C8B-B14F-4D97-AF65-F5344CB8AC3E}">
        <p14:creationId xmlns:p14="http://schemas.microsoft.com/office/powerpoint/2010/main" val="1643741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3E9C98-B6DA-4A08-AE81-020B58D61626}"/>
              </a:ext>
            </a:extLst>
          </p:cNvPr>
          <p:cNvSpPr>
            <a:spLocks noGrp="1"/>
          </p:cNvSpPr>
          <p:nvPr>
            <p:ph type="title"/>
          </p:nvPr>
        </p:nvSpPr>
        <p:spPr/>
        <p:txBody>
          <a:bodyPr/>
          <a:lstStyle/>
          <a:p>
            <a:r>
              <a:rPr lang="en-US" dirty="0"/>
              <a:t>Causes of inflation</a:t>
            </a:r>
            <a:endParaRPr lang="en-IN" dirty="0"/>
          </a:p>
        </p:txBody>
      </p:sp>
      <p:sp>
        <p:nvSpPr>
          <p:cNvPr id="3" name="Content Placeholder 2">
            <a:extLst>
              <a:ext uri="{FF2B5EF4-FFF2-40B4-BE49-F238E27FC236}">
                <a16:creationId xmlns:a16="http://schemas.microsoft.com/office/drawing/2014/main" xmlns="" id="{ECBF552F-09E2-4047-BCF4-B104213F08F5}"/>
              </a:ext>
            </a:extLst>
          </p:cNvPr>
          <p:cNvSpPr>
            <a:spLocks noGrp="1"/>
          </p:cNvSpPr>
          <p:nvPr>
            <p:ph idx="1"/>
          </p:nvPr>
        </p:nvSpPr>
        <p:spPr>
          <a:xfrm>
            <a:off x="1104293" y="1699992"/>
            <a:ext cx="8946541" cy="4619888"/>
          </a:xfrm>
        </p:spPr>
        <p:txBody>
          <a:bodyPr/>
          <a:lstStyle/>
          <a:p>
            <a:r>
              <a:rPr lang="en-US" altLang="en-US" sz="2800" b="1" dirty="0"/>
              <a:t>1. The Government Prints TOO MUCH Money (The Quantity Theory)</a:t>
            </a:r>
          </a:p>
          <a:p>
            <a:endParaRPr lang="en-IN" dirty="0"/>
          </a:p>
        </p:txBody>
      </p:sp>
      <p:sp>
        <p:nvSpPr>
          <p:cNvPr id="4" name="Rectangle 4">
            <a:extLst>
              <a:ext uri="{FF2B5EF4-FFF2-40B4-BE49-F238E27FC236}">
                <a16:creationId xmlns:a16="http://schemas.microsoft.com/office/drawing/2014/main" xmlns="" id="{4DBDCEC9-BB5B-43EB-BF51-8F1AE0BC618A}"/>
              </a:ext>
            </a:extLst>
          </p:cNvPr>
          <p:cNvSpPr>
            <a:spLocks noChangeArrowheads="1"/>
          </p:cNvSpPr>
          <p:nvPr/>
        </p:nvSpPr>
        <p:spPr bwMode="auto">
          <a:xfrm>
            <a:off x="1386563" y="2657291"/>
            <a:ext cx="8382000" cy="235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nSpc>
                <a:spcPct val="95000"/>
              </a:lnSpc>
              <a:spcBef>
                <a:spcPct val="0"/>
              </a:spcBef>
            </a:pPr>
            <a:r>
              <a:rPr lang="en-US" altLang="en-US" sz="2000" b="1" dirty="0"/>
              <a:t>Governments that keep printing money to pay debts end up with hyperinflation.</a:t>
            </a:r>
          </a:p>
          <a:p>
            <a:pPr>
              <a:lnSpc>
                <a:spcPct val="95000"/>
              </a:lnSpc>
              <a:spcBef>
                <a:spcPct val="0"/>
              </a:spcBef>
            </a:pPr>
            <a:r>
              <a:rPr lang="en-US" altLang="en-US" sz="2000" b="1" dirty="0"/>
              <a:t>There are more “rich” people but the same amount of products.</a:t>
            </a:r>
          </a:p>
          <a:p>
            <a:pPr>
              <a:lnSpc>
                <a:spcPct val="95000"/>
              </a:lnSpc>
              <a:spcBef>
                <a:spcPct val="0"/>
              </a:spcBef>
            </a:pPr>
            <a:r>
              <a:rPr lang="en-US" altLang="en-US" sz="2000" b="1" dirty="0"/>
              <a:t>Result: Banks refuse to lend and GDP falls</a:t>
            </a:r>
          </a:p>
          <a:p>
            <a:pPr>
              <a:lnSpc>
                <a:spcPct val="95000"/>
              </a:lnSpc>
              <a:spcBef>
                <a:spcPct val="0"/>
              </a:spcBef>
            </a:pPr>
            <a:endParaRPr lang="en-US" altLang="en-US" sz="1800" b="1" dirty="0"/>
          </a:p>
          <a:p>
            <a:pPr>
              <a:lnSpc>
                <a:spcPct val="95000"/>
              </a:lnSpc>
              <a:spcBef>
                <a:spcPct val="0"/>
              </a:spcBef>
              <a:buFontTx/>
              <a:buNone/>
            </a:pPr>
            <a:r>
              <a:rPr lang="en-US" altLang="en-US" sz="2000" b="1" dirty="0"/>
              <a:t>Examples:</a:t>
            </a:r>
          </a:p>
          <a:p>
            <a:pPr>
              <a:lnSpc>
                <a:spcPct val="95000"/>
              </a:lnSpc>
              <a:spcBef>
                <a:spcPct val="0"/>
              </a:spcBef>
            </a:pPr>
            <a:r>
              <a:rPr lang="en-US" altLang="en-US" sz="2000" b="1" dirty="0"/>
              <a:t>Bolivia, Peru, Brazil</a:t>
            </a:r>
          </a:p>
          <a:p>
            <a:pPr>
              <a:lnSpc>
                <a:spcPct val="95000"/>
              </a:lnSpc>
              <a:spcBef>
                <a:spcPct val="0"/>
              </a:spcBef>
            </a:pPr>
            <a:r>
              <a:rPr lang="en-US" altLang="en-US" sz="2000" b="1" dirty="0"/>
              <a:t>Germany after WWI</a:t>
            </a:r>
            <a:endParaRPr lang="en-US" altLang="en-US" b="1" dirty="0"/>
          </a:p>
        </p:txBody>
      </p:sp>
      <p:sp>
        <p:nvSpPr>
          <p:cNvPr id="6" name="TextBox 5">
            <a:extLst>
              <a:ext uri="{FF2B5EF4-FFF2-40B4-BE49-F238E27FC236}">
                <a16:creationId xmlns:a16="http://schemas.microsoft.com/office/drawing/2014/main" xmlns="" id="{096C5B12-2E77-4934-8F33-7BCE1C57D0FC}"/>
              </a:ext>
            </a:extLst>
          </p:cNvPr>
          <p:cNvSpPr txBox="1"/>
          <p:nvPr/>
        </p:nvSpPr>
        <p:spPr>
          <a:xfrm>
            <a:off x="1323472" y="5572307"/>
            <a:ext cx="6096000" cy="646331"/>
          </a:xfrm>
          <a:prstGeom prst="rect">
            <a:avLst/>
          </a:prstGeom>
          <a:noFill/>
        </p:spPr>
        <p:txBody>
          <a:bodyPr wrap="square">
            <a:spAutoFit/>
          </a:bodyPr>
          <a:lstStyle/>
          <a:p>
            <a:pPr marL="285750" indent="-285750">
              <a:buFont typeface="Wingdings" panose="05000000000000000000" pitchFamily="2" charset="2"/>
              <a:buChar char="ü"/>
            </a:pPr>
            <a:r>
              <a:rPr lang="en-US" altLang="en-US" sz="1800" b="1" dirty="0"/>
              <a:t>What would happen if the government printed money to pay off the national debt all at once? </a:t>
            </a:r>
            <a:endParaRPr lang="en-IN" dirty="0"/>
          </a:p>
        </p:txBody>
      </p:sp>
    </p:spTree>
    <p:extLst>
      <p:ext uri="{BB962C8B-B14F-4D97-AF65-F5344CB8AC3E}">
        <p14:creationId xmlns:p14="http://schemas.microsoft.com/office/powerpoint/2010/main" val="739549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dissolv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dissolv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dissolve">
                                      <p:cBhvr>
                                        <p:cTn id="3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2"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1C48717-4E49-4FC6-BCA7-5196CBBA8BD7}"/>
              </a:ext>
            </a:extLst>
          </p:cNvPr>
          <p:cNvSpPr>
            <a:spLocks noGrp="1"/>
          </p:cNvSpPr>
          <p:nvPr>
            <p:ph idx="1"/>
          </p:nvPr>
        </p:nvSpPr>
        <p:spPr>
          <a:xfrm>
            <a:off x="1480301" y="2638926"/>
            <a:ext cx="8946541" cy="4700337"/>
          </a:xfrm>
        </p:spPr>
        <p:txBody>
          <a:bodyPr>
            <a:normAutofit/>
          </a:bodyPr>
          <a:lstStyle/>
          <a:p>
            <a:pPr marL="0" indent="0" algn="ctr">
              <a:buNone/>
            </a:pPr>
            <a:r>
              <a:rPr lang="en-US" sz="8800" b="1" dirty="0">
                <a:latin typeface="Edwardian Script ITC" panose="030303020407070D0804" pitchFamily="66" charset="0"/>
              </a:rPr>
              <a:t>Thank you…</a:t>
            </a:r>
            <a:endParaRPr lang="en-IN" sz="8800" b="1" dirty="0">
              <a:latin typeface="Edwardian Script ITC" panose="030303020407070D0804" pitchFamily="66" charset="0"/>
            </a:endParaRPr>
          </a:p>
        </p:txBody>
      </p:sp>
    </p:spTree>
    <p:extLst>
      <p:ext uri="{BB962C8B-B14F-4D97-AF65-F5344CB8AC3E}">
        <p14:creationId xmlns:p14="http://schemas.microsoft.com/office/powerpoint/2010/main" val="350962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EFC71D-9978-48CA-A644-27084B771D1F}"/>
              </a:ext>
            </a:extLst>
          </p:cNvPr>
          <p:cNvSpPr>
            <a:spLocks noGrp="1"/>
          </p:cNvSpPr>
          <p:nvPr>
            <p:ph type="title"/>
          </p:nvPr>
        </p:nvSpPr>
        <p:spPr>
          <a:xfrm>
            <a:off x="875953" y="652388"/>
            <a:ext cx="9404723" cy="1400530"/>
          </a:xfrm>
        </p:spPr>
        <p:txBody>
          <a:bodyPr/>
          <a:lstStyle/>
          <a:p>
            <a:r>
              <a:rPr lang="en-US" altLang="en-US" sz="2800" b="1" dirty="0">
                <a:solidFill>
                  <a:schemeClr val="tx1"/>
                </a:solidFill>
              </a:rPr>
              <a:t>2. DEMAND-PULL INFLATION</a:t>
            </a:r>
            <a:r>
              <a:rPr lang="en-US" altLang="en-US" sz="4400" b="1" dirty="0">
                <a:solidFill>
                  <a:srgbClr val="990000"/>
                </a:solidFill>
              </a:rPr>
              <a:t/>
            </a:r>
            <a:br>
              <a:rPr lang="en-US" altLang="en-US" sz="4400" b="1" dirty="0">
                <a:solidFill>
                  <a:srgbClr val="990000"/>
                </a:solidFill>
              </a:rPr>
            </a:br>
            <a:endParaRPr lang="en-IN" dirty="0"/>
          </a:p>
        </p:txBody>
      </p:sp>
      <p:sp>
        <p:nvSpPr>
          <p:cNvPr id="3" name="Content Placeholder 2">
            <a:extLst>
              <a:ext uri="{FF2B5EF4-FFF2-40B4-BE49-F238E27FC236}">
                <a16:creationId xmlns:a16="http://schemas.microsoft.com/office/drawing/2014/main" xmlns="" id="{8C2A027E-F7C2-4B53-AEDA-C5D4BAB1C08C}"/>
              </a:ext>
            </a:extLst>
          </p:cNvPr>
          <p:cNvSpPr>
            <a:spLocks noGrp="1"/>
          </p:cNvSpPr>
          <p:nvPr>
            <p:ph idx="1"/>
          </p:nvPr>
        </p:nvSpPr>
        <p:spPr>
          <a:xfrm>
            <a:off x="1103313" y="2052918"/>
            <a:ext cx="4671846" cy="4195481"/>
          </a:xfrm>
        </p:spPr>
        <p:txBody>
          <a:bodyPr/>
          <a:lstStyle/>
          <a:p>
            <a:pPr algn="ctr">
              <a:lnSpc>
                <a:spcPct val="95000"/>
              </a:lnSpc>
              <a:spcBef>
                <a:spcPct val="0"/>
              </a:spcBef>
              <a:buFontTx/>
              <a:buNone/>
            </a:pPr>
            <a:r>
              <a:rPr lang="en-US" altLang="en-US" sz="2000" b="1" dirty="0"/>
              <a:t>DEMAND PULLS UP PRICES!!!</a:t>
            </a:r>
          </a:p>
          <a:p>
            <a:pPr algn="ctr">
              <a:lnSpc>
                <a:spcPct val="95000"/>
              </a:lnSpc>
              <a:spcBef>
                <a:spcPct val="0"/>
              </a:spcBef>
              <a:buFontTx/>
              <a:buNone/>
            </a:pPr>
            <a:endParaRPr lang="en-US" altLang="en-US" sz="2000" b="1" dirty="0"/>
          </a:p>
          <a:p>
            <a:pPr>
              <a:lnSpc>
                <a:spcPct val="95000"/>
              </a:lnSpc>
              <a:spcBef>
                <a:spcPct val="0"/>
              </a:spcBef>
              <a:buFont typeface="Arial" panose="020B0604020202020204" pitchFamily="34" charset="0"/>
              <a:buChar char="•"/>
            </a:pPr>
            <a:r>
              <a:rPr lang="en-US" altLang="en-US" sz="2000" b="1" dirty="0"/>
              <a:t>Demand increases but supply stays the same. What is the result?</a:t>
            </a:r>
          </a:p>
          <a:p>
            <a:pPr>
              <a:lnSpc>
                <a:spcPct val="95000"/>
              </a:lnSpc>
              <a:spcBef>
                <a:spcPct val="0"/>
              </a:spcBef>
              <a:buFont typeface="Arial" panose="020B0604020202020204" pitchFamily="34" charset="0"/>
              <a:buChar char="•"/>
            </a:pPr>
            <a:r>
              <a:rPr lang="en-US" altLang="en-US" sz="2000" b="1" dirty="0"/>
              <a:t>A Shortage driving prices up</a:t>
            </a:r>
          </a:p>
          <a:p>
            <a:pPr>
              <a:lnSpc>
                <a:spcPct val="95000"/>
              </a:lnSpc>
              <a:spcBef>
                <a:spcPct val="0"/>
              </a:spcBef>
              <a:buFont typeface="Arial" panose="020B0604020202020204" pitchFamily="34" charset="0"/>
              <a:buChar char="•"/>
            </a:pPr>
            <a:r>
              <a:rPr lang="en-US" altLang="en-US" sz="2000" b="1" dirty="0"/>
              <a:t>An overheated economy with excessive spending but same amount of goods.</a:t>
            </a:r>
          </a:p>
          <a:p>
            <a:pPr marL="0" indent="0">
              <a:buNone/>
            </a:pPr>
            <a:endParaRPr lang="en-IN" dirty="0"/>
          </a:p>
        </p:txBody>
      </p:sp>
      <p:pic>
        <p:nvPicPr>
          <p:cNvPr id="5" name="Picture 4">
            <a:extLst>
              <a:ext uri="{FF2B5EF4-FFF2-40B4-BE49-F238E27FC236}">
                <a16:creationId xmlns:a16="http://schemas.microsoft.com/office/drawing/2014/main" xmlns="" id="{994243D9-D2DF-4296-8635-7AC40AC7E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4674" y="2695072"/>
            <a:ext cx="3705200" cy="2286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89601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E3A47B-B6BA-415B-9884-A488E9E970F8}"/>
              </a:ext>
            </a:extLst>
          </p:cNvPr>
          <p:cNvSpPr>
            <a:spLocks noGrp="1"/>
          </p:cNvSpPr>
          <p:nvPr>
            <p:ph type="title"/>
          </p:nvPr>
        </p:nvSpPr>
        <p:spPr>
          <a:xfrm>
            <a:off x="1311859" y="998149"/>
            <a:ext cx="9404723" cy="1400530"/>
          </a:xfrm>
        </p:spPr>
        <p:txBody>
          <a:bodyPr/>
          <a:lstStyle/>
          <a:p>
            <a:r>
              <a:rPr lang="en-US" altLang="en-US" sz="2800" b="1" dirty="0">
                <a:solidFill>
                  <a:schemeClr val="tx1"/>
                </a:solidFill>
              </a:rPr>
              <a:t>3. COST-PUSH INFLATION</a:t>
            </a:r>
            <a:r>
              <a:rPr lang="en-US" altLang="en-US" sz="2800" b="1" dirty="0">
                <a:solidFill>
                  <a:schemeClr val="bg2"/>
                </a:solidFill>
              </a:rPr>
              <a:t/>
            </a:r>
            <a:br>
              <a:rPr lang="en-US" altLang="en-US" sz="2800" b="1" dirty="0">
                <a:solidFill>
                  <a:schemeClr val="bg2"/>
                </a:solidFill>
              </a:rPr>
            </a:br>
            <a:endParaRPr lang="en-IN" sz="2800" dirty="0">
              <a:solidFill>
                <a:schemeClr val="bg2"/>
              </a:solidFill>
            </a:endParaRPr>
          </a:p>
        </p:txBody>
      </p:sp>
      <p:sp>
        <p:nvSpPr>
          <p:cNvPr id="3" name="Content Placeholder 2">
            <a:extLst>
              <a:ext uri="{FF2B5EF4-FFF2-40B4-BE49-F238E27FC236}">
                <a16:creationId xmlns:a16="http://schemas.microsoft.com/office/drawing/2014/main" xmlns="" id="{7D357C36-8925-4D25-B46C-0C35252EA0A3}"/>
              </a:ext>
            </a:extLst>
          </p:cNvPr>
          <p:cNvSpPr>
            <a:spLocks noGrp="1"/>
          </p:cNvSpPr>
          <p:nvPr>
            <p:ph idx="1"/>
          </p:nvPr>
        </p:nvSpPr>
        <p:spPr>
          <a:xfrm>
            <a:off x="1103313" y="2052918"/>
            <a:ext cx="6107614" cy="4195481"/>
          </a:xfrm>
        </p:spPr>
        <p:txBody>
          <a:bodyPr/>
          <a:lstStyle/>
          <a:p>
            <a:pPr>
              <a:lnSpc>
                <a:spcPct val="95000"/>
              </a:lnSpc>
              <a:spcBef>
                <a:spcPct val="0"/>
              </a:spcBef>
              <a:buFontTx/>
              <a:buNone/>
            </a:pPr>
            <a:r>
              <a:rPr lang="en-US" altLang="en-US" sz="2400" b="1" dirty="0"/>
              <a:t>Higher production costs increase prices</a:t>
            </a:r>
          </a:p>
          <a:p>
            <a:pPr>
              <a:lnSpc>
                <a:spcPct val="95000"/>
              </a:lnSpc>
              <a:spcBef>
                <a:spcPct val="0"/>
              </a:spcBef>
              <a:buFontTx/>
              <a:buNone/>
            </a:pPr>
            <a:r>
              <a:rPr lang="en-US" altLang="en-US" sz="2400" b="1" dirty="0"/>
              <a:t>A </a:t>
            </a:r>
            <a:r>
              <a:rPr lang="en-US" altLang="en-US" sz="2400" b="1" u="sng" dirty="0"/>
              <a:t>negative supply shock</a:t>
            </a:r>
            <a:r>
              <a:rPr lang="en-US" altLang="en-US" sz="2400" b="1" dirty="0"/>
              <a:t> increases the costs of production</a:t>
            </a:r>
          </a:p>
          <a:p>
            <a:pPr>
              <a:lnSpc>
                <a:spcPct val="95000"/>
              </a:lnSpc>
              <a:spcBef>
                <a:spcPct val="0"/>
              </a:spcBef>
              <a:buFontTx/>
              <a:buNone/>
            </a:pPr>
            <a:r>
              <a:rPr lang="en-US" altLang="en-US" sz="2400" b="1" dirty="0"/>
              <a:t>and forces producers to increase prices. </a:t>
            </a:r>
          </a:p>
          <a:p>
            <a:pPr>
              <a:lnSpc>
                <a:spcPct val="95000"/>
              </a:lnSpc>
              <a:spcBef>
                <a:spcPct val="0"/>
              </a:spcBef>
              <a:buFontTx/>
              <a:buNone/>
            </a:pPr>
            <a:endParaRPr lang="en-US" altLang="en-US" sz="2400" b="1" dirty="0"/>
          </a:p>
          <a:p>
            <a:pPr>
              <a:lnSpc>
                <a:spcPct val="95000"/>
              </a:lnSpc>
              <a:spcBef>
                <a:spcPct val="0"/>
              </a:spcBef>
              <a:buFontTx/>
              <a:buNone/>
            </a:pPr>
            <a:r>
              <a:rPr lang="en-US" altLang="en-US" sz="2400" b="1" dirty="0"/>
              <a:t>Examples: </a:t>
            </a:r>
          </a:p>
          <a:p>
            <a:pPr lvl="1">
              <a:lnSpc>
                <a:spcPct val="95000"/>
              </a:lnSpc>
              <a:spcBef>
                <a:spcPct val="0"/>
              </a:spcBef>
              <a:buFontTx/>
              <a:buChar char="•"/>
            </a:pPr>
            <a:r>
              <a:rPr lang="en-US" altLang="en-US" sz="2400" b="1" dirty="0"/>
              <a:t>Hurricane Katrina destroyed oil refineries and causes gas prices to go up. Companies that use gas increase their prices. </a:t>
            </a:r>
          </a:p>
          <a:p>
            <a:endParaRPr lang="en-IN" dirty="0"/>
          </a:p>
        </p:txBody>
      </p:sp>
      <p:pic>
        <p:nvPicPr>
          <p:cNvPr id="5" name="Picture 4">
            <a:extLst>
              <a:ext uri="{FF2B5EF4-FFF2-40B4-BE49-F238E27FC236}">
                <a16:creationId xmlns:a16="http://schemas.microsoft.com/office/drawing/2014/main" xmlns="" id="{BCF87C5A-AEA5-4225-B1BB-26B170CA86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2295" y="2526394"/>
            <a:ext cx="3753852" cy="3248528"/>
          </a:xfrm>
          <a:prstGeom prst="rect">
            <a:avLst/>
          </a:prstGeom>
        </p:spPr>
      </p:pic>
    </p:spTree>
    <p:extLst>
      <p:ext uri="{BB962C8B-B14F-4D97-AF65-F5344CB8AC3E}">
        <p14:creationId xmlns:p14="http://schemas.microsoft.com/office/powerpoint/2010/main" val="3630575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8E7F4F-D02E-4196-A866-036EACE8BCA5}"/>
              </a:ext>
            </a:extLst>
          </p:cNvPr>
          <p:cNvSpPr>
            <a:spLocks noGrp="1"/>
          </p:cNvSpPr>
          <p:nvPr>
            <p:ph type="title"/>
          </p:nvPr>
        </p:nvSpPr>
        <p:spPr/>
        <p:txBody>
          <a:bodyPr/>
          <a:lstStyle/>
          <a:p>
            <a:r>
              <a:rPr lang="en-US" altLang="en-US" sz="4000" b="1" dirty="0">
                <a:solidFill>
                  <a:schemeClr val="tx1"/>
                </a:solidFill>
              </a:rPr>
              <a:t>The Wage-Price Spiral</a:t>
            </a:r>
            <a:r>
              <a:rPr lang="en-US" altLang="en-US" sz="4000" b="1" dirty="0"/>
              <a:t/>
            </a:r>
            <a:br>
              <a:rPr lang="en-US" altLang="en-US" sz="4000" b="1" dirty="0"/>
            </a:br>
            <a:endParaRPr lang="en-IN" dirty="0"/>
          </a:p>
        </p:txBody>
      </p:sp>
      <p:sp>
        <p:nvSpPr>
          <p:cNvPr id="4" name="Rectangle 2">
            <a:extLst>
              <a:ext uri="{FF2B5EF4-FFF2-40B4-BE49-F238E27FC236}">
                <a16:creationId xmlns:a16="http://schemas.microsoft.com/office/drawing/2014/main" xmlns="" id="{F9B28227-A051-46FF-A91F-7D8D118531FF}"/>
              </a:ext>
            </a:extLst>
          </p:cNvPr>
          <p:cNvSpPr>
            <a:spLocks noGrp="1" noChangeArrowheads="1"/>
          </p:cNvSpPr>
          <p:nvPr>
            <p:ph idx="1"/>
          </p:nvPr>
        </p:nvSpPr>
        <p:spPr bwMode="auto">
          <a:xfrm>
            <a:off x="1103313" y="2052638"/>
            <a:ext cx="894715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000" b="1" dirty="0"/>
              <a:t>A Perpetual Process:</a:t>
            </a:r>
          </a:p>
          <a:p>
            <a:pPr algn="ctr">
              <a:spcBef>
                <a:spcPct val="0"/>
              </a:spcBef>
              <a:buFontTx/>
              <a:buNone/>
            </a:pPr>
            <a:endParaRPr lang="en-US" altLang="en-US" sz="2000" b="1" dirty="0"/>
          </a:p>
          <a:p>
            <a:pPr>
              <a:spcBef>
                <a:spcPct val="0"/>
              </a:spcBef>
              <a:buFontTx/>
              <a:buNone/>
            </a:pPr>
            <a:r>
              <a:rPr lang="en-US" altLang="en-US" sz="2000" b="1" dirty="0"/>
              <a:t>1.Workers demand raises</a:t>
            </a:r>
          </a:p>
          <a:p>
            <a:pPr>
              <a:spcBef>
                <a:spcPct val="0"/>
              </a:spcBef>
              <a:buFontTx/>
              <a:buNone/>
            </a:pPr>
            <a:r>
              <a:rPr lang="en-US" altLang="en-US" sz="2000" b="1" dirty="0"/>
              <a:t>2.Owners increase prices to pay for raises</a:t>
            </a:r>
          </a:p>
          <a:p>
            <a:pPr>
              <a:spcBef>
                <a:spcPct val="0"/>
              </a:spcBef>
              <a:buFontTx/>
              <a:buNone/>
            </a:pPr>
            <a:r>
              <a:rPr lang="en-US" altLang="en-US" sz="2000" b="1" dirty="0"/>
              <a:t>3. High prices cause workers to demand higher raises </a:t>
            </a:r>
          </a:p>
          <a:p>
            <a:pPr>
              <a:spcBef>
                <a:spcPct val="0"/>
              </a:spcBef>
              <a:buFontTx/>
              <a:buNone/>
            </a:pPr>
            <a:r>
              <a:rPr lang="en-US" altLang="en-US" sz="2000" b="1" dirty="0"/>
              <a:t>4. Owners increase prices to pay for higher raises</a:t>
            </a:r>
          </a:p>
          <a:p>
            <a:pPr>
              <a:spcBef>
                <a:spcPct val="0"/>
              </a:spcBef>
              <a:buFontTx/>
              <a:buNone/>
            </a:pPr>
            <a:r>
              <a:rPr lang="en-US" altLang="en-US" sz="2000" b="1" dirty="0"/>
              <a:t>5. High prices cause workers to demand higher raises </a:t>
            </a:r>
          </a:p>
          <a:p>
            <a:pPr>
              <a:spcBef>
                <a:spcPct val="0"/>
              </a:spcBef>
              <a:buFontTx/>
              <a:buNone/>
            </a:pPr>
            <a:r>
              <a:rPr lang="en-US" altLang="en-US" sz="2000" b="1" dirty="0"/>
              <a:t>6. Owners increase prices to pay for higher raises</a:t>
            </a:r>
            <a:endParaRPr lang="en-US" altLang="en-US" b="1" dirty="0"/>
          </a:p>
        </p:txBody>
      </p:sp>
    </p:spTree>
    <p:extLst>
      <p:ext uri="{BB962C8B-B14F-4D97-AF65-F5344CB8AC3E}">
        <p14:creationId xmlns:p14="http://schemas.microsoft.com/office/powerpoint/2010/main" val="114233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dissolv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dissolv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dissolv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dissolv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dissolv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dissolve">
                                      <p:cBhvr>
                                        <p:cTn id="37"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8615FE-83F5-4D6E-A47E-621CBBFD6FC0}"/>
              </a:ext>
            </a:extLst>
          </p:cNvPr>
          <p:cNvSpPr>
            <a:spLocks noGrp="1"/>
          </p:cNvSpPr>
          <p:nvPr>
            <p:ph type="title"/>
          </p:nvPr>
        </p:nvSpPr>
        <p:spPr/>
        <p:txBody>
          <a:bodyPr/>
          <a:lstStyle/>
          <a:p>
            <a:r>
              <a:rPr lang="en-US" b="1" dirty="0">
                <a:solidFill>
                  <a:schemeClr val="tx1"/>
                </a:solidFill>
              </a:rPr>
              <a:t>Types of inflation</a:t>
            </a:r>
            <a:endParaRPr lang="en-IN" b="1" dirty="0">
              <a:solidFill>
                <a:schemeClr val="tx1"/>
              </a:solidFill>
            </a:endParaRPr>
          </a:p>
        </p:txBody>
      </p:sp>
      <p:sp>
        <p:nvSpPr>
          <p:cNvPr id="3" name="Content Placeholder 2">
            <a:extLst>
              <a:ext uri="{FF2B5EF4-FFF2-40B4-BE49-F238E27FC236}">
                <a16:creationId xmlns:a16="http://schemas.microsoft.com/office/drawing/2014/main" xmlns="" id="{07759862-9BCF-4CC6-B5DF-64768BAE90A9}"/>
              </a:ext>
            </a:extLst>
          </p:cNvPr>
          <p:cNvSpPr>
            <a:spLocks noGrp="1"/>
          </p:cNvSpPr>
          <p:nvPr>
            <p:ph idx="1"/>
          </p:nvPr>
        </p:nvSpPr>
        <p:spPr>
          <a:xfrm>
            <a:off x="1103312" y="1596190"/>
            <a:ext cx="8946541" cy="4809092"/>
          </a:xfrm>
        </p:spPr>
        <p:txBody>
          <a:bodyPr>
            <a:normAutofit/>
          </a:bodyPr>
          <a:lstStyle/>
          <a:p>
            <a:pPr algn="l">
              <a:buFont typeface="+mj-lt"/>
              <a:buAutoNum type="arabicPeriod"/>
            </a:pPr>
            <a:r>
              <a:rPr lang="en-US" b="0" i="0" dirty="0">
                <a:effectLst/>
                <a:latin typeface="Helvetica Neue"/>
              </a:rPr>
              <a:t>Creeping inflation:-The inflation of a nation increases gradually, but continuously, over time.</a:t>
            </a:r>
          </a:p>
          <a:p>
            <a:pPr algn="l">
              <a:buFont typeface="+mj-lt"/>
              <a:buAutoNum type="arabicPeriod"/>
            </a:pPr>
            <a:r>
              <a:rPr lang="en-US" b="0" i="0" dirty="0">
                <a:effectLst/>
                <a:latin typeface="Helvetica Neue"/>
              </a:rPr>
              <a:t>Walking Inflation: -When the price rise is moderate. It is a warning signal for the government to control it before it turns into running inflation.</a:t>
            </a:r>
          </a:p>
          <a:p>
            <a:pPr algn="l">
              <a:buFont typeface="+mj-lt"/>
              <a:buAutoNum type="arabicPeriod"/>
            </a:pPr>
            <a:r>
              <a:rPr lang="en-US" b="0" i="0" dirty="0">
                <a:effectLst/>
                <a:latin typeface="Helvetica Neue"/>
              </a:rPr>
              <a:t>Running inflation:- A rapid acceleration in the rate of rising prices more than 10% per annum is referred as Running Inflation.</a:t>
            </a:r>
          </a:p>
          <a:p>
            <a:pPr algn="l">
              <a:buFont typeface="+mj-lt"/>
              <a:buAutoNum type="arabicPeriod"/>
            </a:pPr>
            <a:r>
              <a:rPr lang="en-US" b="0" i="0" dirty="0">
                <a:effectLst/>
                <a:latin typeface="Helvetica Neue"/>
              </a:rPr>
              <a:t>Galloping inflation:-Prices rise by double or triple digit inflation rates like 20% ,100% or 200% per annum.</a:t>
            </a:r>
          </a:p>
          <a:p>
            <a:pPr algn="l">
              <a:buFont typeface="+mj-lt"/>
              <a:buAutoNum type="arabicPeriod"/>
            </a:pPr>
            <a:r>
              <a:rPr lang="en-US" dirty="0">
                <a:latin typeface="Helvetica Neue"/>
              </a:rPr>
              <a:t>Hyperinflation :-</a:t>
            </a:r>
            <a:r>
              <a:rPr lang="en-US" sz="1800" b="0" i="0" dirty="0">
                <a:effectLst/>
                <a:latin typeface="Helvetica Neue"/>
              </a:rPr>
              <a:t>It is a stage of very high rate of inflation. While economies seem to survive under galloping inflation, a third and deadly strain takes hold when the cancer of hyperinflation strikes. Hyperinflation occurs when the prices go out of control and the monetary authorities are unable to impose any check on it. Germany had witnessed hyperinflation in 1920’s.</a:t>
            </a:r>
            <a:endParaRPr lang="en-US" b="0" i="0" dirty="0">
              <a:effectLst/>
              <a:latin typeface="Helvetica Neue"/>
            </a:endParaRPr>
          </a:p>
          <a:p>
            <a:endParaRPr lang="en-IN" dirty="0"/>
          </a:p>
        </p:txBody>
      </p:sp>
    </p:spTree>
    <p:extLst>
      <p:ext uri="{BB962C8B-B14F-4D97-AF65-F5344CB8AC3E}">
        <p14:creationId xmlns:p14="http://schemas.microsoft.com/office/powerpoint/2010/main" val="1499810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EB00834-D531-4B28-9A1B-1C42FF22B8E6}"/>
              </a:ext>
            </a:extLst>
          </p:cNvPr>
          <p:cNvSpPr>
            <a:spLocks noGrp="1"/>
          </p:cNvSpPr>
          <p:nvPr>
            <p:ph idx="1"/>
          </p:nvPr>
        </p:nvSpPr>
        <p:spPr>
          <a:xfrm>
            <a:off x="1031122" y="1483424"/>
            <a:ext cx="8946541" cy="4195481"/>
          </a:xfrm>
        </p:spPr>
        <p:txBody>
          <a:bodyPr/>
          <a:lstStyle/>
          <a:p>
            <a:r>
              <a:rPr lang="en-US" dirty="0"/>
              <a:t>Deflation:-</a:t>
            </a:r>
            <a:r>
              <a:rPr lang="en-US" b="0" i="0" dirty="0">
                <a:effectLst/>
                <a:latin typeface="arial" panose="020B0604020202020204" pitchFamily="34" charset="0"/>
              </a:rPr>
              <a:t>Deflation is the reverse of inflation. It refers to a sustained decline in the price level of goods and services. It occurs when the annual inflation rate falls below zero percent (a negative inflation rate), resulting in an increase in the real value of money. Japan suffered from deflation for almost a decade in 1990s.</a:t>
            </a:r>
          </a:p>
          <a:p>
            <a:pPr marL="0" indent="0">
              <a:buNone/>
            </a:pPr>
            <a:endParaRPr lang="en-US" b="0" i="0" dirty="0">
              <a:effectLst/>
              <a:latin typeface="arial" panose="020B0604020202020204" pitchFamily="34" charset="0"/>
            </a:endParaRPr>
          </a:p>
          <a:p>
            <a:r>
              <a:rPr lang="en-US" dirty="0">
                <a:latin typeface="arial" panose="020B0604020202020204" pitchFamily="34" charset="0"/>
              </a:rPr>
              <a:t>Stagflation:-</a:t>
            </a:r>
            <a:r>
              <a:rPr lang="en-US" b="0" i="0" dirty="0">
                <a:effectLst/>
                <a:latin typeface="Open Sans" panose="020B0606030504020204" pitchFamily="34" charset="0"/>
              </a:rPr>
              <a:t>Stagflation is an economic condition when stagnant economic growth, high unemployment, and high inflation combine together. Basically, inflation plus stagnant growth equals stagflation. The term emerged during the 1973-1975 recession.</a:t>
            </a:r>
            <a:endParaRPr lang="en-IN" dirty="0"/>
          </a:p>
        </p:txBody>
      </p:sp>
    </p:spTree>
    <p:extLst>
      <p:ext uri="{BB962C8B-B14F-4D97-AF65-F5344CB8AC3E}">
        <p14:creationId xmlns:p14="http://schemas.microsoft.com/office/powerpoint/2010/main" val="492648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733630-C9EF-4741-A91C-F2A372CCC904}"/>
              </a:ext>
            </a:extLst>
          </p:cNvPr>
          <p:cNvSpPr>
            <a:spLocks noGrp="1"/>
          </p:cNvSpPr>
          <p:nvPr>
            <p:ph type="title"/>
          </p:nvPr>
        </p:nvSpPr>
        <p:spPr>
          <a:xfrm>
            <a:off x="646111" y="452718"/>
            <a:ext cx="9404723" cy="798566"/>
          </a:xfrm>
        </p:spPr>
        <p:txBody>
          <a:bodyPr/>
          <a:lstStyle/>
          <a:p>
            <a:r>
              <a:rPr lang="en-US" dirty="0"/>
              <a:t>Measures of inflation</a:t>
            </a:r>
            <a:endParaRPr lang="en-IN" dirty="0"/>
          </a:p>
        </p:txBody>
      </p:sp>
      <p:sp>
        <p:nvSpPr>
          <p:cNvPr id="3" name="Content Placeholder 2">
            <a:extLst>
              <a:ext uri="{FF2B5EF4-FFF2-40B4-BE49-F238E27FC236}">
                <a16:creationId xmlns:a16="http://schemas.microsoft.com/office/drawing/2014/main" xmlns="" id="{0A08ED2B-124C-4AEE-9E93-A038753C2550}"/>
              </a:ext>
            </a:extLst>
          </p:cNvPr>
          <p:cNvSpPr>
            <a:spLocks noGrp="1"/>
          </p:cNvSpPr>
          <p:nvPr>
            <p:ph idx="1"/>
          </p:nvPr>
        </p:nvSpPr>
        <p:spPr>
          <a:xfrm>
            <a:off x="339865" y="1251284"/>
            <a:ext cx="11425953" cy="5422232"/>
          </a:xfrm>
        </p:spPr>
        <p:txBody>
          <a:bodyPr>
            <a:normAutofit fontScale="92500"/>
          </a:bodyPr>
          <a:lstStyle/>
          <a:p>
            <a:pPr marL="0" indent="0" algn="l">
              <a:buNone/>
            </a:pPr>
            <a:endParaRPr lang="en-US" b="0" i="0" dirty="0">
              <a:effectLst/>
              <a:latin typeface="roboto" panose="02000000000000000000" pitchFamily="2" charset="0"/>
            </a:endParaRPr>
          </a:p>
          <a:p>
            <a:pPr algn="just"/>
            <a:r>
              <a:rPr lang="en-US" b="1" dirty="0">
                <a:latin typeface="SourceSansPro"/>
              </a:rPr>
              <a:t>W</a:t>
            </a:r>
            <a:r>
              <a:rPr lang="en-US" b="1" i="0" dirty="0">
                <a:effectLst/>
                <a:latin typeface="SourceSansPro"/>
              </a:rPr>
              <a:t>holesale price index (WPI) </a:t>
            </a:r>
            <a:r>
              <a:rPr lang="en-US" b="0" i="0" dirty="0">
                <a:effectLst/>
                <a:latin typeface="SourceSansPro"/>
              </a:rPr>
              <a:t>measures and tracks the changes in the price of goods before they reach consumers: goods that are sold in bulk and traded between entities or businesses (rather than consumers). A WPI typically takes into account commodity prices, but the products included vary from country to country. They are also subject to change, as needed, to better reflect the current economy.</a:t>
            </a:r>
          </a:p>
          <a:p>
            <a:pPr algn="just"/>
            <a:r>
              <a:rPr lang="en-US" b="1" i="0" dirty="0">
                <a:effectLst/>
                <a:latin typeface="SourceSansPro"/>
              </a:rPr>
              <a:t>Consumer Price Index (CPI) </a:t>
            </a:r>
            <a:r>
              <a:rPr lang="en-US" b="0" i="0" dirty="0">
                <a:effectLst/>
                <a:latin typeface="SourceSansPro"/>
              </a:rPr>
              <a:t>is a measure that examines the weighted average of prices of a basket of consumer goods and services, such as transportation, food, and medical care. It is calculated by taking price changes for each item in the predetermined basket of goods and averaging them. Changes in the CPI are used to assess price changes associated with the cost of living.</a:t>
            </a:r>
          </a:p>
          <a:p>
            <a:pPr marL="0" indent="0" algn="just">
              <a:buNone/>
            </a:pPr>
            <a:r>
              <a:rPr lang="en-US" b="0" i="0" dirty="0">
                <a:effectLst/>
                <a:latin typeface="roboto" panose="02000000000000000000" pitchFamily="2" charset="0"/>
              </a:rPr>
              <a:t>RBI used WPI for most of its policy decisions before 2014. Thereafter, as part of the reforms, RBI shifted to CPI for policy decisions. </a:t>
            </a:r>
          </a:p>
          <a:p>
            <a:pPr marL="0" indent="0" algn="just">
              <a:buNone/>
            </a:pPr>
            <a:endParaRPr lang="en-US" sz="2000" b="0" i="0" dirty="0">
              <a:effectLst/>
              <a:latin typeface="Lato" panose="020F0502020204030203" pitchFamily="34" charset="0"/>
            </a:endParaRPr>
          </a:p>
          <a:p>
            <a:pPr marL="0" indent="0" algn="just">
              <a:buNone/>
            </a:pPr>
            <a:r>
              <a:rPr lang="en-US" sz="2000" b="0" i="0" dirty="0">
                <a:effectLst/>
                <a:latin typeface="Lato" panose="020F0502020204030203" pitchFamily="34" charset="0"/>
              </a:rPr>
              <a:t>In March 2015, Reserve Bank of India (RBI) officially adopted </a:t>
            </a:r>
            <a:r>
              <a:rPr lang="en-US" sz="2400" b="1" i="0" dirty="0">
                <a:effectLst/>
                <a:latin typeface="Lato" panose="020F0502020204030203" pitchFamily="34" charset="0"/>
              </a:rPr>
              <a:t>inflation targeting </a:t>
            </a:r>
            <a:r>
              <a:rPr lang="en-US" sz="2000" b="0" i="0" dirty="0">
                <a:effectLst/>
                <a:latin typeface="Lato" panose="020F0502020204030203" pitchFamily="34" charset="0"/>
              </a:rPr>
              <a:t>as the monetary policy framework for the Indian economy under which </a:t>
            </a:r>
            <a:r>
              <a:rPr lang="en-US" sz="2000" b="0" i="0" dirty="0">
                <a:effectLst/>
                <a:latin typeface="PT Serif Regular"/>
              </a:rPr>
              <a:t>RBI targets to keep Consumer Price Index (CPI) inflation at 4%  (+/-2%). </a:t>
            </a:r>
            <a:endParaRPr lang="en-US" b="0" i="0" dirty="0">
              <a:effectLst/>
              <a:latin typeface="roboto" panose="02000000000000000000" pitchFamily="2" charset="0"/>
            </a:endParaRPr>
          </a:p>
          <a:p>
            <a:endParaRPr lang="en-US" b="0" i="0" dirty="0">
              <a:effectLst/>
              <a:latin typeface="roboto" panose="02000000000000000000" pitchFamily="2" charset="0"/>
            </a:endParaRPr>
          </a:p>
          <a:p>
            <a:endParaRPr lang="en-US" b="0" i="0" dirty="0">
              <a:effectLst/>
              <a:latin typeface="roboto" panose="02000000000000000000" pitchFamily="2" charset="0"/>
            </a:endParaRPr>
          </a:p>
          <a:p>
            <a:endParaRPr lang="en-IN" dirty="0"/>
          </a:p>
        </p:txBody>
      </p:sp>
    </p:spTree>
    <p:extLst>
      <p:ext uri="{BB962C8B-B14F-4D97-AF65-F5344CB8AC3E}">
        <p14:creationId xmlns:p14="http://schemas.microsoft.com/office/powerpoint/2010/main" val="32240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8B4C0E08-DE38-4E2C-8546-3C42DE0313DA}"/>
              </a:ext>
            </a:extLst>
          </p:cNvPr>
          <p:cNvSpPr txBox="1"/>
          <p:nvPr/>
        </p:nvSpPr>
        <p:spPr>
          <a:xfrm>
            <a:off x="6951314" y="1292908"/>
            <a:ext cx="4031673" cy="5262979"/>
          </a:xfrm>
          <a:prstGeom prst="rect">
            <a:avLst/>
          </a:prstGeom>
          <a:noFill/>
        </p:spPr>
        <p:txBody>
          <a:bodyPr wrap="square" rtlCol="0">
            <a:spAutoFit/>
          </a:bodyPr>
          <a:lstStyle/>
          <a:p>
            <a:r>
              <a:rPr lang="en-US" sz="4000" u="sng" dirty="0"/>
              <a:t>Unemployment</a:t>
            </a:r>
          </a:p>
          <a:p>
            <a:endParaRPr lang="en-US" sz="4000" u="sng" dirty="0"/>
          </a:p>
          <a:p>
            <a:pPr marL="571500" indent="-571500">
              <a:buFont typeface="Wingdings" charset="2"/>
              <a:buChar char="v"/>
            </a:pPr>
            <a:r>
              <a:rPr lang="en-US" sz="3600" dirty="0"/>
              <a:t>Types</a:t>
            </a:r>
          </a:p>
          <a:p>
            <a:pPr marL="571500" indent="-571500">
              <a:buFont typeface="Wingdings" charset="2"/>
              <a:buChar char="v"/>
            </a:pPr>
            <a:r>
              <a:rPr lang="en-US" sz="3600" dirty="0"/>
              <a:t>Calculating Rates</a:t>
            </a:r>
          </a:p>
          <a:p>
            <a:pPr marL="571500" indent="-571500">
              <a:buFont typeface="Wingdings" charset="2"/>
              <a:buChar char="v"/>
            </a:pPr>
            <a:r>
              <a:rPr lang="en-US" sz="3600" dirty="0"/>
              <a:t>Implications</a:t>
            </a:r>
          </a:p>
          <a:p>
            <a:endParaRPr lang="en-US" sz="4000" u="sng" dirty="0"/>
          </a:p>
          <a:p>
            <a:endParaRPr lang="en-US" sz="4000" u="sng" dirty="0"/>
          </a:p>
          <a:p>
            <a:endParaRPr lang="en-US" sz="3200" dirty="0"/>
          </a:p>
        </p:txBody>
      </p:sp>
      <p:pic>
        <p:nvPicPr>
          <p:cNvPr id="7" name="Picture 6">
            <a:extLst>
              <a:ext uri="{FF2B5EF4-FFF2-40B4-BE49-F238E27FC236}">
                <a16:creationId xmlns:a16="http://schemas.microsoft.com/office/drawing/2014/main" xmlns="" id="{2C0A5D48-C10E-42FF-83DE-32E48C5E7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652336"/>
            <a:ext cx="4997116" cy="340092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040597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259</TotalTime>
  <Words>1193</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20</vt:i4>
      </vt:variant>
    </vt:vector>
  </HeadingPairs>
  <TitlesOfParts>
    <vt:vector size="39" baseType="lpstr">
      <vt:lpstr>Arial</vt:lpstr>
      <vt:lpstr>Arial</vt:lpstr>
      <vt:lpstr>Cambria Math</vt:lpstr>
      <vt:lpstr>Century Gothic</vt:lpstr>
      <vt:lpstr>Edwardian Script ITC</vt:lpstr>
      <vt:lpstr>Helvetica Neue</vt:lpstr>
      <vt:lpstr>inherit</vt:lpstr>
      <vt:lpstr>Lato</vt:lpstr>
      <vt:lpstr>Montserrat</vt:lpstr>
      <vt:lpstr>Open Sans</vt:lpstr>
      <vt:lpstr>PT Serif Regular</vt:lpstr>
      <vt:lpstr>roboto</vt:lpstr>
      <vt:lpstr>Rubik</vt:lpstr>
      <vt:lpstr>Source Sans Pro</vt:lpstr>
      <vt:lpstr>SourceSansPro</vt:lpstr>
      <vt:lpstr>Times New Roman</vt:lpstr>
      <vt:lpstr>Wingdings</vt:lpstr>
      <vt:lpstr>Wingdings 3</vt:lpstr>
      <vt:lpstr>Ion</vt:lpstr>
      <vt:lpstr>Inflation</vt:lpstr>
      <vt:lpstr>Causes of inflation</vt:lpstr>
      <vt:lpstr>2. DEMAND-PULL INFLATION </vt:lpstr>
      <vt:lpstr>3. COST-PUSH INFLATION </vt:lpstr>
      <vt:lpstr>The Wage-Price Spiral </vt:lpstr>
      <vt:lpstr>Types of inflation</vt:lpstr>
      <vt:lpstr>PowerPoint Presentation</vt:lpstr>
      <vt:lpstr>Measures of inflation</vt:lpstr>
      <vt:lpstr>PowerPoint Presentation</vt:lpstr>
      <vt:lpstr>Types of unemployment</vt:lpstr>
      <vt:lpstr>PowerPoint Presentation</vt:lpstr>
      <vt:lpstr>PowerPoint Presentation</vt:lpstr>
      <vt:lpstr>PowerPoint Presentation</vt:lpstr>
      <vt:lpstr>The unemployment rate</vt:lpstr>
      <vt:lpstr>Labour Force</vt:lpstr>
      <vt:lpstr>Labour Force Participation Rate </vt:lpstr>
      <vt:lpstr>Calculating the unemployment rate</vt:lpstr>
      <vt:lpstr>Goal: Full employment</vt:lpstr>
      <vt:lpstr>Aspects of full employment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mehak sharma</dc:creator>
  <cp:lastModifiedBy>Microsoft account</cp:lastModifiedBy>
  <cp:revision>20</cp:revision>
  <dcterms:created xsi:type="dcterms:W3CDTF">2021-07-08T04:48:33Z</dcterms:created>
  <dcterms:modified xsi:type="dcterms:W3CDTF">2024-11-06T15:48:32Z</dcterms:modified>
</cp:coreProperties>
</file>