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98" r:id="rId3"/>
    <p:sldId id="300" r:id="rId4"/>
    <p:sldId id="301" r:id="rId5"/>
    <p:sldId id="302" r:id="rId6"/>
    <p:sldId id="303" r:id="rId7"/>
    <p:sldId id="284" r:id="rId8"/>
    <p:sldId id="285" r:id="rId9"/>
    <p:sldId id="286" r:id="rId10"/>
    <p:sldId id="287" r:id="rId11"/>
    <p:sldId id="288" r:id="rId12"/>
    <p:sldId id="304" r:id="rId13"/>
    <p:sldId id="291" r:id="rId14"/>
    <p:sldId id="306" r:id="rId15"/>
    <p:sldId id="307" r:id="rId16"/>
    <p:sldId id="308" r:id="rId17"/>
    <p:sldId id="270" r:id="rId18"/>
    <p:sldId id="305" r:id="rId19"/>
    <p:sldId id="290" r:id="rId20"/>
    <p:sldId id="280" r:id="rId21"/>
    <p:sldId id="268" r:id="rId22"/>
    <p:sldId id="269" r:id="rId23"/>
    <p:sldId id="265" r:id="rId24"/>
    <p:sldId id="292" r:id="rId25"/>
    <p:sldId id="259" r:id="rId26"/>
    <p:sldId id="276" r:id="rId27"/>
    <p:sldId id="261" r:id="rId28"/>
    <p:sldId id="277" r:id="rId29"/>
    <p:sldId id="262" r:id="rId30"/>
    <p:sldId id="293" r:id="rId31"/>
    <p:sldId id="294" r:id="rId32"/>
    <p:sldId id="295" r:id="rId33"/>
    <p:sldId id="271" r:id="rId34"/>
    <p:sldId id="272" r:id="rId35"/>
    <p:sldId id="273" r:id="rId36"/>
    <p:sldId id="282" r:id="rId37"/>
    <p:sldId id="266" r:id="rId38"/>
    <p:sldId id="296" r:id="rId39"/>
    <p:sldId id="297" r:id="rId40"/>
    <p:sldId id="264"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p:scale>
          <a:sx n="81" d="100"/>
          <a:sy n="81" d="100"/>
        </p:scale>
        <p:origin x="-258" y="-3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BF0438A-A7B5-4A7C-B5F4-4690A5753C5B}" type="datetimeFigureOut">
              <a:rPr lang="en-IN" smtClean="0"/>
              <a:pPr/>
              <a:t>11-04-2021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A818C4-46A6-448A-A31C-99F0281A8CB3}" type="slidenum">
              <a:rPr lang="en-IN" smtClean="0"/>
              <a:pPr/>
              <a:t>‹#›</a:t>
            </a:fld>
            <a:endParaRPr lang="en-IN"/>
          </a:p>
        </p:txBody>
      </p:sp>
    </p:spTree>
    <p:extLst>
      <p:ext uri="{BB962C8B-B14F-4D97-AF65-F5344CB8AC3E}">
        <p14:creationId xmlns:p14="http://schemas.microsoft.com/office/powerpoint/2010/main" val="17550471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BF0438A-A7B5-4A7C-B5F4-4690A5753C5B}" type="datetimeFigureOut">
              <a:rPr lang="en-IN" smtClean="0"/>
              <a:pPr/>
              <a:t>11-04-2021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A818C4-46A6-448A-A31C-99F0281A8CB3}" type="slidenum">
              <a:rPr lang="en-IN" smtClean="0"/>
              <a:pPr/>
              <a:t>‹#›</a:t>
            </a:fld>
            <a:endParaRPr lang="en-IN"/>
          </a:p>
        </p:txBody>
      </p:sp>
    </p:spTree>
    <p:extLst>
      <p:ext uri="{BB962C8B-B14F-4D97-AF65-F5344CB8AC3E}">
        <p14:creationId xmlns:p14="http://schemas.microsoft.com/office/powerpoint/2010/main" val="24391528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BF0438A-A7B5-4A7C-B5F4-4690A5753C5B}" type="datetimeFigureOut">
              <a:rPr lang="en-IN" smtClean="0"/>
              <a:pPr/>
              <a:t>11-04-2021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A818C4-46A6-448A-A31C-99F0281A8CB3}" type="slidenum">
              <a:rPr lang="en-IN" smtClean="0"/>
              <a:pPr/>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8755186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BF0438A-A7B5-4A7C-B5F4-4690A5753C5B}" type="datetimeFigureOut">
              <a:rPr lang="en-IN" smtClean="0"/>
              <a:pPr/>
              <a:t>11-04-2021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A818C4-46A6-448A-A31C-99F0281A8CB3}" type="slidenum">
              <a:rPr lang="en-IN" smtClean="0"/>
              <a:pPr/>
              <a:t>‹#›</a:t>
            </a:fld>
            <a:endParaRPr lang="en-IN"/>
          </a:p>
        </p:txBody>
      </p:sp>
    </p:spTree>
    <p:extLst>
      <p:ext uri="{BB962C8B-B14F-4D97-AF65-F5344CB8AC3E}">
        <p14:creationId xmlns:p14="http://schemas.microsoft.com/office/powerpoint/2010/main" val="7106218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BF0438A-A7B5-4A7C-B5F4-4690A5753C5B}" type="datetimeFigureOut">
              <a:rPr lang="en-IN" smtClean="0"/>
              <a:pPr/>
              <a:t>11-04-2021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A818C4-46A6-448A-A31C-99F0281A8CB3}" type="slidenum">
              <a:rPr lang="en-IN" smtClean="0"/>
              <a:pPr/>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173120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BF0438A-A7B5-4A7C-B5F4-4690A5753C5B}" type="datetimeFigureOut">
              <a:rPr lang="en-IN" smtClean="0"/>
              <a:pPr/>
              <a:t>11-04-2021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A818C4-46A6-448A-A31C-99F0281A8CB3}" type="slidenum">
              <a:rPr lang="en-IN" smtClean="0"/>
              <a:pPr/>
              <a:t>‹#›</a:t>
            </a:fld>
            <a:endParaRPr lang="en-IN"/>
          </a:p>
        </p:txBody>
      </p:sp>
    </p:spTree>
    <p:extLst>
      <p:ext uri="{BB962C8B-B14F-4D97-AF65-F5344CB8AC3E}">
        <p14:creationId xmlns:p14="http://schemas.microsoft.com/office/powerpoint/2010/main" val="18139223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F0438A-A7B5-4A7C-B5F4-4690A5753C5B}" type="datetimeFigureOut">
              <a:rPr lang="en-IN" smtClean="0"/>
              <a:pPr/>
              <a:t>11-04-2021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A818C4-46A6-448A-A31C-99F0281A8CB3}" type="slidenum">
              <a:rPr lang="en-IN" smtClean="0"/>
              <a:pPr/>
              <a:t>‹#›</a:t>
            </a:fld>
            <a:endParaRPr lang="en-IN"/>
          </a:p>
        </p:txBody>
      </p:sp>
    </p:spTree>
    <p:extLst>
      <p:ext uri="{BB962C8B-B14F-4D97-AF65-F5344CB8AC3E}">
        <p14:creationId xmlns:p14="http://schemas.microsoft.com/office/powerpoint/2010/main" val="14688195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F0438A-A7B5-4A7C-B5F4-4690A5753C5B}" type="datetimeFigureOut">
              <a:rPr lang="en-IN" smtClean="0"/>
              <a:pPr/>
              <a:t>11-04-2021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A818C4-46A6-448A-A31C-99F0281A8CB3}" type="slidenum">
              <a:rPr lang="en-IN" smtClean="0"/>
              <a:pPr/>
              <a:t>‹#›</a:t>
            </a:fld>
            <a:endParaRPr lang="en-IN"/>
          </a:p>
        </p:txBody>
      </p:sp>
    </p:spTree>
    <p:extLst>
      <p:ext uri="{BB962C8B-B14F-4D97-AF65-F5344CB8AC3E}">
        <p14:creationId xmlns:p14="http://schemas.microsoft.com/office/powerpoint/2010/main" val="33683193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F0438A-A7B5-4A7C-B5F4-4690A5753C5B}" type="datetimeFigureOut">
              <a:rPr lang="en-IN" smtClean="0"/>
              <a:pPr/>
              <a:t>11-04-2021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A818C4-46A6-448A-A31C-99F0281A8CB3}" type="slidenum">
              <a:rPr lang="en-IN" smtClean="0"/>
              <a:pPr/>
              <a:t>‹#›</a:t>
            </a:fld>
            <a:endParaRPr lang="en-IN"/>
          </a:p>
        </p:txBody>
      </p:sp>
    </p:spTree>
    <p:extLst>
      <p:ext uri="{BB962C8B-B14F-4D97-AF65-F5344CB8AC3E}">
        <p14:creationId xmlns:p14="http://schemas.microsoft.com/office/powerpoint/2010/main" val="34839566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BF0438A-A7B5-4A7C-B5F4-4690A5753C5B}" type="datetimeFigureOut">
              <a:rPr lang="en-IN" smtClean="0"/>
              <a:pPr/>
              <a:t>11-04-2021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A818C4-46A6-448A-A31C-99F0281A8CB3}" type="slidenum">
              <a:rPr lang="en-IN" smtClean="0"/>
              <a:pPr/>
              <a:t>‹#›</a:t>
            </a:fld>
            <a:endParaRPr lang="en-IN"/>
          </a:p>
        </p:txBody>
      </p:sp>
    </p:spTree>
    <p:extLst>
      <p:ext uri="{BB962C8B-B14F-4D97-AF65-F5344CB8AC3E}">
        <p14:creationId xmlns:p14="http://schemas.microsoft.com/office/powerpoint/2010/main" val="28479282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BF0438A-A7B5-4A7C-B5F4-4690A5753C5B}" type="datetimeFigureOut">
              <a:rPr lang="en-IN" smtClean="0"/>
              <a:pPr/>
              <a:t>11-04-2021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5A818C4-46A6-448A-A31C-99F0281A8CB3}" type="slidenum">
              <a:rPr lang="en-IN" smtClean="0"/>
              <a:pPr/>
              <a:t>‹#›</a:t>
            </a:fld>
            <a:endParaRPr lang="en-IN"/>
          </a:p>
        </p:txBody>
      </p:sp>
    </p:spTree>
    <p:extLst>
      <p:ext uri="{BB962C8B-B14F-4D97-AF65-F5344CB8AC3E}">
        <p14:creationId xmlns:p14="http://schemas.microsoft.com/office/powerpoint/2010/main" val="14209114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BF0438A-A7B5-4A7C-B5F4-4690A5753C5B}" type="datetimeFigureOut">
              <a:rPr lang="en-IN" smtClean="0"/>
              <a:pPr/>
              <a:t>11-04-2021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5A818C4-46A6-448A-A31C-99F0281A8CB3}" type="slidenum">
              <a:rPr lang="en-IN" smtClean="0"/>
              <a:pPr/>
              <a:t>‹#›</a:t>
            </a:fld>
            <a:endParaRPr lang="en-IN"/>
          </a:p>
        </p:txBody>
      </p:sp>
    </p:spTree>
    <p:extLst>
      <p:ext uri="{BB962C8B-B14F-4D97-AF65-F5344CB8AC3E}">
        <p14:creationId xmlns:p14="http://schemas.microsoft.com/office/powerpoint/2010/main" val="19332007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BF0438A-A7B5-4A7C-B5F4-4690A5753C5B}" type="datetimeFigureOut">
              <a:rPr lang="en-IN" smtClean="0"/>
              <a:pPr/>
              <a:t>11-04-2021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5A818C4-46A6-448A-A31C-99F0281A8CB3}" type="slidenum">
              <a:rPr lang="en-IN" smtClean="0"/>
              <a:pPr/>
              <a:t>‹#›</a:t>
            </a:fld>
            <a:endParaRPr lang="en-IN"/>
          </a:p>
        </p:txBody>
      </p:sp>
    </p:spTree>
    <p:extLst>
      <p:ext uri="{BB962C8B-B14F-4D97-AF65-F5344CB8AC3E}">
        <p14:creationId xmlns:p14="http://schemas.microsoft.com/office/powerpoint/2010/main" val="18568996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F0438A-A7B5-4A7C-B5F4-4690A5753C5B}" type="datetimeFigureOut">
              <a:rPr lang="en-IN" smtClean="0"/>
              <a:pPr/>
              <a:t>11-04-2021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5A818C4-46A6-448A-A31C-99F0281A8CB3}" type="slidenum">
              <a:rPr lang="en-IN" smtClean="0"/>
              <a:pPr/>
              <a:t>‹#›</a:t>
            </a:fld>
            <a:endParaRPr lang="en-IN"/>
          </a:p>
        </p:txBody>
      </p:sp>
    </p:spTree>
    <p:extLst>
      <p:ext uri="{BB962C8B-B14F-4D97-AF65-F5344CB8AC3E}">
        <p14:creationId xmlns:p14="http://schemas.microsoft.com/office/powerpoint/2010/main" val="39169324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BF0438A-A7B5-4A7C-B5F4-4690A5753C5B}" type="datetimeFigureOut">
              <a:rPr lang="en-IN" smtClean="0"/>
              <a:pPr/>
              <a:t>11-04-2021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5A818C4-46A6-448A-A31C-99F0281A8CB3}" type="slidenum">
              <a:rPr lang="en-IN" smtClean="0"/>
              <a:pPr/>
              <a:t>‹#›</a:t>
            </a:fld>
            <a:endParaRPr lang="en-IN"/>
          </a:p>
        </p:txBody>
      </p:sp>
    </p:spTree>
    <p:extLst>
      <p:ext uri="{BB962C8B-B14F-4D97-AF65-F5344CB8AC3E}">
        <p14:creationId xmlns:p14="http://schemas.microsoft.com/office/powerpoint/2010/main" val="28545325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BF0438A-A7B5-4A7C-B5F4-4690A5753C5B}" type="datetimeFigureOut">
              <a:rPr lang="en-IN" smtClean="0"/>
              <a:pPr/>
              <a:t>11-04-2021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5A818C4-46A6-448A-A31C-99F0281A8CB3}" type="slidenum">
              <a:rPr lang="en-IN" smtClean="0"/>
              <a:pPr/>
              <a:t>‹#›</a:t>
            </a:fld>
            <a:endParaRPr lang="en-IN"/>
          </a:p>
        </p:txBody>
      </p:sp>
    </p:spTree>
    <p:extLst>
      <p:ext uri="{BB962C8B-B14F-4D97-AF65-F5344CB8AC3E}">
        <p14:creationId xmlns:p14="http://schemas.microsoft.com/office/powerpoint/2010/main" val="39811588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BF0438A-A7B5-4A7C-B5F4-4690A5753C5B}" type="datetimeFigureOut">
              <a:rPr lang="en-IN" smtClean="0"/>
              <a:pPr/>
              <a:t>11-04-2021</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5A818C4-46A6-448A-A31C-99F0281A8CB3}" type="slidenum">
              <a:rPr lang="en-IN" smtClean="0"/>
              <a:pPr/>
              <a:t>‹#›</a:t>
            </a:fld>
            <a:endParaRPr lang="en-IN"/>
          </a:p>
        </p:txBody>
      </p:sp>
    </p:spTree>
    <p:extLst>
      <p:ext uri="{BB962C8B-B14F-4D97-AF65-F5344CB8AC3E}">
        <p14:creationId xmlns:p14="http://schemas.microsoft.com/office/powerpoint/2010/main" val="282169239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toppr.com/guides/economics/production-and-costs/shapes-of-total-product-average-product-and-marginal-product/"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hyperlink" Target="https://www.economicsdiscussion.net/isoquants/notes-on-isoquants-meaning-properties-and-ridge-lines/16852" TargetMode="Externa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hyperlink" Target="https://www.economicsdiscussion.net/production-function/ridge-lines-with-diagram-production-function-economics/25424"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www.economicsdiscussion.net/iso-quant-curve/iso-quant-curve-definitions-assumptions-and-properties/6998"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00.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slideLayout" Target="../slideLayouts/slideLayout2.xml"/><Relationship Id="rId4" Type="http://schemas.microsoft.com/office/2007/relationships/hdphoto" Target="../media/hdphoto3.wdp"/></Relationships>
</file>

<file path=ppt/slides/_rels/slide3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https://financial-dictionary.thefreedictionary.com/elasticity+of+technical+substitution" TargetMode="Externa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http://egyankosh.ac.in/bitstream/123456789/67484/1/Unit-7.pdf" TargetMode="Externa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Production Analysis">
            <a:extLst>
              <a:ext uri="{FF2B5EF4-FFF2-40B4-BE49-F238E27FC236}">
                <a16:creationId xmlns:a16="http://schemas.microsoft.com/office/drawing/2014/main" xmlns="" id="{B5519CB8-56C6-4912-BD5B-E253605136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8900" y="828675"/>
            <a:ext cx="6934200" cy="5200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68820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987DB09-7B60-4780-9FC0-5BD9227150C3}"/>
              </a:ext>
            </a:extLst>
          </p:cNvPr>
          <p:cNvSpPr>
            <a:spLocks noGrp="1"/>
          </p:cNvSpPr>
          <p:nvPr>
            <p:ph type="title"/>
          </p:nvPr>
        </p:nvSpPr>
        <p:spPr>
          <a:xfrm>
            <a:off x="677334" y="609600"/>
            <a:ext cx="8596668" cy="848497"/>
          </a:xfrm>
        </p:spPr>
        <p:txBody>
          <a:bodyPr/>
          <a:lstStyle/>
          <a:p>
            <a:r>
              <a:rPr lang="en-IN" dirty="0"/>
              <a:t>Long Run Production Function</a:t>
            </a:r>
          </a:p>
        </p:txBody>
      </p:sp>
      <p:sp>
        <p:nvSpPr>
          <p:cNvPr id="3" name="Content Placeholder 2">
            <a:extLst>
              <a:ext uri="{FF2B5EF4-FFF2-40B4-BE49-F238E27FC236}">
                <a16:creationId xmlns:a16="http://schemas.microsoft.com/office/drawing/2014/main" xmlns="" id="{7E39AF06-EEDD-4A05-AE5F-4FF4B59D7F4C}"/>
              </a:ext>
            </a:extLst>
          </p:cNvPr>
          <p:cNvSpPr>
            <a:spLocks noGrp="1"/>
          </p:cNvSpPr>
          <p:nvPr>
            <p:ph idx="1"/>
          </p:nvPr>
        </p:nvSpPr>
        <p:spPr>
          <a:xfrm>
            <a:off x="469557" y="1631093"/>
            <a:ext cx="8804445" cy="4410270"/>
          </a:xfrm>
        </p:spPr>
        <p:txBody>
          <a:bodyPr/>
          <a:lstStyle/>
          <a:p>
            <a:r>
              <a:rPr lang="en-US" dirty="0"/>
              <a:t>In long-run production function all factors are varied in the same proportion. The law that is used to explain this is called the law of returns to scale. It measures by how much proportion the output changes when inputs are changed proportionately.</a:t>
            </a:r>
            <a:endParaRPr lang="en-IN" dirty="0"/>
          </a:p>
        </p:txBody>
      </p:sp>
    </p:spTree>
    <p:extLst>
      <p:ext uri="{BB962C8B-B14F-4D97-AF65-F5344CB8AC3E}">
        <p14:creationId xmlns:p14="http://schemas.microsoft.com/office/powerpoint/2010/main" val="25378875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3269E92-336B-4FD0-9424-C2C33972E89D}"/>
              </a:ext>
            </a:extLst>
          </p:cNvPr>
          <p:cNvSpPr>
            <a:spLocks noGrp="1"/>
          </p:cNvSpPr>
          <p:nvPr>
            <p:ph type="title"/>
          </p:nvPr>
        </p:nvSpPr>
        <p:spPr>
          <a:xfrm>
            <a:off x="222422" y="392389"/>
            <a:ext cx="9860692" cy="848497"/>
          </a:xfrm>
        </p:spPr>
        <p:txBody>
          <a:bodyPr>
            <a:normAutofit fontScale="90000"/>
          </a:bodyPr>
          <a:lstStyle/>
          <a:p>
            <a:r>
              <a:rPr lang="en-IN" dirty="0"/>
              <a:t>Total Product, Average Product and Marginal Product</a:t>
            </a:r>
          </a:p>
        </p:txBody>
      </p:sp>
      <p:sp>
        <p:nvSpPr>
          <p:cNvPr id="3" name="Content Placeholder 2">
            <a:extLst>
              <a:ext uri="{FF2B5EF4-FFF2-40B4-BE49-F238E27FC236}">
                <a16:creationId xmlns:a16="http://schemas.microsoft.com/office/drawing/2014/main" xmlns="" id="{9E838560-C4D5-4DBA-99A2-173AC917D818}"/>
              </a:ext>
            </a:extLst>
          </p:cNvPr>
          <p:cNvSpPr>
            <a:spLocks noGrp="1"/>
          </p:cNvSpPr>
          <p:nvPr>
            <p:ph idx="1"/>
          </p:nvPr>
        </p:nvSpPr>
        <p:spPr>
          <a:xfrm>
            <a:off x="222421" y="1021976"/>
            <a:ext cx="9860692" cy="5629835"/>
          </a:xfrm>
        </p:spPr>
        <p:txBody>
          <a:bodyPr>
            <a:noAutofit/>
          </a:bodyPr>
          <a:lstStyle/>
          <a:p>
            <a:r>
              <a:rPr lang="en-US" sz="1500" b="1" dirty="0"/>
              <a:t>Total Product</a:t>
            </a:r>
          </a:p>
          <a:p>
            <a:pPr marL="0" indent="0">
              <a:buNone/>
            </a:pPr>
            <a:r>
              <a:rPr lang="en-US" sz="1500" dirty="0"/>
              <a:t>In simple terms, we can define Total Product as the total volume or amount of final output produced by a firm using given inputs in a given period of time.</a:t>
            </a:r>
          </a:p>
          <a:p>
            <a:r>
              <a:rPr lang="en-US" sz="1500" b="1" dirty="0"/>
              <a:t>Marginal Product</a:t>
            </a:r>
          </a:p>
          <a:p>
            <a:pPr marL="0" indent="0">
              <a:buNone/>
            </a:pPr>
            <a:r>
              <a:rPr lang="en-US" sz="1500" dirty="0"/>
              <a:t>The additional output produced as a result of employing an additional unit of the variable factor input is called the Marginal Product. Thus, we can say that marginal product is the addition to Total Product when an extra factor input is used.</a:t>
            </a:r>
          </a:p>
          <a:p>
            <a:pPr marL="0" indent="0" algn="ctr">
              <a:buNone/>
            </a:pPr>
            <a:r>
              <a:rPr lang="en-US" sz="1500" dirty="0"/>
              <a:t>Marginal Product = Change in Output/ Change in Input</a:t>
            </a:r>
          </a:p>
          <a:p>
            <a:pPr marL="0" indent="0">
              <a:buNone/>
            </a:pPr>
            <a:r>
              <a:rPr lang="en-US" sz="1500" dirty="0"/>
              <a:t>Thus, it can also be said that Total Product is the summation of Marginal products at different input levels.</a:t>
            </a:r>
          </a:p>
          <a:p>
            <a:pPr marL="0" indent="0" algn="ctr">
              <a:buNone/>
            </a:pPr>
            <a:r>
              <a:rPr lang="en-US" sz="1500" dirty="0"/>
              <a:t>Total Product = Ʃ Marginal Product</a:t>
            </a:r>
          </a:p>
          <a:p>
            <a:r>
              <a:rPr lang="en-US" sz="1500" b="1" dirty="0"/>
              <a:t>Average Product</a:t>
            </a:r>
          </a:p>
          <a:p>
            <a:pPr marL="0" indent="0">
              <a:buNone/>
            </a:pPr>
            <a:r>
              <a:rPr lang="en-US" sz="1500" dirty="0"/>
              <a:t>It is defined as the output per unit of factor inputs or the average of the total product per unit of input and can be calculated by dividing the Total Product by the inputs (variable factors).</a:t>
            </a:r>
          </a:p>
          <a:p>
            <a:pPr marL="0" indent="0" algn="ctr">
              <a:buNone/>
            </a:pPr>
            <a:r>
              <a:rPr lang="en-US" sz="1500" dirty="0"/>
              <a:t>Average Product = Total Product/ Units of Variable Factor Input</a:t>
            </a:r>
          </a:p>
          <a:p>
            <a:pPr marL="0" indent="0">
              <a:buNone/>
            </a:pPr>
            <a:endParaRPr lang="en-IN" sz="1500" dirty="0"/>
          </a:p>
          <a:p>
            <a:pPr marL="0" indent="0">
              <a:buNone/>
            </a:pPr>
            <a:endParaRPr lang="en-IN" sz="1500" dirty="0"/>
          </a:p>
          <a:p>
            <a:pPr marL="0" indent="0">
              <a:buNone/>
            </a:pPr>
            <a:r>
              <a:rPr lang="en-IN" sz="1500" dirty="0">
                <a:hlinkClick r:id="rId2"/>
              </a:rPr>
              <a:t>https://www.toppr.com/guides/economics/production-and-costs/shapes-of-total-product-average-product-and-marginal-product/</a:t>
            </a:r>
            <a:r>
              <a:rPr lang="en-IN" sz="1500" dirty="0"/>
              <a:t> </a:t>
            </a:r>
          </a:p>
          <a:p>
            <a:pPr marL="0" indent="0">
              <a:buNone/>
            </a:pPr>
            <a:endParaRPr lang="en-IN" sz="1500" dirty="0"/>
          </a:p>
          <a:p>
            <a:pPr marL="0" indent="0">
              <a:buNone/>
            </a:pPr>
            <a:endParaRPr lang="en-IN" sz="1500" dirty="0"/>
          </a:p>
        </p:txBody>
      </p:sp>
    </p:spTree>
    <p:extLst>
      <p:ext uri="{BB962C8B-B14F-4D97-AF65-F5344CB8AC3E}">
        <p14:creationId xmlns:p14="http://schemas.microsoft.com/office/powerpoint/2010/main" val="22642849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203200" y="6697980"/>
            <a:ext cx="11785600" cy="7620"/>
          </a:xfrm>
          <a:custGeom>
            <a:avLst/>
            <a:gdLst/>
            <a:ahLst/>
            <a:cxnLst/>
            <a:rect l="l" t="t" r="r" b="b"/>
            <a:pathLst>
              <a:path w="8839200" h="7620">
                <a:moveTo>
                  <a:pt x="0" y="7620"/>
                </a:moveTo>
                <a:lnTo>
                  <a:pt x="8839200" y="7620"/>
                </a:lnTo>
                <a:lnTo>
                  <a:pt x="8839200" y="0"/>
                </a:lnTo>
                <a:lnTo>
                  <a:pt x="0" y="0"/>
                </a:lnTo>
                <a:lnTo>
                  <a:pt x="0" y="7620"/>
                </a:lnTo>
                <a:close/>
              </a:path>
            </a:pathLst>
          </a:custGeom>
          <a:solidFill>
            <a:srgbClr val="C4D0D6"/>
          </a:solidFill>
        </p:spPr>
        <p:txBody>
          <a:bodyPr wrap="square" lIns="0" tIns="0" rIns="0" bIns="0" rtlCol="0"/>
          <a:lstStyle/>
          <a:p>
            <a:endParaRPr/>
          </a:p>
        </p:txBody>
      </p:sp>
      <p:sp>
        <p:nvSpPr>
          <p:cNvPr id="4" name="object 4"/>
          <p:cNvSpPr/>
          <p:nvPr/>
        </p:nvSpPr>
        <p:spPr>
          <a:xfrm>
            <a:off x="0" y="6705600"/>
            <a:ext cx="12192000" cy="152400"/>
          </a:xfrm>
          <a:custGeom>
            <a:avLst/>
            <a:gdLst/>
            <a:ahLst/>
            <a:cxnLst/>
            <a:rect l="l" t="t" r="r" b="b"/>
            <a:pathLst>
              <a:path w="9144000" h="152400">
                <a:moveTo>
                  <a:pt x="9144000" y="0"/>
                </a:moveTo>
                <a:lnTo>
                  <a:pt x="0" y="0"/>
                </a:lnTo>
                <a:lnTo>
                  <a:pt x="0" y="152400"/>
                </a:lnTo>
                <a:lnTo>
                  <a:pt x="9144000" y="152400"/>
                </a:lnTo>
                <a:close/>
              </a:path>
            </a:pathLst>
          </a:custGeom>
          <a:solidFill>
            <a:srgbClr val="FFFFFF"/>
          </a:solidFill>
        </p:spPr>
        <p:txBody>
          <a:bodyPr wrap="square" lIns="0" tIns="0" rIns="0" bIns="0" rtlCol="0"/>
          <a:lstStyle/>
          <a:p>
            <a:endParaRPr/>
          </a:p>
        </p:txBody>
      </p:sp>
      <p:sp>
        <p:nvSpPr>
          <p:cNvPr id="12" name="object 12"/>
          <p:cNvSpPr txBox="1">
            <a:spLocks noGrp="1"/>
          </p:cNvSpPr>
          <p:nvPr>
            <p:ph type="title"/>
          </p:nvPr>
        </p:nvSpPr>
        <p:spPr>
          <a:xfrm>
            <a:off x="1911774" y="582929"/>
            <a:ext cx="8216900" cy="528320"/>
          </a:xfrm>
          <a:prstGeom prst="rect">
            <a:avLst/>
          </a:prstGeom>
        </p:spPr>
        <p:txBody>
          <a:bodyPr vert="horz" wrap="square" lIns="0" tIns="12700" rIns="0" bIns="0" rtlCol="0">
            <a:spAutoFit/>
          </a:bodyPr>
          <a:lstStyle/>
          <a:p>
            <a:pPr marL="12700">
              <a:lnSpc>
                <a:spcPct val="100000"/>
              </a:lnSpc>
              <a:spcBef>
                <a:spcPts val="100"/>
              </a:spcBef>
              <a:tabLst>
                <a:tab pos="1663700" algn="l"/>
              </a:tabLst>
            </a:pPr>
            <a:r>
              <a:rPr sz="3300" spc="-5" dirty="0"/>
              <a:t>Law</a:t>
            </a:r>
            <a:r>
              <a:rPr sz="3300" spc="5" dirty="0"/>
              <a:t> </a:t>
            </a:r>
            <a:r>
              <a:rPr sz="3300" dirty="0" smtClean="0"/>
              <a:t>of</a:t>
            </a:r>
            <a:r>
              <a:rPr lang="en-US" sz="3300" dirty="0" smtClean="0"/>
              <a:t> </a:t>
            </a:r>
            <a:r>
              <a:rPr sz="3300" spc="-5" dirty="0" smtClean="0"/>
              <a:t>Production</a:t>
            </a:r>
            <a:r>
              <a:rPr sz="3300" spc="-45" dirty="0" smtClean="0"/>
              <a:t> </a:t>
            </a:r>
            <a:r>
              <a:rPr sz="3300" spc="-5" dirty="0"/>
              <a:t>Function</a:t>
            </a:r>
            <a:endParaRPr sz="3300" dirty="0"/>
          </a:p>
        </p:txBody>
      </p:sp>
      <p:sp>
        <p:nvSpPr>
          <p:cNvPr id="14" name="object 14"/>
          <p:cNvSpPr txBox="1"/>
          <p:nvPr/>
        </p:nvSpPr>
        <p:spPr>
          <a:xfrm>
            <a:off x="316524" y="1524000"/>
            <a:ext cx="11265876" cy="843821"/>
          </a:xfrm>
          <a:prstGeom prst="rect">
            <a:avLst/>
          </a:prstGeom>
        </p:spPr>
        <p:txBody>
          <a:bodyPr vert="horz" wrap="square" lIns="0" tIns="12700" rIns="0" bIns="0" rtlCol="0">
            <a:spAutoFit/>
          </a:bodyPr>
          <a:lstStyle/>
          <a:p>
            <a:pPr marL="469900" marR="5080" indent="-457200">
              <a:lnSpc>
                <a:spcPct val="100000"/>
              </a:lnSpc>
              <a:spcBef>
                <a:spcPts val="100"/>
              </a:spcBef>
              <a:buFont typeface="Arial" pitchFamily="34" charset="0"/>
              <a:buChar char="•"/>
            </a:pPr>
            <a:r>
              <a:rPr sz="2700" b="1" spc="-5" dirty="0">
                <a:solidFill>
                  <a:srgbClr val="0000FF"/>
                </a:solidFill>
                <a:latin typeface="Georgia"/>
                <a:cs typeface="Georgia"/>
              </a:rPr>
              <a:t>Laws of Variable proportion</a:t>
            </a:r>
            <a:r>
              <a:rPr sz="2700" spc="-5" dirty="0">
                <a:latin typeface="Georgia"/>
                <a:cs typeface="Georgia"/>
              </a:rPr>
              <a:t>- Law of  Diminishing Return </a:t>
            </a:r>
            <a:r>
              <a:rPr sz="2700" dirty="0">
                <a:latin typeface="Georgia"/>
                <a:cs typeface="Georgia"/>
              </a:rPr>
              <a:t>( </a:t>
            </a:r>
            <a:r>
              <a:rPr sz="2700" spc="-5" dirty="0">
                <a:solidFill>
                  <a:srgbClr val="FF0000"/>
                </a:solidFill>
                <a:latin typeface="Georgia"/>
                <a:cs typeface="Georgia"/>
              </a:rPr>
              <a:t>Short run </a:t>
            </a:r>
            <a:r>
              <a:rPr sz="2700" spc="-5" dirty="0">
                <a:latin typeface="Georgia"/>
                <a:cs typeface="Georgia"/>
              </a:rPr>
              <a:t>production  function </a:t>
            </a:r>
            <a:r>
              <a:rPr sz="2700" dirty="0">
                <a:latin typeface="Georgia"/>
                <a:cs typeface="Georgia"/>
              </a:rPr>
              <a:t>with </a:t>
            </a:r>
            <a:r>
              <a:rPr sz="2700" spc="-10" dirty="0">
                <a:latin typeface="Georgia"/>
                <a:cs typeface="Georgia"/>
              </a:rPr>
              <a:t>at </a:t>
            </a:r>
            <a:r>
              <a:rPr sz="2700" spc="-5" dirty="0">
                <a:solidFill>
                  <a:srgbClr val="FF0000"/>
                </a:solidFill>
                <a:latin typeface="Georgia"/>
                <a:cs typeface="Georgia"/>
              </a:rPr>
              <a:t>least </a:t>
            </a:r>
            <a:r>
              <a:rPr sz="2700" dirty="0">
                <a:solidFill>
                  <a:srgbClr val="FF0000"/>
                </a:solidFill>
                <a:latin typeface="Georgia"/>
                <a:cs typeface="Georgia"/>
              </a:rPr>
              <a:t>one </a:t>
            </a:r>
            <a:r>
              <a:rPr sz="2700" spc="-5" dirty="0">
                <a:solidFill>
                  <a:srgbClr val="FF0000"/>
                </a:solidFill>
                <a:latin typeface="Georgia"/>
                <a:cs typeface="Georgia"/>
              </a:rPr>
              <a:t>input </a:t>
            </a:r>
            <a:r>
              <a:rPr sz="2700" dirty="0">
                <a:solidFill>
                  <a:srgbClr val="FF0000"/>
                </a:solidFill>
                <a:latin typeface="Georgia"/>
                <a:cs typeface="Georgia"/>
              </a:rPr>
              <a:t>is</a:t>
            </a:r>
            <a:r>
              <a:rPr sz="2700" spc="-35" dirty="0">
                <a:solidFill>
                  <a:srgbClr val="FF0000"/>
                </a:solidFill>
                <a:latin typeface="Georgia"/>
                <a:cs typeface="Georgia"/>
              </a:rPr>
              <a:t> </a:t>
            </a:r>
            <a:r>
              <a:rPr sz="2700" spc="-5" dirty="0">
                <a:solidFill>
                  <a:srgbClr val="FF0000"/>
                </a:solidFill>
                <a:latin typeface="Georgia"/>
                <a:cs typeface="Georgia"/>
              </a:rPr>
              <a:t>variable</a:t>
            </a:r>
            <a:r>
              <a:rPr sz="2700" spc="-5" dirty="0">
                <a:latin typeface="Georgia"/>
                <a:cs typeface="Georgia"/>
              </a:rPr>
              <a:t>)</a:t>
            </a:r>
            <a:endParaRPr sz="2700" dirty="0">
              <a:latin typeface="Georgia"/>
              <a:cs typeface="Georgia"/>
            </a:endParaRPr>
          </a:p>
        </p:txBody>
      </p:sp>
      <p:sp>
        <p:nvSpPr>
          <p:cNvPr id="16" name="object 16"/>
          <p:cNvSpPr txBox="1"/>
          <p:nvPr/>
        </p:nvSpPr>
        <p:spPr>
          <a:xfrm>
            <a:off x="316524" y="2754923"/>
            <a:ext cx="11414369" cy="843821"/>
          </a:xfrm>
          <a:prstGeom prst="rect">
            <a:avLst/>
          </a:prstGeom>
        </p:spPr>
        <p:txBody>
          <a:bodyPr vert="horz" wrap="square" lIns="0" tIns="12700" rIns="0" bIns="0" rtlCol="0">
            <a:spAutoFit/>
          </a:bodyPr>
          <a:lstStyle/>
          <a:p>
            <a:pPr marL="469900" marR="5080" indent="-457200">
              <a:lnSpc>
                <a:spcPct val="100000"/>
              </a:lnSpc>
              <a:spcBef>
                <a:spcPts val="100"/>
              </a:spcBef>
              <a:buFont typeface="Arial" pitchFamily="34" charset="0"/>
              <a:buChar char="•"/>
            </a:pPr>
            <a:r>
              <a:rPr sz="2700" b="1" spc="-5" dirty="0">
                <a:solidFill>
                  <a:srgbClr val="0000FF"/>
                </a:solidFill>
                <a:latin typeface="Georgia"/>
                <a:cs typeface="Georgia"/>
              </a:rPr>
              <a:t>Laws of Return scales </a:t>
            </a:r>
            <a:r>
              <a:rPr sz="2700" dirty="0">
                <a:latin typeface="Georgia"/>
                <a:cs typeface="Georgia"/>
              </a:rPr>
              <a:t>– </a:t>
            </a:r>
            <a:r>
              <a:rPr sz="2700" spc="-5" dirty="0">
                <a:solidFill>
                  <a:srgbClr val="FF0000"/>
                </a:solidFill>
                <a:latin typeface="Georgia"/>
                <a:cs typeface="Georgia"/>
              </a:rPr>
              <a:t>Long run </a:t>
            </a:r>
            <a:r>
              <a:rPr sz="2700" spc="-5" dirty="0">
                <a:latin typeface="Georgia"/>
                <a:cs typeface="Georgia"/>
              </a:rPr>
              <a:t>production  function </a:t>
            </a:r>
            <a:r>
              <a:rPr sz="2700" dirty="0">
                <a:latin typeface="Georgia"/>
                <a:cs typeface="Georgia"/>
              </a:rPr>
              <a:t>with </a:t>
            </a:r>
            <a:r>
              <a:rPr sz="2700" spc="-10" dirty="0">
                <a:solidFill>
                  <a:srgbClr val="FF0000"/>
                </a:solidFill>
                <a:latin typeface="Georgia"/>
                <a:cs typeface="Georgia"/>
              </a:rPr>
              <a:t>all </a:t>
            </a:r>
            <a:r>
              <a:rPr sz="2700" dirty="0">
                <a:solidFill>
                  <a:srgbClr val="FF0000"/>
                </a:solidFill>
                <a:latin typeface="Georgia"/>
                <a:cs typeface="Georgia"/>
              </a:rPr>
              <a:t>inputs </a:t>
            </a:r>
            <a:r>
              <a:rPr sz="2700" spc="-5" dirty="0">
                <a:solidFill>
                  <a:srgbClr val="FF0000"/>
                </a:solidFill>
                <a:latin typeface="Georgia"/>
                <a:cs typeface="Georgia"/>
              </a:rPr>
              <a:t>factors are</a:t>
            </a:r>
            <a:r>
              <a:rPr sz="2700" spc="-50" dirty="0">
                <a:solidFill>
                  <a:srgbClr val="FF0000"/>
                </a:solidFill>
                <a:latin typeface="Georgia"/>
                <a:cs typeface="Georgia"/>
              </a:rPr>
              <a:t> </a:t>
            </a:r>
            <a:r>
              <a:rPr sz="2700" spc="-5" dirty="0">
                <a:solidFill>
                  <a:srgbClr val="FF0000"/>
                </a:solidFill>
                <a:latin typeface="Georgia"/>
                <a:cs typeface="Georgia"/>
              </a:rPr>
              <a:t>variable</a:t>
            </a:r>
            <a:r>
              <a:rPr sz="2700" spc="-5" dirty="0">
                <a:latin typeface="Georgia"/>
                <a:cs typeface="Georgia"/>
              </a:rPr>
              <a:t>.</a:t>
            </a:r>
            <a:endParaRPr sz="2700" dirty="0">
              <a:latin typeface="Georgia"/>
              <a:cs typeface="Georgia"/>
            </a:endParaRPr>
          </a:p>
        </p:txBody>
      </p:sp>
    </p:spTree>
    <p:extLst>
      <p:ext uri="{BB962C8B-B14F-4D97-AF65-F5344CB8AC3E}">
        <p14:creationId xmlns:p14="http://schemas.microsoft.com/office/powerpoint/2010/main" val="21776029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65D2DC6-0498-4B0D-BB35-E86AF1D8AF13}"/>
              </a:ext>
            </a:extLst>
          </p:cNvPr>
          <p:cNvSpPr>
            <a:spLocks noGrp="1"/>
          </p:cNvSpPr>
          <p:nvPr>
            <p:ph type="title"/>
          </p:nvPr>
        </p:nvSpPr>
        <p:spPr>
          <a:xfrm>
            <a:off x="175311" y="171179"/>
            <a:ext cx="8596668" cy="645459"/>
          </a:xfrm>
        </p:spPr>
        <p:txBody>
          <a:bodyPr/>
          <a:lstStyle/>
          <a:p>
            <a:r>
              <a:rPr lang="en-IN" dirty="0"/>
              <a:t>Law of Variable Proportion</a:t>
            </a:r>
          </a:p>
        </p:txBody>
      </p:sp>
      <p:sp>
        <p:nvSpPr>
          <p:cNvPr id="3" name="Content Placeholder 2">
            <a:extLst>
              <a:ext uri="{FF2B5EF4-FFF2-40B4-BE49-F238E27FC236}">
                <a16:creationId xmlns:a16="http://schemas.microsoft.com/office/drawing/2014/main" xmlns="" id="{BEA4D24E-0009-474C-9CE0-E75810247504}"/>
              </a:ext>
            </a:extLst>
          </p:cNvPr>
          <p:cNvSpPr>
            <a:spLocks noGrp="1"/>
          </p:cNvSpPr>
          <p:nvPr>
            <p:ph idx="1"/>
          </p:nvPr>
        </p:nvSpPr>
        <p:spPr>
          <a:xfrm>
            <a:off x="175311" y="1093695"/>
            <a:ext cx="9098691" cy="4947668"/>
          </a:xfrm>
        </p:spPr>
        <p:txBody>
          <a:bodyPr/>
          <a:lstStyle/>
          <a:p>
            <a:pPr marL="0" indent="0">
              <a:buNone/>
            </a:pPr>
            <a:r>
              <a:rPr lang="en-US" dirty="0"/>
              <a:t>Law of Variable Proportion</a:t>
            </a:r>
          </a:p>
          <a:p>
            <a:r>
              <a:rPr lang="en-US" dirty="0"/>
              <a:t>The law of variable proportions explains the peculiar shape of the TP curve. It is based on the following assumptions:</a:t>
            </a:r>
          </a:p>
          <a:p>
            <a:pPr>
              <a:buFont typeface="+mj-lt"/>
              <a:buAutoNum type="arabicPeriod"/>
            </a:pPr>
            <a:r>
              <a:rPr lang="en-US" dirty="0"/>
              <a:t>Only one input is variable and all other inputs are held constant.</a:t>
            </a:r>
          </a:p>
          <a:p>
            <a:pPr>
              <a:buFont typeface="+mj-lt"/>
              <a:buAutoNum type="arabicPeriod"/>
            </a:pPr>
            <a:r>
              <a:rPr lang="en-US" dirty="0"/>
              <a:t>The proportion in which factor units are used may be changed.</a:t>
            </a:r>
          </a:p>
          <a:p>
            <a:pPr>
              <a:buFont typeface="+mj-lt"/>
              <a:buAutoNum type="arabicPeriod"/>
            </a:pPr>
            <a:r>
              <a:rPr lang="en-US" dirty="0"/>
              <a:t>The state of technology and factor prices are assumed to be constant.</a:t>
            </a:r>
          </a:p>
          <a:p>
            <a:pPr>
              <a:buFont typeface="+mj-lt"/>
              <a:buAutoNum type="arabicPeriod"/>
            </a:pPr>
            <a:r>
              <a:rPr lang="en-US" dirty="0"/>
              <a:t>The time period is the short-run.</a:t>
            </a:r>
          </a:p>
          <a:p>
            <a:endParaRPr lang="en-US" dirty="0"/>
          </a:p>
          <a:p>
            <a:r>
              <a:rPr lang="en-US" dirty="0"/>
              <a:t>The Law of Variable Proportion states that if we increase one variable factor, keeping all other factors constant, the TP curve first increases at an increasing rate (convex shape) and then at a diminishing rate (concave shape) after which it starts to fall. This lends it an S-shape till the point where TP reaches its maximum.</a:t>
            </a:r>
            <a:endParaRPr lang="en-IN" dirty="0"/>
          </a:p>
        </p:txBody>
      </p:sp>
    </p:spTree>
    <p:extLst>
      <p:ext uri="{BB962C8B-B14F-4D97-AF65-F5344CB8AC3E}">
        <p14:creationId xmlns:p14="http://schemas.microsoft.com/office/powerpoint/2010/main" val="4291550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47261" y="304800"/>
            <a:ext cx="8559291" cy="567463"/>
          </a:xfrm>
          <a:prstGeom prst="rect">
            <a:avLst/>
          </a:prstGeom>
        </p:spPr>
        <p:txBody>
          <a:bodyPr vert="horz" wrap="square" lIns="0" tIns="13335" rIns="0" bIns="0" rtlCol="0">
            <a:spAutoFit/>
          </a:bodyPr>
          <a:lstStyle/>
          <a:p>
            <a:pPr marL="12700">
              <a:lnSpc>
                <a:spcPct val="100000"/>
              </a:lnSpc>
              <a:spcBef>
                <a:spcPts val="105"/>
              </a:spcBef>
            </a:pPr>
            <a:r>
              <a:rPr dirty="0"/>
              <a:t>Stages </a:t>
            </a:r>
            <a:r>
              <a:rPr dirty="0" smtClean="0"/>
              <a:t>of</a:t>
            </a:r>
            <a:r>
              <a:rPr lang="en-US" dirty="0" smtClean="0"/>
              <a:t> </a:t>
            </a:r>
            <a:r>
              <a:rPr lang="en-US" spc="-5" dirty="0"/>
              <a:t>Production</a:t>
            </a:r>
            <a:endParaRPr spc="-5" dirty="0"/>
          </a:p>
        </p:txBody>
      </p:sp>
      <p:grpSp>
        <p:nvGrpSpPr>
          <p:cNvPr id="3" name="object 3"/>
          <p:cNvGrpSpPr/>
          <p:nvPr/>
        </p:nvGrpSpPr>
        <p:grpSpPr>
          <a:xfrm>
            <a:off x="2019470" y="1593850"/>
            <a:ext cx="4903893" cy="4513580"/>
            <a:chOff x="1514602" y="1593850"/>
            <a:chExt cx="3677920" cy="4513580"/>
          </a:xfrm>
        </p:grpSpPr>
        <p:sp>
          <p:nvSpPr>
            <p:cNvPr id="4" name="object 4"/>
            <p:cNvSpPr/>
            <p:nvPr/>
          </p:nvSpPr>
          <p:spPr>
            <a:xfrm>
              <a:off x="1524762" y="1677161"/>
              <a:ext cx="3657600" cy="4419600"/>
            </a:xfrm>
            <a:custGeom>
              <a:avLst/>
              <a:gdLst/>
              <a:ahLst/>
              <a:cxnLst/>
              <a:rect l="l" t="t" r="r" b="b"/>
              <a:pathLst>
                <a:path w="3657600" h="4419600">
                  <a:moveTo>
                    <a:pt x="0" y="0"/>
                  </a:moveTo>
                  <a:lnTo>
                    <a:pt x="0" y="2286000"/>
                  </a:lnTo>
                </a:path>
                <a:path w="3657600" h="4419600">
                  <a:moveTo>
                    <a:pt x="0" y="2286000"/>
                  </a:moveTo>
                  <a:lnTo>
                    <a:pt x="3657600" y="2286000"/>
                  </a:lnTo>
                </a:path>
                <a:path w="3657600" h="4419600">
                  <a:moveTo>
                    <a:pt x="0" y="2438400"/>
                  </a:moveTo>
                  <a:lnTo>
                    <a:pt x="0" y="4419600"/>
                  </a:lnTo>
                </a:path>
                <a:path w="3657600" h="4419600">
                  <a:moveTo>
                    <a:pt x="0" y="4419600"/>
                  </a:moveTo>
                  <a:lnTo>
                    <a:pt x="3657600" y="4419600"/>
                  </a:lnTo>
                </a:path>
              </a:pathLst>
            </a:custGeom>
            <a:ln w="19812">
              <a:solidFill>
                <a:srgbClr val="FFC000"/>
              </a:solidFill>
            </a:ln>
          </p:spPr>
          <p:txBody>
            <a:bodyPr wrap="square" lIns="0" tIns="0" rIns="0" bIns="0" rtlCol="0"/>
            <a:lstStyle/>
            <a:p>
              <a:endParaRPr/>
            </a:p>
          </p:txBody>
        </p:sp>
        <p:sp>
          <p:nvSpPr>
            <p:cNvPr id="5" name="object 5"/>
            <p:cNvSpPr/>
            <p:nvPr/>
          </p:nvSpPr>
          <p:spPr>
            <a:xfrm>
              <a:off x="3464052" y="1600200"/>
              <a:ext cx="727075" cy="4495800"/>
            </a:xfrm>
            <a:custGeom>
              <a:avLst/>
              <a:gdLst/>
              <a:ahLst/>
              <a:cxnLst/>
              <a:rect l="l" t="t" r="r" b="b"/>
              <a:pathLst>
                <a:path w="727075" h="4495800">
                  <a:moveTo>
                    <a:pt x="0" y="228600"/>
                  </a:moveTo>
                  <a:lnTo>
                    <a:pt x="0" y="4495800"/>
                  </a:lnTo>
                </a:path>
                <a:path w="727075" h="4495800">
                  <a:moveTo>
                    <a:pt x="726948" y="0"/>
                  </a:moveTo>
                  <a:lnTo>
                    <a:pt x="726948" y="4495800"/>
                  </a:lnTo>
                </a:path>
              </a:pathLst>
            </a:custGeom>
            <a:solidFill>
              <a:schemeClr val="tx1"/>
            </a:solidFill>
            <a:ln w="12192">
              <a:solidFill>
                <a:srgbClr val="FFC000"/>
              </a:solidFill>
              <a:prstDash val="sysDash"/>
            </a:ln>
          </p:spPr>
          <p:txBody>
            <a:bodyPr wrap="square" lIns="0" tIns="0" rIns="0" bIns="0" rtlCol="0"/>
            <a:lstStyle/>
            <a:p>
              <a:endParaRPr/>
            </a:p>
          </p:txBody>
        </p:sp>
      </p:grpSp>
      <p:sp>
        <p:nvSpPr>
          <p:cNvPr id="6" name="object 6"/>
          <p:cNvSpPr txBox="1"/>
          <p:nvPr/>
        </p:nvSpPr>
        <p:spPr>
          <a:xfrm>
            <a:off x="6387930" y="1741677"/>
            <a:ext cx="535093" cy="228909"/>
          </a:xfrm>
          <a:prstGeom prst="rect">
            <a:avLst/>
          </a:prstGeom>
        </p:spPr>
        <p:txBody>
          <a:bodyPr vert="horz" wrap="square" lIns="0" tIns="13335" rIns="0" bIns="0" rtlCol="0">
            <a:spAutoFit/>
          </a:bodyPr>
          <a:lstStyle/>
          <a:p>
            <a:pPr marL="12700">
              <a:lnSpc>
                <a:spcPct val="100000"/>
              </a:lnSpc>
              <a:spcBef>
                <a:spcPts val="105"/>
              </a:spcBef>
            </a:pPr>
            <a:r>
              <a:rPr sz="1400" spc="-150" dirty="0">
                <a:solidFill>
                  <a:srgbClr val="40458B"/>
                </a:solidFill>
                <a:latin typeface="Tahoma"/>
                <a:cs typeface="Tahoma"/>
              </a:rPr>
              <a:t>T</a:t>
            </a:r>
            <a:r>
              <a:rPr sz="1400" dirty="0">
                <a:solidFill>
                  <a:srgbClr val="40458B"/>
                </a:solidFill>
                <a:latin typeface="Tahoma"/>
                <a:cs typeface="Tahoma"/>
              </a:rPr>
              <a:t>o</a:t>
            </a:r>
            <a:r>
              <a:rPr sz="1400" spc="-5" dirty="0">
                <a:solidFill>
                  <a:srgbClr val="40458B"/>
                </a:solidFill>
                <a:latin typeface="Tahoma"/>
                <a:cs typeface="Tahoma"/>
              </a:rPr>
              <a:t>t</a:t>
            </a:r>
            <a:r>
              <a:rPr sz="1400" spc="-10" dirty="0">
                <a:solidFill>
                  <a:srgbClr val="40458B"/>
                </a:solidFill>
                <a:latin typeface="Tahoma"/>
                <a:cs typeface="Tahoma"/>
              </a:rPr>
              <a:t>a</a:t>
            </a:r>
            <a:r>
              <a:rPr sz="1400" dirty="0">
                <a:solidFill>
                  <a:srgbClr val="40458B"/>
                </a:solidFill>
                <a:latin typeface="Tahoma"/>
                <a:cs typeface="Tahoma"/>
              </a:rPr>
              <a:t>l</a:t>
            </a:r>
            <a:endParaRPr sz="1400">
              <a:latin typeface="Tahoma"/>
              <a:cs typeface="Tahoma"/>
            </a:endParaRPr>
          </a:p>
        </p:txBody>
      </p:sp>
      <p:sp>
        <p:nvSpPr>
          <p:cNvPr id="7" name="object 7"/>
          <p:cNvSpPr txBox="1"/>
          <p:nvPr/>
        </p:nvSpPr>
        <p:spPr>
          <a:xfrm>
            <a:off x="6239595" y="1912367"/>
            <a:ext cx="833120" cy="228909"/>
          </a:xfrm>
          <a:prstGeom prst="rect">
            <a:avLst/>
          </a:prstGeom>
        </p:spPr>
        <p:txBody>
          <a:bodyPr vert="horz" wrap="square" lIns="0" tIns="13335" rIns="0" bIns="0" rtlCol="0">
            <a:spAutoFit/>
          </a:bodyPr>
          <a:lstStyle/>
          <a:p>
            <a:pPr marL="12700">
              <a:lnSpc>
                <a:spcPct val="100000"/>
              </a:lnSpc>
              <a:spcBef>
                <a:spcPts val="105"/>
              </a:spcBef>
            </a:pPr>
            <a:r>
              <a:rPr sz="1400" dirty="0">
                <a:solidFill>
                  <a:srgbClr val="40458B"/>
                </a:solidFill>
                <a:latin typeface="Tahoma"/>
                <a:cs typeface="Tahoma"/>
              </a:rPr>
              <a:t>p</a:t>
            </a:r>
            <a:r>
              <a:rPr sz="1400" spc="-10" dirty="0">
                <a:solidFill>
                  <a:srgbClr val="40458B"/>
                </a:solidFill>
                <a:latin typeface="Tahoma"/>
                <a:cs typeface="Tahoma"/>
              </a:rPr>
              <a:t>r</a:t>
            </a:r>
            <a:r>
              <a:rPr sz="1400" dirty="0">
                <a:solidFill>
                  <a:srgbClr val="40458B"/>
                </a:solidFill>
                <a:latin typeface="Tahoma"/>
                <a:cs typeface="Tahoma"/>
              </a:rPr>
              <a:t>oduct</a:t>
            </a:r>
            <a:endParaRPr sz="1400">
              <a:latin typeface="Tahoma"/>
              <a:cs typeface="Tahoma"/>
            </a:endParaRPr>
          </a:p>
        </p:txBody>
      </p:sp>
      <p:grpSp>
        <p:nvGrpSpPr>
          <p:cNvPr id="8" name="object 8"/>
          <p:cNvGrpSpPr/>
          <p:nvPr/>
        </p:nvGrpSpPr>
        <p:grpSpPr>
          <a:xfrm>
            <a:off x="2023534" y="1482597"/>
            <a:ext cx="4093633" cy="4620260"/>
            <a:chOff x="1517650" y="1482597"/>
            <a:chExt cx="3070225" cy="4620260"/>
          </a:xfrm>
        </p:grpSpPr>
        <p:sp>
          <p:nvSpPr>
            <p:cNvPr id="9" name="object 9"/>
            <p:cNvSpPr/>
            <p:nvPr/>
          </p:nvSpPr>
          <p:spPr>
            <a:xfrm>
              <a:off x="2210562" y="4964313"/>
              <a:ext cx="2362200" cy="771525"/>
            </a:xfrm>
            <a:custGeom>
              <a:avLst/>
              <a:gdLst/>
              <a:ahLst/>
              <a:cxnLst/>
              <a:rect l="l" t="t" r="r" b="b"/>
              <a:pathLst>
                <a:path w="2362200" h="771525">
                  <a:moveTo>
                    <a:pt x="0" y="771260"/>
                  </a:moveTo>
                  <a:lnTo>
                    <a:pt x="40276" y="731272"/>
                  </a:lnTo>
                  <a:lnTo>
                    <a:pt x="80543" y="691386"/>
                  </a:lnTo>
                  <a:lnTo>
                    <a:pt x="120791" y="651707"/>
                  </a:lnTo>
                  <a:lnTo>
                    <a:pt x="161010" y="612340"/>
                  </a:lnTo>
                  <a:lnTo>
                    <a:pt x="201187" y="573389"/>
                  </a:lnTo>
                  <a:lnTo>
                    <a:pt x="241314" y="534958"/>
                  </a:lnTo>
                  <a:lnTo>
                    <a:pt x="281380" y="497152"/>
                  </a:lnTo>
                  <a:lnTo>
                    <a:pt x="321373" y="460075"/>
                  </a:lnTo>
                  <a:lnTo>
                    <a:pt x="361284" y="423831"/>
                  </a:lnTo>
                  <a:lnTo>
                    <a:pt x="401102" y="388526"/>
                  </a:lnTo>
                  <a:lnTo>
                    <a:pt x="440816" y="354263"/>
                  </a:lnTo>
                  <a:lnTo>
                    <a:pt x="480416" y="321147"/>
                  </a:lnTo>
                  <a:lnTo>
                    <a:pt x="519892" y="289282"/>
                  </a:lnTo>
                  <a:lnTo>
                    <a:pt x="559232" y="258773"/>
                  </a:lnTo>
                  <a:lnTo>
                    <a:pt x="598427" y="229724"/>
                  </a:lnTo>
                  <a:lnTo>
                    <a:pt x="637465" y="202239"/>
                  </a:lnTo>
                  <a:lnTo>
                    <a:pt x="676337" y="176423"/>
                  </a:lnTo>
                  <a:lnTo>
                    <a:pt x="715031" y="152381"/>
                  </a:lnTo>
                  <a:lnTo>
                    <a:pt x="753537" y="130216"/>
                  </a:lnTo>
                  <a:lnTo>
                    <a:pt x="791845" y="110033"/>
                  </a:lnTo>
                  <a:lnTo>
                    <a:pt x="829944" y="91937"/>
                  </a:lnTo>
                  <a:lnTo>
                    <a:pt x="879589" y="71031"/>
                  </a:lnTo>
                  <a:lnTo>
                    <a:pt x="928781" y="52982"/>
                  </a:lnTo>
                  <a:lnTo>
                    <a:pt x="977567" y="37710"/>
                  </a:lnTo>
                  <a:lnTo>
                    <a:pt x="1025993" y="25137"/>
                  </a:lnTo>
                  <a:lnTo>
                    <a:pt x="1074106" y="15184"/>
                  </a:lnTo>
                  <a:lnTo>
                    <a:pt x="1121954" y="7773"/>
                  </a:lnTo>
                  <a:lnTo>
                    <a:pt x="1169583" y="2824"/>
                  </a:lnTo>
                  <a:lnTo>
                    <a:pt x="1217040" y="259"/>
                  </a:lnTo>
                  <a:lnTo>
                    <a:pt x="1264373" y="0"/>
                  </a:lnTo>
                  <a:lnTo>
                    <a:pt x="1311627" y="1967"/>
                  </a:lnTo>
                  <a:lnTo>
                    <a:pt x="1358850" y="6082"/>
                  </a:lnTo>
                  <a:lnTo>
                    <a:pt x="1406088" y="12266"/>
                  </a:lnTo>
                  <a:lnTo>
                    <a:pt x="1453389" y="20441"/>
                  </a:lnTo>
                  <a:lnTo>
                    <a:pt x="1500799" y="30528"/>
                  </a:lnTo>
                  <a:lnTo>
                    <a:pt x="1548366" y="42448"/>
                  </a:lnTo>
                  <a:lnTo>
                    <a:pt x="1596136" y="56123"/>
                  </a:lnTo>
                  <a:lnTo>
                    <a:pt x="1638682" y="70253"/>
                  </a:lnTo>
                  <a:lnTo>
                    <a:pt x="1681230" y="86730"/>
                  </a:lnTo>
                  <a:lnTo>
                    <a:pt x="1723780" y="105413"/>
                  </a:lnTo>
                  <a:lnTo>
                    <a:pt x="1766333" y="126166"/>
                  </a:lnTo>
                  <a:lnTo>
                    <a:pt x="1808887" y="148851"/>
                  </a:lnTo>
                  <a:lnTo>
                    <a:pt x="1851443" y="173330"/>
                  </a:lnTo>
                  <a:lnTo>
                    <a:pt x="1894001" y="199464"/>
                  </a:lnTo>
                  <a:lnTo>
                    <a:pt x="1936560" y="227116"/>
                  </a:lnTo>
                  <a:lnTo>
                    <a:pt x="1979120" y="256148"/>
                  </a:lnTo>
                  <a:lnTo>
                    <a:pt x="2021681" y="286422"/>
                  </a:lnTo>
                  <a:lnTo>
                    <a:pt x="2064244" y="317799"/>
                  </a:lnTo>
                  <a:lnTo>
                    <a:pt x="2106807" y="350142"/>
                  </a:lnTo>
                  <a:lnTo>
                    <a:pt x="2149371" y="383313"/>
                  </a:lnTo>
                  <a:lnTo>
                    <a:pt x="2191936" y="417174"/>
                  </a:lnTo>
                  <a:lnTo>
                    <a:pt x="2234502" y="451587"/>
                  </a:lnTo>
                  <a:lnTo>
                    <a:pt x="2277067" y="486414"/>
                  </a:lnTo>
                  <a:lnTo>
                    <a:pt x="2319633" y="521516"/>
                  </a:lnTo>
                  <a:lnTo>
                    <a:pt x="2362200" y="556757"/>
                  </a:lnTo>
                </a:path>
              </a:pathLst>
            </a:custGeom>
            <a:ln w="28956">
              <a:solidFill>
                <a:srgbClr val="FF0000"/>
              </a:solidFill>
            </a:ln>
          </p:spPr>
          <p:txBody>
            <a:bodyPr wrap="square" lIns="0" tIns="0" rIns="0" bIns="0" rtlCol="0"/>
            <a:lstStyle/>
            <a:p>
              <a:endParaRPr/>
            </a:p>
          </p:txBody>
        </p:sp>
        <p:sp>
          <p:nvSpPr>
            <p:cNvPr id="10" name="object 10"/>
            <p:cNvSpPr/>
            <p:nvPr/>
          </p:nvSpPr>
          <p:spPr>
            <a:xfrm>
              <a:off x="1524000" y="1488947"/>
              <a:ext cx="2209800" cy="4607560"/>
            </a:xfrm>
            <a:custGeom>
              <a:avLst/>
              <a:gdLst/>
              <a:ahLst/>
              <a:cxnLst/>
              <a:rect l="l" t="t" r="r" b="b"/>
              <a:pathLst>
                <a:path w="2209800" h="4607560">
                  <a:moveTo>
                    <a:pt x="1371600" y="1330452"/>
                  </a:moveTo>
                  <a:lnTo>
                    <a:pt x="1371600" y="4607052"/>
                  </a:lnTo>
                </a:path>
                <a:path w="2209800" h="4607560">
                  <a:moveTo>
                    <a:pt x="0" y="2473452"/>
                  </a:moveTo>
                  <a:lnTo>
                    <a:pt x="2209800" y="0"/>
                  </a:lnTo>
                </a:path>
              </a:pathLst>
            </a:custGeom>
            <a:ln w="12192">
              <a:solidFill>
                <a:schemeClr val="tx1"/>
              </a:solidFill>
              <a:prstDash val="sysDash"/>
            </a:ln>
          </p:spPr>
          <p:txBody>
            <a:bodyPr wrap="square" lIns="0" tIns="0" rIns="0" bIns="0" rtlCol="0"/>
            <a:lstStyle/>
            <a:p>
              <a:endParaRPr/>
            </a:p>
          </p:txBody>
        </p:sp>
      </p:grpSp>
      <p:sp>
        <p:nvSpPr>
          <p:cNvPr id="11" name="object 11"/>
          <p:cNvSpPr txBox="1"/>
          <p:nvPr/>
        </p:nvSpPr>
        <p:spPr>
          <a:xfrm>
            <a:off x="6333405" y="5863656"/>
            <a:ext cx="590127" cy="215265"/>
          </a:xfrm>
          <a:prstGeom prst="rect">
            <a:avLst/>
          </a:prstGeom>
        </p:spPr>
        <p:txBody>
          <a:bodyPr vert="horz" wrap="square" lIns="0" tIns="635" rIns="0" bIns="0" rtlCol="0">
            <a:spAutoFit/>
          </a:bodyPr>
          <a:lstStyle/>
          <a:p>
            <a:pPr>
              <a:lnSpc>
                <a:spcPct val="100000"/>
              </a:lnSpc>
              <a:spcBef>
                <a:spcPts val="5"/>
              </a:spcBef>
            </a:pPr>
            <a:r>
              <a:rPr sz="1400" dirty="0">
                <a:solidFill>
                  <a:srgbClr val="40458B"/>
                </a:solidFill>
                <a:latin typeface="Tahoma"/>
                <a:cs typeface="Tahoma"/>
              </a:rPr>
              <a:t>L</a:t>
            </a:r>
            <a:r>
              <a:rPr sz="1400" spc="-10" dirty="0">
                <a:solidFill>
                  <a:srgbClr val="40458B"/>
                </a:solidFill>
                <a:latin typeface="Tahoma"/>
                <a:cs typeface="Tahoma"/>
              </a:rPr>
              <a:t>a</a:t>
            </a:r>
            <a:r>
              <a:rPr sz="1400" dirty="0">
                <a:solidFill>
                  <a:srgbClr val="40458B"/>
                </a:solidFill>
                <a:latin typeface="Tahoma"/>
                <a:cs typeface="Tahoma"/>
              </a:rPr>
              <a:t>b</a:t>
            </a:r>
            <a:r>
              <a:rPr sz="1400" spc="5" dirty="0">
                <a:solidFill>
                  <a:srgbClr val="40458B"/>
                </a:solidFill>
                <a:latin typeface="Tahoma"/>
                <a:cs typeface="Tahoma"/>
              </a:rPr>
              <a:t>o</a:t>
            </a:r>
            <a:r>
              <a:rPr sz="1400" dirty="0">
                <a:solidFill>
                  <a:srgbClr val="40458B"/>
                </a:solidFill>
                <a:latin typeface="Tahoma"/>
                <a:cs typeface="Tahoma"/>
              </a:rPr>
              <a:t>r</a:t>
            </a:r>
            <a:endParaRPr sz="1400">
              <a:latin typeface="Tahoma"/>
              <a:cs typeface="Tahoma"/>
            </a:endParaRPr>
          </a:p>
        </p:txBody>
      </p:sp>
      <p:sp>
        <p:nvSpPr>
          <p:cNvPr id="12" name="object 12"/>
          <p:cNvSpPr txBox="1"/>
          <p:nvPr/>
        </p:nvSpPr>
        <p:spPr>
          <a:xfrm>
            <a:off x="6299370" y="3716783"/>
            <a:ext cx="623993" cy="228268"/>
          </a:xfrm>
          <a:prstGeom prst="rect">
            <a:avLst/>
          </a:prstGeom>
        </p:spPr>
        <p:txBody>
          <a:bodyPr vert="horz" wrap="square" lIns="0" tIns="12700" rIns="0" bIns="0" rtlCol="0">
            <a:spAutoFit/>
          </a:bodyPr>
          <a:lstStyle/>
          <a:p>
            <a:pPr marL="12700">
              <a:lnSpc>
                <a:spcPct val="100000"/>
              </a:lnSpc>
              <a:spcBef>
                <a:spcPts val="100"/>
              </a:spcBef>
            </a:pPr>
            <a:r>
              <a:rPr sz="1400" dirty="0">
                <a:solidFill>
                  <a:srgbClr val="40458B"/>
                </a:solidFill>
                <a:latin typeface="Tahoma"/>
                <a:cs typeface="Tahoma"/>
              </a:rPr>
              <a:t>L</a:t>
            </a:r>
            <a:r>
              <a:rPr sz="1400" spc="-10" dirty="0">
                <a:solidFill>
                  <a:srgbClr val="40458B"/>
                </a:solidFill>
                <a:latin typeface="Tahoma"/>
                <a:cs typeface="Tahoma"/>
              </a:rPr>
              <a:t>a</a:t>
            </a:r>
            <a:r>
              <a:rPr sz="1400" dirty="0">
                <a:solidFill>
                  <a:srgbClr val="40458B"/>
                </a:solidFill>
                <a:latin typeface="Tahoma"/>
                <a:cs typeface="Tahoma"/>
              </a:rPr>
              <a:t>b</a:t>
            </a:r>
            <a:r>
              <a:rPr sz="1400" spc="5" dirty="0">
                <a:solidFill>
                  <a:srgbClr val="40458B"/>
                </a:solidFill>
                <a:latin typeface="Tahoma"/>
                <a:cs typeface="Tahoma"/>
              </a:rPr>
              <a:t>o</a:t>
            </a:r>
            <a:r>
              <a:rPr sz="1400" dirty="0">
                <a:solidFill>
                  <a:srgbClr val="40458B"/>
                </a:solidFill>
                <a:latin typeface="Tahoma"/>
                <a:cs typeface="Tahoma"/>
              </a:rPr>
              <a:t>r</a:t>
            </a:r>
            <a:endParaRPr sz="1400">
              <a:latin typeface="Tahoma"/>
              <a:cs typeface="Tahoma"/>
            </a:endParaRPr>
          </a:p>
        </p:txBody>
      </p:sp>
      <p:grpSp>
        <p:nvGrpSpPr>
          <p:cNvPr id="13" name="object 13"/>
          <p:cNvGrpSpPr/>
          <p:nvPr/>
        </p:nvGrpSpPr>
        <p:grpSpPr>
          <a:xfrm>
            <a:off x="2013543" y="1577340"/>
            <a:ext cx="4306147" cy="4839335"/>
            <a:chOff x="1510157" y="1577339"/>
            <a:chExt cx="3229610" cy="4839335"/>
          </a:xfrm>
        </p:grpSpPr>
        <p:sp>
          <p:nvSpPr>
            <p:cNvPr id="14" name="object 14"/>
            <p:cNvSpPr/>
            <p:nvPr/>
          </p:nvSpPr>
          <p:spPr>
            <a:xfrm>
              <a:off x="2210562" y="4456642"/>
              <a:ext cx="2133600" cy="1945005"/>
            </a:xfrm>
            <a:custGeom>
              <a:avLst/>
              <a:gdLst/>
              <a:ahLst/>
              <a:cxnLst/>
              <a:rect l="l" t="t" r="r" b="b"/>
              <a:pathLst>
                <a:path w="2133600" h="1945004">
                  <a:moveTo>
                    <a:pt x="0" y="584368"/>
                  </a:moveTo>
                  <a:lnTo>
                    <a:pt x="39195" y="542627"/>
                  </a:lnTo>
                  <a:lnTo>
                    <a:pt x="78286" y="501134"/>
                  </a:lnTo>
                  <a:lnTo>
                    <a:pt x="117163" y="460140"/>
                  </a:lnTo>
                  <a:lnTo>
                    <a:pt x="155716" y="419894"/>
                  </a:lnTo>
                  <a:lnTo>
                    <a:pt x="193834" y="380644"/>
                  </a:lnTo>
                  <a:lnTo>
                    <a:pt x="231409" y="342640"/>
                  </a:lnTo>
                  <a:lnTo>
                    <a:pt x="268331" y="306130"/>
                  </a:lnTo>
                  <a:lnTo>
                    <a:pt x="304489" y="271365"/>
                  </a:lnTo>
                  <a:lnTo>
                    <a:pt x="339774" y="238593"/>
                  </a:lnTo>
                  <a:lnTo>
                    <a:pt x="374076" y="208063"/>
                  </a:lnTo>
                  <a:lnTo>
                    <a:pt x="407286" y="180025"/>
                  </a:lnTo>
                  <a:lnTo>
                    <a:pt x="439293" y="154727"/>
                  </a:lnTo>
                  <a:lnTo>
                    <a:pt x="483650" y="119193"/>
                  </a:lnTo>
                  <a:lnTo>
                    <a:pt x="523597" y="85338"/>
                  </a:lnTo>
                  <a:lnTo>
                    <a:pt x="560602" y="54840"/>
                  </a:lnTo>
                  <a:lnTo>
                    <a:pt x="596138" y="29378"/>
                  </a:lnTo>
                  <a:lnTo>
                    <a:pt x="631673" y="10632"/>
                  </a:lnTo>
                  <a:lnTo>
                    <a:pt x="668678" y="279"/>
                  </a:lnTo>
                  <a:lnTo>
                    <a:pt x="708625" y="0"/>
                  </a:lnTo>
                  <a:lnTo>
                    <a:pt x="752982" y="11471"/>
                  </a:lnTo>
                  <a:lnTo>
                    <a:pt x="818243" y="46613"/>
                  </a:lnTo>
                  <a:lnTo>
                    <a:pt x="852554" y="71887"/>
                  </a:lnTo>
                  <a:lnTo>
                    <a:pt x="887842" y="101636"/>
                  </a:lnTo>
                  <a:lnTo>
                    <a:pt x="923998" y="135363"/>
                  </a:lnTo>
                  <a:lnTo>
                    <a:pt x="960913" y="172571"/>
                  </a:lnTo>
                  <a:lnTo>
                    <a:pt x="998479" y="212763"/>
                  </a:lnTo>
                  <a:lnTo>
                    <a:pt x="1036588" y="255443"/>
                  </a:lnTo>
                  <a:lnTo>
                    <a:pt x="1075130" y="300114"/>
                  </a:lnTo>
                  <a:lnTo>
                    <a:pt x="1113998" y="346281"/>
                  </a:lnTo>
                  <a:lnTo>
                    <a:pt x="1153082" y="393446"/>
                  </a:lnTo>
                  <a:lnTo>
                    <a:pt x="1192276" y="441112"/>
                  </a:lnTo>
                  <a:lnTo>
                    <a:pt x="1220288" y="475664"/>
                  </a:lnTo>
                  <a:lnTo>
                    <a:pt x="1248873" y="511817"/>
                  </a:lnTo>
                  <a:lnTo>
                    <a:pt x="1277953" y="549440"/>
                  </a:lnTo>
                  <a:lnTo>
                    <a:pt x="1307453" y="588403"/>
                  </a:lnTo>
                  <a:lnTo>
                    <a:pt x="1337295" y="628574"/>
                  </a:lnTo>
                  <a:lnTo>
                    <a:pt x="1367404" y="669823"/>
                  </a:lnTo>
                  <a:lnTo>
                    <a:pt x="1397702" y="712018"/>
                  </a:lnTo>
                  <a:lnTo>
                    <a:pt x="1428114" y="755028"/>
                  </a:lnTo>
                  <a:lnTo>
                    <a:pt x="1458563" y="798724"/>
                  </a:lnTo>
                  <a:lnTo>
                    <a:pt x="1488972" y="842972"/>
                  </a:lnTo>
                  <a:lnTo>
                    <a:pt x="1519265" y="887644"/>
                  </a:lnTo>
                  <a:lnTo>
                    <a:pt x="1549366" y="932607"/>
                  </a:lnTo>
                  <a:lnTo>
                    <a:pt x="1579198" y="977731"/>
                  </a:lnTo>
                  <a:lnTo>
                    <a:pt x="1608684" y="1022885"/>
                  </a:lnTo>
                  <a:lnTo>
                    <a:pt x="1637749" y="1067937"/>
                  </a:lnTo>
                  <a:lnTo>
                    <a:pt x="1666315" y="1112757"/>
                  </a:lnTo>
                  <a:lnTo>
                    <a:pt x="1694307" y="1157214"/>
                  </a:lnTo>
                  <a:lnTo>
                    <a:pt x="1720305" y="1199149"/>
                  </a:lnTo>
                  <a:lnTo>
                    <a:pt x="1746031" y="1241397"/>
                  </a:lnTo>
                  <a:lnTo>
                    <a:pt x="1771500" y="1283940"/>
                  </a:lnTo>
                  <a:lnTo>
                    <a:pt x="1796727" y="1326759"/>
                  </a:lnTo>
                  <a:lnTo>
                    <a:pt x="1821730" y="1369835"/>
                  </a:lnTo>
                  <a:lnTo>
                    <a:pt x="1846523" y="1413151"/>
                  </a:lnTo>
                  <a:lnTo>
                    <a:pt x="1871124" y="1456688"/>
                  </a:lnTo>
                  <a:lnTo>
                    <a:pt x="1895548" y="1500428"/>
                  </a:lnTo>
                  <a:lnTo>
                    <a:pt x="1919811" y="1544352"/>
                  </a:lnTo>
                  <a:lnTo>
                    <a:pt x="1943929" y="1588441"/>
                  </a:lnTo>
                  <a:lnTo>
                    <a:pt x="1967919" y="1632678"/>
                  </a:lnTo>
                  <a:lnTo>
                    <a:pt x="1991797" y="1677044"/>
                  </a:lnTo>
                  <a:lnTo>
                    <a:pt x="2015578" y="1721521"/>
                  </a:lnTo>
                  <a:lnTo>
                    <a:pt x="2039279" y="1766090"/>
                  </a:lnTo>
                  <a:lnTo>
                    <a:pt x="2062915" y="1810732"/>
                  </a:lnTo>
                  <a:lnTo>
                    <a:pt x="2086503" y="1855430"/>
                  </a:lnTo>
                  <a:lnTo>
                    <a:pt x="2110059" y="1900165"/>
                  </a:lnTo>
                  <a:lnTo>
                    <a:pt x="2133600" y="1944919"/>
                  </a:lnTo>
                </a:path>
              </a:pathLst>
            </a:custGeom>
            <a:ln w="28956">
              <a:solidFill>
                <a:srgbClr val="9900CC"/>
              </a:solidFill>
            </a:ln>
          </p:spPr>
          <p:txBody>
            <a:bodyPr wrap="square" lIns="0" tIns="0" rIns="0" bIns="0" rtlCol="0"/>
            <a:lstStyle/>
            <a:p>
              <a:endParaRPr/>
            </a:p>
          </p:txBody>
        </p:sp>
        <p:sp>
          <p:nvSpPr>
            <p:cNvPr id="15" name="object 15"/>
            <p:cNvSpPr/>
            <p:nvPr/>
          </p:nvSpPr>
          <p:spPr>
            <a:xfrm>
              <a:off x="1524762" y="1611088"/>
              <a:ext cx="3200400" cy="2352675"/>
            </a:xfrm>
            <a:custGeom>
              <a:avLst/>
              <a:gdLst/>
              <a:ahLst/>
              <a:cxnLst/>
              <a:rect l="l" t="t" r="r" b="b"/>
              <a:pathLst>
                <a:path w="3200400" h="2352675">
                  <a:moveTo>
                    <a:pt x="0" y="2352073"/>
                  </a:moveTo>
                  <a:lnTo>
                    <a:pt x="47203" y="2327386"/>
                  </a:lnTo>
                  <a:lnTo>
                    <a:pt x="94359" y="2302670"/>
                  </a:lnTo>
                  <a:lnTo>
                    <a:pt x="141421" y="2277896"/>
                  </a:lnTo>
                  <a:lnTo>
                    <a:pt x="188342" y="2253035"/>
                  </a:lnTo>
                  <a:lnTo>
                    <a:pt x="235075" y="2228058"/>
                  </a:lnTo>
                  <a:lnTo>
                    <a:pt x="281574" y="2202936"/>
                  </a:lnTo>
                  <a:lnTo>
                    <a:pt x="327790" y="2177640"/>
                  </a:lnTo>
                  <a:lnTo>
                    <a:pt x="373678" y="2152141"/>
                  </a:lnTo>
                  <a:lnTo>
                    <a:pt x="419190" y="2126410"/>
                  </a:lnTo>
                  <a:lnTo>
                    <a:pt x="464280" y="2100418"/>
                  </a:lnTo>
                  <a:lnTo>
                    <a:pt x="508899" y="2074136"/>
                  </a:lnTo>
                  <a:lnTo>
                    <a:pt x="553002" y="2047536"/>
                  </a:lnTo>
                  <a:lnTo>
                    <a:pt x="596541" y="2020587"/>
                  </a:lnTo>
                  <a:lnTo>
                    <a:pt x="639470" y="1993261"/>
                  </a:lnTo>
                  <a:lnTo>
                    <a:pt x="681741" y="1965529"/>
                  </a:lnTo>
                  <a:lnTo>
                    <a:pt x="723308" y="1937363"/>
                  </a:lnTo>
                  <a:lnTo>
                    <a:pt x="764123" y="1908732"/>
                  </a:lnTo>
                  <a:lnTo>
                    <a:pt x="804139" y="1879609"/>
                  </a:lnTo>
                  <a:lnTo>
                    <a:pt x="843310" y="1849963"/>
                  </a:lnTo>
                  <a:lnTo>
                    <a:pt x="881588" y="1819767"/>
                  </a:lnTo>
                  <a:lnTo>
                    <a:pt x="918928" y="1788990"/>
                  </a:lnTo>
                  <a:lnTo>
                    <a:pt x="955280" y="1757605"/>
                  </a:lnTo>
                  <a:lnTo>
                    <a:pt x="990600" y="1725582"/>
                  </a:lnTo>
                  <a:lnTo>
                    <a:pt x="1028103" y="1689477"/>
                  </a:lnTo>
                  <a:lnTo>
                    <a:pt x="1064446" y="1652077"/>
                  </a:lnTo>
                  <a:lnTo>
                    <a:pt x="1099679" y="1613509"/>
                  </a:lnTo>
                  <a:lnTo>
                    <a:pt x="1133850" y="1573900"/>
                  </a:lnTo>
                  <a:lnTo>
                    <a:pt x="1167009" y="1533377"/>
                  </a:lnTo>
                  <a:lnTo>
                    <a:pt x="1199205" y="1492066"/>
                  </a:lnTo>
                  <a:lnTo>
                    <a:pt x="1230488" y="1450095"/>
                  </a:lnTo>
                  <a:lnTo>
                    <a:pt x="1260908" y="1407591"/>
                  </a:lnTo>
                  <a:lnTo>
                    <a:pt x="1290512" y="1364680"/>
                  </a:lnTo>
                  <a:lnTo>
                    <a:pt x="1319351" y="1321490"/>
                  </a:lnTo>
                  <a:lnTo>
                    <a:pt x="1347475" y="1278148"/>
                  </a:lnTo>
                  <a:lnTo>
                    <a:pt x="1374932" y="1234780"/>
                  </a:lnTo>
                  <a:lnTo>
                    <a:pt x="1401772" y="1191513"/>
                  </a:lnTo>
                  <a:lnTo>
                    <a:pt x="1428044" y="1148475"/>
                  </a:lnTo>
                  <a:lnTo>
                    <a:pt x="1453798" y="1105792"/>
                  </a:lnTo>
                  <a:lnTo>
                    <a:pt x="1479083" y="1063592"/>
                  </a:lnTo>
                  <a:lnTo>
                    <a:pt x="1503948" y="1022001"/>
                  </a:lnTo>
                  <a:lnTo>
                    <a:pt x="1528443" y="981146"/>
                  </a:lnTo>
                  <a:lnTo>
                    <a:pt x="1552617" y="941154"/>
                  </a:lnTo>
                  <a:lnTo>
                    <a:pt x="1576519" y="902152"/>
                  </a:lnTo>
                  <a:lnTo>
                    <a:pt x="1600200" y="864268"/>
                  </a:lnTo>
                  <a:lnTo>
                    <a:pt x="1628071" y="817844"/>
                  </a:lnTo>
                  <a:lnTo>
                    <a:pt x="1653631" y="770845"/>
                  </a:lnTo>
                  <a:lnTo>
                    <a:pt x="1677206" y="723510"/>
                  </a:lnTo>
                  <a:lnTo>
                    <a:pt x="1699121" y="676078"/>
                  </a:lnTo>
                  <a:lnTo>
                    <a:pt x="1719703" y="628789"/>
                  </a:lnTo>
                  <a:lnTo>
                    <a:pt x="1739277" y="581881"/>
                  </a:lnTo>
                  <a:lnTo>
                    <a:pt x="1758168" y="535595"/>
                  </a:lnTo>
                  <a:lnTo>
                    <a:pt x="1776702" y="490169"/>
                  </a:lnTo>
                  <a:lnTo>
                    <a:pt x="1795205" y="445843"/>
                  </a:lnTo>
                  <a:lnTo>
                    <a:pt x="1814003" y="402856"/>
                  </a:lnTo>
                  <a:lnTo>
                    <a:pt x="1833421" y="361447"/>
                  </a:lnTo>
                  <a:lnTo>
                    <a:pt x="1853786" y="321856"/>
                  </a:lnTo>
                  <a:lnTo>
                    <a:pt x="1875422" y="284323"/>
                  </a:lnTo>
                  <a:lnTo>
                    <a:pt x="1898656" y="249085"/>
                  </a:lnTo>
                  <a:lnTo>
                    <a:pt x="1923813" y="216384"/>
                  </a:lnTo>
                  <a:lnTo>
                    <a:pt x="1951219" y="186457"/>
                  </a:lnTo>
                  <a:lnTo>
                    <a:pt x="1981200" y="159545"/>
                  </a:lnTo>
                  <a:lnTo>
                    <a:pt x="2018385" y="132384"/>
                  </a:lnTo>
                  <a:lnTo>
                    <a:pt x="2058551" y="108214"/>
                  </a:lnTo>
                  <a:lnTo>
                    <a:pt x="2101291" y="86896"/>
                  </a:lnTo>
                  <a:lnTo>
                    <a:pt x="2146198" y="68290"/>
                  </a:lnTo>
                  <a:lnTo>
                    <a:pt x="2192866" y="52258"/>
                  </a:lnTo>
                  <a:lnTo>
                    <a:pt x="2240889" y="38661"/>
                  </a:lnTo>
                  <a:lnTo>
                    <a:pt x="2289860" y="27360"/>
                  </a:lnTo>
                  <a:lnTo>
                    <a:pt x="2339373" y="18217"/>
                  </a:lnTo>
                  <a:lnTo>
                    <a:pt x="2389022" y="11092"/>
                  </a:lnTo>
                  <a:lnTo>
                    <a:pt x="2438400" y="5847"/>
                  </a:lnTo>
                  <a:lnTo>
                    <a:pt x="2487100" y="2342"/>
                  </a:lnTo>
                  <a:lnTo>
                    <a:pt x="2534716" y="439"/>
                  </a:lnTo>
                  <a:lnTo>
                    <a:pt x="2580843" y="0"/>
                  </a:lnTo>
                  <a:lnTo>
                    <a:pt x="2625073" y="884"/>
                  </a:lnTo>
                  <a:lnTo>
                    <a:pt x="2667000" y="2954"/>
                  </a:lnTo>
                  <a:lnTo>
                    <a:pt x="2717028" y="8205"/>
                  </a:lnTo>
                  <a:lnTo>
                    <a:pt x="2765601" y="17191"/>
                  </a:lnTo>
                  <a:lnTo>
                    <a:pt x="2812851" y="29572"/>
                  </a:lnTo>
                  <a:lnTo>
                    <a:pt x="2858911" y="45010"/>
                  </a:lnTo>
                  <a:lnTo>
                    <a:pt x="2903912" y="63163"/>
                  </a:lnTo>
                  <a:lnTo>
                    <a:pt x="2947987" y="83694"/>
                  </a:lnTo>
                  <a:lnTo>
                    <a:pt x="2991268" y="106262"/>
                  </a:lnTo>
                  <a:lnTo>
                    <a:pt x="3033888" y="130528"/>
                  </a:lnTo>
                  <a:lnTo>
                    <a:pt x="3075979" y="156152"/>
                  </a:lnTo>
                  <a:lnTo>
                    <a:pt x="3117673" y="182794"/>
                  </a:lnTo>
                  <a:lnTo>
                    <a:pt x="3159102" y="210116"/>
                  </a:lnTo>
                  <a:lnTo>
                    <a:pt x="3200400" y="237777"/>
                  </a:lnTo>
                </a:path>
              </a:pathLst>
            </a:custGeom>
            <a:ln w="28956">
              <a:solidFill>
                <a:srgbClr val="40458B"/>
              </a:solidFill>
            </a:ln>
          </p:spPr>
          <p:txBody>
            <a:bodyPr wrap="square" lIns="0" tIns="0" rIns="0" bIns="0" rtlCol="0"/>
            <a:lstStyle/>
            <a:p>
              <a:endParaRPr/>
            </a:p>
          </p:txBody>
        </p:sp>
        <p:sp>
          <p:nvSpPr>
            <p:cNvPr id="16" name="object 16"/>
            <p:cNvSpPr/>
            <p:nvPr/>
          </p:nvSpPr>
          <p:spPr>
            <a:xfrm>
              <a:off x="2846832" y="2814827"/>
              <a:ext cx="85344" cy="85344"/>
            </a:xfrm>
            <a:prstGeom prst="rect">
              <a:avLst/>
            </a:prstGeom>
            <a:blipFill>
              <a:blip r:embed="rId2" cstate="print"/>
              <a:stretch>
                <a:fillRect/>
              </a:stretch>
            </a:blipFill>
          </p:spPr>
          <p:txBody>
            <a:bodyPr wrap="square" lIns="0" tIns="0" rIns="0" bIns="0" rtlCol="0"/>
            <a:lstStyle/>
            <a:p>
              <a:endParaRPr/>
            </a:p>
          </p:txBody>
        </p:sp>
        <p:sp>
          <p:nvSpPr>
            <p:cNvPr id="17" name="object 17"/>
            <p:cNvSpPr/>
            <p:nvPr/>
          </p:nvSpPr>
          <p:spPr>
            <a:xfrm>
              <a:off x="3424427" y="1748027"/>
              <a:ext cx="85344" cy="85344"/>
            </a:xfrm>
            <a:prstGeom prst="rect">
              <a:avLst/>
            </a:prstGeom>
            <a:blipFill>
              <a:blip r:embed="rId2" cstate="print"/>
              <a:stretch>
                <a:fillRect/>
              </a:stretch>
            </a:blipFill>
          </p:spPr>
          <p:txBody>
            <a:bodyPr wrap="square" lIns="0" tIns="0" rIns="0" bIns="0" rtlCol="0"/>
            <a:lstStyle/>
            <a:p>
              <a:endParaRPr/>
            </a:p>
          </p:txBody>
        </p:sp>
        <p:sp>
          <p:nvSpPr>
            <p:cNvPr id="18" name="object 18"/>
            <p:cNvSpPr/>
            <p:nvPr/>
          </p:nvSpPr>
          <p:spPr>
            <a:xfrm>
              <a:off x="2855976" y="4415027"/>
              <a:ext cx="85344" cy="85344"/>
            </a:xfrm>
            <a:prstGeom prst="rect">
              <a:avLst/>
            </a:prstGeom>
            <a:blipFill>
              <a:blip r:embed="rId2" cstate="print"/>
              <a:stretch>
                <a:fillRect/>
              </a:stretch>
            </a:blipFill>
          </p:spPr>
          <p:txBody>
            <a:bodyPr wrap="square" lIns="0" tIns="0" rIns="0" bIns="0" rtlCol="0"/>
            <a:lstStyle/>
            <a:p>
              <a:endParaRPr/>
            </a:p>
          </p:txBody>
        </p:sp>
        <p:sp>
          <p:nvSpPr>
            <p:cNvPr id="19" name="object 19"/>
            <p:cNvSpPr/>
            <p:nvPr/>
          </p:nvSpPr>
          <p:spPr>
            <a:xfrm>
              <a:off x="3424427" y="4931663"/>
              <a:ext cx="85344" cy="85344"/>
            </a:xfrm>
            <a:prstGeom prst="rect">
              <a:avLst/>
            </a:prstGeom>
            <a:blipFill>
              <a:blip r:embed="rId3" cstate="print"/>
              <a:stretch>
                <a:fillRect/>
              </a:stretch>
            </a:blipFill>
          </p:spPr>
          <p:txBody>
            <a:bodyPr wrap="square" lIns="0" tIns="0" rIns="0" bIns="0" rtlCol="0"/>
            <a:lstStyle/>
            <a:p>
              <a:endParaRPr/>
            </a:p>
          </p:txBody>
        </p:sp>
        <p:sp>
          <p:nvSpPr>
            <p:cNvPr id="20" name="object 20"/>
            <p:cNvSpPr/>
            <p:nvPr/>
          </p:nvSpPr>
          <p:spPr>
            <a:xfrm>
              <a:off x="4136136" y="6038087"/>
              <a:ext cx="85344" cy="85343"/>
            </a:xfrm>
            <a:prstGeom prst="rect">
              <a:avLst/>
            </a:prstGeom>
            <a:blipFill>
              <a:blip r:embed="rId4" cstate="print"/>
              <a:stretch>
                <a:fillRect/>
              </a:stretch>
            </a:blipFill>
          </p:spPr>
          <p:txBody>
            <a:bodyPr wrap="square" lIns="0" tIns="0" rIns="0" bIns="0" rtlCol="0"/>
            <a:lstStyle/>
            <a:p>
              <a:endParaRPr/>
            </a:p>
          </p:txBody>
        </p:sp>
        <p:sp>
          <p:nvSpPr>
            <p:cNvPr id="21" name="object 21"/>
            <p:cNvSpPr/>
            <p:nvPr/>
          </p:nvSpPr>
          <p:spPr>
            <a:xfrm>
              <a:off x="4136136" y="1577339"/>
              <a:ext cx="85344" cy="85344"/>
            </a:xfrm>
            <a:prstGeom prst="rect">
              <a:avLst/>
            </a:prstGeom>
            <a:blipFill>
              <a:blip r:embed="rId2" cstate="print"/>
              <a:stretch>
                <a:fillRect/>
              </a:stretch>
            </a:blipFill>
          </p:spPr>
          <p:txBody>
            <a:bodyPr wrap="square" lIns="0" tIns="0" rIns="0" bIns="0" rtlCol="0"/>
            <a:lstStyle/>
            <a:p>
              <a:endParaRPr/>
            </a:p>
          </p:txBody>
        </p:sp>
      </p:grpSp>
      <p:sp>
        <p:nvSpPr>
          <p:cNvPr id="22" name="object 22"/>
          <p:cNvSpPr txBox="1"/>
          <p:nvPr/>
        </p:nvSpPr>
        <p:spPr>
          <a:xfrm>
            <a:off x="1235998" y="4757165"/>
            <a:ext cx="743373" cy="228268"/>
          </a:xfrm>
          <a:prstGeom prst="rect">
            <a:avLst/>
          </a:prstGeom>
        </p:spPr>
        <p:txBody>
          <a:bodyPr vert="horz" wrap="square" lIns="0" tIns="12700" rIns="0" bIns="0" rtlCol="0">
            <a:spAutoFit/>
          </a:bodyPr>
          <a:lstStyle/>
          <a:p>
            <a:pPr marL="12700">
              <a:lnSpc>
                <a:spcPct val="100000"/>
              </a:lnSpc>
              <a:spcBef>
                <a:spcPts val="100"/>
              </a:spcBef>
            </a:pPr>
            <a:r>
              <a:rPr sz="1400" dirty="0">
                <a:solidFill>
                  <a:srgbClr val="FF0000"/>
                </a:solidFill>
                <a:latin typeface="Tahoma"/>
                <a:cs typeface="Tahoma"/>
              </a:rPr>
              <a:t>M</a:t>
            </a:r>
            <a:r>
              <a:rPr sz="1400" spc="-10" dirty="0">
                <a:solidFill>
                  <a:srgbClr val="FF0000"/>
                </a:solidFill>
                <a:latin typeface="Tahoma"/>
                <a:cs typeface="Tahoma"/>
              </a:rPr>
              <a:t>a</a:t>
            </a:r>
            <a:r>
              <a:rPr sz="1400" spc="-15" dirty="0">
                <a:solidFill>
                  <a:srgbClr val="FF0000"/>
                </a:solidFill>
                <a:latin typeface="Tahoma"/>
                <a:cs typeface="Tahoma"/>
              </a:rPr>
              <a:t>r</a:t>
            </a:r>
            <a:r>
              <a:rPr sz="1400" dirty="0">
                <a:solidFill>
                  <a:srgbClr val="FF0000"/>
                </a:solidFill>
                <a:latin typeface="Tahoma"/>
                <a:cs typeface="Tahoma"/>
              </a:rPr>
              <a:t>gin</a:t>
            </a:r>
          </a:p>
        </p:txBody>
      </p:sp>
      <p:sp>
        <p:nvSpPr>
          <p:cNvPr id="23" name="object 23"/>
          <p:cNvSpPr txBox="1"/>
          <p:nvPr/>
        </p:nvSpPr>
        <p:spPr>
          <a:xfrm>
            <a:off x="1258350" y="5442916"/>
            <a:ext cx="750993" cy="228268"/>
          </a:xfrm>
          <a:prstGeom prst="rect">
            <a:avLst/>
          </a:prstGeom>
        </p:spPr>
        <p:txBody>
          <a:bodyPr vert="horz" wrap="square" lIns="0" tIns="12700" rIns="0" bIns="0" rtlCol="0">
            <a:spAutoFit/>
          </a:bodyPr>
          <a:lstStyle/>
          <a:p>
            <a:pPr marL="12700">
              <a:lnSpc>
                <a:spcPct val="100000"/>
              </a:lnSpc>
              <a:spcBef>
                <a:spcPts val="100"/>
              </a:spcBef>
            </a:pPr>
            <a:r>
              <a:rPr sz="1400" spc="-30" dirty="0">
                <a:solidFill>
                  <a:srgbClr val="40458B"/>
                </a:solidFill>
                <a:latin typeface="Tahoma"/>
                <a:cs typeface="Tahoma"/>
              </a:rPr>
              <a:t>A</a:t>
            </a:r>
            <a:r>
              <a:rPr sz="1400" spc="-20" dirty="0">
                <a:solidFill>
                  <a:srgbClr val="40458B"/>
                </a:solidFill>
                <a:latin typeface="Tahoma"/>
                <a:cs typeface="Tahoma"/>
              </a:rPr>
              <a:t>v</a:t>
            </a:r>
            <a:r>
              <a:rPr sz="1400" dirty="0">
                <a:solidFill>
                  <a:srgbClr val="40458B"/>
                </a:solidFill>
                <a:latin typeface="Tahoma"/>
                <a:cs typeface="Tahoma"/>
              </a:rPr>
              <a:t>e</a:t>
            </a:r>
            <a:r>
              <a:rPr sz="1400" spc="-30" dirty="0">
                <a:solidFill>
                  <a:srgbClr val="40458B"/>
                </a:solidFill>
                <a:latin typeface="Tahoma"/>
                <a:cs typeface="Tahoma"/>
              </a:rPr>
              <a:t>r</a:t>
            </a:r>
            <a:r>
              <a:rPr sz="1400" spc="-10" dirty="0">
                <a:solidFill>
                  <a:srgbClr val="40458B"/>
                </a:solidFill>
                <a:latin typeface="Tahoma"/>
                <a:cs typeface="Tahoma"/>
              </a:rPr>
              <a:t>a</a:t>
            </a:r>
            <a:r>
              <a:rPr sz="1400" dirty="0">
                <a:solidFill>
                  <a:srgbClr val="40458B"/>
                </a:solidFill>
                <a:latin typeface="Tahoma"/>
                <a:cs typeface="Tahoma"/>
              </a:rPr>
              <a:t>g</a:t>
            </a:r>
            <a:endParaRPr sz="1400">
              <a:latin typeface="Tahoma"/>
              <a:cs typeface="Tahoma"/>
            </a:endParaRPr>
          </a:p>
        </p:txBody>
      </p:sp>
      <p:sp>
        <p:nvSpPr>
          <p:cNvPr id="24" name="object 24"/>
          <p:cNvSpPr txBox="1"/>
          <p:nvPr/>
        </p:nvSpPr>
        <p:spPr>
          <a:xfrm>
            <a:off x="1962401" y="4769780"/>
            <a:ext cx="1050713" cy="901065"/>
          </a:xfrm>
          <a:prstGeom prst="rect">
            <a:avLst/>
          </a:prstGeom>
        </p:spPr>
        <p:txBody>
          <a:bodyPr vert="horz" wrap="square" lIns="0" tIns="635" rIns="0" bIns="0" rtlCol="0">
            <a:spAutoFit/>
          </a:bodyPr>
          <a:lstStyle/>
          <a:p>
            <a:pPr>
              <a:lnSpc>
                <a:spcPct val="100000"/>
              </a:lnSpc>
              <a:spcBef>
                <a:spcPts val="5"/>
              </a:spcBef>
            </a:pPr>
            <a:r>
              <a:rPr sz="1400" spc="-5" dirty="0">
                <a:solidFill>
                  <a:srgbClr val="40458B"/>
                </a:solidFill>
                <a:latin typeface="Tahoma"/>
                <a:cs typeface="Tahoma"/>
              </a:rPr>
              <a:t>al</a:t>
            </a:r>
            <a:r>
              <a:rPr sz="1400" spc="-100" dirty="0">
                <a:solidFill>
                  <a:srgbClr val="40458B"/>
                </a:solidFill>
                <a:latin typeface="Tahoma"/>
                <a:cs typeface="Tahoma"/>
              </a:rPr>
              <a:t> </a:t>
            </a:r>
            <a:r>
              <a:rPr sz="1400" dirty="0">
                <a:solidFill>
                  <a:srgbClr val="40458B"/>
                </a:solidFill>
                <a:latin typeface="Tahoma"/>
                <a:cs typeface="Tahoma"/>
              </a:rPr>
              <a:t>product</a:t>
            </a:r>
            <a:endParaRPr sz="1400">
              <a:latin typeface="Tahoma"/>
              <a:cs typeface="Tahoma"/>
            </a:endParaRPr>
          </a:p>
          <a:p>
            <a:pPr>
              <a:lnSpc>
                <a:spcPct val="100000"/>
              </a:lnSpc>
            </a:pPr>
            <a:endParaRPr sz="1700">
              <a:latin typeface="Tahoma"/>
              <a:cs typeface="Tahoma"/>
            </a:endParaRPr>
          </a:p>
          <a:p>
            <a:pPr>
              <a:lnSpc>
                <a:spcPct val="100000"/>
              </a:lnSpc>
              <a:spcBef>
                <a:spcPts val="35"/>
              </a:spcBef>
            </a:pPr>
            <a:endParaRPr sz="1350">
              <a:latin typeface="Tahoma"/>
              <a:cs typeface="Tahoma"/>
            </a:endParaRPr>
          </a:p>
          <a:p>
            <a:pPr marL="21590">
              <a:lnSpc>
                <a:spcPct val="100000"/>
              </a:lnSpc>
            </a:pPr>
            <a:r>
              <a:rPr sz="1400" dirty="0">
                <a:solidFill>
                  <a:srgbClr val="40458B"/>
                </a:solidFill>
                <a:latin typeface="Tahoma"/>
                <a:cs typeface="Tahoma"/>
              </a:rPr>
              <a:t>e</a:t>
            </a:r>
            <a:r>
              <a:rPr sz="1400" spc="-95" dirty="0">
                <a:solidFill>
                  <a:srgbClr val="40458B"/>
                </a:solidFill>
                <a:latin typeface="Tahoma"/>
                <a:cs typeface="Tahoma"/>
              </a:rPr>
              <a:t> </a:t>
            </a:r>
            <a:r>
              <a:rPr sz="1400" dirty="0">
                <a:solidFill>
                  <a:srgbClr val="40458B"/>
                </a:solidFill>
                <a:latin typeface="Tahoma"/>
                <a:cs typeface="Tahoma"/>
              </a:rPr>
              <a:t>product</a:t>
            </a:r>
            <a:endParaRPr sz="1400">
              <a:latin typeface="Tahoma"/>
              <a:cs typeface="Tahoma"/>
            </a:endParaRPr>
          </a:p>
        </p:txBody>
      </p:sp>
      <p:sp>
        <p:nvSpPr>
          <p:cNvPr id="25" name="object 25"/>
          <p:cNvSpPr txBox="1"/>
          <p:nvPr/>
        </p:nvSpPr>
        <p:spPr>
          <a:xfrm>
            <a:off x="1508557" y="4070985"/>
            <a:ext cx="452967" cy="228268"/>
          </a:xfrm>
          <a:prstGeom prst="rect">
            <a:avLst/>
          </a:prstGeom>
        </p:spPr>
        <p:txBody>
          <a:bodyPr vert="horz" wrap="square" lIns="0" tIns="12700" rIns="0" bIns="0" rtlCol="0">
            <a:spAutoFit/>
          </a:bodyPr>
          <a:lstStyle/>
          <a:p>
            <a:pPr marL="38100">
              <a:lnSpc>
                <a:spcPct val="100000"/>
              </a:lnSpc>
              <a:spcBef>
                <a:spcPts val="100"/>
              </a:spcBef>
            </a:pPr>
            <a:r>
              <a:rPr sz="1400" dirty="0">
                <a:solidFill>
                  <a:srgbClr val="40458B"/>
                </a:solidFill>
                <a:latin typeface="Tahoma"/>
                <a:cs typeface="Tahoma"/>
              </a:rPr>
              <a:t>AP</a:t>
            </a:r>
            <a:r>
              <a:rPr sz="1350" baseline="-21604" dirty="0">
                <a:solidFill>
                  <a:srgbClr val="40458B"/>
                </a:solidFill>
                <a:latin typeface="Tahoma"/>
                <a:cs typeface="Tahoma"/>
              </a:rPr>
              <a:t>L</a:t>
            </a:r>
            <a:endParaRPr sz="1350" baseline="-21604">
              <a:latin typeface="Tahoma"/>
              <a:cs typeface="Tahoma"/>
            </a:endParaRPr>
          </a:p>
        </p:txBody>
      </p:sp>
      <p:sp>
        <p:nvSpPr>
          <p:cNvPr id="26" name="object 26"/>
          <p:cNvSpPr txBox="1"/>
          <p:nvPr/>
        </p:nvSpPr>
        <p:spPr>
          <a:xfrm>
            <a:off x="1493926" y="4299585"/>
            <a:ext cx="493607" cy="228268"/>
          </a:xfrm>
          <a:prstGeom prst="rect">
            <a:avLst/>
          </a:prstGeom>
        </p:spPr>
        <p:txBody>
          <a:bodyPr vert="horz" wrap="square" lIns="0" tIns="12700" rIns="0" bIns="0" rtlCol="0">
            <a:spAutoFit/>
          </a:bodyPr>
          <a:lstStyle/>
          <a:p>
            <a:pPr marL="38100">
              <a:lnSpc>
                <a:spcPct val="100000"/>
              </a:lnSpc>
              <a:spcBef>
                <a:spcPts val="100"/>
              </a:spcBef>
            </a:pPr>
            <a:r>
              <a:rPr sz="1400" dirty="0">
                <a:solidFill>
                  <a:srgbClr val="40458B"/>
                </a:solidFill>
                <a:latin typeface="Tahoma"/>
                <a:cs typeface="Tahoma"/>
              </a:rPr>
              <a:t>MP</a:t>
            </a:r>
            <a:r>
              <a:rPr sz="1350" baseline="-21604" dirty="0">
                <a:solidFill>
                  <a:srgbClr val="40458B"/>
                </a:solidFill>
                <a:latin typeface="Tahoma"/>
                <a:cs typeface="Tahoma"/>
              </a:rPr>
              <a:t>L</a:t>
            </a:r>
            <a:endParaRPr sz="1350" baseline="-21604">
              <a:latin typeface="Tahoma"/>
              <a:cs typeface="Tahoma"/>
            </a:endParaRPr>
          </a:p>
        </p:txBody>
      </p:sp>
      <p:sp>
        <p:nvSpPr>
          <p:cNvPr id="27" name="object 27"/>
          <p:cNvSpPr/>
          <p:nvPr/>
        </p:nvSpPr>
        <p:spPr>
          <a:xfrm>
            <a:off x="4673600" y="4114800"/>
            <a:ext cx="914400" cy="1981200"/>
          </a:xfrm>
          <a:custGeom>
            <a:avLst/>
            <a:gdLst/>
            <a:ahLst/>
            <a:cxnLst/>
            <a:rect l="l" t="t" r="r" b="b"/>
            <a:pathLst>
              <a:path w="685800" h="1981200">
                <a:moveTo>
                  <a:pt x="685800" y="0"/>
                </a:moveTo>
                <a:lnTo>
                  <a:pt x="0" y="0"/>
                </a:lnTo>
                <a:lnTo>
                  <a:pt x="0" y="1981200"/>
                </a:lnTo>
                <a:lnTo>
                  <a:pt x="685800" y="1981200"/>
                </a:lnTo>
                <a:lnTo>
                  <a:pt x="685800" y="0"/>
                </a:lnTo>
                <a:close/>
              </a:path>
            </a:pathLst>
          </a:custGeom>
          <a:solidFill>
            <a:srgbClr val="EBD782">
              <a:alpha val="69018"/>
            </a:srgbClr>
          </a:solidFill>
        </p:spPr>
        <p:txBody>
          <a:bodyPr wrap="square" lIns="0" tIns="0" rIns="0" bIns="0" rtlCol="0"/>
          <a:lstStyle/>
          <a:p>
            <a:endParaRPr/>
          </a:p>
        </p:txBody>
      </p:sp>
      <p:grpSp>
        <p:nvGrpSpPr>
          <p:cNvPr id="28" name="object 28"/>
          <p:cNvGrpSpPr/>
          <p:nvPr/>
        </p:nvGrpSpPr>
        <p:grpSpPr>
          <a:xfrm>
            <a:off x="2133599" y="4114800"/>
            <a:ext cx="4876799" cy="1950732"/>
            <a:chOff x="1361661" y="4114800"/>
            <a:chExt cx="3896139" cy="1981200"/>
          </a:xfrm>
        </p:grpSpPr>
        <p:sp>
          <p:nvSpPr>
            <p:cNvPr id="29" name="object 29"/>
            <p:cNvSpPr/>
            <p:nvPr/>
          </p:nvSpPr>
          <p:spPr>
            <a:xfrm>
              <a:off x="1361661" y="4114800"/>
              <a:ext cx="1905000" cy="1981200"/>
            </a:xfrm>
            <a:custGeom>
              <a:avLst/>
              <a:gdLst/>
              <a:ahLst/>
              <a:cxnLst/>
              <a:rect l="l" t="t" r="r" b="b"/>
              <a:pathLst>
                <a:path w="1905000" h="1981200">
                  <a:moveTo>
                    <a:pt x="1905000" y="0"/>
                  </a:moveTo>
                  <a:lnTo>
                    <a:pt x="0" y="0"/>
                  </a:lnTo>
                  <a:lnTo>
                    <a:pt x="0" y="1981200"/>
                  </a:lnTo>
                  <a:lnTo>
                    <a:pt x="1905000" y="1981200"/>
                  </a:lnTo>
                  <a:lnTo>
                    <a:pt x="1905000" y="0"/>
                  </a:lnTo>
                  <a:close/>
                </a:path>
              </a:pathLst>
            </a:custGeom>
            <a:solidFill>
              <a:srgbClr val="CFDBFC">
                <a:alpha val="74116"/>
              </a:srgbClr>
            </a:solidFill>
          </p:spPr>
          <p:txBody>
            <a:bodyPr wrap="square" lIns="0" tIns="0" rIns="0" bIns="0" rtlCol="0"/>
            <a:lstStyle/>
            <a:p>
              <a:endParaRPr/>
            </a:p>
          </p:txBody>
        </p:sp>
        <p:sp>
          <p:nvSpPr>
            <p:cNvPr id="30" name="object 30"/>
            <p:cNvSpPr/>
            <p:nvPr/>
          </p:nvSpPr>
          <p:spPr>
            <a:xfrm>
              <a:off x="4191000" y="4114800"/>
              <a:ext cx="1066800" cy="1981200"/>
            </a:xfrm>
            <a:custGeom>
              <a:avLst/>
              <a:gdLst/>
              <a:ahLst/>
              <a:cxnLst/>
              <a:rect l="l" t="t" r="r" b="b"/>
              <a:pathLst>
                <a:path w="1066800" h="1981200">
                  <a:moveTo>
                    <a:pt x="1066800" y="0"/>
                  </a:moveTo>
                  <a:lnTo>
                    <a:pt x="0" y="0"/>
                  </a:lnTo>
                  <a:lnTo>
                    <a:pt x="0" y="1981200"/>
                  </a:lnTo>
                  <a:lnTo>
                    <a:pt x="1066800" y="1981200"/>
                  </a:lnTo>
                  <a:lnTo>
                    <a:pt x="1066800" y="0"/>
                  </a:lnTo>
                  <a:close/>
                </a:path>
              </a:pathLst>
            </a:custGeom>
            <a:solidFill>
              <a:srgbClr val="CCFFCC">
                <a:alpha val="85881"/>
              </a:srgbClr>
            </a:solidFill>
          </p:spPr>
          <p:txBody>
            <a:bodyPr wrap="square" lIns="0" tIns="0" rIns="0" bIns="0" rtlCol="0"/>
            <a:lstStyle/>
            <a:p>
              <a:endParaRPr/>
            </a:p>
          </p:txBody>
        </p:sp>
      </p:grpSp>
      <p:grpSp>
        <p:nvGrpSpPr>
          <p:cNvPr id="31" name="object 31"/>
          <p:cNvGrpSpPr/>
          <p:nvPr/>
        </p:nvGrpSpPr>
        <p:grpSpPr>
          <a:xfrm>
            <a:off x="7309105" y="3729229"/>
            <a:ext cx="622300" cy="161925"/>
            <a:chOff x="5481828" y="3729228"/>
            <a:chExt cx="466725" cy="161925"/>
          </a:xfrm>
        </p:grpSpPr>
        <p:sp>
          <p:nvSpPr>
            <p:cNvPr id="32" name="object 32"/>
            <p:cNvSpPr/>
            <p:nvPr/>
          </p:nvSpPr>
          <p:spPr>
            <a:xfrm>
              <a:off x="5486400" y="3733800"/>
              <a:ext cx="457200" cy="152400"/>
            </a:xfrm>
            <a:custGeom>
              <a:avLst/>
              <a:gdLst/>
              <a:ahLst/>
              <a:cxnLst/>
              <a:rect l="l" t="t" r="r" b="b"/>
              <a:pathLst>
                <a:path w="457200" h="152400">
                  <a:moveTo>
                    <a:pt x="457200" y="0"/>
                  </a:moveTo>
                  <a:lnTo>
                    <a:pt x="0" y="0"/>
                  </a:lnTo>
                  <a:lnTo>
                    <a:pt x="0" y="152400"/>
                  </a:lnTo>
                  <a:lnTo>
                    <a:pt x="457200" y="152400"/>
                  </a:lnTo>
                  <a:lnTo>
                    <a:pt x="457200" y="0"/>
                  </a:lnTo>
                  <a:close/>
                </a:path>
              </a:pathLst>
            </a:custGeom>
            <a:solidFill>
              <a:srgbClr val="EBD782"/>
            </a:solidFill>
          </p:spPr>
          <p:txBody>
            <a:bodyPr wrap="square" lIns="0" tIns="0" rIns="0" bIns="0" rtlCol="0"/>
            <a:lstStyle/>
            <a:p>
              <a:endParaRPr/>
            </a:p>
          </p:txBody>
        </p:sp>
        <p:sp>
          <p:nvSpPr>
            <p:cNvPr id="33" name="object 33"/>
            <p:cNvSpPr/>
            <p:nvPr/>
          </p:nvSpPr>
          <p:spPr>
            <a:xfrm>
              <a:off x="5486400" y="3733800"/>
              <a:ext cx="457200" cy="152400"/>
            </a:xfrm>
            <a:custGeom>
              <a:avLst/>
              <a:gdLst/>
              <a:ahLst/>
              <a:cxnLst/>
              <a:rect l="l" t="t" r="r" b="b"/>
              <a:pathLst>
                <a:path w="457200" h="152400">
                  <a:moveTo>
                    <a:pt x="0" y="152400"/>
                  </a:moveTo>
                  <a:lnTo>
                    <a:pt x="457200" y="152400"/>
                  </a:lnTo>
                  <a:lnTo>
                    <a:pt x="457200" y="0"/>
                  </a:lnTo>
                  <a:lnTo>
                    <a:pt x="0" y="0"/>
                  </a:lnTo>
                  <a:lnTo>
                    <a:pt x="0" y="152400"/>
                  </a:lnTo>
                  <a:close/>
                </a:path>
              </a:pathLst>
            </a:custGeom>
            <a:ln w="9144">
              <a:solidFill>
                <a:srgbClr val="40458B"/>
              </a:solidFill>
            </a:ln>
          </p:spPr>
          <p:txBody>
            <a:bodyPr wrap="square" lIns="0" tIns="0" rIns="0" bIns="0" rtlCol="0"/>
            <a:lstStyle/>
            <a:p>
              <a:endParaRPr/>
            </a:p>
          </p:txBody>
        </p:sp>
      </p:grpSp>
      <p:grpSp>
        <p:nvGrpSpPr>
          <p:cNvPr id="34" name="object 34"/>
          <p:cNvGrpSpPr/>
          <p:nvPr/>
        </p:nvGrpSpPr>
        <p:grpSpPr>
          <a:xfrm>
            <a:off x="7309105" y="2662428"/>
            <a:ext cx="622300" cy="161925"/>
            <a:chOff x="5481828" y="2662427"/>
            <a:chExt cx="466725" cy="161925"/>
          </a:xfrm>
        </p:grpSpPr>
        <p:sp>
          <p:nvSpPr>
            <p:cNvPr id="35" name="object 35"/>
            <p:cNvSpPr/>
            <p:nvPr/>
          </p:nvSpPr>
          <p:spPr>
            <a:xfrm>
              <a:off x="5486400" y="2666999"/>
              <a:ext cx="457200" cy="152400"/>
            </a:xfrm>
            <a:custGeom>
              <a:avLst/>
              <a:gdLst/>
              <a:ahLst/>
              <a:cxnLst/>
              <a:rect l="l" t="t" r="r" b="b"/>
              <a:pathLst>
                <a:path w="457200" h="152400">
                  <a:moveTo>
                    <a:pt x="457200" y="0"/>
                  </a:moveTo>
                  <a:lnTo>
                    <a:pt x="0" y="0"/>
                  </a:lnTo>
                  <a:lnTo>
                    <a:pt x="0" y="152400"/>
                  </a:lnTo>
                  <a:lnTo>
                    <a:pt x="457200" y="152400"/>
                  </a:lnTo>
                  <a:lnTo>
                    <a:pt x="457200" y="0"/>
                  </a:lnTo>
                  <a:close/>
                </a:path>
              </a:pathLst>
            </a:custGeom>
            <a:solidFill>
              <a:srgbClr val="CFDBFC"/>
            </a:solidFill>
          </p:spPr>
          <p:txBody>
            <a:bodyPr wrap="square" lIns="0" tIns="0" rIns="0" bIns="0" rtlCol="0"/>
            <a:lstStyle/>
            <a:p>
              <a:endParaRPr/>
            </a:p>
          </p:txBody>
        </p:sp>
        <p:sp>
          <p:nvSpPr>
            <p:cNvPr id="36" name="object 36"/>
            <p:cNvSpPr/>
            <p:nvPr/>
          </p:nvSpPr>
          <p:spPr>
            <a:xfrm>
              <a:off x="5486400" y="2666999"/>
              <a:ext cx="457200" cy="152400"/>
            </a:xfrm>
            <a:custGeom>
              <a:avLst/>
              <a:gdLst/>
              <a:ahLst/>
              <a:cxnLst/>
              <a:rect l="l" t="t" r="r" b="b"/>
              <a:pathLst>
                <a:path w="457200" h="152400">
                  <a:moveTo>
                    <a:pt x="0" y="152400"/>
                  </a:moveTo>
                  <a:lnTo>
                    <a:pt x="457200" y="152400"/>
                  </a:lnTo>
                  <a:lnTo>
                    <a:pt x="457200" y="0"/>
                  </a:lnTo>
                  <a:lnTo>
                    <a:pt x="0" y="0"/>
                  </a:lnTo>
                  <a:lnTo>
                    <a:pt x="0" y="152400"/>
                  </a:lnTo>
                  <a:close/>
                </a:path>
              </a:pathLst>
            </a:custGeom>
            <a:ln w="9144">
              <a:solidFill>
                <a:srgbClr val="40458B"/>
              </a:solidFill>
            </a:ln>
          </p:spPr>
          <p:txBody>
            <a:bodyPr wrap="square" lIns="0" tIns="0" rIns="0" bIns="0" rtlCol="0"/>
            <a:lstStyle/>
            <a:p>
              <a:endParaRPr/>
            </a:p>
          </p:txBody>
        </p:sp>
      </p:grpSp>
      <p:grpSp>
        <p:nvGrpSpPr>
          <p:cNvPr id="37" name="object 37"/>
          <p:cNvGrpSpPr/>
          <p:nvPr/>
        </p:nvGrpSpPr>
        <p:grpSpPr>
          <a:xfrm>
            <a:off x="7309105" y="5253229"/>
            <a:ext cx="622300" cy="161925"/>
            <a:chOff x="5481828" y="5253228"/>
            <a:chExt cx="466725" cy="161925"/>
          </a:xfrm>
        </p:grpSpPr>
        <p:sp>
          <p:nvSpPr>
            <p:cNvPr id="38" name="object 38"/>
            <p:cNvSpPr/>
            <p:nvPr/>
          </p:nvSpPr>
          <p:spPr>
            <a:xfrm>
              <a:off x="5486400" y="5257800"/>
              <a:ext cx="457200" cy="152400"/>
            </a:xfrm>
            <a:custGeom>
              <a:avLst/>
              <a:gdLst/>
              <a:ahLst/>
              <a:cxnLst/>
              <a:rect l="l" t="t" r="r" b="b"/>
              <a:pathLst>
                <a:path w="457200" h="152400">
                  <a:moveTo>
                    <a:pt x="457200" y="0"/>
                  </a:moveTo>
                  <a:lnTo>
                    <a:pt x="0" y="0"/>
                  </a:lnTo>
                  <a:lnTo>
                    <a:pt x="0" y="152400"/>
                  </a:lnTo>
                  <a:lnTo>
                    <a:pt x="457200" y="152400"/>
                  </a:lnTo>
                  <a:lnTo>
                    <a:pt x="457200" y="0"/>
                  </a:lnTo>
                  <a:close/>
                </a:path>
              </a:pathLst>
            </a:custGeom>
            <a:solidFill>
              <a:srgbClr val="66FF33"/>
            </a:solidFill>
          </p:spPr>
          <p:txBody>
            <a:bodyPr wrap="square" lIns="0" tIns="0" rIns="0" bIns="0" rtlCol="0"/>
            <a:lstStyle/>
            <a:p>
              <a:endParaRPr/>
            </a:p>
          </p:txBody>
        </p:sp>
        <p:sp>
          <p:nvSpPr>
            <p:cNvPr id="39" name="object 39"/>
            <p:cNvSpPr/>
            <p:nvPr/>
          </p:nvSpPr>
          <p:spPr>
            <a:xfrm>
              <a:off x="5486400" y="5257800"/>
              <a:ext cx="457200" cy="152400"/>
            </a:xfrm>
            <a:custGeom>
              <a:avLst/>
              <a:gdLst/>
              <a:ahLst/>
              <a:cxnLst/>
              <a:rect l="l" t="t" r="r" b="b"/>
              <a:pathLst>
                <a:path w="457200" h="152400">
                  <a:moveTo>
                    <a:pt x="0" y="152400"/>
                  </a:moveTo>
                  <a:lnTo>
                    <a:pt x="457200" y="152400"/>
                  </a:lnTo>
                  <a:lnTo>
                    <a:pt x="457200" y="0"/>
                  </a:lnTo>
                  <a:lnTo>
                    <a:pt x="0" y="0"/>
                  </a:lnTo>
                  <a:lnTo>
                    <a:pt x="0" y="152400"/>
                  </a:lnTo>
                  <a:close/>
                </a:path>
              </a:pathLst>
            </a:custGeom>
            <a:ln w="9144">
              <a:solidFill>
                <a:srgbClr val="40458B"/>
              </a:solidFill>
            </a:ln>
          </p:spPr>
          <p:txBody>
            <a:bodyPr wrap="square" lIns="0" tIns="0" rIns="0" bIns="0" rtlCol="0"/>
            <a:lstStyle/>
            <a:p>
              <a:endParaRPr/>
            </a:p>
          </p:txBody>
        </p:sp>
      </p:grpSp>
      <p:sp>
        <p:nvSpPr>
          <p:cNvPr id="40" name="object 40"/>
          <p:cNvSpPr txBox="1"/>
          <p:nvPr/>
        </p:nvSpPr>
        <p:spPr>
          <a:xfrm>
            <a:off x="8133079" y="5214367"/>
            <a:ext cx="2118360" cy="228268"/>
          </a:xfrm>
          <a:prstGeom prst="rect">
            <a:avLst/>
          </a:prstGeom>
        </p:spPr>
        <p:txBody>
          <a:bodyPr vert="horz" wrap="square" lIns="0" tIns="12700" rIns="0" bIns="0" rtlCol="0">
            <a:spAutoFit/>
          </a:bodyPr>
          <a:lstStyle/>
          <a:p>
            <a:pPr marL="12700">
              <a:lnSpc>
                <a:spcPct val="100000"/>
              </a:lnSpc>
              <a:spcBef>
                <a:spcPts val="100"/>
              </a:spcBef>
            </a:pPr>
            <a:r>
              <a:rPr sz="1400" b="1" dirty="0">
                <a:solidFill>
                  <a:srgbClr val="40458B"/>
                </a:solidFill>
                <a:latin typeface="Tahoma"/>
                <a:cs typeface="Tahoma"/>
              </a:rPr>
              <a:t>Stage III </a:t>
            </a:r>
            <a:r>
              <a:rPr sz="1400" b="1" spc="-5" dirty="0">
                <a:solidFill>
                  <a:srgbClr val="40458B"/>
                </a:solidFill>
                <a:latin typeface="Tahoma"/>
                <a:cs typeface="Tahoma"/>
              </a:rPr>
              <a:t>of</a:t>
            </a:r>
            <a:r>
              <a:rPr sz="1400" b="1" spc="-105" dirty="0">
                <a:solidFill>
                  <a:srgbClr val="40458B"/>
                </a:solidFill>
                <a:latin typeface="Tahoma"/>
                <a:cs typeface="Tahoma"/>
              </a:rPr>
              <a:t> </a:t>
            </a:r>
            <a:r>
              <a:rPr sz="1400" b="1" dirty="0">
                <a:solidFill>
                  <a:srgbClr val="40458B"/>
                </a:solidFill>
                <a:latin typeface="Tahoma"/>
                <a:cs typeface="Tahoma"/>
              </a:rPr>
              <a:t>labor</a:t>
            </a:r>
            <a:endParaRPr sz="1400">
              <a:latin typeface="Tahoma"/>
              <a:cs typeface="Tahoma"/>
            </a:endParaRPr>
          </a:p>
        </p:txBody>
      </p:sp>
      <p:sp>
        <p:nvSpPr>
          <p:cNvPr id="41" name="object 41"/>
          <p:cNvSpPr txBox="1"/>
          <p:nvPr/>
        </p:nvSpPr>
        <p:spPr>
          <a:xfrm>
            <a:off x="8133080" y="2622932"/>
            <a:ext cx="1888913" cy="228909"/>
          </a:xfrm>
          <a:prstGeom prst="rect">
            <a:avLst/>
          </a:prstGeom>
        </p:spPr>
        <p:txBody>
          <a:bodyPr vert="horz" wrap="square" lIns="0" tIns="13335" rIns="0" bIns="0" rtlCol="0">
            <a:spAutoFit/>
          </a:bodyPr>
          <a:lstStyle/>
          <a:p>
            <a:pPr marL="12700">
              <a:lnSpc>
                <a:spcPct val="100000"/>
              </a:lnSpc>
              <a:spcBef>
                <a:spcPts val="105"/>
              </a:spcBef>
            </a:pPr>
            <a:r>
              <a:rPr sz="1400" b="1" dirty="0">
                <a:solidFill>
                  <a:srgbClr val="40458B"/>
                </a:solidFill>
                <a:latin typeface="Tahoma"/>
                <a:cs typeface="Tahoma"/>
              </a:rPr>
              <a:t>Stage I </a:t>
            </a:r>
            <a:r>
              <a:rPr sz="1400" b="1" spc="-5" dirty="0">
                <a:solidFill>
                  <a:srgbClr val="40458B"/>
                </a:solidFill>
                <a:latin typeface="Tahoma"/>
                <a:cs typeface="Tahoma"/>
              </a:rPr>
              <a:t>of</a:t>
            </a:r>
            <a:r>
              <a:rPr sz="1400" b="1" spc="-100" dirty="0">
                <a:solidFill>
                  <a:srgbClr val="40458B"/>
                </a:solidFill>
                <a:latin typeface="Tahoma"/>
                <a:cs typeface="Tahoma"/>
              </a:rPr>
              <a:t> </a:t>
            </a:r>
            <a:r>
              <a:rPr sz="1400" b="1" dirty="0">
                <a:solidFill>
                  <a:srgbClr val="40458B"/>
                </a:solidFill>
                <a:latin typeface="Tahoma"/>
                <a:cs typeface="Tahoma"/>
              </a:rPr>
              <a:t>labor</a:t>
            </a:r>
            <a:endParaRPr sz="1400">
              <a:latin typeface="Tahoma"/>
              <a:cs typeface="Tahoma"/>
            </a:endParaRPr>
          </a:p>
        </p:txBody>
      </p:sp>
      <p:sp>
        <p:nvSpPr>
          <p:cNvPr id="42" name="object 42"/>
          <p:cNvSpPr txBox="1"/>
          <p:nvPr/>
        </p:nvSpPr>
        <p:spPr>
          <a:xfrm>
            <a:off x="8133079" y="3689984"/>
            <a:ext cx="2004907" cy="228268"/>
          </a:xfrm>
          <a:prstGeom prst="rect">
            <a:avLst/>
          </a:prstGeom>
        </p:spPr>
        <p:txBody>
          <a:bodyPr vert="horz" wrap="square" lIns="0" tIns="12700" rIns="0" bIns="0" rtlCol="0">
            <a:spAutoFit/>
          </a:bodyPr>
          <a:lstStyle/>
          <a:p>
            <a:pPr marL="12700">
              <a:lnSpc>
                <a:spcPct val="100000"/>
              </a:lnSpc>
              <a:spcBef>
                <a:spcPts val="100"/>
              </a:spcBef>
            </a:pPr>
            <a:r>
              <a:rPr sz="1400" b="1" dirty="0">
                <a:solidFill>
                  <a:srgbClr val="40458B"/>
                </a:solidFill>
                <a:latin typeface="Tahoma"/>
                <a:cs typeface="Tahoma"/>
              </a:rPr>
              <a:t>Stage </a:t>
            </a:r>
            <a:r>
              <a:rPr sz="1400" b="1" spc="-5" dirty="0">
                <a:solidFill>
                  <a:srgbClr val="40458B"/>
                </a:solidFill>
                <a:latin typeface="Tahoma"/>
                <a:cs typeface="Tahoma"/>
              </a:rPr>
              <a:t>II of</a:t>
            </a:r>
            <a:r>
              <a:rPr sz="1400" b="1" spc="-85" dirty="0">
                <a:solidFill>
                  <a:srgbClr val="40458B"/>
                </a:solidFill>
                <a:latin typeface="Tahoma"/>
                <a:cs typeface="Tahoma"/>
              </a:rPr>
              <a:t> </a:t>
            </a:r>
            <a:r>
              <a:rPr sz="1400" b="1" dirty="0">
                <a:solidFill>
                  <a:srgbClr val="40458B"/>
                </a:solidFill>
                <a:latin typeface="Tahoma"/>
                <a:cs typeface="Tahoma"/>
              </a:rPr>
              <a:t>labor</a:t>
            </a:r>
            <a:endParaRPr sz="1400">
              <a:latin typeface="Tahoma"/>
              <a:cs typeface="Tahoma"/>
            </a:endParaRPr>
          </a:p>
        </p:txBody>
      </p:sp>
      <p:sp>
        <p:nvSpPr>
          <p:cNvPr id="43" name="object 43"/>
          <p:cNvSpPr txBox="1"/>
          <p:nvPr/>
        </p:nvSpPr>
        <p:spPr>
          <a:xfrm>
            <a:off x="1629393" y="1631951"/>
            <a:ext cx="303105" cy="228909"/>
          </a:xfrm>
          <a:prstGeom prst="rect">
            <a:avLst/>
          </a:prstGeom>
        </p:spPr>
        <p:txBody>
          <a:bodyPr vert="horz" wrap="square" lIns="0" tIns="13335" rIns="0" bIns="0" rtlCol="0">
            <a:spAutoFit/>
          </a:bodyPr>
          <a:lstStyle/>
          <a:p>
            <a:pPr marL="12700">
              <a:lnSpc>
                <a:spcPct val="100000"/>
              </a:lnSpc>
              <a:spcBef>
                <a:spcPts val="105"/>
              </a:spcBef>
            </a:pPr>
            <a:r>
              <a:rPr sz="1400" spc="-5" dirty="0">
                <a:solidFill>
                  <a:srgbClr val="40458B"/>
                </a:solidFill>
                <a:latin typeface="Tahoma"/>
                <a:cs typeface="Tahoma"/>
              </a:rPr>
              <a:t>TP</a:t>
            </a:r>
            <a:endParaRPr sz="1400" dirty="0">
              <a:latin typeface="Tahoma"/>
              <a:cs typeface="Tahoma"/>
            </a:endParaRPr>
          </a:p>
        </p:txBody>
      </p:sp>
      <p:sp>
        <p:nvSpPr>
          <p:cNvPr id="44" name="object 44"/>
          <p:cNvSpPr txBox="1"/>
          <p:nvPr/>
        </p:nvSpPr>
        <p:spPr>
          <a:xfrm>
            <a:off x="3763434" y="6130238"/>
            <a:ext cx="182033" cy="258404"/>
          </a:xfrm>
          <a:prstGeom prst="rect">
            <a:avLst/>
          </a:prstGeom>
        </p:spPr>
        <p:txBody>
          <a:bodyPr vert="horz" wrap="square" lIns="0" tIns="12065" rIns="0" bIns="0" rtlCol="0">
            <a:spAutoFit/>
          </a:bodyPr>
          <a:lstStyle/>
          <a:p>
            <a:pPr marL="12700">
              <a:lnSpc>
                <a:spcPct val="100000"/>
              </a:lnSpc>
              <a:spcBef>
                <a:spcPts val="95"/>
              </a:spcBef>
            </a:pPr>
            <a:r>
              <a:rPr sz="1600" spc="-5" dirty="0">
                <a:solidFill>
                  <a:srgbClr val="40458B"/>
                </a:solidFill>
                <a:latin typeface="Tahoma"/>
                <a:cs typeface="Tahoma"/>
              </a:rPr>
              <a:t>3</a:t>
            </a:r>
            <a:endParaRPr sz="1600">
              <a:latin typeface="Tahoma"/>
              <a:cs typeface="Tahoma"/>
            </a:endParaRPr>
          </a:p>
        </p:txBody>
      </p:sp>
      <p:sp>
        <p:nvSpPr>
          <p:cNvPr id="45" name="object 45"/>
          <p:cNvSpPr txBox="1"/>
          <p:nvPr/>
        </p:nvSpPr>
        <p:spPr>
          <a:xfrm>
            <a:off x="4487164" y="6098540"/>
            <a:ext cx="182033" cy="258404"/>
          </a:xfrm>
          <a:prstGeom prst="rect">
            <a:avLst/>
          </a:prstGeom>
        </p:spPr>
        <p:txBody>
          <a:bodyPr vert="horz" wrap="square" lIns="0" tIns="12065" rIns="0" bIns="0" rtlCol="0">
            <a:spAutoFit/>
          </a:bodyPr>
          <a:lstStyle/>
          <a:p>
            <a:pPr marL="12700">
              <a:lnSpc>
                <a:spcPct val="100000"/>
              </a:lnSpc>
              <a:spcBef>
                <a:spcPts val="95"/>
              </a:spcBef>
            </a:pPr>
            <a:r>
              <a:rPr sz="1600" spc="-5" dirty="0">
                <a:solidFill>
                  <a:srgbClr val="40458B"/>
                </a:solidFill>
                <a:latin typeface="Tahoma"/>
                <a:cs typeface="Tahoma"/>
              </a:rPr>
              <a:t>4</a:t>
            </a:r>
            <a:endParaRPr sz="1600">
              <a:latin typeface="Tahoma"/>
              <a:cs typeface="Tahoma"/>
            </a:endParaRPr>
          </a:p>
        </p:txBody>
      </p:sp>
      <p:sp>
        <p:nvSpPr>
          <p:cNvPr id="46" name="object 46"/>
          <p:cNvSpPr txBox="1"/>
          <p:nvPr/>
        </p:nvSpPr>
        <p:spPr>
          <a:xfrm>
            <a:off x="5490634" y="6130238"/>
            <a:ext cx="182033" cy="258404"/>
          </a:xfrm>
          <a:prstGeom prst="rect">
            <a:avLst/>
          </a:prstGeom>
        </p:spPr>
        <p:txBody>
          <a:bodyPr vert="horz" wrap="square" lIns="0" tIns="12065" rIns="0" bIns="0" rtlCol="0">
            <a:spAutoFit/>
          </a:bodyPr>
          <a:lstStyle/>
          <a:p>
            <a:pPr marL="12700">
              <a:lnSpc>
                <a:spcPct val="100000"/>
              </a:lnSpc>
              <a:spcBef>
                <a:spcPts val="95"/>
              </a:spcBef>
            </a:pPr>
            <a:r>
              <a:rPr sz="1600" spc="-5" dirty="0">
                <a:solidFill>
                  <a:srgbClr val="40458B"/>
                </a:solidFill>
                <a:latin typeface="Tahoma"/>
                <a:cs typeface="Tahoma"/>
              </a:rPr>
              <a:t>8</a:t>
            </a:r>
            <a:endParaRPr sz="1600">
              <a:latin typeface="Tahoma"/>
              <a:cs typeface="Tahoma"/>
            </a:endParaRPr>
          </a:p>
        </p:txBody>
      </p:sp>
      <p:sp>
        <p:nvSpPr>
          <p:cNvPr id="47" name="object 47"/>
          <p:cNvSpPr txBox="1"/>
          <p:nvPr/>
        </p:nvSpPr>
        <p:spPr>
          <a:xfrm>
            <a:off x="3661833" y="2597276"/>
            <a:ext cx="196427" cy="258404"/>
          </a:xfrm>
          <a:prstGeom prst="rect">
            <a:avLst/>
          </a:prstGeom>
        </p:spPr>
        <p:txBody>
          <a:bodyPr vert="horz" wrap="square" lIns="0" tIns="12065" rIns="0" bIns="0" rtlCol="0">
            <a:spAutoFit/>
          </a:bodyPr>
          <a:lstStyle/>
          <a:p>
            <a:pPr marL="12700">
              <a:lnSpc>
                <a:spcPct val="100000"/>
              </a:lnSpc>
              <a:spcBef>
                <a:spcPts val="95"/>
              </a:spcBef>
            </a:pPr>
            <a:r>
              <a:rPr sz="1600" spc="-5" dirty="0">
                <a:solidFill>
                  <a:srgbClr val="40458B"/>
                </a:solidFill>
                <a:latin typeface="Tahoma"/>
                <a:cs typeface="Tahoma"/>
              </a:rPr>
              <a:t>A</a:t>
            </a:r>
            <a:endParaRPr sz="1600" dirty="0">
              <a:latin typeface="Tahoma"/>
              <a:cs typeface="Tahoma"/>
            </a:endParaRPr>
          </a:p>
        </p:txBody>
      </p:sp>
      <p:sp>
        <p:nvSpPr>
          <p:cNvPr id="48" name="object 48"/>
          <p:cNvSpPr txBox="1"/>
          <p:nvPr/>
        </p:nvSpPr>
        <p:spPr>
          <a:xfrm>
            <a:off x="3659293" y="4193285"/>
            <a:ext cx="196427" cy="258404"/>
          </a:xfrm>
          <a:prstGeom prst="rect">
            <a:avLst/>
          </a:prstGeom>
        </p:spPr>
        <p:txBody>
          <a:bodyPr vert="horz" wrap="square" lIns="0" tIns="12065" rIns="0" bIns="0" rtlCol="0">
            <a:spAutoFit/>
          </a:bodyPr>
          <a:lstStyle/>
          <a:p>
            <a:pPr marL="12700">
              <a:lnSpc>
                <a:spcPct val="100000"/>
              </a:lnSpc>
              <a:spcBef>
                <a:spcPts val="95"/>
              </a:spcBef>
            </a:pPr>
            <a:r>
              <a:rPr sz="1600" spc="-5" dirty="0">
                <a:solidFill>
                  <a:srgbClr val="40458B"/>
                </a:solidFill>
                <a:latin typeface="Tahoma"/>
                <a:cs typeface="Tahoma"/>
              </a:rPr>
              <a:t>A</a:t>
            </a:r>
            <a:endParaRPr sz="1600">
              <a:latin typeface="Tahoma"/>
              <a:cs typeface="Tahoma"/>
            </a:endParaRPr>
          </a:p>
        </p:txBody>
      </p:sp>
      <p:sp>
        <p:nvSpPr>
          <p:cNvPr id="49" name="object 49"/>
          <p:cNvSpPr txBox="1"/>
          <p:nvPr/>
        </p:nvSpPr>
        <p:spPr>
          <a:xfrm>
            <a:off x="4576234" y="4682109"/>
            <a:ext cx="193887" cy="258404"/>
          </a:xfrm>
          <a:prstGeom prst="rect">
            <a:avLst/>
          </a:prstGeom>
        </p:spPr>
        <p:txBody>
          <a:bodyPr vert="horz" wrap="square" lIns="0" tIns="12065" rIns="0" bIns="0" rtlCol="0">
            <a:spAutoFit/>
          </a:bodyPr>
          <a:lstStyle/>
          <a:p>
            <a:pPr marL="12700">
              <a:lnSpc>
                <a:spcPct val="100000"/>
              </a:lnSpc>
              <a:spcBef>
                <a:spcPts val="95"/>
              </a:spcBef>
            </a:pPr>
            <a:r>
              <a:rPr sz="1600" spc="-5" dirty="0">
                <a:solidFill>
                  <a:srgbClr val="40458B"/>
                </a:solidFill>
                <a:latin typeface="Tahoma"/>
                <a:cs typeface="Tahoma"/>
              </a:rPr>
              <a:t>B</a:t>
            </a:r>
            <a:endParaRPr sz="1600">
              <a:latin typeface="Tahoma"/>
              <a:cs typeface="Tahoma"/>
            </a:endParaRPr>
          </a:p>
        </p:txBody>
      </p:sp>
      <p:sp>
        <p:nvSpPr>
          <p:cNvPr id="50" name="object 50"/>
          <p:cNvSpPr txBox="1"/>
          <p:nvPr/>
        </p:nvSpPr>
        <p:spPr>
          <a:xfrm>
            <a:off x="4373034" y="1557273"/>
            <a:ext cx="193887" cy="258404"/>
          </a:xfrm>
          <a:prstGeom prst="rect">
            <a:avLst/>
          </a:prstGeom>
        </p:spPr>
        <p:txBody>
          <a:bodyPr vert="horz" wrap="square" lIns="0" tIns="12065" rIns="0" bIns="0" rtlCol="0">
            <a:spAutoFit/>
          </a:bodyPr>
          <a:lstStyle/>
          <a:p>
            <a:pPr marL="12700">
              <a:lnSpc>
                <a:spcPct val="100000"/>
              </a:lnSpc>
              <a:spcBef>
                <a:spcPts val="95"/>
              </a:spcBef>
            </a:pPr>
            <a:r>
              <a:rPr sz="1600" spc="-5" dirty="0">
                <a:solidFill>
                  <a:srgbClr val="40458B"/>
                </a:solidFill>
                <a:latin typeface="Tahoma"/>
                <a:cs typeface="Tahoma"/>
              </a:rPr>
              <a:t>B</a:t>
            </a:r>
            <a:endParaRPr sz="1600">
              <a:latin typeface="Tahoma"/>
              <a:cs typeface="Tahoma"/>
            </a:endParaRPr>
          </a:p>
        </p:txBody>
      </p:sp>
      <p:sp>
        <p:nvSpPr>
          <p:cNvPr id="51" name="object 51"/>
          <p:cNvSpPr txBox="1"/>
          <p:nvPr/>
        </p:nvSpPr>
        <p:spPr>
          <a:xfrm>
            <a:off x="5592233" y="5825438"/>
            <a:ext cx="196427" cy="258404"/>
          </a:xfrm>
          <a:prstGeom prst="rect">
            <a:avLst/>
          </a:prstGeom>
        </p:spPr>
        <p:txBody>
          <a:bodyPr vert="horz" wrap="square" lIns="0" tIns="12065" rIns="0" bIns="0" rtlCol="0">
            <a:spAutoFit/>
          </a:bodyPr>
          <a:lstStyle/>
          <a:p>
            <a:pPr marL="12700">
              <a:lnSpc>
                <a:spcPct val="100000"/>
              </a:lnSpc>
              <a:spcBef>
                <a:spcPts val="95"/>
              </a:spcBef>
            </a:pPr>
            <a:r>
              <a:rPr sz="1600" spc="-5" dirty="0">
                <a:solidFill>
                  <a:srgbClr val="40458B"/>
                </a:solidFill>
                <a:latin typeface="Tahoma"/>
                <a:cs typeface="Tahoma"/>
              </a:rPr>
              <a:t>C</a:t>
            </a:r>
            <a:endParaRPr sz="1600">
              <a:latin typeface="Tahoma"/>
              <a:cs typeface="Tahoma"/>
            </a:endParaRPr>
          </a:p>
        </p:txBody>
      </p:sp>
      <p:sp>
        <p:nvSpPr>
          <p:cNvPr id="52" name="object 52"/>
          <p:cNvSpPr txBox="1"/>
          <p:nvPr/>
        </p:nvSpPr>
        <p:spPr>
          <a:xfrm>
            <a:off x="5488601" y="1328673"/>
            <a:ext cx="196427" cy="258404"/>
          </a:xfrm>
          <a:prstGeom prst="rect">
            <a:avLst/>
          </a:prstGeom>
        </p:spPr>
        <p:txBody>
          <a:bodyPr vert="horz" wrap="square" lIns="0" tIns="12065" rIns="0" bIns="0" rtlCol="0">
            <a:spAutoFit/>
          </a:bodyPr>
          <a:lstStyle/>
          <a:p>
            <a:pPr marL="12700">
              <a:lnSpc>
                <a:spcPct val="100000"/>
              </a:lnSpc>
              <a:spcBef>
                <a:spcPts val="95"/>
              </a:spcBef>
            </a:pPr>
            <a:r>
              <a:rPr sz="1600" spc="-5" dirty="0">
                <a:solidFill>
                  <a:srgbClr val="40458B"/>
                </a:solidFill>
                <a:latin typeface="Tahoma"/>
                <a:cs typeface="Tahoma"/>
              </a:rPr>
              <a:t>C</a:t>
            </a:r>
            <a:endParaRPr sz="1600">
              <a:latin typeface="Tahoma"/>
              <a:cs typeface="Tahoma"/>
            </a:endParaRPr>
          </a:p>
        </p:txBody>
      </p:sp>
      <p:sp>
        <p:nvSpPr>
          <p:cNvPr id="53" name="object 53"/>
          <p:cNvSpPr txBox="1"/>
          <p:nvPr/>
        </p:nvSpPr>
        <p:spPr>
          <a:xfrm>
            <a:off x="7298605" y="1463802"/>
            <a:ext cx="3954780" cy="258404"/>
          </a:xfrm>
          <a:prstGeom prst="rect">
            <a:avLst/>
          </a:prstGeom>
        </p:spPr>
        <p:txBody>
          <a:bodyPr vert="horz" wrap="square" lIns="0" tIns="12065" rIns="0" bIns="0" rtlCol="0">
            <a:spAutoFit/>
          </a:bodyPr>
          <a:lstStyle/>
          <a:p>
            <a:pPr marL="12700">
              <a:lnSpc>
                <a:spcPct val="100000"/>
              </a:lnSpc>
              <a:spcBef>
                <a:spcPts val="95"/>
              </a:spcBef>
            </a:pPr>
            <a:r>
              <a:rPr sz="1600" spc="-5" dirty="0">
                <a:latin typeface="Tahoma"/>
                <a:cs typeface="Tahoma"/>
              </a:rPr>
              <a:t>The </a:t>
            </a:r>
            <a:r>
              <a:rPr sz="1600" spc="-10" dirty="0">
                <a:latin typeface="Tahoma"/>
                <a:cs typeface="Tahoma"/>
              </a:rPr>
              <a:t>relationship between </a:t>
            </a:r>
            <a:r>
              <a:rPr sz="1600" spc="-5" dirty="0">
                <a:latin typeface="Tahoma"/>
                <a:cs typeface="Tahoma"/>
              </a:rPr>
              <a:t>the</a:t>
            </a:r>
            <a:r>
              <a:rPr sz="1600" spc="30" dirty="0">
                <a:latin typeface="Tahoma"/>
                <a:cs typeface="Tahoma"/>
              </a:rPr>
              <a:t> </a:t>
            </a:r>
            <a:r>
              <a:rPr sz="1600" spc="-10" dirty="0">
                <a:latin typeface="Tahoma"/>
                <a:cs typeface="Tahoma"/>
              </a:rPr>
              <a:t>MP</a:t>
            </a:r>
            <a:endParaRPr sz="1600" dirty="0">
              <a:latin typeface="Tahoma"/>
              <a:cs typeface="Tahoma"/>
            </a:endParaRPr>
          </a:p>
        </p:txBody>
      </p:sp>
      <p:sp>
        <p:nvSpPr>
          <p:cNvPr id="54" name="object 54"/>
          <p:cNvSpPr txBox="1"/>
          <p:nvPr/>
        </p:nvSpPr>
        <p:spPr>
          <a:xfrm>
            <a:off x="11221211" y="1579626"/>
            <a:ext cx="124460" cy="176329"/>
          </a:xfrm>
          <a:prstGeom prst="rect">
            <a:avLst/>
          </a:prstGeom>
        </p:spPr>
        <p:txBody>
          <a:bodyPr vert="horz" wrap="square" lIns="0" tIns="14604" rIns="0" bIns="0" rtlCol="0">
            <a:spAutoFit/>
          </a:bodyPr>
          <a:lstStyle/>
          <a:p>
            <a:pPr marL="12700">
              <a:lnSpc>
                <a:spcPct val="100000"/>
              </a:lnSpc>
              <a:spcBef>
                <a:spcPts val="114"/>
              </a:spcBef>
            </a:pPr>
            <a:r>
              <a:rPr sz="1050" spc="5" dirty="0">
                <a:solidFill>
                  <a:srgbClr val="40458B"/>
                </a:solidFill>
                <a:latin typeface="Tahoma"/>
                <a:cs typeface="Tahoma"/>
              </a:rPr>
              <a:t>L</a:t>
            </a:r>
            <a:endParaRPr sz="1050">
              <a:latin typeface="Tahoma"/>
              <a:cs typeface="Tahoma"/>
            </a:endParaRPr>
          </a:p>
        </p:txBody>
      </p:sp>
      <p:sp>
        <p:nvSpPr>
          <p:cNvPr id="55" name="object 55"/>
          <p:cNvSpPr txBox="1"/>
          <p:nvPr/>
        </p:nvSpPr>
        <p:spPr>
          <a:xfrm>
            <a:off x="8135789" y="1823467"/>
            <a:ext cx="124460" cy="176329"/>
          </a:xfrm>
          <a:prstGeom prst="rect">
            <a:avLst/>
          </a:prstGeom>
        </p:spPr>
        <p:txBody>
          <a:bodyPr vert="horz" wrap="square" lIns="0" tIns="14604" rIns="0" bIns="0" rtlCol="0">
            <a:spAutoFit/>
          </a:bodyPr>
          <a:lstStyle/>
          <a:p>
            <a:pPr marL="12700">
              <a:lnSpc>
                <a:spcPct val="100000"/>
              </a:lnSpc>
              <a:spcBef>
                <a:spcPts val="114"/>
              </a:spcBef>
            </a:pPr>
            <a:r>
              <a:rPr sz="1050" spc="5" dirty="0">
                <a:solidFill>
                  <a:srgbClr val="40458B"/>
                </a:solidFill>
                <a:latin typeface="Tahoma"/>
                <a:cs typeface="Tahoma"/>
              </a:rPr>
              <a:t>L</a:t>
            </a:r>
            <a:endParaRPr sz="1050">
              <a:latin typeface="Tahoma"/>
              <a:cs typeface="Tahoma"/>
            </a:endParaRPr>
          </a:p>
        </p:txBody>
      </p:sp>
      <p:sp>
        <p:nvSpPr>
          <p:cNvPr id="56" name="object 56"/>
          <p:cNvSpPr txBox="1"/>
          <p:nvPr/>
        </p:nvSpPr>
        <p:spPr>
          <a:xfrm>
            <a:off x="7298604" y="1707642"/>
            <a:ext cx="3662680" cy="258404"/>
          </a:xfrm>
          <a:prstGeom prst="rect">
            <a:avLst/>
          </a:prstGeom>
        </p:spPr>
        <p:txBody>
          <a:bodyPr vert="horz" wrap="square" lIns="0" tIns="12065" rIns="0" bIns="0" rtlCol="0">
            <a:spAutoFit/>
          </a:bodyPr>
          <a:lstStyle/>
          <a:p>
            <a:pPr marL="12700">
              <a:lnSpc>
                <a:spcPct val="100000"/>
              </a:lnSpc>
              <a:spcBef>
                <a:spcPts val="95"/>
              </a:spcBef>
              <a:tabLst>
                <a:tab pos="773430" algn="l"/>
              </a:tabLst>
            </a:pPr>
            <a:r>
              <a:rPr sz="1600" spc="-5" dirty="0">
                <a:latin typeface="Tahoma"/>
                <a:cs typeface="Tahoma"/>
              </a:rPr>
              <a:t>and AP	</a:t>
            </a:r>
            <a:r>
              <a:rPr sz="1600" spc="-10" dirty="0">
                <a:latin typeface="Tahoma"/>
                <a:cs typeface="Tahoma"/>
              </a:rPr>
              <a:t>curves can </a:t>
            </a:r>
            <a:r>
              <a:rPr sz="1600" dirty="0">
                <a:latin typeface="Tahoma"/>
                <a:cs typeface="Tahoma"/>
              </a:rPr>
              <a:t>be </a:t>
            </a:r>
            <a:r>
              <a:rPr sz="1600" spc="-10" dirty="0">
                <a:latin typeface="Tahoma"/>
                <a:cs typeface="Tahoma"/>
              </a:rPr>
              <a:t>used</a:t>
            </a:r>
            <a:r>
              <a:rPr sz="1600" spc="-30" dirty="0">
                <a:latin typeface="Tahoma"/>
                <a:cs typeface="Tahoma"/>
              </a:rPr>
              <a:t> </a:t>
            </a:r>
            <a:r>
              <a:rPr sz="1600" spc="-10" dirty="0">
                <a:latin typeface="Tahoma"/>
                <a:cs typeface="Tahoma"/>
              </a:rPr>
              <a:t>to</a:t>
            </a:r>
            <a:endParaRPr sz="1600" dirty="0">
              <a:latin typeface="Tahoma"/>
              <a:cs typeface="Tahoma"/>
            </a:endParaRPr>
          </a:p>
        </p:txBody>
      </p:sp>
      <p:sp>
        <p:nvSpPr>
          <p:cNvPr id="57" name="object 57"/>
          <p:cNvSpPr txBox="1"/>
          <p:nvPr/>
        </p:nvSpPr>
        <p:spPr>
          <a:xfrm>
            <a:off x="7298604" y="1951481"/>
            <a:ext cx="3989493" cy="258404"/>
          </a:xfrm>
          <a:prstGeom prst="rect">
            <a:avLst/>
          </a:prstGeom>
        </p:spPr>
        <p:txBody>
          <a:bodyPr vert="horz" wrap="square" lIns="0" tIns="12065" rIns="0" bIns="0" rtlCol="0">
            <a:spAutoFit/>
          </a:bodyPr>
          <a:lstStyle/>
          <a:p>
            <a:pPr marL="12700">
              <a:lnSpc>
                <a:spcPct val="100000"/>
              </a:lnSpc>
              <a:spcBef>
                <a:spcPts val="95"/>
              </a:spcBef>
            </a:pPr>
            <a:r>
              <a:rPr sz="1600" spc="-10" dirty="0">
                <a:latin typeface="Tahoma"/>
                <a:cs typeface="Tahoma"/>
              </a:rPr>
              <a:t>define three </a:t>
            </a:r>
            <a:r>
              <a:rPr sz="1600" spc="-5" dirty="0">
                <a:latin typeface="Tahoma"/>
                <a:cs typeface="Tahoma"/>
              </a:rPr>
              <a:t>stages of</a:t>
            </a:r>
            <a:r>
              <a:rPr sz="1600" spc="-10" dirty="0">
                <a:latin typeface="Tahoma"/>
                <a:cs typeface="Tahoma"/>
              </a:rPr>
              <a:t> </a:t>
            </a:r>
            <a:r>
              <a:rPr sz="1600" spc="-5" dirty="0">
                <a:latin typeface="Tahoma"/>
                <a:cs typeface="Tahoma"/>
              </a:rPr>
              <a:t>production</a:t>
            </a:r>
            <a:endParaRPr sz="1600" dirty="0">
              <a:latin typeface="Tahoma"/>
              <a:cs typeface="Tahoma"/>
            </a:endParaRPr>
          </a:p>
        </p:txBody>
      </p:sp>
      <p:sp>
        <p:nvSpPr>
          <p:cNvPr id="58" name="object 58"/>
          <p:cNvSpPr txBox="1"/>
          <p:nvPr/>
        </p:nvSpPr>
        <p:spPr>
          <a:xfrm>
            <a:off x="7298605" y="2195322"/>
            <a:ext cx="3323167" cy="258404"/>
          </a:xfrm>
          <a:prstGeom prst="rect">
            <a:avLst/>
          </a:prstGeom>
        </p:spPr>
        <p:txBody>
          <a:bodyPr vert="horz" wrap="square" lIns="0" tIns="12065" rIns="0" bIns="0" rtlCol="0">
            <a:spAutoFit/>
          </a:bodyPr>
          <a:lstStyle/>
          <a:p>
            <a:pPr marL="12700">
              <a:lnSpc>
                <a:spcPct val="100000"/>
              </a:lnSpc>
              <a:spcBef>
                <a:spcPts val="95"/>
              </a:spcBef>
            </a:pPr>
            <a:r>
              <a:rPr sz="1600" spc="-5" dirty="0">
                <a:latin typeface="Tahoma"/>
                <a:cs typeface="Tahoma"/>
              </a:rPr>
              <a:t>of labor (the </a:t>
            </a:r>
            <a:r>
              <a:rPr sz="1600" spc="-10" dirty="0">
                <a:latin typeface="Tahoma"/>
                <a:cs typeface="Tahoma"/>
              </a:rPr>
              <a:t>variable</a:t>
            </a:r>
            <a:r>
              <a:rPr sz="1600" spc="-15" dirty="0">
                <a:latin typeface="Tahoma"/>
                <a:cs typeface="Tahoma"/>
              </a:rPr>
              <a:t> </a:t>
            </a:r>
            <a:r>
              <a:rPr sz="1600" spc="-5" dirty="0">
                <a:latin typeface="Tahoma"/>
                <a:cs typeface="Tahoma"/>
              </a:rPr>
              <a:t>input)</a:t>
            </a:r>
            <a:endParaRPr sz="1600" dirty="0">
              <a:latin typeface="Tahoma"/>
              <a:cs typeface="Tahoma"/>
            </a:endParaRPr>
          </a:p>
        </p:txBody>
      </p:sp>
      <p:sp>
        <p:nvSpPr>
          <p:cNvPr id="59" name="object 59"/>
          <p:cNvSpPr txBox="1"/>
          <p:nvPr/>
        </p:nvSpPr>
        <p:spPr>
          <a:xfrm>
            <a:off x="7298605" y="2927732"/>
            <a:ext cx="4075007" cy="666115"/>
          </a:xfrm>
          <a:prstGeom prst="rect">
            <a:avLst/>
          </a:prstGeom>
        </p:spPr>
        <p:txBody>
          <a:bodyPr vert="horz" wrap="square" lIns="0" tIns="13335" rIns="0" bIns="0" rtlCol="0">
            <a:spAutoFit/>
          </a:bodyPr>
          <a:lstStyle/>
          <a:p>
            <a:pPr marL="12700" marR="5080">
              <a:lnSpc>
                <a:spcPct val="100000"/>
              </a:lnSpc>
              <a:spcBef>
                <a:spcPts val="105"/>
              </a:spcBef>
            </a:pPr>
            <a:r>
              <a:rPr sz="1400" spc="-5" dirty="0">
                <a:latin typeface="Tahoma"/>
                <a:cs typeface="Tahoma"/>
              </a:rPr>
              <a:t>Is the </a:t>
            </a:r>
            <a:r>
              <a:rPr sz="1400" spc="-10" dirty="0">
                <a:latin typeface="Tahoma"/>
                <a:cs typeface="Tahoma"/>
              </a:rPr>
              <a:t>range </a:t>
            </a:r>
            <a:r>
              <a:rPr sz="1400" dirty="0">
                <a:latin typeface="Tahoma"/>
                <a:cs typeface="Tahoma"/>
              </a:rPr>
              <a:t>of production </a:t>
            </a:r>
            <a:r>
              <a:rPr sz="1400" spc="-5" dirty="0">
                <a:latin typeface="Tahoma"/>
                <a:cs typeface="Tahoma"/>
              </a:rPr>
              <a:t>for which  increases </a:t>
            </a:r>
            <a:r>
              <a:rPr sz="1400" dirty="0">
                <a:latin typeface="Tahoma"/>
                <a:cs typeface="Tahoma"/>
              </a:rPr>
              <a:t>in </a:t>
            </a:r>
            <a:r>
              <a:rPr sz="1400" spc="-5" dirty="0">
                <a:latin typeface="Tahoma"/>
                <a:cs typeface="Tahoma"/>
              </a:rPr>
              <a:t>the use </a:t>
            </a:r>
            <a:r>
              <a:rPr sz="1400" dirty="0">
                <a:latin typeface="Tahoma"/>
                <a:cs typeface="Tahoma"/>
              </a:rPr>
              <a:t>of a </a:t>
            </a:r>
            <a:r>
              <a:rPr sz="1400" spc="-10" dirty="0">
                <a:latin typeface="Tahoma"/>
                <a:cs typeface="Tahoma"/>
              </a:rPr>
              <a:t>variable </a:t>
            </a:r>
            <a:r>
              <a:rPr sz="1400" dirty="0">
                <a:latin typeface="Tahoma"/>
                <a:cs typeface="Tahoma"/>
              </a:rPr>
              <a:t>input  </a:t>
            </a:r>
            <a:r>
              <a:rPr sz="1400" spc="-5" dirty="0">
                <a:latin typeface="Tahoma"/>
                <a:cs typeface="Tahoma"/>
              </a:rPr>
              <a:t>cause increases </a:t>
            </a:r>
            <a:r>
              <a:rPr sz="1400" dirty="0">
                <a:latin typeface="Tahoma"/>
                <a:cs typeface="Tahoma"/>
              </a:rPr>
              <a:t>in its </a:t>
            </a:r>
            <a:r>
              <a:rPr sz="1400" spc="-10" dirty="0">
                <a:latin typeface="Tahoma"/>
                <a:cs typeface="Tahoma"/>
              </a:rPr>
              <a:t>average</a:t>
            </a:r>
            <a:r>
              <a:rPr sz="1400" spc="-40" dirty="0">
                <a:latin typeface="Tahoma"/>
                <a:cs typeface="Tahoma"/>
              </a:rPr>
              <a:t> </a:t>
            </a:r>
            <a:r>
              <a:rPr sz="1400" dirty="0">
                <a:latin typeface="Tahoma"/>
                <a:cs typeface="Tahoma"/>
              </a:rPr>
              <a:t>product</a:t>
            </a:r>
          </a:p>
        </p:txBody>
      </p:sp>
      <p:sp>
        <p:nvSpPr>
          <p:cNvPr id="60" name="object 60"/>
          <p:cNvSpPr txBox="1"/>
          <p:nvPr/>
        </p:nvSpPr>
        <p:spPr>
          <a:xfrm>
            <a:off x="7319771" y="3994784"/>
            <a:ext cx="4051300" cy="228268"/>
          </a:xfrm>
          <a:prstGeom prst="rect">
            <a:avLst/>
          </a:prstGeom>
        </p:spPr>
        <p:txBody>
          <a:bodyPr vert="horz" wrap="square" lIns="0" tIns="12700" rIns="0" bIns="0" rtlCol="0">
            <a:spAutoFit/>
          </a:bodyPr>
          <a:lstStyle/>
          <a:p>
            <a:pPr marL="12700">
              <a:lnSpc>
                <a:spcPct val="100000"/>
              </a:lnSpc>
              <a:spcBef>
                <a:spcPts val="100"/>
              </a:spcBef>
            </a:pPr>
            <a:r>
              <a:rPr sz="1400" spc="-5" dirty="0">
                <a:latin typeface="Tahoma"/>
                <a:cs typeface="Tahoma"/>
              </a:rPr>
              <a:t>Is the </a:t>
            </a:r>
            <a:r>
              <a:rPr sz="1400" spc="-10" dirty="0">
                <a:latin typeface="Tahoma"/>
                <a:cs typeface="Tahoma"/>
              </a:rPr>
              <a:t>range </a:t>
            </a:r>
            <a:r>
              <a:rPr sz="1400" spc="-5" dirty="0">
                <a:latin typeface="Tahoma"/>
                <a:cs typeface="Tahoma"/>
              </a:rPr>
              <a:t>for which increases </a:t>
            </a:r>
            <a:r>
              <a:rPr sz="1400" dirty="0">
                <a:latin typeface="Tahoma"/>
                <a:cs typeface="Tahoma"/>
              </a:rPr>
              <a:t>in</a:t>
            </a:r>
            <a:r>
              <a:rPr sz="1400" spc="-45" dirty="0">
                <a:latin typeface="Tahoma"/>
                <a:cs typeface="Tahoma"/>
              </a:rPr>
              <a:t> </a:t>
            </a:r>
            <a:r>
              <a:rPr sz="1400" spc="-5" dirty="0">
                <a:latin typeface="Tahoma"/>
                <a:cs typeface="Tahoma"/>
              </a:rPr>
              <a:t>the</a:t>
            </a:r>
            <a:endParaRPr sz="1400" dirty="0">
              <a:latin typeface="Tahoma"/>
              <a:cs typeface="Tahoma"/>
            </a:endParaRPr>
          </a:p>
        </p:txBody>
      </p:sp>
      <p:sp>
        <p:nvSpPr>
          <p:cNvPr id="61" name="object 61"/>
          <p:cNvSpPr txBox="1"/>
          <p:nvPr/>
        </p:nvSpPr>
        <p:spPr>
          <a:xfrm>
            <a:off x="7319771" y="4208146"/>
            <a:ext cx="4314613" cy="452755"/>
          </a:xfrm>
          <a:prstGeom prst="rect">
            <a:avLst/>
          </a:prstGeom>
        </p:spPr>
        <p:txBody>
          <a:bodyPr vert="horz" wrap="square" lIns="0" tIns="12700" rIns="0" bIns="0" rtlCol="0">
            <a:spAutoFit/>
          </a:bodyPr>
          <a:lstStyle/>
          <a:p>
            <a:pPr marL="12700" marR="5080">
              <a:lnSpc>
                <a:spcPct val="100000"/>
              </a:lnSpc>
              <a:spcBef>
                <a:spcPts val="100"/>
              </a:spcBef>
            </a:pPr>
            <a:r>
              <a:rPr sz="1400" spc="-5" dirty="0">
                <a:latin typeface="Tahoma"/>
                <a:cs typeface="Tahoma"/>
              </a:rPr>
              <a:t>use </a:t>
            </a:r>
            <a:r>
              <a:rPr sz="1400" dirty="0">
                <a:latin typeface="Tahoma"/>
                <a:cs typeface="Tahoma"/>
              </a:rPr>
              <a:t>of a </a:t>
            </a:r>
            <a:r>
              <a:rPr sz="1400" spc="-10" dirty="0">
                <a:latin typeface="Tahoma"/>
                <a:cs typeface="Tahoma"/>
              </a:rPr>
              <a:t>variable </a:t>
            </a:r>
            <a:r>
              <a:rPr sz="1400" dirty="0">
                <a:latin typeface="Tahoma"/>
                <a:cs typeface="Tahoma"/>
              </a:rPr>
              <a:t>input </a:t>
            </a:r>
            <a:r>
              <a:rPr sz="1400" spc="-5" dirty="0">
                <a:latin typeface="Tahoma"/>
                <a:cs typeface="Tahoma"/>
              </a:rPr>
              <a:t>causes decreases  </a:t>
            </a:r>
            <a:r>
              <a:rPr sz="1400" dirty="0">
                <a:latin typeface="Tahoma"/>
                <a:cs typeface="Tahoma"/>
              </a:rPr>
              <a:t>in its </a:t>
            </a:r>
            <a:r>
              <a:rPr sz="1400" spc="-10" dirty="0">
                <a:latin typeface="Tahoma"/>
                <a:cs typeface="Tahoma"/>
              </a:rPr>
              <a:t>average </a:t>
            </a:r>
            <a:r>
              <a:rPr sz="1400" dirty="0">
                <a:latin typeface="Tahoma"/>
                <a:cs typeface="Tahoma"/>
              </a:rPr>
              <a:t>product, </a:t>
            </a:r>
            <a:r>
              <a:rPr sz="1400" spc="-5" dirty="0">
                <a:latin typeface="Tahoma"/>
                <a:cs typeface="Tahoma"/>
              </a:rPr>
              <a:t>while values </a:t>
            </a:r>
            <a:r>
              <a:rPr sz="1400" dirty="0">
                <a:latin typeface="Tahoma"/>
                <a:cs typeface="Tahoma"/>
              </a:rPr>
              <a:t>of</a:t>
            </a:r>
            <a:r>
              <a:rPr sz="1400" spc="-80" dirty="0">
                <a:latin typeface="Tahoma"/>
                <a:cs typeface="Tahoma"/>
              </a:rPr>
              <a:t> </a:t>
            </a:r>
            <a:r>
              <a:rPr sz="1400" spc="-5" dirty="0">
                <a:latin typeface="Tahoma"/>
                <a:cs typeface="Tahoma"/>
              </a:rPr>
              <a:t>its</a:t>
            </a:r>
            <a:endParaRPr sz="1400" dirty="0">
              <a:latin typeface="Tahoma"/>
              <a:cs typeface="Tahoma"/>
            </a:endParaRPr>
          </a:p>
        </p:txBody>
      </p:sp>
      <p:sp>
        <p:nvSpPr>
          <p:cNvPr id="62" name="object 62"/>
          <p:cNvSpPr txBox="1"/>
          <p:nvPr/>
        </p:nvSpPr>
        <p:spPr>
          <a:xfrm>
            <a:off x="7319771" y="4634865"/>
            <a:ext cx="3764280" cy="228268"/>
          </a:xfrm>
          <a:prstGeom prst="rect">
            <a:avLst/>
          </a:prstGeom>
        </p:spPr>
        <p:txBody>
          <a:bodyPr vert="horz" wrap="square" lIns="0" tIns="12700" rIns="0" bIns="0" rtlCol="0">
            <a:spAutoFit/>
          </a:bodyPr>
          <a:lstStyle/>
          <a:p>
            <a:pPr marL="12700">
              <a:lnSpc>
                <a:spcPct val="100000"/>
              </a:lnSpc>
              <a:spcBef>
                <a:spcPts val="100"/>
              </a:spcBef>
            </a:pPr>
            <a:r>
              <a:rPr sz="1400" spc="-5" dirty="0">
                <a:latin typeface="Tahoma"/>
                <a:cs typeface="Tahoma"/>
              </a:rPr>
              <a:t>associated marginal </a:t>
            </a:r>
            <a:r>
              <a:rPr sz="1400" dirty="0">
                <a:latin typeface="Tahoma"/>
                <a:cs typeface="Tahoma"/>
              </a:rPr>
              <a:t>product</a:t>
            </a:r>
            <a:r>
              <a:rPr sz="1400" spc="-55" dirty="0">
                <a:latin typeface="Tahoma"/>
                <a:cs typeface="Tahoma"/>
              </a:rPr>
              <a:t> </a:t>
            </a:r>
            <a:r>
              <a:rPr sz="1400" spc="-5" dirty="0">
                <a:latin typeface="Tahoma"/>
                <a:cs typeface="Tahoma"/>
              </a:rPr>
              <a:t>remain</a:t>
            </a:r>
            <a:endParaRPr sz="1400" dirty="0">
              <a:latin typeface="Tahoma"/>
              <a:cs typeface="Tahoma"/>
            </a:endParaRPr>
          </a:p>
        </p:txBody>
      </p:sp>
      <p:sp>
        <p:nvSpPr>
          <p:cNvPr id="63" name="object 63"/>
          <p:cNvSpPr txBox="1"/>
          <p:nvPr/>
        </p:nvSpPr>
        <p:spPr>
          <a:xfrm>
            <a:off x="7319771" y="4848225"/>
            <a:ext cx="1317413" cy="228268"/>
          </a:xfrm>
          <a:prstGeom prst="rect">
            <a:avLst/>
          </a:prstGeom>
        </p:spPr>
        <p:txBody>
          <a:bodyPr vert="horz" wrap="square" lIns="0" tIns="12700" rIns="0" bIns="0" rtlCol="0">
            <a:spAutoFit/>
          </a:bodyPr>
          <a:lstStyle/>
          <a:p>
            <a:pPr marL="12700">
              <a:lnSpc>
                <a:spcPct val="100000"/>
              </a:lnSpc>
              <a:spcBef>
                <a:spcPts val="100"/>
              </a:spcBef>
            </a:pPr>
            <a:r>
              <a:rPr sz="1400" spc="-5" dirty="0">
                <a:latin typeface="Tahoma"/>
                <a:cs typeface="Tahoma"/>
              </a:rPr>
              <a:t>nonnegative</a:t>
            </a:r>
            <a:endParaRPr sz="1400" dirty="0">
              <a:latin typeface="Tahoma"/>
              <a:cs typeface="Tahoma"/>
            </a:endParaRPr>
          </a:p>
        </p:txBody>
      </p:sp>
      <p:sp>
        <p:nvSpPr>
          <p:cNvPr id="64" name="object 64"/>
          <p:cNvSpPr txBox="1"/>
          <p:nvPr/>
        </p:nvSpPr>
        <p:spPr>
          <a:xfrm>
            <a:off x="7298605" y="5519115"/>
            <a:ext cx="3661833" cy="228268"/>
          </a:xfrm>
          <a:prstGeom prst="rect">
            <a:avLst/>
          </a:prstGeom>
        </p:spPr>
        <p:txBody>
          <a:bodyPr vert="horz" wrap="square" lIns="0" tIns="12700" rIns="0" bIns="0" rtlCol="0">
            <a:spAutoFit/>
          </a:bodyPr>
          <a:lstStyle/>
          <a:p>
            <a:pPr marL="12700">
              <a:lnSpc>
                <a:spcPct val="100000"/>
              </a:lnSpc>
              <a:spcBef>
                <a:spcPts val="100"/>
              </a:spcBef>
            </a:pPr>
            <a:r>
              <a:rPr sz="1400" spc="-5" dirty="0">
                <a:latin typeface="Tahoma"/>
                <a:cs typeface="Tahoma"/>
              </a:rPr>
              <a:t>Is the </a:t>
            </a:r>
            <a:r>
              <a:rPr sz="1400" spc="-10" dirty="0">
                <a:latin typeface="Tahoma"/>
                <a:cs typeface="Tahoma"/>
              </a:rPr>
              <a:t>range </a:t>
            </a:r>
            <a:r>
              <a:rPr sz="1400" spc="-5" dirty="0">
                <a:latin typeface="Tahoma"/>
                <a:cs typeface="Tahoma"/>
              </a:rPr>
              <a:t>for which the use </a:t>
            </a:r>
            <a:r>
              <a:rPr sz="1400" dirty="0">
                <a:latin typeface="Tahoma"/>
                <a:cs typeface="Tahoma"/>
              </a:rPr>
              <a:t>of</a:t>
            </a:r>
            <a:r>
              <a:rPr sz="1400" spc="-65" dirty="0">
                <a:latin typeface="Tahoma"/>
                <a:cs typeface="Tahoma"/>
              </a:rPr>
              <a:t> </a:t>
            </a:r>
            <a:r>
              <a:rPr sz="1400" dirty="0">
                <a:latin typeface="Tahoma"/>
                <a:cs typeface="Tahoma"/>
              </a:rPr>
              <a:t>a</a:t>
            </a:r>
          </a:p>
        </p:txBody>
      </p:sp>
      <p:sp>
        <p:nvSpPr>
          <p:cNvPr id="65" name="object 65"/>
          <p:cNvSpPr txBox="1"/>
          <p:nvPr/>
        </p:nvSpPr>
        <p:spPr>
          <a:xfrm>
            <a:off x="7298604" y="5732475"/>
            <a:ext cx="4035213" cy="228268"/>
          </a:xfrm>
          <a:prstGeom prst="rect">
            <a:avLst/>
          </a:prstGeom>
        </p:spPr>
        <p:txBody>
          <a:bodyPr vert="horz" wrap="square" lIns="0" tIns="12700" rIns="0" bIns="0" rtlCol="0">
            <a:spAutoFit/>
          </a:bodyPr>
          <a:lstStyle/>
          <a:p>
            <a:pPr marL="12700">
              <a:lnSpc>
                <a:spcPct val="100000"/>
              </a:lnSpc>
              <a:spcBef>
                <a:spcPts val="100"/>
              </a:spcBef>
            </a:pPr>
            <a:r>
              <a:rPr sz="1400" spc="-10" dirty="0">
                <a:latin typeface="Tahoma"/>
                <a:cs typeface="Tahoma"/>
              </a:rPr>
              <a:t>variable </a:t>
            </a:r>
            <a:r>
              <a:rPr sz="1400" dirty="0">
                <a:latin typeface="Tahoma"/>
                <a:cs typeface="Tahoma"/>
              </a:rPr>
              <a:t>input </a:t>
            </a:r>
            <a:r>
              <a:rPr sz="1400" spc="-5" dirty="0">
                <a:latin typeface="Tahoma"/>
                <a:cs typeface="Tahoma"/>
              </a:rPr>
              <a:t>corresponds to</a:t>
            </a:r>
            <a:r>
              <a:rPr sz="1400" spc="-30" dirty="0">
                <a:latin typeface="Tahoma"/>
                <a:cs typeface="Tahoma"/>
              </a:rPr>
              <a:t> </a:t>
            </a:r>
            <a:r>
              <a:rPr sz="1400" spc="-5" dirty="0">
                <a:latin typeface="Tahoma"/>
                <a:cs typeface="Tahoma"/>
              </a:rPr>
              <a:t>negative</a:t>
            </a:r>
            <a:endParaRPr sz="1400" dirty="0">
              <a:latin typeface="Tahoma"/>
              <a:cs typeface="Tahoma"/>
            </a:endParaRPr>
          </a:p>
        </p:txBody>
      </p:sp>
      <p:sp>
        <p:nvSpPr>
          <p:cNvPr id="66" name="object 66"/>
          <p:cNvSpPr txBox="1"/>
          <p:nvPr/>
        </p:nvSpPr>
        <p:spPr>
          <a:xfrm>
            <a:off x="7298605" y="5945835"/>
            <a:ext cx="3216487" cy="228268"/>
          </a:xfrm>
          <a:prstGeom prst="rect">
            <a:avLst/>
          </a:prstGeom>
        </p:spPr>
        <p:txBody>
          <a:bodyPr vert="horz" wrap="square" lIns="0" tIns="12700" rIns="0" bIns="0" rtlCol="0">
            <a:spAutoFit/>
          </a:bodyPr>
          <a:lstStyle/>
          <a:p>
            <a:pPr marL="12700">
              <a:lnSpc>
                <a:spcPct val="100000"/>
              </a:lnSpc>
              <a:spcBef>
                <a:spcPts val="100"/>
              </a:spcBef>
            </a:pPr>
            <a:r>
              <a:rPr sz="1400" spc="-5" dirty="0">
                <a:latin typeface="Tahoma"/>
                <a:cs typeface="Tahoma"/>
              </a:rPr>
              <a:t>values for </a:t>
            </a:r>
            <a:r>
              <a:rPr sz="1400" dirty="0">
                <a:latin typeface="Tahoma"/>
                <a:cs typeface="Tahoma"/>
              </a:rPr>
              <a:t>its </a:t>
            </a:r>
            <a:r>
              <a:rPr sz="1400" spc="-5" dirty="0">
                <a:latin typeface="Tahoma"/>
                <a:cs typeface="Tahoma"/>
              </a:rPr>
              <a:t>marginal</a:t>
            </a:r>
            <a:r>
              <a:rPr sz="1400" spc="-75" dirty="0">
                <a:latin typeface="Tahoma"/>
                <a:cs typeface="Tahoma"/>
              </a:rPr>
              <a:t> </a:t>
            </a:r>
            <a:r>
              <a:rPr sz="1400" dirty="0">
                <a:latin typeface="Tahoma"/>
                <a:cs typeface="Tahoma"/>
              </a:rPr>
              <a:t>product</a:t>
            </a:r>
          </a:p>
        </p:txBody>
      </p:sp>
    </p:spTree>
    <p:extLst>
      <p:ext uri="{BB962C8B-B14F-4D97-AF65-F5344CB8AC3E}">
        <p14:creationId xmlns:p14="http://schemas.microsoft.com/office/powerpoint/2010/main" val="27325261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86747" y="250679"/>
            <a:ext cx="9221045" cy="566822"/>
          </a:xfrm>
          <a:prstGeom prst="rect">
            <a:avLst/>
          </a:prstGeom>
        </p:spPr>
        <p:txBody>
          <a:bodyPr vert="horz" wrap="square" lIns="0" tIns="12700" rIns="0" bIns="0" rtlCol="0">
            <a:spAutoFit/>
          </a:bodyPr>
          <a:lstStyle/>
          <a:p>
            <a:pPr marL="12700">
              <a:lnSpc>
                <a:spcPct val="100000"/>
              </a:lnSpc>
              <a:spcBef>
                <a:spcPts val="100"/>
              </a:spcBef>
            </a:pPr>
            <a:r>
              <a:rPr spc="-5" dirty="0">
                <a:uFill>
                  <a:solidFill>
                    <a:srgbClr val="0000FF"/>
                  </a:solidFill>
                </a:uFill>
              </a:rPr>
              <a:t>Stages </a:t>
            </a:r>
            <a:r>
              <a:rPr dirty="0">
                <a:uFill>
                  <a:solidFill>
                    <a:srgbClr val="0000FF"/>
                  </a:solidFill>
                </a:uFill>
              </a:rPr>
              <a:t>in Law of </a:t>
            </a:r>
            <a:r>
              <a:rPr spc="-5" dirty="0">
                <a:uFill>
                  <a:solidFill>
                    <a:srgbClr val="0000FF"/>
                  </a:solidFill>
                </a:uFill>
              </a:rPr>
              <a:t>variable</a:t>
            </a:r>
            <a:r>
              <a:rPr spc="-45" dirty="0">
                <a:uFill>
                  <a:solidFill>
                    <a:srgbClr val="0000FF"/>
                  </a:solidFill>
                </a:uFill>
              </a:rPr>
              <a:t> </a:t>
            </a:r>
            <a:r>
              <a:rPr dirty="0">
                <a:uFill>
                  <a:solidFill>
                    <a:srgbClr val="0000FF"/>
                  </a:solidFill>
                </a:uFill>
              </a:rPr>
              <a:t>proportion</a:t>
            </a:r>
          </a:p>
        </p:txBody>
      </p:sp>
      <p:sp>
        <p:nvSpPr>
          <p:cNvPr id="3" name="object 3"/>
          <p:cNvSpPr txBox="1"/>
          <p:nvPr/>
        </p:nvSpPr>
        <p:spPr>
          <a:xfrm>
            <a:off x="508001" y="1023621"/>
            <a:ext cx="5981700" cy="320601"/>
          </a:xfrm>
          <a:prstGeom prst="rect">
            <a:avLst/>
          </a:prstGeom>
        </p:spPr>
        <p:txBody>
          <a:bodyPr vert="horz" wrap="square" lIns="0" tIns="12700" rIns="0" bIns="0" rtlCol="0">
            <a:spAutoFit/>
          </a:bodyPr>
          <a:lstStyle/>
          <a:p>
            <a:pPr marL="12700">
              <a:lnSpc>
                <a:spcPct val="100000"/>
              </a:lnSpc>
              <a:spcBef>
                <a:spcPts val="100"/>
              </a:spcBef>
            </a:pPr>
            <a:r>
              <a:rPr sz="2000" b="1" dirty="0">
                <a:solidFill>
                  <a:srgbClr val="FFC000"/>
                </a:solidFill>
                <a:latin typeface="Georgia"/>
                <a:cs typeface="Georgia"/>
              </a:rPr>
              <a:t>First Stage: Increasing</a:t>
            </a:r>
            <a:r>
              <a:rPr sz="2000" b="1" spc="-70" dirty="0">
                <a:solidFill>
                  <a:srgbClr val="FFC000"/>
                </a:solidFill>
                <a:latin typeface="Georgia"/>
                <a:cs typeface="Georgia"/>
              </a:rPr>
              <a:t> </a:t>
            </a:r>
            <a:r>
              <a:rPr sz="2000" b="1" dirty="0">
                <a:solidFill>
                  <a:srgbClr val="FFC000"/>
                </a:solidFill>
                <a:latin typeface="Georgia"/>
                <a:cs typeface="Georgia"/>
              </a:rPr>
              <a:t>return</a:t>
            </a:r>
            <a:endParaRPr sz="2000" dirty="0">
              <a:solidFill>
                <a:srgbClr val="FFC000"/>
              </a:solidFill>
              <a:latin typeface="Georgia"/>
              <a:cs typeface="Georgia"/>
            </a:endParaRPr>
          </a:p>
        </p:txBody>
      </p:sp>
      <p:sp>
        <p:nvSpPr>
          <p:cNvPr id="4" name="object 4"/>
          <p:cNvSpPr txBox="1"/>
          <p:nvPr/>
        </p:nvSpPr>
        <p:spPr>
          <a:xfrm>
            <a:off x="508000" y="1338580"/>
            <a:ext cx="165947" cy="1515800"/>
          </a:xfrm>
          <a:prstGeom prst="rect">
            <a:avLst/>
          </a:prstGeom>
        </p:spPr>
        <p:txBody>
          <a:bodyPr vert="horz" wrap="square" lIns="0" tIns="121920" rIns="0" bIns="0" rtlCol="0">
            <a:spAutoFit/>
          </a:bodyPr>
          <a:lstStyle/>
          <a:p>
            <a:pPr marL="12700">
              <a:lnSpc>
                <a:spcPct val="100000"/>
              </a:lnSpc>
              <a:spcBef>
                <a:spcPts val="960"/>
              </a:spcBef>
            </a:pPr>
            <a:r>
              <a:rPr sz="1700" dirty="0">
                <a:latin typeface="Wingdings"/>
                <a:cs typeface="Wingdings"/>
              </a:rPr>
              <a:t></a:t>
            </a:r>
            <a:endParaRPr sz="1700">
              <a:latin typeface="Wingdings"/>
              <a:cs typeface="Wingdings"/>
            </a:endParaRPr>
          </a:p>
          <a:p>
            <a:pPr marL="12700">
              <a:lnSpc>
                <a:spcPct val="100000"/>
              </a:lnSpc>
              <a:spcBef>
                <a:spcPts val="860"/>
              </a:spcBef>
            </a:pPr>
            <a:r>
              <a:rPr sz="1700" dirty="0">
                <a:latin typeface="Wingdings"/>
                <a:cs typeface="Wingdings"/>
              </a:rPr>
              <a:t></a:t>
            </a:r>
            <a:endParaRPr sz="1700">
              <a:latin typeface="Wingdings"/>
              <a:cs typeface="Wingdings"/>
            </a:endParaRPr>
          </a:p>
          <a:p>
            <a:pPr marL="12700">
              <a:lnSpc>
                <a:spcPct val="100000"/>
              </a:lnSpc>
              <a:spcBef>
                <a:spcPts val="860"/>
              </a:spcBef>
            </a:pPr>
            <a:r>
              <a:rPr sz="1700" dirty="0">
                <a:latin typeface="Wingdings"/>
                <a:cs typeface="Wingdings"/>
              </a:rPr>
              <a:t></a:t>
            </a:r>
            <a:endParaRPr sz="1700">
              <a:latin typeface="Wingdings"/>
              <a:cs typeface="Wingdings"/>
            </a:endParaRPr>
          </a:p>
          <a:p>
            <a:pPr marL="12700">
              <a:lnSpc>
                <a:spcPct val="100000"/>
              </a:lnSpc>
              <a:spcBef>
                <a:spcPts val="860"/>
              </a:spcBef>
            </a:pPr>
            <a:r>
              <a:rPr sz="1700" dirty="0">
                <a:latin typeface="Wingdings"/>
                <a:cs typeface="Wingdings"/>
              </a:rPr>
              <a:t></a:t>
            </a:r>
            <a:endParaRPr sz="1700">
              <a:latin typeface="Wingdings"/>
              <a:cs typeface="Wingdings"/>
            </a:endParaRPr>
          </a:p>
        </p:txBody>
      </p:sp>
      <p:sp>
        <p:nvSpPr>
          <p:cNvPr id="5" name="object 5"/>
          <p:cNvSpPr txBox="1"/>
          <p:nvPr/>
        </p:nvSpPr>
        <p:spPr>
          <a:xfrm>
            <a:off x="872067" y="1374140"/>
            <a:ext cx="10207412" cy="1498600"/>
          </a:xfrm>
          <a:prstGeom prst="rect">
            <a:avLst/>
          </a:prstGeom>
        </p:spPr>
        <p:txBody>
          <a:bodyPr vert="horz" wrap="square" lIns="0" tIns="76200" rIns="0" bIns="0" rtlCol="0">
            <a:spAutoFit/>
          </a:bodyPr>
          <a:lstStyle/>
          <a:p>
            <a:pPr marL="12700">
              <a:lnSpc>
                <a:spcPct val="100000"/>
              </a:lnSpc>
              <a:spcBef>
                <a:spcPts val="600"/>
              </a:spcBef>
            </a:pPr>
            <a:r>
              <a:rPr sz="2000" dirty="0">
                <a:latin typeface="Georgia"/>
                <a:cs typeface="Georgia"/>
              </a:rPr>
              <a:t>TP increase at increasing </a:t>
            </a:r>
            <a:r>
              <a:rPr sz="2000" spc="-5" dirty="0">
                <a:latin typeface="Georgia"/>
                <a:cs typeface="Georgia"/>
              </a:rPr>
              <a:t>rate </a:t>
            </a:r>
            <a:r>
              <a:rPr sz="2000" dirty="0">
                <a:latin typeface="Georgia"/>
                <a:cs typeface="Georgia"/>
              </a:rPr>
              <a:t>till the end of the</a:t>
            </a:r>
            <a:r>
              <a:rPr sz="2000" spc="-45" dirty="0">
                <a:latin typeface="Georgia"/>
                <a:cs typeface="Georgia"/>
              </a:rPr>
              <a:t> </a:t>
            </a:r>
            <a:r>
              <a:rPr sz="2000" dirty="0">
                <a:latin typeface="Georgia"/>
                <a:cs typeface="Georgia"/>
              </a:rPr>
              <a:t>stage.</a:t>
            </a:r>
          </a:p>
          <a:p>
            <a:pPr marL="12700" marR="5080">
              <a:lnSpc>
                <a:spcPct val="120800"/>
              </a:lnSpc>
            </a:pPr>
            <a:r>
              <a:rPr sz="2000" spc="-5" dirty="0">
                <a:latin typeface="Georgia"/>
                <a:cs typeface="Georgia"/>
              </a:rPr>
              <a:t>AP </a:t>
            </a:r>
            <a:r>
              <a:rPr sz="2000" dirty="0">
                <a:latin typeface="Georgia"/>
                <a:cs typeface="Georgia"/>
              </a:rPr>
              <a:t>also </a:t>
            </a:r>
            <a:r>
              <a:rPr sz="2000" spc="-5" dirty="0">
                <a:latin typeface="Georgia"/>
                <a:cs typeface="Georgia"/>
              </a:rPr>
              <a:t>increase and </a:t>
            </a:r>
            <a:r>
              <a:rPr sz="2000" dirty="0">
                <a:latin typeface="Georgia"/>
                <a:cs typeface="Georgia"/>
              </a:rPr>
              <a:t>reaches at </a:t>
            </a:r>
            <a:r>
              <a:rPr sz="2000" spc="-5" dirty="0">
                <a:latin typeface="Georgia"/>
                <a:cs typeface="Georgia"/>
              </a:rPr>
              <a:t>highest </a:t>
            </a:r>
            <a:r>
              <a:rPr sz="2000" dirty="0">
                <a:latin typeface="Georgia"/>
                <a:cs typeface="Georgia"/>
              </a:rPr>
              <a:t>point </a:t>
            </a:r>
            <a:r>
              <a:rPr sz="2000" spc="-5" dirty="0">
                <a:latin typeface="Georgia"/>
                <a:cs typeface="Georgia"/>
              </a:rPr>
              <a:t>at </a:t>
            </a:r>
            <a:r>
              <a:rPr sz="2000" dirty="0">
                <a:latin typeface="Georgia"/>
                <a:cs typeface="Georgia"/>
              </a:rPr>
              <a:t>the end of the stage.  MP also increase at it become </a:t>
            </a:r>
            <a:r>
              <a:rPr sz="2000" spc="-5" dirty="0">
                <a:latin typeface="Georgia"/>
                <a:cs typeface="Georgia"/>
              </a:rPr>
              <a:t>equal </a:t>
            </a:r>
            <a:r>
              <a:rPr sz="2000" dirty="0">
                <a:latin typeface="Georgia"/>
                <a:cs typeface="Georgia"/>
              </a:rPr>
              <a:t>to </a:t>
            </a:r>
            <a:r>
              <a:rPr sz="2000" spc="-5" dirty="0">
                <a:latin typeface="Georgia"/>
                <a:cs typeface="Georgia"/>
              </a:rPr>
              <a:t>AP at </a:t>
            </a:r>
            <a:r>
              <a:rPr sz="2000" dirty="0">
                <a:latin typeface="Georgia"/>
                <a:cs typeface="Georgia"/>
              </a:rPr>
              <a:t>the end of the</a:t>
            </a:r>
            <a:r>
              <a:rPr sz="2000" spc="-40" dirty="0">
                <a:latin typeface="Georgia"/>
                <a:cs typeface="Georgia"/>
              </a:rPr>
              <a:t> </a:t>
            </a:r>
            <a:r>
              <a:rPr sz="2000" dirty="0">
                <a:latin typeface="Georgia"/>
                <a:cs typeface="Georgia"/>
              </a:rPr>
              <a:t>stage.</a:t>
            </a:r>
          </a:p>
          <a:p>
            <a:pPr marL="12700">
              <a:lnSpc>
                <a:spcPct val="100000"/>
              </a:lnSpc>
              <a:spcBef>
                <a:spcPts val="500"/>
              </a:spcBef>
            </a:pPr>
            <a:r>
              <a:rPr sz="2000" spc="-5" dirty="0">
                <a:latin typeface="Georgia"/>
                <a:cs typeface="Georgia"/>
              </a:rPr>
              <a:t>MP&gt;AP</a:t>
            </a:r>
            <a:endParaRPr sz="2000" dirty="0">
              <a:latin typeface="Georgia"/>
              <a:cs typeface="Georgia"/>
            </a:endParaRPr>
          </a:p>
        </p:txBody>
      </p:sp>
      <p:sp>
        <p:nvSpPr>
          <p:cNvPr id="6" name="object 6"/>
          <p:cNvSpPr txBox="1"/>
          <p:nvPr/>
        </p:nvSpPr>
        <p:spPr>
          <a:xfrm>
            <a:off x="425027" y="2780666"/>
            <a:ext cx="11170920" cy="2164054"/>
          </a:xfrm>
          <a:prstGeom prst="rect">
            <a:avLst/>
          </a:prstGeom>
        </p:spPr>
        <p:txBody>
          <a:bodyPr vert="horz" wrap="square" lIns="0" tIns="85725" rIns="0" bIns="0" rtlCol="0">
            <a:spAutoFit/>
          </a:bodyPr>
          <a:lstStyle/>
          <a:p>
            <a:pPr marL="76200">
              <a:lnSpc>
                <a:spcPct val="100000"/>
              </a:lnSpc>
              <a:spcBef>
                <a:spcPts val="675"/>
              </a:spcBef>
            </a:pPr>
            <a:r>
              <a:rPr sz="2000" b="1" dirty="0">
                <a:solidFill>
                  <a:srgbClr val="FFC000"/>
                </a:solidFill>
                <a:latin typeface="Georgia"/>
                <a:cs typeface="Georgia"/>
              </a:rPr>
              <a:t>Second Stage: </a:t>
            </a:r>
            <a:r>
              <a:rPr sz="2000" b="1" spc="-5" dirty="0">
                <a:solidFill>
                  <a:srgbClr val="FFC000"/>
                </a:solidFill>
                <a:latin typeface="Georgia"/>
                <a:cs typeface="Georgia"/>
              </a:rPr>
              <a:t>Diminishing</a:t>
            </a:r>
            <a:r>
              <a:rPr sz="2000" b="1" spc="25" dirty="0">
                <a:solidFill>
                  <a:srgbClr val="FFC000"/>
                </a:solidFill>
                <a:latin typeface="Georgia"/>
                <a:cs typeface="Georgia"/>
              </a:rPr>
              <a:t> </a:t>
            </a:r>
            <a:r>
              <a:rPr sz="2000" b="1" dirty="0">
                <a:solidFill>
                  <a:srgbClr val="FFC000"/>
                </a:solidFill>
                <a:latin typeface="Georgia"/>
                <a:cs typeface="Georgia"/>
              </a:rPr>
              <a:t>return</a:t>
            </a:r>
            <a:endParaRPr sz="2000" dirty="0">
              <a:solidFill>
                <a:srgbClr val="FFC000"/>
              </a:solidFill>
              <a:latin typeface="Georgia"/>
              <a:cs typeface="Georgia"/>
            </a:endParaRPr>
          </a:p>
          <a:p>
            <a:pPr marL="349250" marR="68580" indent="-273050">
              <a:lnSpc>
                <a:spcPct val="100000"/>
              </a:lnSpc>
              <a:spcBef>
                <a:spcPts val="500"/>
              </a:spcBef>
              <a:buSzPct val="85000"/>
              <a:buFont typeface="Wingdings"/>
              <a:buChar char=""/>
              <a:tabLst>
                <a:tab pos="348615" algn="l"/>
                <a:tab pos="349250" algn="l"/>
              </a:tabLst>
            </a:pPr>
            <a:r>
              <a:rPr sz="2000" spc="-5" dirty="0">
                <a:latin typeface="Georgia"/>
                <a:cs typeface="Georgia"/>
              </a:rPr>
              <a:t>TP </a:t>
            </a:r>
            <a:r>
              <a:rPr sz="2000" dirty="0">
                <a:latin typeface="Georgia"/>
                <a:cs typeface="Georgia"/>
              </a:rPr>
              <a:t>increase but at </a:t>
            </a:r>
            <a:r>
              <a:rPr sz="2000" spc="-5" dirty="0">
                <a:latin typeface="Georgia"/>
                <a:cs typeface="Georgia"/>
              </a:rPr>
              <a:t>diminishing rate </a:t>
            </a:r>
            <a:r>
              <a:rPr sz="2000" dirty="0">
                <a:latin typeface="Georgia"/>
                <a:cs typeface="Georgia"/>
              </a:rPr>
              <a:t>and it </a:t>
            </a:r>
            <a:r>
              <a:rPr sz="2000" spc="-5" dirty="0">
                <a:latin typeface="Georgia"/>
                <a:cs typeface="Georgia"/>
              </a:rPr>
              <a:t>reach at highest </a:t>
            </a:r>
            <a:r>
              <a:rPr sz="2000" dirty="0">
                <a:latin typeface="Georgia"/>
                <a:cs typeface="Georgia"/>
              </a:rPr>
              <a:t>at the end of  the</a:t>
            </a:r>
            <a:r>
              <a:rPr sz="2000" spc="-5" dirty="0">
                <a:latin typeface="Georgia"/>
                <a:cs typeface="Georgia"/>
              </a:rPr>
              <a:t> </a:t>
            </a:r>
            <a:r>
              <a:rPr sz="2000" dirty="0">
                <a:latin typeface="Georgia"/>
                <a:cs typeface="Georgia"/>
              </a:rPr>
              <a:t>stage.</a:t>
            </a:r>
          </a:p>
          <a:p>
            <a:pPr marL="349250" indent="-273050">
              <a:lnSpc>
                <a:spcPct val="100000"/>
              </a:lnSpc>
              <a:spcBef>
                <a:spcPts val="500"/>
              </a:spcBef>
              <a:buSzPct val="85000"/>
              <a:buFont typeface="Wingdings"/>
              <a:buChar char=""/>
              <a:tabLst>
                <a:tab pos="348615" algn="l"/>
                <a:tab pos="349250" algn="l"/>
              </a:tabLst>
            </a:pPr>
            <a:r>
              <a:rPr sz="2000" spc="-5" dirty="0">
                <a:latin typeface="Georgia"/>
                <a:cs typeface="Georgia"/>
              </a:rPr>
              <a:t>AP and MP are </a:t>
            </a:r>
            <a:r>
              <a:rPr sz="2000" dirty="0">
                <a:latin typeface="Georgia"/>
                <a:cs typeface="Georgia"/>
              </a:rPr>
              <a:t>decreasing but both are</a:t>
            </a:r>
            <a:r>
              <a:rPr sz="2000" spc="20" dirty="0">
                <a:latin typeface="Georgia"/>
                <a:cs typeface="Georgia"/>
              </a:rPr>
              <a:t> </a:t>
            </a:r>
            <a:r>
              <a:rPr sz="2000" spc="-5" dirty="0">
                <a:latin typeface="Georgia"/>
                <a:cs typeface="Georgia"/>
              </a:rPr>
              <a:t>positive.</a:t>
            </a:r>
            <a:endParaRPr sz="2000" dirty="0">
              <a:latin typeface="Georgia"/>
              <a:cs typeface="Georgia"/>
            </a:endParaRPr>
          </a:p>
          <a:p>
            <a:pPr marL="349250" indent="-273050">
              <a:lnSpc>
                <a:spcPct val="100000"/>
              </a:lnSpc>
              <a:spcBef>
                <a:spcPts val="500"/>
              </a:spcBef>
              <a:buClr>
                <a:srgbClr val="000000"/>
              </a:buClr>
              <a:buSzPct val="85000"/>
              <a:buFont typeface="Wingdings"/>
              <a:buChar char=""/>
              <a:tabLst>
                <a:tab pos="348615" algn="l"/>
                <a:tab pos="349250" algn="l"/>
              </a:tabLst>
            </a:pPr>
            <a:r>
              <a:rPr sz="2000" dirty="0">
                <a:solidFill>
                  <a:srgbClr val="FF0000"/>
                </a:solidFill>
                <a:latin typeface="Georgia"/>
                <a:cs typeface="Georgia"/>
              </a:rPr>
              <a:t>MP </a:t>
            </a:r>
            <a:r>
              <a:rPr sz="2000" dirty="0">
                <a:latin typeface="Georgia"/>
                <a:cs typeface="Georgia"/>
              </a:rPr>
              <a:t>become </a:t>
            </a:r>
            <a:r>
              <a:rPr sz="2000" dirty="0">
                <a:solidFill>
                  <a:srgbClr val="FF0000"/>
                </a:solidFill>
                <a:latin typeface="Georgia"/>
                <a:cs typeface="Georgia"/>
              </a:rPr>
              <a:t>zero </a:t>
            </a:r>
            <a:r>
              <a:rPr sz="2000" dirty="0">
                <a:latin typeface="Georgia"/>
                <a:cs typeface="Georgia"/>
              </a:rPr>
              <a:t>when </a:t>
            </a:r>
            <a:r>
              <a:rPr sz="2000" spc="-5" dirty="0">
                <a:solidFill>
                  <a:srgbClr val="FF0000"/>
                </a:solidFill>
                <a:latin typeface="Georgia"/>
                <a:cs typeface="Georgia"/>
              </a:rPr>
              <a:t>TP </a:t>
            </a:r>
            <a:r>
              <a:rPr sz="2000" dirty="0">
                <a:solidFill>
                  <a:srgbClr val="FF0000"/>
                </a:solidFill>
                <a:latin typeface="Georgia"/>
                <a:cs typeface="Georgia"/>
              </a:rPr>
              <a:t>is </a:t>
            </a:r>
            <a:r>
              <a:rPr sz="2000" spc="-5" dirty="0">
                <a:solidFill>
                  <a:srgbClr val="FF0000"/>
                </a:solidFill>
                <a:latin typeface="Georgia"/>
                <a:cs typeface="Georgia"/>
              </a:rPr>
              <a:t>at </a:t>
            </a:r>
            <a:r>
              <a:rPr sz="2000" dirty="0">
                <a:solidFill>
                  <a:srgbClr val="FF0000"/>
                </a:solidFill>
                <a:latin typeface="Georgia"/>
                <a:cs typeface="Georgia"/>
              </a:rPr>
              <a:t>Maximum</a:t>
            </a:r>
            <a:r>
              <a:rPr sz="2000" dirty="0">
                <a:latin typeface="Georgia"/>
                <a:cs typeface="Georgia"/>
              </a:rPr>
              <a:t>, </a:t>
            </a:r>
            <a:r>
              <a:rPr sz="2000" spc="-5" dirty="0">
                <a:latin typeface="Georgia"/>
                <a:cs typeface="Georgia"/>
              </a:rPr>
              <a:t>at </a:t>
            </a:r>
            <a:r>
              <a:rPr sz="2000" dirty="0">
                <a:latin typeface="Georgia"/>
                <a:cs typeface="Georgia"/>
              </a:rPr>
              <a:t>the end of the</a:t>
            </a:r>
            <a:r>
              <a:rPr sz="2000" spc="-45" dirty="0">
                <a:latin typeface="Georgia"/>
                <a:cs typeface="Georgia"/>
              </a:rPr>
              <a:t> </a:t>
            </a:r>
            <a:r>
              <a:rPr sz="2000" dirty="0">
                <a:latin typeface="Georgia"/>
                <a:cs typeface="Georgia"/>
              </a:rPr>
              <a:t>stage</a:t>
            </a:r>
          </a:p>
          <a:p>
            <a:pPr marL="349250" indent="-273050">
              <a:lnSpc>
                <a:spcPts val="2120"/>
              </a:lnSpc>
              <a:spcBef>
                <a:spcPts val="500"/>
              </a:spcBef>
              <a:buSzPct val="85000"/>
              <a:buFont typeface="Wingdings"/>
              <a:buChar char=""/>
              <a:tabLst>
                <a:tab pos="348615" algn="l"/>
                <a:tab pos="349250" algn="l"/>
              </a:tabLst>
            </a:pPr>
            <a:r>
              <a:rPr sz="2000" dirty="0">
                <a:latin typeface="Georgia"/>
                <a:cs typeface="Georgia"/>
              </a:rPr>
              <a:t>MP&lt;AP.</a:t>
            </a:r>
          </a:p>
          <a:p>
            <a:pPr marL="76200">
              <a:lnSpc>
                <a:spcPts val="2480"/>
              </a:lnSpc>
            </a:pPr>
            <a:r>
              <a:rPr sz="2000" b="1" dirty="0">
                <a:solidFill>
                  <a:srgbClr val="FFC000"/>
                </a:solidFill>
                <a:latin typeface="Georgia"/>
                <a:cs typeface="Georgia"/>
              </a:rPr>
              <a:t>Third Stage: Negative</a:t>
            </a:r>
            <a:r>
              <a:rPr sz="2000" b="1" spc="15" dirty="0">
                <a:solidFill>
                  <a:srgbClr val="FFC000"/>
                </a:solidFill>
                <a:latin typeface="Georgia"/>
                <a:cs typeface="Georgia"/>
              </a:rPr>
              <a:t> </a:t>
            </a:r>
            <a:r>
              <a:rPr sz="2000" b="1" dirty="0">
                <a:solidFill>
                  <a:srgbClr val="FFC000"/>
                </a:solidFill>
                <a:latin typeface="Georgia"/>
                <a:cs typeface="Georgia"/>
              </a:rPr>
              <a:t>return</a:t>
            </a:r>
            <a:endParaRPr sz="2000" dirty="0">
              <a:solidFill>
                <a:srgbClr val="FFC000"/>
              </a:solidFill>
              <a:latin typeface="Georgia"/>
              <a:cs typeface="Georgia"/>
            </a:endParaRPr>
          </a:p>
        </p:txBody>
      </p:sp>
      <p:sp>
        <p:nvSpPr>
          <p:cNvPr id="7" name="object 7"/>
          <p:cNvSpPr txBox="1"/>
          <p:nvPr/>
        </p:nvSpPr>
        <p:spPr>
          <a:xfrm>
            <a:off x="509693" y="5226050"/>
            <a:ext cx="165947" cy="762000"/>
          </a:xfrm>
          <a:prstGeom prst="rect">
            <a:avLst/>
          </a:prstGeom>
        </p:spPr>
        <p:txBody>
          <a:bodyPr vert="horz" wrap="square" lIns="0" tIns="121920" rIns="0" bIns="0" rtlCol="0">
            <a:spAutoFit/>
          </a:bodyPr>
          <a:lstStyle/>
          <a:p>
            <a:pPr marL="12700">
              <a:lnSpc>
                <a:spcPct val="100000"/>
              </a:lnSpc>
              <a:spcBef>
                <a:spcPts val="960"/>
              </a:spcBef>
            </a:pPr>
            <a:r>
              <a:rPr sz="1700" dirty="0">
                <a:latin typeface="Wingdings"/>
                <a:cs typeface="Wingdings"/>
              </a:rPr>
              <a:t></a:t>
            </a:r>
            <a:endParaRPr sz="1700">
              <a:latin typeface="Wingdings"/>
              <a:cs typeface="Wingdings"/>
            </a:endParaRPr>
          </a:p>
          <a:p>
            <a:pPr marL="12700">
              <a:lnSpc>
                <a:spcPct val="100000"/>
              </a:lnSpc>
              <a:spcBef>
                <a:spcPts val="860"/>
              </a:spcBef>
            </a:pPr>
            <a:r>
              <a:rPr sz="1700" dirty="0">
                <a:latin typeface="Wingdings"/>
                <a:cs typeface="Wingdings"/>
              </a:rPr>
              <a:t></a:t>
            </a:r>
            <a:endParaRPr sz="1700">
              <a:latin typeface="Wingdings"/>
              <a:cs typeface="Wingdings"/>
            </a:endParaRPr>
          </a:p>
        </p:txBody>
      </p:sp>
      <p:sp>
        <p:nvSpPr>
          <p:cNvPr id="8" name="object 8"/>
          <p:cNvSpPr txBox="1"/>
          <p:nvPr/>
        </p:nvSpPr>
        <p:spPr>
          <a:xfrm>
            <a:off x="873759" y="5181600"/>
            <a:ext cx="10722188" cy="762000"/>
          </a:xfrm>
          <a:prstGeom prst="rect">
            <a:avLst/>
          </a:prstGeom>
        </p:spPr>
        <p:txBody>
          <a:bodyPr vert="horz" wrap="square" lIns="0" tIns="76200" rIns="0" bIns="0" rtlCol="0">
            <a:spAutoFit/>
          </a:bodyPr>
          <a:lstStyle/>
          <a:p>
            <a:pPr marL="12700">
              <a:lnSpc>
                <a:spcPct val="100000"/>
              </a:lnSpc>
              <a:spcBef>
                <a:spcPts val="600"/>
              </a:spcBef>
            </a:pPr>
            <a:r>
              <a:rPr sz="2000" spc="-5" dirty="0">
                <a:latin typeface="Georgia"/>
                <a:cs typeface="Georgia"/>
              </a:rPr>
              <a:t>TP decrease and </a:t>
            </a:r>
            <a:r>
              <a:rPr sz="2000" dirty="0">
                <a:latin typeface="Georgia"/>
                <a:cs typeface="Georgia"/>
              </a:rPr>
              <a:t>TP </a:t>
            </a:r>
            <a:r>
              <a:rPr sz="2000" spc="-5" dirty="0">
                <a:latin typeface="Georgia"/>
                <a:cs typeface="Georgia"/>
              </a:rPr>
              <a:t>Curve </a:t>
            </a:r>
            <a:r>
              <a:rPr sz="2000" dirty="0">
                <a:latin typeface="Georgia"/>
                <a:cs typeface="Georgia"/>
              </a:rPr>
              <a:t>slopes</a:t>
            </a:r>
            <a:r>
              <a:rPr sz="2000" spc="10" dirty="0">
                <a:latin typeface="Georgia"/>
                <a:cs typeface="Georgia"/>
              </a:rPr>
              <a:t> </a:t>
            </a:r>
            <a:r>
              <a:rPr sz="2000" dirty="0">
                <a:latin typeface="Georgia"/>
                <a:cs typeface="Georgia"/>
              </a:rPr>
              <a:t>downward</a:t>
            </a:r>
          </a:p>
          <a:p>
            <a:pPr marL="12700">
              <a:lnSpc>
                <a:spcPct val="100000"/>
              </a:lnSpc>
              <a:spcBef>
                <a:spcPts val="500"/>
              </a:spcBef>
            </a:pPr>
            <a:r>
              <a:rPr sz="2000" spc="-5" dirty="0">
                <a:latin typeface="Georgia"/>
                <a:cs typeface="Georgia"/>
              </a:rPr>
              <a:t>As TP is decrease </a:t>
            </a:r>
            <a:r>
              <a:rPr sz="2000" dirty="0">
                <a:latin typeface="Georgia"/>
                <a:cs typeface="Georgia"/>
              </a:rPr>
              <a:t>MP is negative. AP is decreasing </a:t>
            </a:r>
            <a:r>
              <a:rPr sz="2000" spc="-5" dirty="0">
                <a:latin typeface="Georgia"/>
                <a:cs typeface="Georgia"/>
              </a:rPr>
              <a:t>but</a:t>
            </a:r>
            <a:r>
              <a:rPr sz="2000" spc="5" dirty="0">
                <a:latin typeface="Georgia"/>
                <a:cs typeface="Georgia"/>
              </a:rPr>
              <a:t> </a:t>
            </a:r>
            <a:r>
              <a:rPr sz="2000" spc="-5" dirty="0">
                <a:latin typeface="Georgia"/>
                <a:cs typeface="Georgia"/>
              </a:rPr>
              <a:t>positive.</a:t>
            </a:r>
            <a:endParaRPr sz="2000" dirty="0">
              <a:latin typeface="Georgia"/>
              <a:cs typeface="Georgia"/>
            </a:endParaRPr>
          </a:p>
        </p:txBody>
      </p:sp>
    </p:spTree>
    <p:extLst>
      <p:ext uri="{BB962C8B-B14F-4D97-AF65-F5344CB8AC3E}">
        <p14:creationId xmlns:p14="http://schemas.microsoft.com/office/powerpoint/2010/main" val="14550245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object 64"/>
          <p:cNvSpPr txBox="1">
            <a:spLocks noGrp="1"/>
          </p:cNvSpPr>
          <p:nvPr>
            <p:ph type="title"/>
          </p:nvPr>
        </p:nvSpPr>
        <p:spPr>
          <a:xfrm>
            <a:off x="917787" y="822707"/>
            <a:ext cx="6569287" cy="567463"/>
          </a:xfrm>
          <a:prstGeom prst="rect">
            <a:avLst/>
          </a:prstGeom>
        </p:spPr>
        <p:txBody>
          <a:bodyPr vert="horz" wrap="square" lIns="0" tIns="13335" rIns="0" bIns="0" rtlCol="0">
            <a:spAutoFit/>
          </a:bodyPr>
          <a:lstStyle/>
          <a:p>
            <a:pPr marL="12700">
              <a:lnSpc>
                <a:spcPct val="100000"/>
              </a:lnSpc>
              <a:spcBef>
                <a:spcPts val="105"/>
              </a:spcBef>
            </a:pPr>
            <a:r>
              <a:rPr spc="-5" dirty="0"/>
              <a:t>Law </a:t>
            </a:r>
            <a:r>
              <a:rPr dirty="0"/>
              <a:t>of </a:t>
            </a:r>
            <a:r>
              <a:rPr spc="-5" dirty="0"/>
              <a:t>Diminishing</a:t>
            </a:r>
            <a:r>
              <a:rPr spc="-70" dirty="0"/>
              <a:t> </a:t>
            </a:r>
            <a:r>
              <a:rPr spc="-10" dirty="0"/>
              <a:t>Returns</a:t>
            </a:r>
          </a:p>
        </p:txBody>
      </p:sp>
      <p:grpSp>
        <p:nvGrpSpPr>
          <p:cNvPr id="65" name="object 65"/>
          <p:cNvGrpSpPr/>
          <p:nvPr/>
        </p:nvGrpSpPr>
        <p:grpSpPr>
          <a:xfrm>
            <a:off x="2019470" y="1667001"/>
            <a:ext cx="4903893" cy="4439920"/>
            <a:chOff x="1514602" y="1667001"/>
            <a:chExt cx="3677920" cy="4439920"/>
          </a:xfrm>
        </p:grpSpPr>
        <p:sp>
          <p:nvSpPr>
            <p:cNvPr id="66" name="object 66"/>
            <p:cNvSpPr/>
            <p:nvPr/>
          </p:nvSpPr>
          <p:spPr>
            <a:xfrm>
              <a:off x="1524762" y="1677161"/>
              <a:ext cx="3657600" cy="4419600"/>
            </a:xfrm>
            <a:custGeom>
              <a:avLst/>
              <a:gdLst/>
              <a:ahLst/>
              <a:cxnLst/>
              <a:rect l="l" t="t" r="r" b="b"/>
              <a:pathLst>
                <a:path w="3657600" h="4419600">
                  <a:moveTo>
                    <a:pt x="0" y="0"/>
                  </a:moveTo>
                  <a:lnTo>
                    <a:pt x="0" y="2286000"/>
                  </a:lnTo>
                </a:path>
                <a:path w="3657600" h="4419600">
                  <a:moveTo>
                    <a:pt x="0" y="2286000"/>
                  </a:moveTo>
                  <a:lnTo>
                    <a:pt x="3657600" y="2286000"/>
                  </a:lnTo>
                </a:path>
                <a:path w="3657600" h="4419600">
                  <a:moveTo>
                    <a:pt x="0" y="2438400"/>
                  </a:moveTo>
                  <a:lnTo>
                    <a:pt x="0" y="4419600"/>
                  </a:lnTo>
                </a:path>
                <a:path w="3657600" h="4419600">
                  <a:moveTo>
                    <a:pt x="0" y="4419600"/>
                  </a:moveTo>
                  <a:lnTo>
                    <a:pt x="3657600" y="4419600"/>
                  </a:lnTo>
                </a:path>
              </a:pathLst>
            </a:custGeom>
            <a:ln w="19812">
              <a:solidFill>
                <a:schemeClr val="tx2">
                  <a:lumMod val="75000"/>
                </a:schemeClr>
              </a:solidFill>
            </a:ln>
          </p:spPr>
          <p:txBody>
            <a:bodyPr wrap="square" lIns="0" tIns="0" rIns="0" bIns="0" rtlCol="0"/>
            <a:lstStyle/>
            <a:p>
              <a:endParaRPr/>
            </a:p>
          </p:txBody>
        </p:sp>
        <p:sp>
          <p:nvSpPr>
            <p:cNvPr id="67" name="object 67"/>
            <p:cNvSpPr/>
            <p:nvPr/>
          </p:nvSpPr>
          <p:spPr>
            <a:xfrm>
              <a:off x="2895600" y="2819399"/>
              <a:ext cx="0" cy="3276600"/>
            </a:xfrm>
            <a:custGeom>
              <a:avLst/>
              <a:gdLst/>
              <a:ahLst/>
              <a:cxnLst/>
              <a:rect l="l" t="t" r="r" b="b"/>
              <a:pathLst>
                <a:path h="3276600">
                  <a:moveTo>
                    <a:pt x="0" y="0"/>
                  </a:moveTo>
                  <a:lnTo>
                    <a:pt x="0" y="3276600"/>
                  </a:lnTo>
                </a:path>
              </a:pathLst>
            </a:custGeom>
            <a:ln w="12192">
              <a:solidFill>
                <a:schemeClr val="tx2">
                  <a:lumMod val="75000"/>
                </a:schemeClr>
              </a:solidFill>
              <a:prstDash val="sysDash"/>
            </a:ln>
          </p:spPr>
          <p:txBody>
            <a:bodyPr wrap="square" lIns="0" tIns="0" rIns="0" bIns="0" rtlCol="0"/>
            <a:lstStyle/>
            <a:p>
              <a:endParaRPr/>
            </a:p>
          </p:txBody>
        </p:sp>
      </p:grpSp>
      <p:sp>
        <p:nvSpPr>
          <p:cNvPr id="68" name="object 68"/>
          <p:cNvSpPr txBox="1"/>
          <p:nvPr/>
        </p:nvSpPr>
        <p:spPr>
          <a:xfrm>
            <a:off x="6387930" y="1741677"/>
            <a:ext cx="535093" cy="228909"/>
          </a:xfrm>
          <a:prstGeom prst="rect">
            <a:avLst/>
          </a:prstGeom>
        </p:spPr>
        <p:txBody>
          <a:bodyPr vert="horz" wrap="square" lIns="0" tIns="13335" rIns="0" bIns="0" rtlCol="0">
            <a:spAutoFit/>
          </a:bodyPr>
          <a:lstStyle/>
          <a:p>
            <a:pPr marL="12700">
              <a:lnSpc>
                <a:spcPct val="100000"/>
              </a:lnSpc>
              <a:spcBef>
                <a:spcPts val="105"/>
              </a:spcBef>
            </a:pPr>
            <a:r>
              <a:rPr sz="1400" spc="-150" dirty="0">
                <a:solidFill>
                  <a:srgbClr val="40458B"/>
                </a:solidFill>
                <a:latin typeface="Tahoma"/>
                <a:cs typeface="Tahoma"/>
              </a:rPr>
              <a:t>T</a:t>
            </a:r>
            <a:r>
              <a:rPr sz="1400" dirty="0">
                <a:solidFill>
                  <a:srgbClr val="40458B"/>
                </a:solidFill>
                <a:latin typeface="Tahoma"/>
                <a:cs typeface="Tahoma"/>
              </a:rPr>
              <a:t>o</a:t>
            </a:r>
            <a:r>
              <a:rPr sz="1400" spc="-5" dirty="0">
                <a:solidFill>
                  <a:srgbClr val="40458B"/>
                </a:solidFill>
                <a:latin typeface="Tahoma"/>
                <a:cs typeface="Tahoma"/>
              </a:rPr>
              <a:t>t</a:t>
            </a:r>
            <a:r>
              <a:rPr sz="1400" spc="-10" dirty="0">
                <a:solidFill>
                  <a:srgbClr val="40458B"/>
                </a:solidFill>
                <a:latin typeface="Tahoma"/>
                <a:cs typeface="Tahoma"/>
              </a:rPr>
              <a:t>a</a:t>
            </a:r>
            <a:r>
              <a:rPr sz="1400" dirty="0">
                <a:solidFill>
                  <a:srgbClr val="40458B"/>
                </a:solidFill>
                <a:latin typeface="Tahoma"/>
                <a:cs typeface="Tahoma"/>
              </a:rPr>
              <a:t>l</a:t>
            </a:r>
            <a:endParaRPr sz="1400">
              <a:latin typeface="Tahoma"/>
              <a:cs typeface="Tahoma"/>
            </a:endParaRPr>
          </a:p>
        </p:txBody>
      </p:sp>
      <p:sp>
        <p:nvSpPr>
          <p:cNvPr id="69" name="object 69"/>
          <p:cNvSpPr txBox="1"/>
          <p:nvPr/>
        </p:nvSpPr>
        <p:spPr>
          <a:xfrm>
            <a:off x="6239595" y="1912367"/>
            <a:ext cx="833120" cy="228909"/>
          </a:xfrm>
          <a:prstGeom prst="rect">
            <a:avLst/>
          </a:prstGeom>
        </p:spPr>
        <p:txBody>
          <a:bodyPr vert="horz" wrap="square" lIns="0" tIns="13335" rIns="0" bIns="0" rtlCol="0">
            <a:spAutoFit/>
          </a:bodyPr>
          <a:lstStyle/>
          <a:p>
            <a:pPr marL="12700">
              <a:lnSpc>
                <a:spcPct val="100000"/>
              </a:lnSpc>
              <a:spcBef>
                <a:spcPts val="105"/>
              </a:spcBef>
            </a:pPr>
            <a:r>
              <a:rPr sz="1400" dirty="0">
                <a:solidFill>
                  <a:srgbClr val="40458B"/>
                </a:solidFill>
                <a:latin typeface="Tahoma"/>
                <a:cs typeface="Tahoma"/>
              </a:rPr>
              <a:t>p</a:t>
            </a:r>
            <a:r>
              <a:rPr sz="1400" spc="-10" dirty="0">
                <a:solidFill>
                  <a:srgbClr val="40458B"/>
                </a:solidFill>
                <a:latin typeface="Tahoma"/>
                <a:cs typeface="Tahoma"/>
              </a:rPr>
              <a:t>r</a:t>
            </a:r>
            <a:r>
              <a:rPr sz="1400" dirty="0">
                <a:solidFill>
                  <a:srgbClr val="40458B"/>
                </a:solidFill>
                <a:latin typeface="Tahoma"/>
                <a:cs typeface="Tahoma"/>
              </a:rPr>
              <a:t>oduct</a:t>
            </a:r>
            <a:endParaRPr sz="1400">
              <a:latin typeface="Tahoma"/>
              <a:cs typeface="Tahoma"/>
            </a:endParaRPr>
          </a:p>
        </p:txBody>
      </p:sp>
      <p:grpSp>
        <p:nvGrpSpPr>
          <p:cNvPr id="70" name="object 70"/>
          <p:cNvGrpSpPr/>
          <p:nvPr/>
        </p:nvGrpSpPr>
        <p:grpSpPr>
          <a:xfrm>
            <a:off x="2023534" y="1482597"/>
            <a:ext cx="4093633" cy="4620260"/>
            <a:chOff x="1517650" y="1482597"/>
            <a:chExt cx="3070225" cy="4620260"/>
          </a:xfrm>
        </p:grpSpPr>
        <p:sp>
          <p:nvSpPr>
            <p:cNvPr id="71" name="object 71"/>
            <p:cNvSpPr/>
            <p:nvPr/>
          </p:nvSpPr>
          <p:spPr>
            <a:xfrm>
              <a:off x="2210562" y="4964313"/>
              <a:ext cx="2362200" cy="771525"/>
            </a:xfrm>
            <a:custGeom>
              <a:avLst/>
              <a:gdLst/>
              <a:ahLst/>
              <a:cxnLst/>
              <a:rect l="l" t="t" r="r" b="b"/>
              <a:pathLst>
                <a:path w="2362200" h="771525">
                  <a:moveTo>
                    <a:pt x="0" y="771260"/>
                  </a:moveTo>
                  <a:lnTo>
                    <a:pt x="40276" y="731272"/>
                  </a:lnTo>
                  <a:lnTo>
                    <a:pt x="80543" y="691386"/>
                  </a:lnTo>
                  <a:lnTo>
                    <a:pt x="120791" y="651707"/>
                  </a:lnTo>
                  <a:lnTo>
                    <a:pt x="161010" y="612340"/>
                  </a:lnTo>
                  <a:lnTo>
                    <a:pt x="201187" y="573389"/>
                  </a:lnTo>
                  <a:lnTo>
                    <a:pt x="241314" y="534958"/>
                  </a:lnTo>
                  <a:lnTo>
                    <a:pt x="281380" y="497152"/>
                  </a:lnTo>
                  <a:lnTo>
                    <a:pt x="321373" y="460075"/>
                  </a:lnTo>
                  <a:lnTo>
                    <a:pt x="361284" y="423831"/>
                  </a:lnTo>
                  <a:lnTo>
                    <a:pt x="401102" y="388526"/>
                  </a:lnTo>
                  <a:lnTo>
                    <a:pt x="440816" y="354263"/>
                  </a:lnTo>
                  <a:lnTo>
                    <a:pt x="480416" y="321147"/>
                  </a:lnTo>
                  <a:lnTo>
                    <a:pt x="519892" y="289282"/>
                  </a:lnTo>
                  <a:lnTo>
                    <a:pt x="559232" y="258773"/>
                  </a:lnTo>
                  <a:lnTo>
                    <a:pt x="598427" y="229724"/>
                  </a:lnTo>
                  <a:lnTo>
                    <a:pt x="637465" y="202239"/>
                  </a:lnTo>
                  <a:lnTo>
                    <a:pt x="676337" y="176423"/>
                  </a:lnTo>
                  <a:lnTo>
                    <a:pt x="715031" y="152381"/>
                  </a:lnTo>
                  <a:lnTo>
                    <a:pt x="753537" y="130216"/>
                  </a:lnTo>
                  <a:lnTo>
                    <a:pt x="791845" y="110033"/>
                  </a:lnTo>
                  <a:lnTo>
                    <a:pt x="829944" y="91937"/>
                  </a:lnTo>
                  <a:lnTo>
                    <a:pt x="879589" y="71031"/>
                  </a:lnTo>
                  <a:lnTo>
                    <a:pt x="928781" y="52982"/>
                  </a:lnTo>
                  <a:lnTo>
                    <a:pt x="977567" y="37710"/>
                  </a:lnTo>
                  <a:lnTo>
                    <a:pt x="1025993" y="25137"/>
                  </a:lnTo>
                  <a:lnTo>
                    <a:pt x="1074106" y="15184"/>
                  </a:lnTo>
                  <a:lnTo>
                    <a:pt x="1121954" y="7773"/>
                  </a:lnTo>
                  <a:lnTo>
                    <a:pt x="1169583" y="2824"/>
                  </a:lnTo>
                  <a:lnTo>
                    <a:pt x="1217040" y="259"/>
                  </a:lnTo>
                  <a:lnTo>
                    <a:pt x="1264373" y="0"/>
                  </a:lnTo>
                  <a:lnTo>
                    <a:pt x="1311627" y="1967"/>
                  </a:lnTo>
                  <a:lnTo>
                    <a:pt x="1358850" y="6082"/>
                  </a:lnTo>
                  <a:lnTo>
                    <a:pt x="1406088" y="12266"/>
                  </a:lnTo>
                  <a:lnTo>
                    <a:pt x="1453389" y="20441"/>
                  </a:lnTo>
                  <a:lnTo>
                    <a:pt x="1500799" y="30528"/>
                  </a:lnTo>
                  <a:lnTo>
                    <a:pt x="1548366" y="42448"/>
                  </a:lnTo>
                  <a:lnTo>
                    <a:pt x="1596136" y="56123"/>
                  </a:lnTo>
                  <a:lnTo>
                    <a:pt x="1638682" y="70253"/>
                  </a:lnTo>
                  <a:lnTo>
                    <a:pt x="1681230" y="86730"/>
                  </a:lnTo>
                  <a:lnTo>
                    <a:pt x="1723780" y="105413"/>
                  </a:lnTo>
                  <a:lnTo>
                    <a:pt x="1766333" y="126166"/>
                  </a:lnTo>
                  <a:lnTo>
                    <a:pt x="1808887" y="148851"/>
                  </a:lnTo>
                  <a:lnTo>
                    <a:pt x="1851443" y="173330"/>
                  </a:lnTo>
                  <a:lnTo>
                    <a:pt x="1894001" y="199464"/>
                  </a:lnTo>
                  <a:lnTo>
                    <a:pt x="1936560" y="227116"/>
                  </a:lnTo>
                  <a:lnTo>
                    <a:pt x="1979120" y="256148"/>
                  </a:lnTo>
                  <a:lnTo>
                    <a:pt x="2021681" y="286422"/>
                  </a:lnTo>
                  <a:lnTo>
                    <a:pt x="2064244" y="317799"/>
                  </a:lnTo>
                  <a:lnTo>
                    <a:pt x="2106807" y="350142"/>
                  </a:lnTo>
                  <a:lnTo>
                    <a:pt x="2149371" y="383313"/>
                  </a:lnTo>
                  <a:lnTo>
                    <a:pt x="2191936" y="417174"/>
                  </a:lnTo>
                  <a:lnTo>
                    <a:pt x="2234502" y="451587"/>
                  </a:lnTo>
                  <a:lnTo>
                    <a:pt x="2277067" y="486414"/>
                  </a:lnTo>
                  <a:lnTo>
                    <a:pt x="2319633" y="521516"/>
                  </a:lnTo>
                  <a:lnTo>
                    <a:pt x="2362200" y="556757"/>
                  </a:lnTo>
                </a:path>
              </a:pathLst>
            </a:custGeom>
            <a:ln w="28956">
              <a:solidFill>
                <a:srgbClr val="FF0000"/>
              </a:solidFill>
            </a:ln>
          </p:spPr>
          <p:txBody>
            <a:bodyPr wrap="square" lIns="0" tIns="0" rIns="0" bIns="0" rtlCol="0"/>
            <a:lstStyle/>
            <a:p>
              <a:endParaRPr/>
            </a:p>
          </p:txBody>
        </p:sp>
        <p:sp>
          <p:nvSpPr>
            <p:cNvPr id="72" name="object 72"/>
            <p:cNvSpPr/>
            <p:nvPr/>
          </p:nvSpPr>
          <p:spPr>
            <a:xfrm>
              <a:off x="1524000" y="1488947"/>
              <a:ext cx="2667000" cy="4607560"/>
            </a:xfrm>
            <a:custGeom>
              <a:avLst/>
              <a:gdLst/>
              <a:ahLst/>
              <a:cxnLst/>
              <a:rect l="l" t="t" r="r" b="b"/>
              <a:pathLst>
                <a:path w="2667000" h="4607560">
                  <a:moveTo>
                    <a:pt x="0" y="2473452"/>
                  </a:moveTo>
                  <a:lnTo>
                    <a:pt x="2209800" y="0"/>
                  </a:lnTo>
                </a:path>
                <a:path w="2667000" h="4607560">
                  <a:moveTo>
                    <a:pt x="1940052" y="339851"/>
                  </a:moveTo>
                  <a:lnTo>
                    <a:pt x="1940052" y="4607052"/>
                  </a:lnTo>
                </a:path>
                <a:path w="2667000" h="4607560">
                  <a:moveTo>
                    <a:pt x="2667000" y="111251"/>
                  </a:moveTo>
                  <a:lnTo>
                    <a:pt x="2667000" y="4607052"/>
                  </a:lnTo>
                </a:path>
              </a:pathLst>
            </a:custGeom>
            <a:ln w="12192">
              <a:solidFill>
                <a:srgbClr val="40458B"/>
              </a:solidFill>
              <a:prstDash val="sysDash"/>
            </a:ln>
          </p:spPr>
          <p:txBody>
            <a:bodyPr wrap="square" lIns="0" tIns="0" rIns="0" bIns="0" rtlCol="0"/>
            <a:lstStyle/>
            <a:p>
              <a:endParaRPr/>
            </a:p>
          </p:txBody>
        </p:sp>
      </p:grpSp>
      <p:sp>
        <p:nvSpPr>
          <p:cNvPr id="73" name="object 73"/>
          <p:cNvSpPr txBox="1"/>
          <p:nvPr/>
        </p:nvSpPr>
        <p:spPr>
          <a:xfrm>
            <a:off x="6299370" y="3716783"/>
            <a:ext cx="623993" cy="228268"/>
          </a:xfrm>
          <a:prstGeom prst="rect">
            <a:avLst/>
          </a:prstGeom>
        </p:spPr>
        <p:txBody>
          <a:bodyPr vert="horz" wrap="square" lIns="0" tIns="12700" rIns="0" bIns="0" rtlCol="0">
            <a:spAutoFit/>
          </a:bodyPr>
          <a:lstStyle/>
          <a:p>
            <a:pPr marL="12700">
              <a:lnSpc>
                <a:spcPct val="100000"/>
              </a:lnSpc>
              <a:spcBef>
                <a:spcPts val="100"/>
              </a:spcBef>
            </a:pPr>
            <a:r>
              <a:rPr sz="1400" dirty="0">
                <a:solidFill>
                  <a:srgbClr val="40458B"/>
                </a:solidFill>
                <a:latin typeface="Tahoma"/>
                <a:cs typeface="Tahoma"/>
              </a:rPr>
              <a:t>L</a:t>
            </a:r>
            <a:r>
              <a:rPr sz="1400" spc="-10" dirty="0">
                <a:solidFill>
                  <a:srgbClr val="40458B"/>
                </a:solidFill>
                <a:latin typeface="Tahoma"/>
                <a:cs typeface="Tahoma"/>
              </a:rPr>
              <a:t>a</a:t>
            </a:r>
            <a:r>
              <a:rPr sz="1400" dirty="0">
                <a:solidFill>
                  <a:srgbClr val="40458B"/>
                </a:solidFill>
                <a:latin typeface="Tahoma"/>
                <a:cs typeface="Tahoma"/>
              </a:rPr>
              <a:t>b</a:t>
            </a:r>
            <a:r>
              <a:rPr sz="1400" spc="5" dirty="0">
                <a:solidFill>
                  <a:srgbClr val="40458B"/>
                </a:solidFill>
                <a:latin typeface="Tahoma"/>
                <a:cs typeface="Tahoma"/>
              </a:rPr>
              <a:t>o</a:t>
            </a:r>
            <a:r>
              <a:rPr sz="1400" dirty="0">
                <a:solidFill>
                  <a:srgbClr val="40458B"/>
                </a:solidFill>
                <a:latin typeface="Tahoma"/>
                <a:cs typeface="Tahoma"/>
              </a:rPr>
              <a:t>r</a:t>
            </a:r>
            <a:endParaRPr sz="1400">
              <a:latin typeface="Tahoma"/>
              <a:cs typeface="Tahoma"/>
            </a:endParaRPr>
          </a:p>
        </p:txBody>
      </p:sp>
      <p:grpSp>
        <p:nvGrpSpPr>
          <p:cNvPr id="74" name="object 74"/>
          <p:cNvGrpSpPr/>
          <p:nvPr/>
        </p:nvGrpSpPr>
        <p:grpSpPr>
          <a:xfrm>
            <a:off x="2013711" y="1577339"/>
            <a:ext cx="4306147" cy="4838700"/>
            <a:chOff x="1510283" y="1577339"/>
            <a:chExt cx="3229610" cy="4838700"/>
          </a:xfrm>
        </p:grpSpPr>
        <p:sp>
          <p:nvSpPr>
            <p:cNvPr id="75" name="object 75"/>
            <p:cNvSpPr/>
            <p:nvPr/>
          </p:nvSpPr>
          <p:spPr>
            <a:xfrm>
              <a:off x="2210561" y="4456642"/>
              <a:ext cx="2133600" cy="1945005"/>
            </a:xfrm>
            <a:custGeom>
              <a:avLst/>
              <a:gdLst/>
              <a:ahLst/>
              <a:cxnLst/>
              <a:rect l="l" t="t" r="r" b="b"/>
              <a:pathLst>
                <a:path w="2133600" h="1945004">
                  <a:moveTo>
                    <a:pt x="0" y="584368"/>
                  </a:moveTo>
                  <a:lnTo>
                    <a:pt x="39195" y="542627"/>
                  </a:lnTo>
                  <a:lnTo>
                    <a:pt x="78286" y="501134"/>
                  </a:lnTo>
                  <a:lnTo>
                    <a:pt x="117163" y="460140"/>
                  </a:lnTo>
                  <a:lnTo>
                    <a:pt x="155716" y="419894"/>
                  </a:lnTo>
                  <a:lnTo>
                    <a:pt x="193834" y="380644"/>
                  </a:lnTo>
                  <a:lnTo>
                    <a:pt x="231409" y="342640"/>
                  </a:lnTo>
                  <a:lnTo>
                    <a:pt x="268331" y="306130"/>
                  </a:lnTo>
                  <a:lnTo>
                    <a:pt x="304489" y="271365"/>
                  </a:lnTo>
                  <a:lnTo>
                    <a:pt x="339774" y="238593"/>
                  </a:lnTo>
                  <a:lnTo>
                    <a:pt x="374076" y="208063"/>
                  </a:lnTo>
                  <a:lnTo>
                    <a:pt x="407286" y="180025"/>
                  </a:lnTo>
                  <a:lnTo>
                    <a:pt x="439293" y="154727"/>
                  </a:lnTo>
                  <a:lnTo>
                    <a:pt x="483650" y="119193"/>
                  </a:lnTo>
                  <a:lnTo>
                    <a:pt x="523597" y="85338"/>
                  </a:lnTo>
                  <a:lnTo>
                    <a:pt x="560602" y="54840"/>
                  </a:lnTo>
                  <a:lnTo>
                    <a:pt x="596138" y="29378"/>
                  </a:lnTo>
                  <a:lnTo>
                    <a:pt x="631673" y="10632"/>
                  </a:lnTo>
                  <a:lnTo>
                    <a:pt x="668678" y="279"/>
                  </a:lnTo>
                  <a:lnTo>
                    <a:pt x="708625" y="0"/>
                  </a:lnTo>
                  <a:lnTo>
                    <a:pt x="752982" y="11471"/>
                  </a:lnTo>
                  <a:lnTo>
                    <a:pt x="818243" y="46613"/>
                  </a:lnTo>
                  <a:lnTo>
                    <a:pt x="852554" y="71887"/>
                  </a:lnTo>
                  <a:lnTo>
                    <a:pt x="887842" y="101636"/>
                  </a:lnTo>
                  <a:lnTo>
                    <a:pt x="923998" y="135363"/>
                  </a:lnTo>
                  <a:lnTo>
                    <a:pt x="960913" y="172571"/>
                  </a:lnTo>
                  <a:lnTo>
                    <a:pt x="998479" y="212763"/>
                  </a:lnTo>
                  <a:lnTo>
                    <a:pt x="1036588" y="255443"/>
                  </a:lnTo>
                  <a:lnTo>
                    <a:pt x="1075130" y="300114"/>
                  </a:lnTo>
                  <a:lnTo>
                    <a:pt x="1113998" y="346281"/>
                  </a:lnTo>
                  <a:lnTo>
                    <a:pt x="1153082" y="393446"/>
                  </a:lnTo>
                  <a:lnTo>
                    <a:pt x="1192276" y="441112"/>
                  </a:lnTo>
                  <a:lnTo>
                    <a:pt x="1220288" y="475664"/>
                  </a:lnTo>
                  <a:lnTo>
                    <a:pt x="1248873" y="511817"/>
                  </a:lnTo>
                  <a:lnTo>
                    <a:pt x="1277953" y="549440"/>
                  </a:lnTo>
                  <a:lnTo>
                    <a:pt x="1307453" y="588403"/>
                  </a:lnTo>
                  <a:lnTo>
                    <a:pt x="1337295" y="628574"/>
                  </a:lnTo>
                  <a:lnTo>
                    <a:pt x="1367404" y="669823"/>
                  </a:lnTo>
                  <a:lnTo>
                    <a:pt x="1397702" y="712018"/>
                  </a:lnTo>
                  <a:lnTo>
                    <a:pt x="1428114" y="755028"/>
                  </a:lnTo>
                  <a:lnTo>
                    <a:pt x="1458563" y="798724"/>
                  </a:lnTo>
                  <a:lnTo>
                    <a:pt x="1488972" y="842972"/>
                  </a:lnTo>
                  <a:lnTo>
                    <a:pt x="1519265" y="887644"/>
                  </a:lnTo>
                  <a:lnTo>
                    <a:pt x="1549366" y="932607"/>
                  </a:lnTo>
                  <a:lnTo>
                    <a:pt x="1579198" y="977731"/>
                  </a:lnTo>
                  <a:lnTo>
                    <a:pt x="1608684" y="1022885"/>
                  </a:lnTo>
                  <a:lnTo>
                    <a:pt x="1637749" y="1067937"/>
                  </a:lnTo>
                  <a:lnTo>
                    <a:pt x="1666315" y="1112757"/>
                  </a:lnTo>
                  <a:lnTo>
                    <a:pt x="1694307" y="1157214"/>
                  </a:lnTo>
                  <a:lnTo>
                    <a:pt x="1720305" y="1199149"/>
                  </a:lnTo>
                  <a:lnTo>
                    <a:pt x="1746031" y="1241397"/>
                  </a:lnTo>
                  <a:lnTo>
                    <a:pt x="1771500" y="1283940"/>
                  </a:lnTo>
                  <a:lnTo>
                    <a:pt x="1796727" y="1326759"/>
                  </a:lnTo>
                  <a:lnTo>
                    <a:pt x="1821730" y="1369835"/>
                  </a:lnTo>
                  <a:lnTo>
                    <a:pt x="1846523" y="1413151"/>
                  </a:lnTo>
                  <a:lnTo>
                    <a:pt x="1871124" y="1456688"/>
                  </a:lnTo>
                  <a:lnTo>
                    <a:pt x="1895548" y="1500428"/>
                  </a:lnTo>
                  <a:lnTo>
                    <a:pt x="1919811" y="1544352"/>
                  </a:lnTo>
                  <a:lnTo>
                    <a:pt x="1943929" y="1588441"/>
                  </a:lnTo>
                  <a:lnTo>
                    <a:pt x="1967919" y="1632678"/>
                  </a:lnTo>
                  <a:lnTo>
                    <a:pt x="1991797" y="1677044"/>
                  </a:lnTo>
                  <a:lnTo>
                    <a:pt x="2015578" y="1721521"/>
                  </a:lnTo>
                  <a:lnTo>
                    <a:pt x="2039279" y="1766090"/>
                  </a:lnTo>
                  <a:lnTo>
                    <a:pt x="2062915" y="1810732"/>
                  </a:lnTo>
                  <a:lnTo>
                    <a:pt x="2086503" y="1855430"/>
                  </a:lnTo>
                  <a:lnTo>
                    <a:pt x="2110059" y="1900165"/>
                  </a:lnTo>
                  <a:lnTo>
                    <a:pt x="2133600" y="1944919"/>
                  </a:lnTo>
                </a:path>
              </a:pathLst>
            </a:custGeom>
            <a:ln w="28956">
              <a:solidFill>
                <a:srgbClr val="9900CC"/>
              </a:solidFill>
            </a:ln>
          </p:spPr>
          <p:txBody>
            <a:bodyPr wrap="square" lIns="0" tIns="0" rIns="0" bIns="0" rtlCol="0"/>
            <a:lstStyle/>
            <a:p>
              <a:endParaRPr/>
            </a:p>
          </p:txBody>
        </p:sp>
        <p:sp>
          <p:nvSpPr>
            <p:cNvPr id="76" name="object 76"/>
            <p:cNvSpPr/>
            <p:nvPr/>
          </p:nvSpPr>
          <p:spPr>
            <a:xfrm>
              <a:off x="1524761" y="1611088"/>
              <a:ext cx="3200400" cy="2352675"/>
            </a:xfrm>
            <a:custGeom>
              <a:avLst/>
              <a:gdLst/>
              <a:ahLst/>
              <a:cxnLst/>
              <a:rect l="l" t="t" r="r" b="b"/>
              <a:pathLst>
                <a:path w="3200400" h="2352675">
                  <a:moveTo>
                    <a:pt x="0" y="2352073"/>
                  </a:moveTo>
                  <a:lnTo>
                    <a:pt x="47203" y="2327386"/>
                  </a:lnTo>
                  <a:lnTo>
                    <a:pt x="94359" y="2302670"/>
                  </a:lnTo>
                  <a:lnTo>
                    <a:pt x="141421" y="2277896"/>
                  </a:lnTo>
                  <a:lnTo>
                    <a:pt x="188342" y="2253035"/>
                  </a:lnTo>
                  <a:lnTo>
                    <a:pt x="235075" y="2228058"/>
                  </a:lnTo>
                  <a:lnTo>
                    <a:pt x="281574" y="2202936"/>
                  </a:lnTo>
                  <a:lnTo>
                    <a:pt x="327790" y="2177640"/>
                  </a:lnTo>
                  <a:lnTo>
                    <a:pt x="373678" y="2152141"/>
                  </a:lnTo>
                  <a:lnTo>
                    <a:pt x="419190" y="2126410"/>
                  </a:lnTo>
                  <a:lnTo>
                    <a:pt x="464280" y="2100418"/>
                  </a:lnTo>
                  <a:lnTo>
                    <a:pt x="508899" y="2074136"/>
                  </a:lnTo>
                  <a:lnTo>
                    <a:pt x="553002" y="2047536"/>
                  </a:lnTo>
                  <a:lnTo>
                    <a:pt x="596541" y="2020587"/>
                  </a:lnTo>
                  <a:lnTo>
                    <a:pt x="639470" y="1993261"/>
                  </a:lnTo>
                  <a:lnTo>
                    <a:pt x="681741" y="1965529"/>
                  </a:lnTo>
                  <a:lnTo>
                    <a:pt x="723308" y="1937363"/>
                  </a:lnTo>
                  <a:lnTo>
                    <a:pt x="764123" y="1908732"/>
                  </a:lnTo>
                  <a:lnTo>
                    <a:pt x="804139" y="1879609"/>
                  </a:lnTo>
                  <a:lnTo>
                    <a:pt x="843310" y="1849963"/>
                  </a:lnTo>
                  <a:lnTo>
                    <a:pt x="881588" y="1819767"/>
                  </a:lnTo>
                  <a:lnTo>
                    <a:pt x="918928" y="1788990"/>
                  </a:lnTo>
                  <a:lnTo>
                    <a:pt x="955280" y="1757605"/>
                  </a:lnTo>
                  <a:lnTo>
                    <a:pt x="990600" y="1725582"/>
                  </a:lnTo>
                  <a:lnTo>
                    <a:pt x="1028103" y="1689477"/>
                  </a:lnTo>
                  <a:lnTo>
                    <a:pt x="1064446" y="1652077"/>
                  </a:lnTo>
                  <a:lnTo>
                    <a:pt x="1099679" y="1613509"/>
                  </a:lnTo>
                  <a:lnTo>
                    <a:pt x="1133850" y="1573900"/>
                  </a:lnTo>
                  <a:lnTo>
                    <a:pt x="1167009" y="1533377"/>
                  </a:lnTo>
                  <a:lnTo>
                    <a:pt x="1199205" y="1492066"/>
                  </a:lnTo>
                  <a:lnTo>
                    <a:pt x="1230488" y="1450095"/>
                  </a:lnTo>
                  <a:lnTo>
                    <a:pt x="1260908" y="1407591"/>
                  </a:lnTo>
                  <a:lnTo>
                    <a:pt x="1290512" y="1364680"/>
                  </a:lnTo>
                  <a:lnTo>
                    <a:pt x="1319351" y="1321490"/>
                  </a:lnTo>
                  <a:lnTo>
                    <a:pt x="1347475" y="1278148"/>
                  </a:lnTo>
                  <a:lnTo>
                    <a:pt x="1374932" y="1234780"/>
                  </a:lnTo>
                  <a:lnTo>
                    <a:pt x="1401772" y="1191513"/>
                  </a:lnTo>
                  <a:lnTo>
                    <a:pt x="1428044" y="1148475"/>
                  </a:lnTo>
                  <a:lnTo>
                    <a:pt x="1453798" y="1105792"/>
                  </a:lnTo>
                  <a:lnTo>
                    <a:pt x="1479083" y="1063592"/>
                  </a:lnTo>
                  <a:lnTo>
                    <a:pt x="1503948" y="1022001"/>
                  </a:lnTo>
                  <a:lnTo>
                    <a:pt x="1528443" y="981146"/>
                  </a:lnTo>
                  <a:lnTo>
                    <a:pt x="1552617" y="941154"/>
                  </a:lnTo>
                  <a:lnTo>
                    <a:pt x="1576519" y="902152"/>
                  </a:lnTo>
                  <a:lnTo>
                    <a:pt x="1600200" y="864268"/>
                  </a:lnTo>
                  <a:lnTo>
                    <a:pt x="1628071" y="817844"/>
                  </a:lnTo>
                  <a:lnTo>
                    <a:pt x="1653631" y="770845"/>
                  </a:lnTo>
                  <a:lnTo>
                    <a:pt x="1677206" y="723510"/>
                  </a:lnTo>
                  <a:lnTo>
                    <a:pt x="1699121" y="676078"/>
                  </a:lnTo>
                  <a:lnTo>
                    <a:pt x="1719703" y="628789"/>
                  </a:lnTo>
                  <a:lnTo>
                    <a:pt x="1739277" y="581881"/>
                  </a:lnTo>
                  <a:lnTo>
                    <a:pt x="1758168" y="535595"/>
                  </a:lnTo>
                  <a:lnTo>
                    <a:pt x="1776702" y="490169"/>
                  </a:lnTo>
                  <a:lnTo>
                    <a:pt x="1795205" y="445843"/>
                  </a:lnTo>
                  <a:lnTo>
                    <a:pt x="1814003" y="402856"/>
                  </a:lnTo>
                  <a:lnTo>
                    <a:pt x="1833421" y="361447"/>
                  </a:lnTo>
                  <a:lnTo>
                    <a:pt x="1853786" y="321856"/>
                  </a:lnTo>
                  <a:lnTo>
                    <a:pt x="1875422" y="284323"/>
                  </a:lnTo>
                  <a:lnTo>
                    <a:pt x="1898656" y="249085"/>
                  </a:lnTo>
                  <a:lnTo>
                    <a:pt x="1923813" y="216384"/>
                  </a:lnTo>
                  <a:lnTo>
                    <a:pt x="1951219" y="186457"/>
                  </a:lnTo>
                  <a:lnTo>
                    <a:pt x="1981200" y="159545"/>
                  </a:lnTo>
                  <a:lnTo>
                    <a:pt x="2018385" y="132384"/>
                  </a:lnTo>
                  <a:lnTo>
                    <a:pt x="2058551" y="108214"/>
                  </a:lnTo>
                  <a:lnTo>
                    <a:pt x="2101291" y="86896"/>
                  </a:lnTo>
                  <a:lnTo>
                    <a:pt x="2146198" y="68290"/>
                  </a:lnTo>
                  <a:lnTo>
                    <a:pt x="2192866" y="52258"/>
                  </a:lnTo>
                  <a:lnTo>
                    <a:pt x="2240889" y="38661"/>
                  </a:lnTo>
                  <a:lnTo>
                    <a:pt x="2289860" y="27360"/>
                  </a:lnTo>
                  <a:lnTo>
                    <a:pt x="2339373" y="18217"/>
                  </a:lnTo>
                  <a:lnTo>
                    <a:pt x="2389022" y="11092"/>
                  </a:lnTo>
                  <a:lnTo>
                    <a:pt x="2438400" y="5847"/>
                  </a:lnTo>
                  <a:lnTo>
                    <a:pt x="2487100" y="2342"/>
                  </a:lnTo>
                  <a:lnTo>
                    <a:pt x="2534716" y="439"/>
                  </a:lnTo>
                  <a:lnTo>
                    <a:pt x="2580843" y="0"/>
                  </a:lnTo>
                  <a:lnTo>
                    <a:pt x="2625073" y="884"/>
                  </a:lnTo>
                  <a:lnTo>
                    <a:pt x="2667000" y="2954"/>
                  </a:lnTo>
                  <a:lnTo>
                    <a:pt x="2717028" y="8205"/>
                  </a:lnTo>
                  <a:lnTo>
                    <a:pt x="2765601" y="17191"/>
                  </a:lnTo>
                  <a:lnTo>
                    <a:pt x="2812851" y="29572"/>
                  </a:lnTo>
                  <a:lnTo>
                    <a:pt x="2858911" y="45010"/>
                  </a:lnTo>
                  <a:lnTo>
                    <a:pt x="2903912" y="63163"/>
                  </a:lnTo>
                  <a:lnTo>
                    <a:pt x="2947987" y="83694"/>
                  </a:lnTo>
                  <a:lnTo>
                    <a:pt x="2991268" y="106262"/>
                  </a:lnTo>
                  <a:lnTo>
                    <a:pt x="3033888" y="130528"/>
                  </a:lnTo>
                  <a:lnTo>
                    <a:pt x="3075979" y="156152"/>
                  </a:lnTo>
                  <a:lnTo>
                    <a:pt x="3117673" y="182794"/>
                  </a:lnTo>
                  <a:lnTo>
                    <a:pt x="3159102" y="210116"/>
                  </a:lnTo>
                  <a:lnTo>
                    <a:pt x="3200400" y="237777"/>
                  </a:lnTo>
                </a:path>
              </a:pathLst>
            </a:custGeom>
            <a:ln w="28956">
              <a:solidFill>
                <a:srgbClr val="40458B"/>
              </a:solidFill>
            </a:ln>
          </p:spPr>
          <p:txBody>
            <a:bodyPr wrap="square" lIns="0" tIns="0" rIns="0" bIns="0" rtlCol="0"/>
            <a:lstStyle/>
            <a:p>
              <a:endParaRPr/>
            </a:p>
          </p:txBody>
        </p:sp>
        <p:sp>
          <p:nvSpPr>
            <p:cNvPr id="77" name="object 77"/>
            <p:cNvSpPr/>
            <p:nvPr/>
          </p:nvSpPr>
          <p:spPr>
            <a:xfrm>
              <a:off x="2846831" y="2814827"/>
              <a:ext cx="85344" cy="85344"/>
            </a:xfrm>
            <a:prstGeom prst="rect">
              <a:avLst/>
            </a:prstGeom>
            <a:blipFill>
              <a:blip r:embed="rId2" cstate="print"/>
              <a:stretch>
                <a:fillRect/>
              </a:stretch>
            </a:blipFill>
          </p:spPr>
          <p:txBody>
            <a:bodyPr wrap="square" lIns="0" tIns="0" rIns="0" bIns="0" rtlCol="0"/>
            <a:lstStyle/>
            <a:p>
              <a:endParaRPr/>
            </a:p>
          </p:txBody>
        </p:sp>
        <p:sp>
          <p:nvSpPr>
            <p:cNvPr id="78" name="object 78"/>
            <p:cNvSpPr/>
            <p:nvPr/>
          </p:nvSpPr>
          <p:spPr>
            <a:xfrm>
              <a:off x="3424427" y="1748027"/>
              <a:ext cx="85344" cy="85344"/>
            </a:xfrm>
            <a:prstGeom prst="rect">
              <a:avLst/>
            </a:prstGeom>
            <a:blipFill>
              <a:blip r:embed="rId2" cstate="print"/>
              <a:stretch>
                <a:fillRect/>
              </a:stretch>
            </a:blipFill>
          </p:spPr>
          <p:txBody>
            <a:bodyPr wrap="square" lIns="0" tIns="0" rIns="0" bIns="0" rtlCol="0"/>
            <a:lstStyle/>
            <a:p>
              <a:endParaRPr/>
            </a:p>
          </p:txBody>
        </p:sp>
        <p:sp>
          <p:nvSpPr>
            <p:cNvPr id="79" name="object 79"/>
            <p:cNvSpPr/>
            <p:nvPr/>
          </p:nvSpPr>
          <p:spPr>
            <a:xfrm>
              <a:off x="2855975" y="4415027"/>
              <a:ext cx="85344" cy="85344"/>
            </a:xfrm>
            <a:prstGeom prst="rect">
              <a:avLst/>
            </a:prstGeom>
            <a:blipFill>
              <a:blip r:embed="rId2" cstate="print"/>
              <a:stretch>
                <a:fillRect/>
              </a:stretch>
            </a:blipFill>
          </p:spPr>
          <p:txBody>
            <a:bodyPr wrap="square" lIns="0" tIns="0" rIns="0" bIns="0" rtlCol="0"/>
            <a:lstStyle/>
            <a:p>
              <a:endParaRPr/>
            </a:p>
          </p:txBody>
        </p:sp>
        <p:sp>
          <p:nvSpPr>
            <p:cNvPr id="80" name="object 80"/>
            <p:cNvSpPr/>
            <p:nvPr/>
          </p:nvSpPr>
          <p:spPr>
            <a:xfrm>
              <a:off x="3424427" y="4931663"/>
              <a:ext cx="85344" cy="85344"/>
            </a:xfrm>
            <a:prstGeom prst="rect">
              <a:avLst/>
            </a:prstGeom>
            <a:blipFill>
              <a:blip r:embed="rId3" cstate="print"/>
              <a:stretch>
                <a:fillRect/>
              </a:stretch>
            </a:blipFill>
          </p:spPr>
          <p:txBody>
            <a:bodyPr wrap="square" lIns="0" tIns="0" rIns="0" bIns="0" rtlCol="0"/>
            <a:lstStyle/>
            <a:p>
              <a:endParaRPr/>
            </a:p>
          </p:txBody>
        </p:sp>
        <p:sp>
          <p:nvSpPr>
            <p:cNvPr id="81" name="object 81"/>
            <p:cNvSpPr/>
            <p:nvPr/>
          </p:nvSpPr>
          <p:spPr>
            <a:xfrm>
              <a:off x="4136135" y="6038087"/>
              <a:ext cx="85344" cy="85343"/>
            </a:xfrm>
            <a:prstGeom prst="rect">
              <a:avLst/>
            </a:prstGeom>
            <a:blipFill>
              <a:blip r:embed="rId4" cstate="print"/>
              <a:stretch>
                <a:fillRect/>
              </a:stretch>
            </a:blipFill>
          </p:spPr>
          <p:txBody>
            <a:bodyPr wrap="square" lIns="0" tIns="0" rIns="0" bIns="0" rtlCol="0"/>
            <a:lstStyle/>
            <a:p>
              <a:endParaRPr/>
            </a:p>
          </p:txBody>
        </p:sp>
        <p:sp>
          <p:nvSpPr>
            <p:cNvPr id="82" name="object 82"/>
            <p:cNvSpPr/>
            <p:nvPr/>
          </p:nvSpPr>
          <p:spPr>
            <a:xfrm>
              <a:off x="4136135" y="1577339"/>
              <a:ext cx="85344" cy="85344"/>
            </a:xfrm>
            <a:prstGeom prst="rect">
              <a:avLst/>
            </a:prstGeom>
            <a:blipFill>
              <a:blip r:embed="rId2" cstate="print"/>
              <a:stretch>
                <a:fillRect/>
              </a:stretch>
            </a:blipFill>
          </p:spPr>
          <p:txBody>
            <a:bodyPr wrap="square" lIns="0" tIns="0" rIns="0" bIns="0" rtlCol="0"/>
            <a:lstStyle/>
            <a:p>
              <a:endParaRPr/>
            </a:p>
          </p:txBody>
        </p:sp>
      </p:grpSp>
      <p:sp>
        <p:nvSpPr>
          <p:cNvPr id="83" name="object 83"/>
          <p:cNvSpPr txBox="1"/>
          <p:nvPr/>
        </p:nvSpPr>
        <p:spPr>
          <a:xfrm>
            <a:off x="1152314" y="4757166"/>
            <a:ext cx="1794087" cy="228268"/>
          </a:xfrm>
          <a:prstGeom prst="rect">
            <a:avLst/>
          </a:prstGeom>
        </p:spPr>
        <p:txBody>
          <a:bodyPr vert="horz" wrap="square" lIns="0" tIns="12700" rIns="0" bIns="0" rtlCol="0">
            <a:spAutoFit/>
          </a:bodyPr>
          <a:lstStyle/>
          <a:p>
            <a:pPr marL="12700">
              <a:lnSpc>
                <a:spcPct val="100000"/>
              </a:lnSpc>
              <a:spcBef>
                <a:spcPts val="100"/>
              </a:spcBef>
            </a:pPr>
            <a:r>
              <a:rPr sz="1400" spc="-5" dirty="0">
                <a:solidFill>
                  <a:srgbClr val="40458B"/>
                </a:solidFill>
                <a:latin typeface="Tahoma"/>
                <a:cs typeface="Tahoma"/>
              </a:rPr>
              <a:t>Marginal</a:t>
            </a:r>
            <a:r>
              <a:rPr sz="1400" spc="-70" dirty="0">
                <a:solidFill>
                  <a:srgbClr val="40458B"/>
                </a:solidFill>
                <a:latin typeface="Tahoma"/>
                <a:cs typeface="Tahoma"/>
              </a:rPr>
              <a:t> </a:t>
            </a:r>
            <a:r>
              <a:rPr sz="1400" dirty="0">
                <a:solidFill>
                  <a:srgbClr val="40458B"/>
                </a:solidFill>
                <a:latin typeface="Tahoma"/>
                <a:cs typeface="Tahoma"/>
              </a:rPr>
              <a:t>product</a:t>
            </a:r>
            <a:endParaRPr sz="1400" dirty="0">
              <a:latin typeface="Tahoma"/>
              <a:cs typeface="Tahoma"/>
            </a:endParaRPr>
          </a:p>
        </p:txBody>
      </p:sp>
      <p:sp>
        <p:nvSpPr>
          <p:cNvPr id="84" name="object 84"/>
          <p:cNvSpPr txBox="1"/>
          <p:nvPr/>
        </p:nvSpPr>
        <p:spPr>
          <a:xfrm>
            <a:off x="1298787" y="5442916"/>
            <a:ext cx="1749213" cy="228268"/>
          </a:xfrm>
          <a:prstGeom prst="rect">
            <a:avLst/>
          </a:prstGeom>
        </p:spPr>
        <p:txBody>
          <a:bodyPr vert="horz" wrap="square" lIns="0" tIns="12700" rIns="0" bIns="0" rtlCol="0">
            <a:spAutoFit/>
          </a:bodyPr>
          <a:lstStyle/>
          <a:p>
            <a:pPr marL="12700">
              <a:lnSpc>
                <a:spcPct val="100000"/>
              </a:lnSpc>
              <a:spcBef>
                <a:spcPts val="100"/>
              </a:spcBef>
            </a:pPr>
            <a:r>
              <a:rPr sz="1400" spc="-15" dirty="0">
                <a:solidFill>
                  <a:srgbClr val="40458B"/>
                </a:solidFill>
                <a:latin typeface="Tahoma"/>
                <a:cs typeface="Tahoma"/>
              </a:rPr>
              <a:t>Average</a:t>
            </a:r>
            <a:r>
              <a:rPr sz="1400" spc="-55" dirty="0">
                <a:solidFill>
                  <a:srgbClr val="40458B"/>
                </a:solidFill>
                <a:latin typeface="Tahoma"/>
                <a:cs typeface="Tahoma"/>
              </a:rPr>
              <a:t> </a:t>
            </a:r>
            <a:r>
              <a:rPr sz="1400" dirty="0">
                <a:solidFill>
                  <a:srgbClr val="40458B"/>
                </a:solidFill>
                <a:latin typeface="Tahoma"/>
                <a:cs typeface="Tahoma"/>
              </a:rPr>
              <a:t>product</a:t>
            </a:r>
            <a:endParaRPr sz="1400" dirty="0">
              <a:latin typeface="Tahoma"/>
              <a:cs typeface="Tahoma"/>
            </a:endParaRPr>
          </a:p>
        </p:txBody>
      </p:sp>
      <p:sp>
        <p:nvSpPr>
          <p:cNvPr id="85" name="object 85"/>
          <p:cNvSpPr txBox="1"/>
          <p:nvPr/>
        </p:nvSpPr>
        <p:spPr>
          <a:xfrm>
            <a:off x="1508557" y="4070985"/>
            <a:ext cx="452967" cy="228268"/>
          </a:xfrm>
          <a:prstGeom prst="rect">
            <a:avLst/>
          </a:prstGeom>
        </p:spPr>
        <p:txBody>
          <a:bodyPr vert="horz" wrap="square" lIns="0" tIns="12700" rIns="0" bIns="0" rtlCol="0">
            <a:spAutoFit/>
          </a:bodyPr>
          <a:lstStyle/>
          <a:p>
            <a:pPr marL="38100">
              <a:lnSpc>
                <a:spcPct val="100000"/>
              </a:lnSpc>
              <a:spcBef>
                <a:spcPts val="100"/>
              </a:spcBef>
            </a:pPr>
            <a:r>
              <a:rPr sz="1400" dirty="0">
                <a:solidFill>
                  <a:srgbClr val="40458B"/>
                </a:solidFill>
                <a:latin typeface="Tahoma"/>
                <a:cs typeface="Tahoma"/>
              </a:rPr>
              <a:t>AP</a:t>
            </a:r>
            <a:r>
              <a:rPr sz="1350" baseline="-21604" dirty="0">
                <a:solidFill>
                  <a:srgbClr val="40458B"/>
                </a:solidFill>
                <a:latin typeface="Tahoma"/>
                <a:cs typeface="Tahoma"/>
              </a:rPr>
              <a:t>L</a:t>
            </a:r>
            <a:endParaRPr sz="1350" baseline="-21604">
              <a:latin typeface="Tahoma"/>
              <a:cs typeface="Tahoma"/>
            </a:endParaRPr>
          </a:p>
        </p:txBody>
      </p:sp>
      <p:sp>
        <p:nvSpPr>
          <p:cNvPr id="86" name="object 86"/>
          <p:cNvSpPr txBox="1"/>
          <p:nvPr/>
        </p:nvSpPr>
        <p:spPr>
          <a:xfrm>
            <a:off x="1493926" y="4299585"/>
            <a:ext cx="493607" cy="228268"/>
          </a:xfrm>
          <a:prstGeom prst="rect">
            <a:avLst/>
          </a:prstGeom>
        </p:spPr>
        <p:txBody>
          <a:bodyPr vert="horz" wrap="square" lIns="0" tIns="12700" rIns="0" bIns="0" rtlCol="0">
            <a:spAutoFit/>
          </a:bodyPr>
          <a:lstStyle/>
          <a:p>
            <a:pPr marL="38100">
              <a:lnSpc>
                <a:spcPct val="100000"/>
              </a:lnSpc>
              <a:spcBef>
                <a:spcPts val="100"/>
              </a:spcBef>
            </a:pPr>
            <a:r>
              <a:rPr sz="1400" dirty="0">
                <a:solidFill>
                  <a:srgbClr val="40458B"/>
                </a:solidFill>
                <a:latin typeface="Tahoma"/>
                <a:cs typeface="Tahoma"/>
              </a:rPr>
              <a:t>MP</a:t>
            </a:r>
            <a:r>
              <a:rPr sz="1350" baseline="-21604" dirty="0">
                <a:solidFill>
                  <a:srgbClr val="40458B"/>
                </a:solidFill>
                <a:latin typeface="Tahoma"/>
                <a:cs typeface="Tahoma"/>
              </a:rPr>
              <a:t>L</a:t>
            </a:r>
            <a:endParaRPr sz="1350" baseline="-21604">
              <a:latin typeface="Tahoma"/>
              <a:cs typeface="Tahoma"/>
            </a:endParaRPr>
          </a:p>
        </p:txBody>
      </p:sp>
      <p:sp>
        <p:nvSpPr>
          <p:cNvPr id="87" name="object 87"/>
          <p:cNvSpPr txBox="1"/>
          <p:nvPr/>
        </p:nvSpPr>
        <p:spPr>
          <a:xfrm>
            <a:off x="1629393" y="1631951"/>
            <a:ext cx="303105" cy="228909"/>
          </a:xfrm>
          <a:prstGeom prst="rect">
            <a:avLst/>
          </a:prstGeom>
        </p:spPr>
        <p:txBody>
          <a:bodyPr vert="horz" wrap="square" lIns="0" tIns="13335" rIns="0" bIns="0" rtlCol="0">
            <a:spAutoFit/>
          </a:bodyPr>
          <a:lstStyle/>
          <a:p>
            <a:pPr marL="12700">
              <a:lnSpc>
                <a:spcPct val="100000"/>
              </a:lnSpc>
              <a:spcBef>
                <a:spcPts val="105"/>
              </a:spcBef>
            </a:pPr>
            <a:r>
              <a:rPr sz="1400" spc="-5" dirty="0">
                <a:solidFill>
                  <a:srgbClr val="40458B"/>
                </a:solidFill>
                <a:latin typeface="Tahoma"/>
                <a:cs typeface="Tahoma"/>
              </a:rPr>
              <a:t>TP</a:t>
            </a:r>
            <a:endParaRPr sz="1400">
              <a:latin typeface="Tahoma"/>
              <a:cs typeface="Tahoma"/>
            </a:endParaRPr>
          </a:p>
        </p:txBody>
      </p:sp>
      <p:sp>
        <p:nvSpPr>
          <p:cNvPr id="88" name="object 88"/>
          <p:cNvSpPr txBox="1"/>
          <p:nvPr/>
        </p:nvSpPr>
        <p:spPr>
          <a:xfrm>
            <a:off x="3661833" y="2597276"/>
            <a:ext cx="196427" cy="258404"/>
          </a:xfrm>
          <a:prstGeom prst="rect">
            <a:avLst/>
          </a:prstGeom>
        </p:spPr>
        <p:txBody>
          <a:bodyPr vert="horz" wrap="square" lIns="0" tIns="12065" rIns="0" bIns="0" rtlCol="0">
            <a:spAutoFit/>
          </a:bodyPr>
          <a:lstStyle/>
          <a:p>
            <a:pPr marL="12700">
              <a:lnSpc>
                <a:spcPct val="100000"/>
              </a:lnSpc>
              <a:spcBef>
                <a:spcPts val="95"/>
              </a:spcBef>
            </a:pPr>
            <a:r>
              <a:rPr sz="1600" spc="-5" dirty="0">
                <a:solidFill>
                  <a:srgbClr val="40458B"/>
                </a:solidFill>
                <a:latin typeface="Tahoma"/>
                <a:cs typeface="Tahoma"/>
              </a:rPr>
              <a:t>A</a:t>
            </a:r>
            <a:endParaRPr sz="1600">
              <a:latin typeface="Tahoma"/>
              <a:cs typeface="Tahoma"/>
            </a:endParaRPr>
          </a:p>
        </p:txBody>
      </p:sp>
      <p:sp>
        <p:nvSpPr>
          <p:cNvPr id="89" name="object 89"/>
          <p:cNvSpPr txBox="1"/>
          <p:nvPr/>
        </p:nvSpPr>
        <p:spPr>
          <a:xfrm>
            <a:off x="3659293" y="4193285"/>
            <a:ext cx="196427" cy="258404"/>
          </a:xfrm>
          <a:prstGeom prst="rect">
            <a:avLst/>
          </a:prstGeom>
        </p:spPr>
        <p:txBody>
          <a:bodyPr vert="horz" wrap="square" lIns="0" tIns="12065" rIns="0" bIns="0" rtlCol="0">
            <a:spAutoFit/>
          </a:bodyPr>
          <a:lstStyle/>
          <a:p>
            <a:pPr marL="12700">
              <a:lnSpc>
                <a:spcPct val="100000"/>
              </a:lnSpc>
              <a:spcBef>
                <a:spcPts val="95"/>
              </a:spcBef>
            </a:pPr>
            <a:r>
              <a:rPr sz="1600" spc="-5" dirty="0">
                <a:solidFill>
                  <a:srgbClr val="40458B"/>
                </a:solidFill>
                <a:latin typeface="Tahoma"/>
                <a:cs typeface="Tahoma"/>
              </a:rPr>
              <a:t>A</a:t>
            </a:r>
            <a:endParaRPr sz="1600">
              <a:latin typeface="Tahoma"/>
              <a:cs typeface="Tahoma"/>
            </a:endParaRPr>
          </a:p>
        </p:txBody>
      </p:sp>
      <p:sp>
        <p:nvSpPr>
          <p:cNvPr id="90" name="object 90"/>
          <p:cNvSpPr txBox="1"/>
          <p:nvPr/>
        </p:nvSpPr>
        <p:spPr>
          <a:xfrm>
            <a:off x="4373034" y="1557273"/>
            <a:ext cx="193887" cy="258404"/>
          </a:xfrm>
          <a:prstGeom prst="rect">
            <a:avLst/>
          </a:prstGeom>
        </p:spPr>
        <p:txBody>
          <a:bodyPr vert="horz" wrap="square" lIns="0" tIns="12065" rIns="0" bIns="0" rtlCol="0">
            <a:spAutoFit/>
          </a:bodyPr>
          <a:lstStyle/>
          <a:p>
            <a:pPr marL="12700">
              <a:lnSpc>
                <a:spcPct val="100000"/>
              </a:lnSpc>
              <a:spcBef>
                <a:spcPts val="95"/>
              </a:spcBef>
            </a:pPr>
            <a:r>
              <a:rPr sz="1600" spc="-5" dirty="0">
                <a:solidFill>
                  <a:srgbClr val="40458B"/>
                </a:solidFill>
                <a:latin typeface="Tahoma"/>
                <a:cs typeface="Tahoma"/>
              </a:rPr>
              <a:t>B</a:t>
            </a:r>
            <a:endParaRPr sz="1600">
              <a:latin typeface="Tahoma"/>
              <a:cs typeface="Tahoma"/>
            </a:endParaRPr>
          </a:p>
        </p:txBody>
      </p:sp>
      <p:sp>
        <p:nvSpPr>
          <p:cNvPr id="91" name="object 91"/>
          <p:cNvSpPr txBox="1"/>
          <p:nvPr/>
        </p:nvSpPr>
        <p:spPr>
          <a:xfrm>
            <a:off x="4593167" y="4694709"/>
            <a:ext cx="2330027" cy="1388110"/>
          </a:xfrm>
          <a:prstGeom prst="rect">
            <a:avLst/>
          </a:prstGeom>
        </p:spPr>
        <p:txBody>
          <a:bodyPr vert="horz" wrap="square" lIns="0" tIns="0" rIns="0" bIns="0" rtlCol="0">
            <a:spAutoFit/>
          </a:bodyPr>
          <a:lstStyle/>
          <a:p>
            <a:pPr>
              <a:lnSpc>
                <a:spcPts val="1914"/>
              </a:lnSpc>
            </a:pPr>
            <a:r>
              <a:rPr sz="1600" spc="-5" dirty="0">
                <a:solidFill>
                  <a:srgbClr val="40458B"/>
                </a:solidFill>
                <a:latin typeface="Tahoma"/>
                <a:cs typeface="Tahoma"/>
              </a:rPr>
              <a:t>B</a:t>
            </a:r>
            <a:endParaRPr sz="1600">
              <a:latin typeface="Tahoma"/>
              <a:cs typeface="Tahoma"/>
            </a:endParaRPr>
          </a:p>
          <a:p>
            <a:pPr>
              <a:lnSpc>
                <a:spcPct val="100000"/>
              </a:lnSpc>
            </a:pPr>
            <a:endParaRPr sz="1900">
              <a:latin typeface="Tahoma"/>
              <a:cs typeface="Tahoma"/>
            </a:endParaRPr>
          </a:p>
          <a:p>
            <a:pPr>
              <a:lnSpc>
                <a:spcPct val="100000"/>
              </a:lnSpc>
            </a:pPr>
            <a:endParaRPr sz="1900">
              <a:latin typeface="Tahoma"/>
              <a:cs typeface="Tahoma"/>
            </a:endParaRPr>
          </a:p>
          <a:p>
            <a:pPr>
              <a:lnSpc>
                <a:spcPct val="100000"/>
              </a:lnSpc>
              <a:spcBef>
                <a:spcPts val="30"/>
              </a:spcBef>
            </a:pPr>
            <a:endParaRPr sz="2050">
              <a:latin typeface="Tahoma"/>
              <a:cs typeface="Tahoma"/>
            </a:endParaRPr>
          </a:p>
          <a:p>
            <a:pPr marL="762000">
              <a:lnSpc>
                <a:spcPct val="100000"/>
              </a:lnSpc>
              <a:tabLst>
                <a:tab pos="1304925" algn="l"/>
              </a:tabLst>
            </a:pPr>
            <a:r>
              <a:rPr sz="1600" spc="-5" dirty="0">
                <a:solidFill>
                  <a:srgbClr val="40458B"/>
                </a:solidFill>
                <a:latin typeface="Tahoma"/>
                <a:cs typeface="Tahoma"/>
              </a:rPr>
              <a:t>C	</a:t>
            </a:r>
            <a:r>
              <a:rPr sz="1400" dirty="0">
                <a:solidFill>
                  <a:srgbClr val="40458B"/>
                </a:solidFill>
                <a:latin typeface="Tahoma"/>
                <a:cs typeface="Tahoma"/>
              </a:rPr>
              <a:t>L</a:t>
            </a:r>
            <a:r>
              <a:rPr sz="1400" spc="-10" dirty="0">
                <a:solidFill>
                  <a:srgbClr val="40458B"/>
                </a:solidFill>
                <a:latin typeface="Tahoma"/>
                <a:cs typeface="Tahoma"/>
              </a:rPr>
              <a:t>a</a:t>
            </a:r>
            <a:r>
              <a:rPr sz="1400" dirty="0">
                <a:solidFill>
                  <a:srgbClr val="40458B"/>
                </a:solidFill>
                <a:latin typeface="Tahoma"/>
                <a:cs typeface="Tahoma"/>
              </a:rPr>
              <a:t>b</a:t>
            </a:r>
            <a:r>
              <a:rPr sz="1400" spc="5" dirty="0">
                <a:solidFill>
                  <a:srgbClr val="40458B"/>
                </a:solidFill>
                <a:latin typeface="Tahoma"/>
                <a:cs typeface="Tahoma"/>
              </a:rPr>
              <a:t>o</a:t>
            </a:r>
            <a:r>
              <a:rPr sz="1400" dirty="0">
                <a:solidFill>
                  <a:srgbClr val="40458B"/>
                </a:solidFill>
                <a:latin typeface="Tahoma"/>
                <a:cs typeface="Tahoma"/>
              </a:rPr>
              <a:t>r</a:t>
            </a:r>
            <a:endParaRPr sz="1400">
              <a:latin typeface="Tahoma"/>
              <a:cs typeface="Tahoma"/>
            </a:endParaRPr>
          </a:p>
        </p:txBody>
      </p:sp>
      <p:sp>
        <p:nvSpPr>
          <p:cNvPr id="92" name="object 92"/>
          <p:cNvSpPr txBox="1"/>
          <p:nvPr/>
        </p:nvSpPr>
        <p:spPr>
          <a:xfrm>
            <a:off x="5488601" y="1328673"/>
            <a:ext cx="196427" cy="258404"/>
          </a:xfrm>
          <a:prstGeom prst="rect">
            <a:avLst/>
          </a:prstGeom>
        </p:spPr>
        <p:txBody>
          <a:bodyPr vert="horz" wrap="square" lIns="0" tIns="12065" rIns="0" bIns="0" rtlCol="0">
            <a:spAutoFit/>
          </a:bodyPr>
          <a:lstStyle/>
          <a:p>
            <a:pPr marL="12700">
              <a:lnSpc>
                <a:spcPct val="100000"/>
              </a:lnSpc>
              <a:spcBef>
                <a:spcPts val="95"/>
              </a:spcBef>
            </a:pPr>
            <a:r>
              <a:rPr sz="1600" spc="-5" dirty="0">
                <a:solidFill>
                  <a:srgbClr val="40458B"/>
                </a:solidFill>
                <a:latin typeface="Tahoma"/>
                <a:cs typeface="Tahoma"/>
              </a:rPr>
              <a:t>C</a:t>
            </a:r>
            <a:endParaRPr sz="1600">
              <a:latin typeface="Tahoma"/>
              <a:cs typeface="Tahoma"/>
            </a:endParaRPr>
          </a:p>
        </p:txBody>
      </p:sp>
      <p:sp>
        <p:nvSpPr>
          <p:cNvPr id="93" name="object 93"/>
          <p:cNvSpPr txBox="1"/>
          <p:nvPr/>
        </p:nvSpPr>
        <p:spPr>
          <a:xfrm>
            <a:off x="7213600" y="1371601"/>
            <a:ext cx="4673600" cy="1983876"/>
          </a:xfrm>
          <a:prstGeom prst="rect">
            <a:avLst/>
          </a:prstGeom>
          <a:solidFill>
            <a:srgbClr val="CCEBFF">
              <a:alpha val="59999"/>
            </a:srgbClr>
          </a:solidFill>
        </p:spPr>
        <p:txBody>
          <a:bodyPr vert="horz" wrap="square" lIns="0" tIns="44450" rIns="0" bIns="0" rtlCol="0">
            <a:spAutoFit/>
          </a:bodyPr>
          <a:lstStyle/>
          <a:p>
            <a:pPr marL="92075" marR="307340">
              <a:lnSpc>
                <a:spcPct val="100000"/>
              </a:lnSpc>
              <a:spcBef>
                <a:spcPts val="350"/>
              </a:spcBef>
              <a:buChar char="•"/>
              <a:tabLst>
                <a:tab pos="267970" algn="l"/>
              </a:tabLst>
            </a:pPr>
            <a:r>
              <a:rPr sz="1800" dirty="0">
                <a:solidFill>
                  <a:srgbClr val="40458B"/>
                </a:solidFill>
                <a:latin typeface="Tahoma"/>
                <a:cs typeface="Tahoma"/>
              </a:rPr>
              <a:t>This </a:t>
            </a:r>
            <a:r>
              <a:rPr sz="1800" spc="-10" dirty="0">
                <a:solidFill>
                  <a:srgbClr val="40458B"/>
                </a:solidFill>
                <a:latin typeface="Tahoma"/>
                <a:cs typeface="Tahoma"/>
              </a:rPr>
              <a:t>law </a:t>
            </a:r>
            <a:r>
              <a:rPr sz="1800" spc="-5" dirty="0">
                <a:solidFill>
                  <a:srgbClr val="40458B"/>
                </a:solidFill>
                <a:latin typeface="Tahoma"/>
                <a:cs typeface="Tahoma"/>
              </a:rPr>
              <a:t>states that </a:t>
            </a:r>
            <a:r>
              <a:rPr sz="1800" dirty="0">
                <a:solidFill>
                  <a:srgbClr val="40458B"/>
                </a:solidFill>
                <a:latin typeface="Tahoma"/>
                <a:cs typeface="Tahoma"/>
              </a:rPr>
              <a:t>as  </a:t>
            </a:r>
            <a:r>
              <a:rPr sz="1800" spc="-5" dirty="0">
                <a:solidFill>
                  <a:srgbClr val="40458B"/>
                </a:solidFill>
                <a:latin typeface="Tahoma"/>
                <a:cs typeface="Tahoma"/>
              </a:rPr>
              <a:t>additional </a:t>
            </a:r>
            <a:r>
              <a:rPr sz="1800" dirty="0">
                <a:solidFill>
                  <a:srgbClr val="40458B"/>
                </a:solidFill>
                <a:latin typeface="Tahoma"/>
                <a:cs typeface="Tahoma"/>
              </a:rPr>
              <a:t>units of </a:t>
            </a:r>
            <a:r>
              <a:rPr sz="1800" spc="-5" dirty="0">
                <a:solidFill>
                  <a:srgbClr val="40458B"/>
                </a:solidFill>
                <a:latin typeface="Tahoma"/>
                <a:cs typeface="Tahoma"/>
              </a:rPr>
              <a:t>an input are  </a:t>
            </a:r>
            <a:r>
              <a:rPr sz="1800" dirty="0">
                <a:solidFill>
                  <a:srgbClr val="40458B"/>
                </a:solidFill>
                <a:latin typeface="Tahoma"/>
                <a:cs typeface="Tahoma"/>
              </a:rPr>
              <a:t>used in a </a:t>
            </a:r>
            <a:r>
              <a:rPr sz="1800" spc="-5" dirty="0">
                <a:solidFill>
                  <a:srgbClr val="40458B"/>
                </a:solidFill>
                <a:latin typeface="Tahoma"/>
                <a:cs typeface="Tahoma"/>
              </a:rPr>
              <a:t>production process,  </a:t>
            </a:r>
            <a:r>
              <a:rPr sz="1800" spc="-10" dirty="0">
                <a:solidFill>
                  <a:srgbClr val="40458B"/>
                </a:solidFill>
                <a:latin typeface="Tahoma"/>
                <a:cs typeface="Tahoma"/>
              </a:rPr>
              <a:t>while </a:t>
            </a:r>
            <a:r>
              <a:rPr sz="1800" spc="-5" dirty="0">
                <a:solidFill>
                  <a:srgbClr val="40458B"/>
                </a:solidFill>
                <a:latin typeface="Tahoma"/>
                <a:cs typeface="Tahoma"/>
              </a:rPr>
              <a:t>holding all other inputs  constant, the resulting  increments to output (or </a:t>
            </a:r>
            <a:r>
              <a:rPr sz="1800" spc="-10" dirty="0">
                <a:solidFill>
                  <a:srgbClr val="40458B"/>
                </a:solidFill>
                <a:latin typeface="Tahoma"/>
                <a:cs typeface="Tahoma"/>
              </a:rPr>
              <a:t>total  </a:t>
            </a:r>
            <a:r>
              <a:rPr sz="1800" spc="-5" dirty="0">
                <a:solidFill>
                  <a:srgbClr val="40458B"/>
                </a:solidFill>
                <a:latin typeface="Tahoma"/>
                <a:cs typeface="Tahoma"/>
              </a:rPr>
              <a:t>product) begin to diminish  beyond some point (after A, </a:t>
            </a:r>
            <a:r>
              <a:rPr sz="1800" spc="-10" dirty="0">
                <a:solidFill>
                  <a:srgbClr val="40458B"/>
                </a:solidFill>
                <a:latin typeface="Tahoma"/>
                <a:cs typeface="Tahoma"/>
              </a:rPr>
              <a:t>in  </a:t>
            </a:r>
            <a:r>
              <a:rPr sz="1800" spc="-5" dirty="0">
                <a:solidFill>
                  <a:srgbClr val="40458B"/>
                </a:solidFill>
                <a:latin typeface="Tahoma"/>
                <a:cs typeface="Tahoma"/>
              </a:rPr>
              <a:t>the </a:t>
            </a:r>
            <a:r>
              <a:rPr sz="1800" spc="-10" dirty="0">
                <a:solidFill>
                  <a:srgbClr val="40458B"/>
                </a:solidFill>
                <a:latin typeface="Tahoma"/>
                <a:cs typeface="Tahoma"/>
              </a:rPr>
              <a:t>bottom</a:t>
            </a:r>
            <a:r>
              <a:rPr sz="1800" dirty="0">
                <a:solidFill>
                  <a:srgbClr val="40458B"/>
                </a:solidFill>
                <a:latin typeface="Tahoma"/>
                <a:cs typeface="Tahoma"/>
              </a:rPr>
              <a:t> </a:t>
            </a:r>
            <a:r>
              <a:rPr sz="1800" spc="-10" dirty="0">
                <a:solidFill>
                  <a:srgbClr val="40458B"/>
                </a:solidFill>
                <a:latin typeface="Tahoma"/>
                <a:cs typeface="Tahoma"/>
              </a:rPr>
              <a:t>graph)</a:t>
            </a:r>
            <a:endParaRPr sz="1800" dirty="0">
              <a:latin typeface="Tahoma"/>
              <a:cs typeface="Tahoma"/>
            </a:endParaRPr>
          </a:p>
        </p:txBody>
      </p:sp>
      <p:sp>
        <p:nvSpPr>
          <p:cNvPr id="94" name="object 94"/>
          <p:cNvSpPr/>
          <p:nvPr/>
        </p:nvSpPr>
        <p:spPr>
          <a:xfrm>
            <a:off x="3860800" y="4191000"/>
            <a:ext cx="3048000" cy="1905000"/>
          </a:xfrm>
          <a:custGeom>
            <a:avLst/>
            <a:gdLst/>
            <a:ahLst/>
            <a:cxnLst/>
            <a:rect l="l" t="t" r="r" b="b"/>
            <a:pathLst>
              <a:path w="2286000" h="1905000">
                <a:moveTo>
                  <a:pt x="2286000" y="0"/>
                </a:moveTo>
                <a:lnTo>
                  <a:pt x="0" y="0"/>
                </a:lnTo>
                <a:lnTo>
                  <a:pt x="0" y="1905000"/>
                </a:lnTo>
                <a:lnTo>
                  <a:pt x="2286000" y="1905000"/>
                </a:lnTo>
                <a:lnTo>
                  <a:pt x="2286000" y="0"/>
                </a:lnTo>
                <a:close/>
              </a:path>
            </a:pathLst>
          </a:custGeom>
          <a:solidFill>
            <a:srgbClr val="CCEBFF">
              <a:alpha val="74116"/>
            </a:srgbClr>
          </a:solidFill>
        </p:spPr>
        <p:txBody>
          <a:bodyPr wrap="square" lIns="0" tIns="0" rIns="0" bIns="0" rtlCol="0"/>
          <a:lstStyle/>
          <a:p>
            <a:endParaRPr/>
          </a:p>
        </p:txBody>
      </p:sp>
      <p:sp>
        <p:nvSpPr>
          <p:cNvPr id="95" name="object 95"/>
          <p:cNvSpPr txBox="1"/>
          <p:nvPr/>
        </p:nvSpPr>
        <p:spPr>
          <a:xfrm>
            <a:off x="7298605" y="4180459"/>
            <a:ext cx="4090247" cy="258404"/>
          </a:xfrm>
          <a:prstGeom prst="rect">
            <a:avLst/>
          </a:prstGeom>
        </p:spPr>
        <p:txBody>
          <a:bodyPr vert="horz" wrap="square" lIns="0" tIns="12065" rIns="0" bIns="0" rtlCol="0">
            <a:spAutoFit/>
          </a:bodyPr>
          <a:lstStyle/>
          <a:p>
            <a:pPr marL="167640" indent="-155575">
              <a:lnSpc>
                <a:spcPct val="100000"/>
              </a:lnSpc>
              <a:spcBef>
                <a:spcPts val="95"/>
              </a:spcBef>
              <a:buChar char="•"/>
              <a:tabLst>
                <a:tab pos="168275" algn="l"/>
              </a:tabLst>
            </a:pPr>
            <a:r>
              <a:rPr sz="1600" spc="-5" dirty="0">
                <a:solidFill>
                  <a:srgbClr val="40458B"/>
                </a:solidFill>
                <a:latin typeface="Tahoma"/>
                <a:cs typeface="Tahoma"/>
              </a:rPr>
              <a:t>As the </a:t>
            </a:r>
            <a:r>
              <a:rPr sz="1600" spc="-10" dirty="0">
                <a:solidFill>
                  <a:srgbClr val="40458B"/>
                </a:solidFill>
                <a:latin typeface="Tahoma"/>
                <a:cs typeface="Tahoma"/>
              </a:rPr>
              <a:t>firm uses </a:t>
            </a:r>
            <a:r>
              <a:rPr sz="1600" spc="-5" dirty="0">
                <a:solidFill>
                  <a:srgbClr val="40458B"/>
                </a:solidFill>
                <a:latin typeface="Tahoma"/>
                <a:cs typeface="Tahoma"/>
              </a:rPr>
              <a:t>more and</a:t>
            </a:r>
            <a:r>
              <a:rPr sz="1600" spc="5" dirty="0">
                <a:solidFill>
                  <a:srgbClr val="40458B"/>
                </a:solidFill>
                <a:latin typeface="Tahoma"/>
                <a:cs typeface="Tahoma"/>
              </a:rPr>
              <a:t> </a:t>
            </a:r>
            <a:r>
              <a:rPr sz="1600" spc="-5" dirty="0">
                <a:solidFill>
                  <a:srgbClr val="40458B"/>
                </a:solidFill>
                <a:latin typeface="Tahoma"/>
                <a:cs typeface="Tahoma"/>
              </a:rPr>
              <a:t>more</a:t>
            </a:r>
            <a:endParaRPr sz="1600">
              <a:latin typeface="Tahoma"/>
              <a:cs typeface="Tahoma"/>
            </a:endParaRPr>
          </a:p>
        </p:txBody>
      </p:sp>
      <p:sp>
        <p:nvSpPr>
          <p:cNvPr id="101" name="object 101"/>
          <p:cNvSpPr txBox="1"/>
          <p:nvPr/>
        </p:nvSpPr>
        <p:spPr>
          <a:xfrm>
            <a:off x="3763433" y="6098441"/>
            <a:ext cx="270933" cy="258404"/>
          </a:xfrm>
          <a:prstGeom prst="rect">
            <a:avLst/>
          </a:prstGeom>
        </p:spPr>
        <p:txBody>
          <a:bodyPr vert="horz" wrap="square" lIns="0" tIns="12065" rIns="0" bIns="0" rtlCol="0">
            <a:spAutoFit/>
          </a:bodyPr>
          <a:lstStyle/>
          <a:p>
            <a:pPr marL="12700">
              <a:lnSpc>
                <a:spcPct val="100000"/>
              </a:lnSpc>
              <a:spcBef>
                <a:spcPts val="95"/>
              </a:spcBef>
            </a:pPr>
            <a:r>
              <a:rPr sz="1600" spc="-45" dirty="0">
                <a:solidFill>
                  <a:srgbClr val="40458B"/>
                </a:solidFill>
                <a:latin typeface="Tahoma"/>
                <a:cs typeface="Tahoma"/>
              </a:rPr>
              <a:t>L</a:t>
            </a:r>
            <a:r>
              <a:rPr sz="1575" spc="15" baseline="-21164" dirty="0">
                <a:solidFill>
                  <a:srgbClr val="40458B"/>
                </a:solidFill>
                <a:latin typeface="Tahoma"/>
                <a:cs typeface="Tahoma"/>
              </a:rPr>
              <a:t>A</a:t>
            </a:r>
            <a:endParaRPr sz="1575" baseline="-21164">
              <a:latin typeface="Tahoma"/>
              <a:cs typeface="Tahoma"/>
            </a:endParaRPr>
          </a:p>
        </p:txBody>
      </p:sp>
      <p:sp>
        <p:nvSpPr>
          <p:cNvPr id="102" name="object 102"/>
          <p:cNvSpPr txBox="1"/>
          <p:nvPr/>
        </p:nvSpPr>
        <p:spPr>
          <a:xfrm>
            <a:off x="4576234" y="6098441"/>
            <a:ext cx="275167" cy="258404"/>
          </a:xfrm>
          <a:prstGeom prst="rect">
            <a:avLst/>
          </a:prstGeom>
        </p:spPr>
        <p:txBody>
          <a:bodyPr vert="horz" wrap="square" lIns="0" tIns="12065" rIns="0" bIns="0" rtlCol="0">
            <a:spAutoFit/>
          </a:bodyPr>
          <a:lstStyle/>
          <a:p>
            <a:pPr marL="12700">
              <a:lnSpc>
                <a:spcPct val="100000"/>
              </a:lnSpc>
              <a:spcBef>
                <a:spcPts val="95"/>
              </a:spcBef>
            </a:pPr>
            <a:r>
              <a:rPr sz="1600" spc="-10" dirty="0">
                <a:solidFill>
                  <a:srgbClr val="40458B"/>
                </a:solidFill>
                <a:latin typeface="Tahoma"/>
                <a:cs typeface="Tahoma"/>
              </a:rPr>
              <a:t>L</a:t>
            </a:r>
            <a:r>
              <a:rPr sz="1575" spc="15" baseline="-21164" dirty="0">
                <a:solidFill>
                  <a:srgbClr val="40458B"/>
                </a:solidFill>
                <a:latin typeface="Tahoma"/>
                <a:cs typeface="Tahoma"/>
              </a:rPr>
              <a:t>B</a:t>
            </a:r>
            <a:endParaRPr sz="1575" baseline="-21164">
              <a:latin typeface="Tahoma"/>
              <a:cs typeface="Tahoma"/>
            </a:endParaRPr>
          </a:p>
        </p:txBody>
      </p:sp>
      <p:sp>
        <p:nvSpPr>
          <p:cNvPr id="103" name="object 103"/>
          <p:cNvSpPr txBox="1"/>
          <p:nvPr/>
        </p:nvSpPr>
        <p:spPr>
          <a:xfrm>
            <a:off x="4993640" y="6098441"/>
            <a:ext cx="2813473" cy="583565"/>
          </a:xfrm>
          <a:prstGeom prst="rect">
            <a:avLst/>
          </a:prstGeom>
        </p:spPr>
        <p:txBody>
          <a:bodyPr vert="horz" wrap="square" lIns="0" tIns="12065" rIns="0" bIns="0" rtlCol="0">
            <a:spAutoFit/>
          </a:bodyPr>
          <a:lstStyle/>
          <a:p>
            <a:pPr marL="309245">
              <a:lnSpc>
                <a:spcPct val="100000"/>
              </a:lnSpc>
              <a:spcBef>
                <a:spcPts val="95"/>
              </a:spcBef>
            </a:pPr>
            <a:r>
              <a:rPr sz="1600" spc="-5" dirty="0">
                <a:solidFill>
                  <a:srgbClr val="40458B"/>
                </a:solidFill>
                <a:latin typeface="Tahoma"/>
                <a:cs typeface="Tahoma"/>
              </a:rPr>
              <a:t>L</a:t>
            </a:r>
            <a:r>
              <a:rPr sz="1575" spc="-7" baseline="-21164" dirty="0">
                <a:solidFill>
                  <a:srgbClr val="40458B"/>
                </a:solidFill>
                <a:latin typeface="Tahoma"/>
                <a:cs typeface="Tahoma"/>
              </a:rPr>
              <a:t>C</a:t>
            </a:r>
            <a:endParaRPr sz="1575" baseline="-21164" dirty="0">
              <a:latin typeface="Tahoma"/>
              <a:cs typeface="Tahoma"/>
            </a:endParaRPr>
          </a:p>
          <a:p>
            <a:pPr marL="12700">
              <a:lnSpc>
                <a:spcPct val="100000"/>
              </a:lnSpc>
              <a:spcBef>
                <a:spcPts val="665"/>
              </a:spcBef>
            </a:pPr>
            <a:endParaRPr sz="1400" dirty="0">
              <a:latin typeface="Comic Sans MS"/>
              <a:cs typeface="Comic Sans MS"/>
            </a:endParaRPr>
          </a:p>
        </p:txBody>
      </p:sp>
      <p:sp>
        <p:nvSpPr>
          <p:cNvPr id="96" name="object 96"/>
          <p:cNvSpPr txBox="1"/>
          <p:nvPr/>
        </p:nvSpPr>
        <p:spPr>
          <a:xfrm>
            <a:off x="7298605" y="4424298"/>
            <a:ext cx="4151207" cy="258404"/>
          </a:xfrm>
          <a:prstGeom prst="rect">
            <a:avLst/>
          </a:prstGeom>
        </p:spPr>
        <p:txBody>
          <a:bodyPr vert="horz" wrap="square" lIns="0" tIns="12065" rIns="0" bIns="0" rtlCol="0">
            <a:spAutoFit/>
          </a:bodyPr>
          <a:lstStyle/>
          <a:p>
            <a:pPr marL="12700">
              <a:lnSpc>
                <a:spcPct val="100000"/>
              </a:lnSpc>
              <a:spcBef>
                <a:spcPts val="95"/>
              </a:spcBef>
            </a:pPr>
            <a:r>
              <a:rPr sz="1600" spc="-10" dirty="0">
                <a:solidFill>
                  <a:srgbClr val="40458B"/>
                </a:solidFill>
                <a:latin typeface="Tahoma"/>
                <a:cs typeface="Tahoma"/>
              </a:rPr>
              <a:t>units </a:t>
            </a:r>
            <a:r>
              <a:rPr sz="1600" spc="-5" dirty="0">
                <a:solidFill>
                  <a:srgbClr val="40458B"/>
                </a:solidFill>
                <a:latin typeface="Tahoma"/>
                <a:cs typeface="Tahoma"/>
              </a:rPr>
              <a:t>of the </a:t>
            </a:r>
            <a:r>
              <a:rPr sz="1600" spc="-10" dirty="0">
                <a:solidFill>
                  <a:srgbClr val="40458B"/>
                </a:solidFill>
                <a:latin typeface="Tahoma"/>
                <a:cs typeface="Tahoma"/>
              </a:rPr>
              <a:t>variable </a:t>
            </a:r>
            <a:r>
              <a:rPr sz="1600" spc="-5" dirty="0">
                <a:solidFill>
                  <a:srgbClr val="40458B"/>
                </a:solidFill>
                <a:latin typeface="Tahoma"/>
                <a:cs typeface="Tahoma"/>
              </a:rPr>
              <a:t>input </a:t>
            </a:r>
            <a:r>
              <a:rPr sz="1600" spc="-10" dirty="0">
                <a:solidFill>
                  <a:srgbClr val="40458B"/>
                </a:solidFill>
                <a:latin typeface="Tahoma"/>
                <a:cs typeface="Tahoma"/>
              </a:rPr>
              <a:t>with</a:t>
            </a:r>
            <a:r>
              <a:rPr sz="1600" spc="50" dirty="0">
                <a:solidFill>
                  <a:srgbClr val="40458B"/>
                </a:solidFill>
                <a:latin typeface="Tahoma"/>
                <a:cs typeface="Tahoma"/>
              </a:rPr>
              <a:t> </a:t>
            </a:r>
            <a:r>
              <a:rPr sz="1600" spc="-5" dirty="0">
                <a:solidFill>
                  <a:srgbClr val="40458B"/>
                </a:solidFill>
                <a:latin typeface="Tahoma"/>
                <a:cs typeface="Tahoma"/>
              </a:rPr>
              <a:t>the</a:t>
            </a:r>
            <a:endParaRPr sz="1600">
              <a:latin typeface="Tahoma"/>
              <a:cs typeface="Tahoma"/>
            </a:endParaRPr>
          </a:p>
        </p:txBody>
      </p:sp>
      <p:sp>
        <p:nvSpPr>
          <p:cNvPr id="97" name="object 97"/>
          <p:cNvSpPr txBox="1"/>
          <p:nvPr/>
        </p:nvSpPr>
        <p:spPr>
          <a:xfrm>
            <a:off x="7298604" y="4667834"/>
            <a:ext cx="3872653" cy="258404"/>
          </a:xfrm>
          <a:prstGeom prst="rect">
            <a:avLst/>
          </a:prstGeom>
        </p:spPr>
        <p:txBody>
          <a:bodyPr vert="horz" wrap="square" lIns="0" tIns="12065" rIns="0" bIns="0" rtlCol="0">
            <a:spAutoFit/>
          </a:bodyPr>
          <a:lstStyle/>
          <a:p>
            <a:pPr marL="12700">
              <a:lnSpc>
                <a:spcPct val="100000"/>
              </a:lnSpc>
              <a:spcBef>
                <a:spcPts val="95"/>
              </a:spcBef>
            </a:pPr>
            <a:r>
              <a:rPr sz="1600" spc="-5" dirty="0">
                <a:solidFill>
                  <a:srgbClr val="40458B"/>
                </a:solidFill>
                <a:latin typeface="Tahoma"/>
                <a:cs typeface="Tahoma"/>
              </a:rPr>
              <a:t>same amount of the </a:t>
            </a:r>
            <a:r>
              <a:rPr sz="1600" spc="-15" dirty="0">
                <a:solidFill>
                  <a:srgbClr val="40458B"/>
                </a:solidFill>
                <a:latin typeface="Tahoma"/>
                <a:cs typeface="Tahoma"/>
              </a:rPr>
              <a:t>fixed</a:t>
            </a:r>
            <a:r>
              <a:rPr sz="1600" spc="15" dirty="0">
                <a:solidFill>
                  <a:srgbClr val="40458B"/>
                </a:solidFill>
                <a:latin typeface="Tahoma"/>
                <a:cs typeface="Tahoma"/>
              </a:rPr>
              <a:t> </a:t>
            </a:r>
            <a:r>
              <a:rPr sz="1600" spc="-5" dirty="0">
                <a:solidFill>
                  <a:srgbClr val="40458B"/>
                </a:solidFill>
                <a:latin typeface="Tahoma"/>
                <a:cs typeface="Tahoma"/>
              </a:rPr>
              <a:t>input,</a:t>
            </a:r>
            <a:endParaRPr sz="1600">
              <a:latin typeface="Tahoma"/>
              <a:cs typeface="Tahoma"/>
            </a:endParaRPr>
          </a:p>
        </p:txBody>
      </p:sp>
      <p:sp>
        <p:nvSpPr>
          <p:cNvPr id="98" name="object 98"/>
          <p:cNvSpPr txBox="1"/>
          <p:nvPr/>
        </p:nvSpPr>
        <p:spPr>
          <a:xfrm>
            <a:off x="7298605" y="4912233"/>
            <a:ext cx="4169833" cy="513080"/>
          </a:xfrm>
          <a:prstGeom prst="rect">
            <a:avLst/>
          </a:prstGeom>
        </p:spPr>
        <p:txBody>
          <a:bodyPr vert="horz" wrap="square" lIns="0" tIns="12065" rIns="0" bIns="0" rtlCol="0">
            <a:spAutoFit/>
          </a:bodyPr>
          <a:lstStyle/>
          <a:p>
            <a:pPr marL="12700" marR="5080">
              <a:lnSpc>
                <a:spcPct val="100000"/>
              </a:lnSpc>
              <a:spcBef>
                <a:spcPts val="95"/>
              </a:spcBef>
            </a:pPr>
            <a:r>
              <a:rPr sz="1600" spc="-10" dirty="0">
                <a:solidFill>
                  <a:srgbClr val="40458B"/>
                </a:solidFill>
                <a:latin typeface="Tahoma"/>
                <a:cs typeface="Tahoma"/>
              </a:rPr>
              <a:t>each </a:t>
            </a:r>
            <a:r>
              <a:rPr sz="1600" spc="-5" dirty="0">
                <a:solidFill>
                  <a:srgbClr val="40458B"/>
                </a:solidFill>
                <a:latin typeface="Tahoma"/>
                <a:cs typeface="Tahoma"/>
              </a:rPr>
              <a:t>additional unit of the </a:t>
            </a:r>
            <a:r>
              <a:rPr sz="1600" spc="-10" dirty="0">
                <a:solidFill>
                  <a:srgbClr val="40458B"/>
                </a:solidFill>
                <a:latin typeface="Tahoma"/>
                <a:cs typeface="Tahoma"/>
              </a:rPr>
              <a:t>variable  </a:t>
            </a:r>
            <a:r>
              <a:rPr sz="1600" spc="-5" dirty="0">
                <a:solidFill>
                  <a:srgbClr val="40458B"/>
                </a:solidFill>
                <a:latin typeface="Tahoma"/>
                <a:cs typeface="Tahoma"/>
              </a:rPr>
              <a:t>input has less and less of the</a:t>
            </a:r>
            <a:r>
              <a:rPr sz="1600" spc="-10" dirty="0">
                <a:solidFill>
                  <a:srgbClr val="40458B"/>
                </a:solidFill>
                <a:latin typeface="Tahoma"/>
                <a:cs typeface="Tahoma"/>
              </a:rPr>
              <a:t> </a:t>
            </a:r>
            <a:r>
              <a:rPr sz="1600" spc="-15" dirty="0">
                <a:solidFill>
                  <a:srgbClr val="40458B"/>
                </a:solidFill>
                <a:latin typeface="Tahoma"/>
                <a:cs typeface="Tahoma"/>
              </a:rPr>
              <a:t>fixed</a:t>
            </a:r>
            <a:endParaRPr sz="1600">
              <a:latin typeface="Tahoma"/>
              <a:cs typeface="Tahoma"/>
            </a:endParaRPr>
          </a:p>
        </p:txBody>
      </p:sp>
      <p:sp>
        <p:nvSpPr>
          <p:cNvPr id="99" name="object 99"/>
          <p:cNvSpPr txBox="1"/>
          <p:nvPr/>
        </p:nvSpPr>
        <p:spPr>
          <a:xfrm>
            <a:off x="7298604" y="5399938"/>
            <a:ext cx="4152053" cy="258404"/>
          </a:xfrm>
          <a:prstGeom prst="rect">
            <a:avLst/>
          </a:prstGeom>
        </p:spPr>
        <p:txBody>
          <a:bodyPr vert="horz" wrap="square" lIns="0" tIns="12065" rIns="0" bIns="0" rtlCol="0">
            <a:spAutoFit/>
          </a:bodyPr>
          <a:lstStyle/>
          <a:p>
            <a:pPr marL="12700">
              <a:lnSpc>
                <a:spcPct val="100000"/>
              </a:lnSpc>
              <a:spcBef>
                <a:spcPts val="95"/>
              </a:spcBef>
            </a:pPr>
            <a:r>
              <a:rPr sz="1600" spc="-5" dirty="0">
                <a:solidFill>
                  <a:srgbClr val="40458B"/>
                </a:solidFill>
                <a:latin typeface="Tahoma"/>
                <a:cs typeface="Tahoma"/>
              </a:rPr>
              <a:t>input </a:t>
            </a:r>
            <a:r>
              <a:rPr sz="1600" spc="-10" dirty="0">
                <a:solidFill>
                  <a:srgbClr val="40458B"/>
                </a:solidFill>
                <a:latin typeface="Tahoma"/>
                <a:cs typeface="Tahoma"/>
              </a:rPr>
              <a:t>to work </a:t>
            </a:r>
            <a:r>
              <a:rPr sz="1600" spc="-5" dirty="0">
                <a:solidFill>
                  <a:srgbClr val="40458B"/>
                </a:solidFill>
                <a:latin typeface="Tahoma"/>
                <a:cs typeface="Tahoma"/>
              </a:rPr>
              <a:t>and, after </a:t>
            </a:r>
            <a:r>
              <a:rPr sz="1600" spc="-10" dirty="0">
                <a:solidFill>
                  <a:srgbClr val="40458B"/>
                </a:solidFill>
                <a:latin typeface="Tahoma"/>
                <a:cs typeface="Tahoma"/>
              </a:rPr>
              <a:t>this</a:t>
            </a:r>
            <a:r>
              <a:rPr sz="1600" spc="75" dirty="0">
                <a:solidFill>
                  <a:srgbClr val="40458B"/>
                </a:solidFill>
                <a:latin typeface="Tahoma"/>
                <a:cs typeface="Tahoma"/>
              </a:rPr>
              <a:t> </a:t>
            </a:r>
            <a:r>
              <a:rPr sz="1600" spc="-10" dirty="0">
                <a:solidFill>
                  <a:srgbClr val="40458B"/>
                </a:solidFill>
                <a:latin typeface="Tahoma"/>
                <a:cs typeface="Tahoma"/>
              </a:rPr>
              <a:t>point,</a:t>
            </a:r>
            <a:endParaRPr sz="1600">
              <a:latin typeface="Tahoma"/>
              <a:cs typeface="Tahoma"/>
            </a:endParaRPr>
          </a:p>
        </p:txBody>
      </p:sp>
      <p:sp>
        <p:nvSpPr>
          <p:cNvPr id="100" name="object 100"/>
          <p:cNvSpPr txBox="1"/>
          <p:nvPr/>
        </p:nvSpPr>
        <p:spPr>
          <a:xfrm>
            <a:off x="7298604" y="5643778"/>
            <a:ext cx="4324773" cy="513080"/>
          </a:xfrm>
          <a:prstGeom prst="rect">
            <a:avLst/>
          </a:prstGeom>
        </p:spPr>
        <p:txBody>
          <a:bodyPr vert="horz" wrap="square" lIns="0" tIns="12065" rIns="0" bIns="0" rtlCol="0">
            <a:spAutoFit/>
          </a:bodyPr>
          <a:lstStyle/>
          <a:p>
            <a:pPr marL="12700" marR="5080">
              <a:lnSpc>
                <a:spcPct val="100000"/>
              </a:lnSpc>
              <a:spcBef>
                <a:spcPts val="95"/>
              </a:spcBef>
            </a:pPr>
            <a:r>
              <a:rPr sz="1600" spc="-5" dirty="0">
                <a:solidFill>
                  <a:srgbClr val="40458B"/>
                </a:solidFill>
                <a:latin typeface="Tahoma"/>
                <a:cs typeface="Tahoma"/>
              </a:rPr>
              <a:t>the marginal product of the </a:t>
            </a:r>
            <a:r>
              <a:rPr sz="1600" spc="-10" dirty="0">
                <a:solidFill>
                  <a:srgbClr val="40458B"/>
                </a:solidFill>
                <a:latin typeface="Tahoma"/>
                <a:cs typeface="Tahoma"/>
              </a:rPr>
              <a:t>variable  </a:t>
            </a:r>
            <a:r>
              <a:rPr sz="1600" spc="-5" dirty="0">
                <a:solidFill>
                  <a:srgbClr val="40458B"/>
                </a:solidFill>
                <a:latin typeface="Tahoma"/>
                <a:cs typeface="Tahoma"/>
              </a:rPr>
              <a:t>input</a:t>
            </a:r>
            <a:r>
              <a:rPr sz="1600" spc="5" dirty="0">
                <a:solidFill>
                  <a:srgbClr val="40458B"/>
                </a:solidFill>
                <a:latin typeface="Tahoma"/>
                <a:cs typeface="Tahoma"/>
              </a:rPr>
              <a:t> </a:t>
            </a:r>
            <a:r>
              <a:rPr sz="1600" spc="-5" dirty="0">
                <a:solidFill>
                  <a:srgbClr val="40458B"/>
                </a:solidFill>
                <a:latin typeface="Tahoma"/>
                <a:cs typeface="Tahoma"/>
              </a:rPr>
              <a:t>declines</a:t>
            </a:r>
            <a:endParaRPr sz="1600">
              <a:latin typeface="Tahoma"/>
              <a:cs typeface="Tahoma"/>
            </a:endParaRPr>
          </a:p>
        </p:txBody>
      </p:sp>
    </p:spTree>
    <p:extLst>
      <p:ext uri="{BB962C8B-B14F-4D97-AF65-F5344CB8AC3E}">
        <p14:creationId xmlns:p14="http://schemas.microsoft.com/office/powerpoint/2010/main" val="105462140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BC8F8D-F486-4A58-9339-BAAF6DE6C91F}"/>
              </a:ext>
            </a:extLst>
          </p:cNvPr>
          <p:cNvSpPr>
            <a:spLocks noGrp="1"/>
          </p:cNvSpPr>
          <p:nvPr>
            <p:ph type="title"/>
          </p:nvPr>
        </p:nvSpPr>
        <p:spPr>
          <a:xfrm>
            <a:off x="354062" y="249382"/>
            <a:ext cx="8596668" cy="646545"/>
          </a:xfrm>
        </p:spPr>
        <p:txBody>
          <a:bodyPr/>
          <a:lstStyle/>
          <a:p>
            <a:r>
              <a:rPr lang="en-US" dirty="0">
                <a:latin typeface="Times New Roman" panose="02020603050405020304" pitchFamily="18" charset="0"/>
                <a:cs typeface="Times New Roman" panose="02020603050405020304" pitchFamily="18" charset="0"/>
              </a:rPr>
              <a:t>Stages of Production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58A9C608-82DD-435B-BC5E-5742E0A2E2E6}"/>
              </a:ext>
            </a:extLst>
          </p:cNvPr>
          <p:cNvSpPr>
            <a:spLocks noGrp="1"/>
          </p:cNvSpPr>
          <p:nvPr>
            <p:ph idx="1"/>
          </p:nvPr>
        </p:nvSpPr>
        <p:spPr>
          <a:xfrm>
            <a:off x="143435" y="895926"/>
            <a:ext cx="9879106" cy="5962073"/>
          </a:xfrm>
        </p:spPr>
        <p:txBody>
          <a:bodyPr anchor="ctr">
            <a:normAutofit/>
          </a:bodyPr>
          <a:lstStyle/>
          <a:p>
            <a:pPr marL="0" indent="0">
              <a:lnSpc>
                <a:spcPct val="150000"/>
              </a:lnSpc>
              <a:buNone/>
            </a:pPr>
            <a:r>
              <a:rPr lang="en-US" sz="1600" b="1" i="0" dirty="0">
                <a:solidFill>
                  <a:srgbClr val="3B3835"/>
                </a:solidFill>
                <a:effectLst/>
                <a:latin typeface="Times New Roman" panose="02020603050405020304" pitchFamily="18" charset="0"/>
                <a:cs typeface="Times New Roman" panose="02020603050405020304" pitchFamily="18" charset="0"/>
              </a:rPr>
              <a:t>Stage I</a:t>
            </a:r>
            <a:r>
              <a:rPr lang="en-US" sz="1600" b="0" i="0" dirty="0">
                <a:solidFill>
                  <a:srgbClr val="3B3835"/>
                </a:solidFill>
                <a:effectLst/>
                <a:latin typeface="Times New Roman" panose="02020603050405020304" pitchFamily="18" charset="0"/>
                <a:cs typeface="Times New Roman" panose="02020603050405020304" pitchFamily="18" charset="0"/>
              </a:rPr>
              <a:t> – </a:t>
            </a:r>
            <a:r>
              <a:rPr lang="en-US" sz="1600" b="1" i="0" dirty="0">
                <a:solidFill>
                  <a:srgbClr val="3B3835"/>
                </a:solidFill>
                <a:effectLst/>
                <a:latin typeface="Times New Roman" panose="02020603050405020304" pitchFamily="18" charset="0"/>
                <a:cs typeface="Times New Roman" panose="02020603050405020304" pitchFamily="18" charset="0"/>
              </a:rPr>
              <a:t>Stage of increasing returns to a factor</a:t>
            </a:r>
            <a:r>
              <a:rPr lang="en-US" sz="1600" b="0" i="0" dirty="0">
                <a:solidFill>
                  <a:srgbClr val="3B3835"/>
                </a:solidFill>
                <a:effectLst/>
                <a:latin typeface="Times New Roman" panose="02020603050405020304" pitchFamily="18" charset="0"/>
                <a:cs typeface="Times New Roman" panose="02020603050405020304" pitchFamily="18" charset="0"/>
              </a:rPr>
              <a:t>: This stage refers to that phase in the production process where MP is increasing and reaches its maximum point. It is the phase where TP is increasing at an increasing rate. The stage starts from the origin and extends till the point of inflexion – the point on the TP curve after which TP increases at a diminishing rate. The total product rises at an increasing rate (=marginal product). Average product also rises. </a:t>
            </a:r>
          </a:p>
          <a:p>
            <a:pPr marL="0" indent="0">
              <a:lnSpc>
                <a:spcPct val="150000"/>
              </a:lnSpc>
              <a:buNone/>
            </a:pPr>
            <a:r>
              <a:rPr lang="en-US" sz="1600" b="1" i="0" dirty="0">
                <a:solidFill>
                  <a:srgbClr val="3B3835"/>
                </a:solidFill>
                <a:effectLst/>
                <a:latin typeface="Times New Roman" panose="02020603050405020304" pitchFamily="18" charset="0"/>
                <a:cs typeface="Times New Roman" panose="02020603050405020304" pitchFamily="18" charset="0"/>
              </a:rPr>
              <a:t>Stage II</a:t>
            </a:r>
            <a:r>
              <a:rPr lang="en-US" sz="1600" b="0" i="0" dirty="0">
                <a:solidFill>
                  <a:srgbClr val="3B3835"/>
                </a:solidFill>
                <a:effectLst/>
                <a:latin typeface="Times New Roman" panose="02020603050405020304" pitchFamily="18" charset="0"/>
                <a:cs typeface="Times New Roman" panose="02020603050405020304" pitchFamily="18" charset="0"/>
              </a:rPr>
              <a:t> – </a:t>
            </a:r>
            <a:r>
              <a:rPr lang="en-US" sz="1600" b="1" i="0" dirty="0">
                <a:solidFill>
                  <a:srgbClr val="3B3835"/>
                </a:solidFill>
                <a:effectLst/>
                <a:latin typeface="Times New Roman" panose="02020603050405020304" pitchFamily="18" charset="0"/>
                <a:cs typeface="Times New Roman" panose="02020603050405020304" pitchFamily="18" charset="0"/>
              </a:rPr>
              <a:t>Stage of diminishing returns to a factor</a:t>
            </a:r>
            <a:r>
              <a:rPr lang="en-US" sz="1600" b="0" i="0" dirty="0">
                <a:solidFill>
                  <a:srgbClr val="3B3835"/>
                </a:solidFill>
                <a:effectLst/>
                <a:latin typeface="Times New Roman" panose="02020603050405020304" pitchFamily="18" charset="0"/>
                <a:cs typeface="Times New Roman" panose="02020603050405020304" pitchFamily="18" charset="0"/>
              </a:rPr>
              <a:t>: It refers to the phase where TP increases at a diminishing rate and reaches its maximum. In this phase, MP is declining but still remains positive. The stage ends where MP = 0. Since this implies efficient utilization of the fixed factor, a firm always operates in the second stage of production. Reaching a certain point, the marginal product begins to diminish. Thus, the rate of increase in the total output slows down. When the average product is maximum, the average product is equal to the marginal product. </a:t>
            </a:r>
          </a:p>
          <a:p>
            <a:pPr marL="0" indent="0">
              <a:lnSpc>
                <a:spcPct val="150000"/>
              </a:lnSpc>
              <a:buNone/>
            </a:pPr>
            <a:r>
              <a:rPr lang="en-US" sz="1600" b="1" i="0" dirty="0">
                <a:solidFill>
                  <a:srgbClr val="3B3835"/>
                </a:solidFill>
                <a:effectLst/>
                <a:latin typeface="Times New Roman" panose="02020603050405020304" pitchFamily="18" charset="0"/>
                <a:cs typeface="Times New Roman" panose="02020603050405020304" pitchFamily="18" charset="0"/>
              </a:rPr>
              <a:t>Stage III</a:t>
            </a:r>
            <a:r>
              <a:rPr lang="en-US" sz="1600" b="0" i="0" dirty="0">
                <a:solidFill>
                  <a:srgbClr val="3B3835"/>
                </a:solidFill>
                <a:effectLst/>
                <a:latin typeface="Times New Roman" panose="02020603050405020304" pitchFamily="18" charset="0"/>
                <a:cs typeface="Times New Roman" panose="02020603050405020304" pitchFamily="18" charset="0"/>
              </a:rPr>
              <a:t> – Stage of Negative returns to a </a:t>
            </a:r>
            <a:r>
              <a:rPr lang="en-US" sz="1600" b="0" i="0" dirty="0" err="1">
                <a:solidFill>
                  <a:srgbClr val="3B3835"/>
                </a:solidFill>
                <a:effectLst/>
                <a:latin typeface="Times New Roman" panose="02020603050405020304" pitchFamily="18" charset="0"/>
                <a:cs typeface="Times New Roman" panose="02020603050405020304" pitchFamily="18" charset="0"/>
              </a:rPr>
              <a:t>factor.As</a:t>
            </a:r>
            <a:r>
              <a:rPr lang="en-US" sz="1600" b="0" i="0" dirty="0">
                <a:solidFill>
                  <a:srgbClr val="3B3835"/>
                </a:solidFill>
                <a:effectLst/>
                <a:latin typeface="Times New Roman" panose="02020603050405020304" pitchFamily="18" charset="0"/>
                <a:cs typeface="Times New Roman" panose="02020603050405020304" pitchFamily="18" charset="0"/>
              </a:rPr>
              <a:t> the marginal product tends to diminish, it ultimately becomes zero and negative thereafter. •When the marginal product becomes zero, the total product is the maximum. Thus when marginal product becomes negative, the total product begins to decline in the same proportion. Even though AP is decreasing, it does not become negative immediately. This stage is not at all feasible for operation for any firm as the TP starts to decline, which means that production has surpassed the optimum level of specialization.</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940785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4800" y="391512"/>
            <a:ext cx="11582400" cy="382156"/>
          </a:xfrm>
          <a:prstGeom prst="rect">
            <a:avLst/>
          </a:prstGeom>
        </p:spPr>
        <p:txBody>
          <a:bodyPr vert="horz" wrap="square" lIns="0" tIns="12700" rIns="0" bIns="0" rtlCol="0">
            <a:spAutoFit/>
          </a:bodyPr>
          <a:lstStyle/>
          <a:p>
            <a:pPr marL="12700">
              <a:spcBef>
                <a:spcPts val="100"/>
              </a:spcBef>
            </a:pPr>
            <a:r>
              <a:rPr sz="2400" spc="-10" dirty="0">
                <a:latin typeface="Arial" pitchFamily="34" charset="0"/>
                <a:cs typeface="Arial" pitchFamily="34" charset="0"/>
              </a:rPr>
              <a:t>Relationships </a:t>
            </a:r>
            <a:r>
              <a:rPr sz="2400" spc="-5" dirty="0">
                <a:latin typeface="Arial" pitchFamily="34" charset="0"/>
                <a:cs typeface="Arial" pitchFamily="34" charset="0"/>
              </a:rPr>
              <a:t>among </a:t>
            </a:r>
            <a:r>
              <a:rPr sz="2400" spc="-55" dirty="0">
                <a:latin typeface="Arial" pitchFamily="34" charset="0"/>
                <a:cs typeface="Arial" pitchFamily="34" charset="0"/>
              </a:rPr>
              <a:t>Total, </a:t>
            </a:r>
            <a:r>
              <a:rPr sz="2400" dirty="0">
                <a:latin typeface="Arial" pitchFamily="34" charset="0"/>
                <a:cs typeface="Arial" pitchFamily="34" charset="0"/>
              </a:rPr>
              <a:t>Marginal</a:t>
            </a:r>
            <a:r>
              <a:rPr sz="2400" spc="55" dirty="0">
                <a:latin typeface="Arial" pitchFamily="34" charset="0"/>
                <a:cs typeface="Arial" pitchFamily="34" charset="0"/>
              </a:rPr>
              <a:t> </a:t>
            </a:r>
            <a:r>
              <a:rPr sz="2400" dirty="0" smtClean="0">
                <a:latin typeface="Arial" pitchFamily="34" charset="0"/>
                <a:cs typeface="Arial" pitchFamily="34" charset="0"/>
              </a:rPr>
              <a:t>and</a:t>
            </a:r>
            <a:r>
              <a:rPr lang="en-US" sz="2400" dirty="0" smtClean="0">
                <a:latin typeface="Arial" pitchFamily="34" charset="0"/>
                <a:cs typeface="Arial" pitchFamily="34" charset="0"/>
              </a:rPr>
              <a:t> </a:t>
            </a:r>
            <a:r>
              <a:rPr lang="en-US" sz="2400" spc="-20" dirty="0">
                <a:latin typeface="Arial" pitchFamily="34" charset="0"/>
                <a:cs typeface="Arial" pitchFamily="34" charset="0"/>
              </a:rPr>
              <a:t>Average </a:t>
            </a:r>
            <a:r>
              <a:rPr lang="en-US" sz="2400" spc="-5" dirty="0">
                <a:latin typeface="Arial" pitchFamily="34" charset="0"/>
                <a:cs typeface="Arial" pitchFamily="34" charset="0"/>
              </a:rPr>
              <a:t>Products </a:t>
            </a:r>
            <a:r>
              <a:rPr lang="en-US" sz="2400" dirty="0">
                <a:latin typeface="Arial" pitchFamily="34" charset="0"/>
                <a:cs typeface="Arial" pitchFamily="34" charset="0"/>
              </a:rPr>
              <a:t>of</a:t>
            </a:r>
            <a:r>
              <a:rPr lang="en-US" sz="2400" spc="-10" dirty="0">
                <a:latin typeface="Arial" pitchFamily="34" charset="0"/>
                <a:cs typeface="Arial" pitchFamily="34" charset="0"/>
              </a:rPr>
              <a:t> </a:t>
            </a:r>
            <a:r>
              <a:rPr lang="en-US" sz="2400" dirty="0" smtClean="0">
                <a:latin typeface="Arial" pitchFamily="34" charset="0"/>
                <a:cs typeface="Arial" pitchFamily="34" charset="0"/>
              </a:rPr>
              <a:t>Labor</a:t>
            </a:r>
            <a:endParaRPr sz="2400" dirty="0">
              <a:latin typeface="Arial" pitchFamily="34" charset="0"/>
              <a:cs typeface="Arial" pitchFamily="34" charset="0"/>
            </a:endParaRPr>
          </a:p>
        </p:txBody>
      </p:sp>
      <p:sp>
        <p:nvSpPr>
          <p:cNvPr id="4" name="object 4"/>
          <p:cNvSpPr/>
          <p:nvPr/>
        </p:nvSpPr>
        <p:spPr>
          <a:xfrm>
            <a:off x="2033015" y="1677161"/>
            <a:ext cx="4876800" cy="2286000"/>
          </a:xfrm>
          <a:custGeom>
            <a:avLst/>
            <a:gdLst/>
            <a:ahLst/>
            <a:cxnLst/>
            <a:rect l="l" t="t" r="r" b="b"/>
            <a:pathLst>
              <a:path w="3657600" h="2286000">
                <a:moveTo>
                  <a:pt x="0" y="0"/>
                </a:moveTo>
                <a:lnTo>
                  <a:pt x="0" y="2286000"/>
                </a:lnTo>
              </a:path>
              <a:path w="3657600" h="2286000">
                <a:moveTo>
                  <a:pt x="0" y="2286000"/>
                </a:moveTo>
                <a:lnTo>
                  <a:pt x="3657600" y="2286000"/>
                </a:lnTo>
              </a:path>
            </a:pathLst>
          </a:custGeom>
          <a:ln w="19812">
            <a:solidFill>
              <a:srgbClr val="40458B"/>
            </a:solidFill>
          </a:ln>
        </p:spPr>
        <p:txBody>
          <a:bodyPr wrap="square" lIns="0" tIns="0" rIns="0" bIns="0" rtlCol="0"/>
          <a:lstStyle/>
          <a:p>
            <a:endParaRPr/>
          </a:p>
        </p:txBody>
      </p:sp>
      <p:sp>
        <p:nvSpPr>
          <p:cNvPr id="5" name="object 5"/>
          <p:cNvSpPr txBox="1"/>
          <p:nvPr/>
        </p:nvSpPr>
        <p:spPr>
          <a:xfrm>
            <a:off x="6387930" y="1741677"/>
            <a:ext cx="535093" cy="228909"/>
          </a:xfrm>
          <a:prstGeom prst="rect">
            <a:avLst/>
          </a:prstGeom>
        </p:spPr>
        <p:txBody>
          <a:bodyPr vert="horz" wrap="square" lIns="0" tIns="13335" rIns="0" bIns="0" rtlCol="0">
            <a:spAutoFit/>
          </a:bodyPr>
          <a:lstStyle/>
          <a:p>
            <a:pPr marL="12700">
              <a:lnSpc>
                <a:spcPct val="100000"/>
              </a:lnSpc>
              <a:spcBef>
                <a:spcPts val="105"/>
              </a:spcBef>
            </a:pPr>
            <a:r>
              <a:rPr sz="1400" spc="-150" dirty="0">
                <a:solidFill>
                  <a:srgbClr val="40458B"/>
                </a:solidFill>
                <a:latin typeface="Tahoma"/>
                <a:cs typeface="Tahoma"/>
              </a:rPr>
              <a:t>T</a:t>
            </a:r>
            <a:r>
              <a:rPr sz="1400" dirty="0">
                <a:solidFill>
                  <a:srgbClr val="40458B"/>
                </a:solidFill>
                <a:latin typeface="Tahoma"/>
                <a:cs typeface="Tahoma"/>
              </a:rPr>
              <a:t>o</a:t>
            </a:r>
            <a:r>
              <a:rPr sz="1400" spc="-5" dirty="0">
                <a:solidFill>
                  <a:srgbClr val="40458B"/>
                </a:solidFill>
                <a:latin typeface="Tahoma"/>
                <a:cs typeface="Tahoma"/>
              </a:rPr>
              <a:t>t</a:t>
            </a:r>
            <a:r>
              <a:rPr sz="1400" spc="-10" dirty="0">
                <a:solidFill>
                  <a:srgbClr val="40458B"/>
                </a:solidFill>
                <a:latin typeface="Tahoma"/>
                <a:cs typeface="Tahoma"/>
              </a:rPr>
              <a:t>a</a:t>
            </a:r>
            <a:r>
              <a:rPr sz="1400" dirty="0">
                <a:solidFill>
                  <a:srgbClr val="40458B"/>
                </a:solidFill>
                <a:latin typeface="Tahoma"/>
                <a:cs typeface="Tahoma"/>
              </a:rPr>
              <a:t>l</a:t>
            </a:r>
            <a:endParaRPr sz="1400">
              <a:latin typeface="Tahoma"/>
              <a:cs typeface="Tahoma"/>
            </a:endParaRPr>
          </a:p>
        </p:txBody>
      </p:sp>
      <p:sp>
        <p:nvSpPr>
          <p:cNvPr id="6" name="object 6"/>
          <p:cNvSpPr txBox="1"/>
          <p:nvPr/>
        </p:nvSpPr>
        <p:spPr>
          <a:xfrm>
            <a:off x="6239595" y="1912367"/>
            <a:ext cx="833120" cy="228909"/>
          </a:xfrm>
          <a:prstGeom prst="rect">
            <a:avLst/>
          </a:prstGeom>
        </p:spPr>
        <p:txBody>
          <a:bodyPr vert="horz" wrap="square" lIns="0" tIns="13335" rIns="0" bIns="0" rtlCol="0">
            <a:spAutoFit/>
          </a:bodyPr>
          <a:lstStyle/>
          <a:p>
            <a:pPr marL="12700">
              <a:lnSpc>
                <a:spcPct val="100000"/>
              </a:lnSpc>
              <a:spcBef>
                <a:spcPts val="105"/>
              </a:spcBef>
            </a:pPr>
            <a:r>
              <a:rPr sz="1400" dirty="0">
                <a:solidFill>
                  <a:srgbClr val="40458B"/>
                </a:solidFill>
                <a:latin typeface="Tahoma"/>
                <a:cs typeface="Tahoma"/>
              </a:rPr>
              <a:t>p</a:t>
            </a:r>
            <a:r>
              <a:rPr sz="1400" spc="-10" dirty="0">
                <a:solidFill>
                  <a:srgbClr val="40458B"/>
                </a:solidFill>
                <a:latin typeface="Tahoma"/>
                <a:cs typeface="Tahoma"/>
              </a:rPr>
              <a:t>r</a:t>
            </a:r>
            <a:r>
              <a:rPr sz="1400" dirty="0">
                <a:solidFill>
                  <a:srgbClr val="40458B"/>
                </a:solidFill>
                <a:latin typeface="Tahoma"/>
                <a:cs typeface="Tahoma"/>
              </a:rPr>
              <a:t>oduct</a:t>
            </a:r>
            <a:endParaRPr sz="1400">
              <a:latin typeface="Tahoma"/>
              <a:cs typeface="Tahoma"/>
            </a:endParaRPr>
          </a:p>
        </p:txBody>
      </p:sp>
      <p:sp>
        <p:nvSpPr>
          <p:cNvPr id="7" name="object 7"/>
          <p:cNvSpPr/>
          <p:nvPr/>
        </p:nvSpPr>
        <p:spPr>
          <a:xfrm>
            <a:off x="2033015" y="4115561"/>
            <a:ext cx="4876800" cy="1981200"/>
          </a:xfrm>
          <a:custGeom>
            <a:avLst/>
            <a:gdLst/>
            <a:ahLst/>
            <a:cxnLst/>
            <a:rect l="l" t="t" r="r" b="b"/>
            <a:pathLst>
              <a:path w="3657600" h="1981200">
                <a:moveTo>
                  <a:pt x="0" y="0"/>
                </a:moveTo>
                <a:lnTo>
                  <a:pt x="0" y="1981200"/>
                </a:lnTo>
              </a:path>
              <a:path w="3657600" h="1981200">
                <a:moveTo>
                  <a:pt x="0" y="1981200"/>
                </a:moveTo>
                <a:lnTo>
                  <a:pt x="3657600" y="1981200"/>
                </a:lnTo>
              </a:path>
            </a:pathLst>
          </a:custGeom>
          <a:ln w="19812">
            <a:solidFill>
              <a:srgbClr val="40458B"/>
            </a:solidFill>
          </a:ln>
        </p:spPr>
        <p:txBody>
          <a:bodyPr wrap="square" lIns="0" tIns="0" rIns="0" bIns="0" rtlCol="0"/>
          <a:lstStyle/>
          <a:p>
            <a:endParaRPr/>
          </a:p>
        </p:txBody>
      </p:sp>
      <p:grpSp>
        <p:nvGrpSpPr>
          <p:cNvPr id="8" name="object 8"/>
          <p:cNvGrpSpPr/>
          <p:nvPr/>
        </p:nvGrpSpPr>
        <p:grpSpPr>
          <a:xfrm>
            <a:off x="2023534" y="1482597"/>
            <a:ext cx="4093633" cy="4620260"/>
            <a:chOff x="1517650" y="1482597"/>
            <a:chExt cx="3070225" cy="4620260"/>
          </a:xfrm>
        </p:grpSpPr>
        <p:sp>
          <p:nvSpPr>
            <p:cNvPr id="9" name="object 9"/>
            <p:cNvSpPr/>
            <p:nvPr/>
          </p:nvSpPr>
          <p:spPr>
            <a:xfrm>
              <a:off x="2210562" y="4964313"/>
              <a:ext cx="2362200" cy="771525"/>
            </a:xfrm>
            <a:custGeom>
              <a:avLst/>
              <a:gdLst/>
              <a:ahLst/>
              <a:cxnLst/>
              <a:rect l="l" t="t" r="r" b="b"/>
              <a:pathLst>
                <a:path w="2362200" h="771525">
                  <a:moveTo>
                    <a:pt x="0" y="771260"/>
                  </a:moveTo>
                  <a:lnTo>
                    <a:pt x="40276" y="731272"/>
                  </a:lnTo>
                  <a:lnTo>
                    <a:pt x="80543" y="691386"/>
                  </a:lnTo>
                  <a:lnTo>
                    <a:pt x="120791" y="651707"/>
                  </a:lnTo>
                  <a:lnTo>
                    <a:pt x="161010" y="612340"/>
                  </a:lnTo>
                  <a:lnTo>
                    <a:pt x="201187" y="573389"/>
                  </a:lnTo>
                  <a:lnTo>
                    <a:pt x="241314" y="534958"/>
                  </a:lnTo>
                  <a:lnTo>
                    <a:pt x="281380" y="497152"/>
                  </a:lnTo>
                  <a:lnTo>
                    <a:pt x="321373" y="460075"/>
                  </a:lnTo>
                  <a:lnTo>
                    <a:pt x="361284" y="423831"/>
                  </a:lnTo>
                  <a:lnTo>
                    <a:pt x="401102" y="388526"/>
                  </a:lnTo>
                  <a:lnTo>
                    <a:pt x="440816" y="354263"/>
                  </a:lnTo>
                  <a:lnTo>
                    <a:pt x="480416" y="321147"/>
                  </a:lnTo>
                  <a:lnTo>
                    <a:pt x="519892" y="289282"/>
                  </a:lnTo>
                  <a:lnTo>
                    <a:pt x="559232" y="258773"/>
                  </a:lnTo>
                  <a:lnTo>
                    <a:pt x="598427" y="229724"/>
                  </a:lnTo>
                  <a:lnTo>
                    <a:pt x="637465" y="202239"/>
                  </a:lnTo>
                  <a:lnTo>
                    <a:pt x="676337" y="176423"/>
                  </a:lnTo>
                  <a:lnTo>
                    <a:pt x="715031" y="152381"/>
                  </a:lnTo>
                  <a:lnTo>
                    <a:pt x="753537" y="130216"/>
                  </a:lnTo>
                  <a:lnTo>
                    <a:pt x="791845" y="110033"/>
                  </a:lnTo>
                  <a:lnTo>
                    <a:pt x="829944" y="91937"/>
                  </a:lnTo>
                  <a:lnTo>
                    <a:pt x="879589" y="71031"/>
                  </a:lnTo>
                  <a:lnTo>
                    <a:pt x="928781" y="52982"/>
                  </a:lnTo>
                  <a:lnTo>
                    <a:pt x="977567" y="37710"/>
                  </a:lnTo>
                  <a:lnTo>
                    <a:pt x="1025993" y="25137"/>
                  </a:lnTo>
                  <a:lnTo>
                    <a:pt x="1074106" y="15184"/>
                  </a:lnTo>
                  <a:lnTo>
                    <a:pt x="1121954" y="7773"/>
                  </a:lnTo>
                  <a:lnTo>
                    <a:pt x="1169583" y="2824"/>
                  </a:lnTo>
                  <a:lnTo>
                    <a:pt x="1217040" y="259"/>
                  </a:lnTo>
                  <a:lnTo>
                    <a:pt x="1264373" y="0"/>
                  </a:lnTo>
                  <a:lnTo>
                    <a:pt x="1311627" y="1967"/>
                  </a:lnTo>
                  <a:lnTo>
                    <a:pt x="1358850" y="6082"/>
                  </a:lnTo>
                  <a:lnTo>
                    <a:pt x="1406088" y="12266"/>
                  </a:lnTo>
                  <a:lnTo>
                    <a:pt x="1453389" y="20441"/>
                  </a:lnTo>
                  <a:lnTo>
                    <a:pt x="1500799" y="30528"/>
                  </a:lnTo>
                  <a:lnTo>
                    <a:pt x="1548366" y="42448"/>
                  </a:lnTo>
                  <a:lnTo>
                    <a:pt x="1596136" y="56123"/>
                  </a:lnTo>
                  <a:lnTo>
                    <a:pt x="1638682" y="70253"/>
                  </a:lnTo>
                  <a:lnTo>
                    <a:pt x="1681230" y="86730"/>
                  </a:lnTo>
                  <a:lnTo>
                    <a:pt x="1723780" y="105413"/>
                  </a:lnTo>
                  <a:lnTo>
                    <a:pt x="1766333" y="126166"/>
                  </a:lnTo>
                  <a:lnTo>
                    <a:pt x="1808887" y="148851"/>
                  </a:lnTo>
                  <a:lnTo>
                    <a:pt x="1851443" y="173330"/>
                  </a:lnTo>
                  <a:lnTo>
                    <a:pt x="1894001" y="199464"/>
                  </a:lnTo>
                  <a:lnTo>
                    <a:pt x="1936560" y="227116"/>
                  </a:lnTo>
                  <a:lnTo>
                    <a:pt x="1979120" y="256148"/>
                  </a:lnTo>
                  <a:lnTo>
                    <a:pt x="2021681" y="286422"/>
                  </a:lnTo>
                  <a:lnTo>
                    <a:pt x="2064244" y="317799"/>
                  </a:lnTo>
                  <a:lnTo>
                    <a:pt x="2106807" y="350142"/>
                  </a:lnTo>
                  <a:lnTo>
                    <a:pt x="2149371" y="383313"/>
                  </a:lnTo>
                  <a:lnTo>
                    <a:pt x="2191936" y="417174"/>
                  </a:lnTo>
                  <a:lnTo>
                    <a:pt x="2234502" y="451587"/>
                  </a:lnTo>
                  <a:lnTo>
                    <a:pt x="2277067" y="486414"/>
                  </a:lnTo>
                  <a:lnTo>
                    <a:pt x="2319633" y="521516"/>
                  </a:lnTo>
                  <a:lnTo>
                    <a:pt x="2362200" y="556757"/>
                  </a:lnTo>
                </a:path>
              </a:pathLst>
            </a:custGeom>
            <a:ln w="28956">
              <a:solidFill>
                <a:srgbClr val="FF0000"/>
              </a:solidFill>
            </a:ln>
          </p:spPr>
          <p:txBody>
            <a:bodyPr wrap="square" lIns="0" tIns="0" rIns="0" bIns="0" rtlCol="0"/>
            <a:lstStyle/>
            <a:p>
              <a:endParaRPr/>
            </a:p>
          </p:txBody>
        </p:sp>
        <p:sp>
          <p:nvSpPr>
            <p:cNvPr id="10" name="object 10"/>
            <p:cNvSpPr/>
            <p:nvPr/>
          </p:nvSpPr>
          <p:spPr>
            <a:xfrm>
              <a:off x="1524000" y="1488947"/>
              <a:ext cx="2667000" cy="4607560"/>
            </a:xfrm>
            <a:custGeom>
              <a:avLst/>
              <a:gdLst/>
              <a:ahLst/>
              <a:cxnLst/>
              <a:rect l="l" t="t" r="r" b="b"/>
              <a:pathLst>
                <a:path w="2667000" h="4607560">
                  <a:moveTo>
                    <a:pt x="1371600" y="1330452"/>
                  </a:moveTo>
                  <a:lnTo>
                    <a:pt x="1371600" y="4607052"/>
                  </a:lnTo>
                </a:path>
                <a:path w="2667000" h="4607560">
                  <a:moveTo>
                    <a:pt x="0" y="2473452"/>
                  </a:moveTo>
                  <a:lnTo>
                    <a:pt x="2209800" y="0"/>
                  </a:lnTo>
                </a:path>
                <a:path w="2667000" h="4607560">
                  <a:moveTo>
                    <a:pt x="1940052" y="339851"/>
                  </a:moveTo>
                  <a:lnTo>
                    <a:pt x="1940052" y="4607052"/>
                  </a:lnTo>
                </a:path>
                <a:path w="2667000" h="4607560">
                  <a:moveTo>
                    <a:pt x="2667000" y="111251"/>
                  </a:moveTo>
                  <a:lnTo>
                    <a:pt x="2667000" y="4607052"/>
                  </a:lnTo>
                </a:path>
              </a:pathLst>
            </a:custGeom>
            <a:ln w="12192">
              <a:solidFill>
                <a:srgbClr val="40458B"/>
              </a:solidFill>
              <a:prstDash val="sysDash"/>
            </a:ln>
          </p:spPr>
          <p:txBody>
            <a:bodyPr wrap="square" lIns="0" tIns="0" rIns="0" bIns="0" rtlCol="0"/>
            <a:lstStyle/>
            <a:p>
              <a:endParaRPr/>
            </a:p>
          </p:txBody>
        </p:sp>
      </p:grpSp>
      <p:sp>
        <p:nvSpPr>
          <p:cNvPr id="11" name="object 11"/>
          <p:cNvSpPr txBox="1"/>
          <p:nvPr/>
        </p:nvSpPr>
        <p:spPr>
          <a:xfrm>
            <a:off x="6316472" y="5851043"/>
            <a:ext cx="623993" cy="228268"/>
          </a:xfrm>
          <a:prstGeom prst="rect">
            <a:avLst/>
          </a:prstGeom>
        </p:spPr>
        <p:txBody>
          <a:bodyPr vert="horz" wrap="square" lIns="0" tIns="12700" rIns="0" bIns="0" rtlCol="0">
            <a:spAutoFit/>
          </a:bodyPr>
          <a:lstStyle/>
          <a:p>
            <a:pPr marL="12700">
              <a:lnSpc>
                <a:spcPct val="100000"/>
              </a:lnSpc>
              <a:spcBef>
                <a:spcPts val="100"/>
              </a:spcBef>
            </a:pPr>
            <a:r>
              <a:rPr sz="1400" dirty="0">
                <a:solidFill>
                  <a:srgbClr val="40458B"/>
                </a:solidFill>
                <a:latin typeface="Tahoma"/>
                <a:cs typeface="Tahoma"/>
              </a:rPr>
              <a:t>L</a:t>
            </a:r>
            <a:r>
              <a:rPr sz="1400" spc="-10" dirty="0">
                <a:solidFill>
                  <a:srgbClr val="40458B"/>
                </a:solidFill>
                <a:latin typeface="Tahoma"/>
                <a:cs typeface="Tahoma"/>
              </a:rPr>
              <a:t>a</a:t>
            </a:r>
            <a:r>
              <a:rPr sz="1400" dirty="0">
                <a:solidFill>
                  <a:srgbClr val="40458B"/>
                </a:solidFill>
                <a:latin typeface="Tahoma"/>
                <a:cs typeface="Tahoma"/>
              </a:rPr>
              <a:t>b</a:t>
            </a:r>
            <a:r>
              <a:rPr sz="1400" spc="5" dirty="0">
                <a:solidFill>
                  <a:srgbClr val="40458B"/>
                </a:solidFill>
                <a:latin typeface="Tahoma"/>
                <a:cs typeface="Tahoma"/>
              </a:rPr>
              <a:t>o</a:t>
            </a:r>
            <a:r>
              <a:rPr sz="1400" dirty="0">
                <a:solidFill>
                  <a:srgbClr val="40458B"/>
                </a:solidFill>
                <a:latin typeface="Tahoma"/>
                <a:cs typeface="Tahoma"/>
              </a:rPr>
              <a:t>r</a:t>
            </a:r>
            <a:endParaRPr sz="1400">
              <a:latin typeface="Tahoma"/>
              <a:cs typeface="Tahoma"/>
            </a:endParaRPr>
          </a:p>
        </p:txBody>
      </p:sp>
      <p:sp>
        <p:nvSpPr>
          <p:cNvPr id="12" name="object 12"/>
          <p:cNvSpPr txBox="1"/>
          <p:nvPr/>
        </p:nvSpPr>
        <p:spPr>
          <a:xfrm>
            <a:off x="6299370" y="3716783"/>
            <a:ext cx="623993" cy="228268"/>
          </a:xfrm>
          <a:prstGeom prst="rect">
            <a:avLst/>
          </a:prstGeom>
        </p:spPr>
        <p:txBody>
          <a:bodyPr vert="horz" wrap="square" lIns="0" tIns="12700" rIns="0" bIns="0" rtlCol="0">
            <a:spAutoFit/>
          </a:bodyPr>
          <a:lstStyle/>
          <a:p>
            <a:pPr marL="12700">
              <a:lnSpc>
                <a:spcPct val="100000"/>
              </a:lnSpc>
              <a:spcBef>
                <a:spcPts val="100"/>
              </a:spcBef>
            </a:pPr>
            <a:r>
              <a:rPr sz="1400" dirty="0">
                <a:solidFill>
                  <a:srgbClr val="40458B"/>
                </a:solidFill>
                <a:latin typeface="Tahoma"/>
                <a:cs typeface="Tahoma"/>
              </a:rPr>
              <a:t>L</a:t>
            </a:r>
            <a:r>
              <a:rPr sz="1400" spc="-10" dirty="0">
                <a:solidFill>
                  <a:srgbClr val="40458B"/>
                </a:solidFill>
                <a:latin typeface="Tahoma"/>
                <a:cs typeface="Tahoma"/>
              </a:rPr>
              <a:t>a</a:t>
            </a:r>
            <a:r>
              <a:rPr sz="1400" dirty="0">
                <a:solidFill>
                  <a:srgbClr val="40458B"/>
                </a:solidFill>
                <a:latin typeface="Tahoma"/>
                <a:cs typeface="Tahoma"/>
              </a:rPr>
              <a:t>b</a:t>
            </a:r>
            <a:r>
              <a:rPr sz="1400" spc="5" dirty="0">
                <a:solidFill>
                  <a:srgbClr val="40458B"/>
                </a:solidFill>
                <a:latin typeface="Tahoma"/>
                <a:cs typeface="Tahoma"/>
              </a:rPr>
              <a:t>o</a:t>
            </a:r>
            <a:r>
              <a:rPr sz="1400" dirty="0">
                <a:solidFill>
                  <a:srgbClr val="40458B"/>
                </a:solidFill>
                <a:latin typeface="Tahoma"/>
                <a:cs typeface="Tahoma"/>
              </a:rPr>
              <a:t>r</a:t>
            </a:r>
            <a:endParaRPr sz="1400">
              <a:latin typeface="Tahoma"/>
              <a:cs typeface="Tahoma"/>
            </a:endParaRPr>
          </a:p>
        </p:txBody>
      </p:sp>
      <p:grpSp>
        <p:nvGrpSpPr>
          <p:cNvPr id="13" name="object 13"/>
          <p:cNvGrpSpPr/>
          <p:nvPr/>
        </p:nvGrpSpPr>
        <p:grpSpPr>
          <a:xfrm>
            <a:off x="2927943" y="4415028"/>
            <a:ext cx="2883747" cy="2001520"/>
            <a:chOff x="2195957" y="4415028"/>
            <a:chExt cx="2162810" cy="2001520"/>
          </a:xfrm>
        </p:grpSpPr>
        <p:sp>
          <p:nvSpPr>
            <p:cNvPr id="14" name="object 14"/>
            <p:cNvSpPr/>
            <p:nvPr/>
          </p:nvSpPr>
          <p:spPr>
            <a:xfrm>
              <a:off x="2210562" y="4456642"/>
              <a:ext cx="2133600" cy="1945005"/>
            </a:xfrm>
            <a:custGeom>
              <a:avLst/>
              <a:gdLst/>
              <a:ahLst/>
              <a:cxnLst/>
              <a:rect l="l" t="t" r="r" b="b"/>
              <a:pathLst>
                <a:path w="2133600" h="1945004">
                  <a:moveTo>
                    <a:pt x="0" y="584368"/>
                  </a:moveTo>
                  <a:lnTo>
                    <a:pt x="39195" y="542627"/>
                  </a:lnTo>
                  <a:lnTo>
                    <a:pt x="78286" y="501134"/>
                  </a:lnTo>
                  <a:lnTo>
                    <a:pt x="117163" y="460140"/>
                  </a:lnTo>
                  <a:lnTo>
                    <a:pt x="155716" y="419894"/>
                  </a:lnTo>
                  <a:lnTo>
                    <a:pt x="193834" y="380644"/>
                  </a:lnTo>
                  <a:lnTo>
                    <a:pt x="231409" y="342640"/>
                  </a:lnTo>
                  <a:lnTo>
                    <a:pt x="268331" y="306130"/>
                  </a:lnTo>
                  <a:lnTo>
                    <a:pt x="304489" y="271365"/>
                  </a:lnTo>
                  <a:lnTo>
                    <a:pt x="339774" y="238593"/>
                  </a:lnTo>
                  <a:lnTo>
                    <a:pt x="374076" y="208063"/>
                  </a:lnTo>
                  <a:lnTo>
                    <a:pt x="407286" y="180025"/>
                  </a:lnTo>
                  <a:lnTo>
                    <a:pt x="439293" y="154727"/>
                  </a:lnTo>
                  <a:lnTo>
                    <a:pt x="483650" y="119193"/>
                  </a:lnTo>
                  <a:lnTo>
                    <a:pt x="523597" y="85338"/>
                  </a:lnTo>
                  <a:lnTo>
                    <a:pt x="560602" y="54840"/>
                  </a:lnTo>
                  <a:lnTo>
                    <a:pt x="596138" y="29378"/>
                  </a:lnTo>
                  <a:lnTo>
                    <a:pt x="631673" y="10632"/>
                  </a:lnTo>
                  <a:lnTo>
                    <a:pt x="668678" y="279"/>
                  </a:lnTo>
                  <a:lnTo>
                    <a:pt x="708625" y="0"/>
                  </a:lnTo>
                  <a:lnTo>
                    <a:pt x="752982" y="11471"/>
                  </a:lnTo>
                  <a:lnTo>
                    <a:pt x="818243" y="46613"/>
                  </a:lnTo>
                  <a:lnTo>
                    <a:pt x="852554" y="71887"/>
                  </a:lnTo>
                  <a:lnTo>
                    <a:pt x="887842" y="101636"/>
                  </a:lnTo>
                  <a:lnTo>
                    <a:pt x="923998" y="135363"/>
                  </a:lnTo>
                  <a:lnTo>
                    <a:pt x="960913" y="172571"/>
                  </a:lnTo>
                  <a:lnTo>
                    <a:pt x="998479" y="212763"/>
                  </a:lnTo>
                  <a:lnTo>
                    <a:pt x="1036588" y="255443"/>
                  </a:lnTo>
                  <a:lnTo>
                    <a:pt x="1075130" y="300114"/>
                  </a:lnTo>
                  <a:lnTo>
                    <a:pt x="1113998" y="346281"/>
                  </a:lnTo>
                  <a:lnTo>
                    <a:pt x="1153082" y="393446"/>
                  </a:lnTo>
                  <a:lnTo>
                    <a:pt x="1192276" y="441112"/>
                  </a:lnTo>
                  <a:lnTo>
                    <a:pt x="1220288" y="475664"/>
                  </a:lnTo>
                  <a:lnTo>
                    <a:pt x="1248873" y="511817"/>
                  </a:lnTo>
                  <a:lnTo>
                    <a:pt x="1277953" y="549440"/>
                  </a:lnTo>
                  <a:lnTo>
                    <a:pt x="1307453" y="588403"/>
                  </a:lnTo>
                  <a:lnTo>
                    <a:pt x="1337295" y="628574"/>
                  </a:lnTo>
                  <a:lnTo>
                    <a:pt x="1367404" y="669823"/>
                  </a:lnTo>
                  <a:lnTo>
                    <a:pt x="1397702" y="712018"/>
                  </a:lnTo>
                  <a:lnTo>
                    <a:pt x="1428114" y="755028"/>
                  </a:lnTo>
                  <a:lnTo>
                    <a:pt x="1458563" y="798724"/>
                  </a:lnTo>
                  <a:lnTo>
                    <a:pt x="1488972" y="842972"/>
                  </a:lnTo>
                  <a:lnTo>
                    <a:pt x="1519265" y="887644"/>
                  </a:lnTo>
                  <a:lnTo>
                    <a:pt x="1549366" y="932607"/>
                  </a:lnTo>
                  <a:lnTo>
                    <a:pt x="1579198" y="977731"/>
                  </a:lnTo>
                  <a:lnTo>
                    <a:pt x="1608684" y="1022885"/>
                  </a:lnTo>
                  <a:lnTo>
                    <a:pt x="1637749" y="1067937"/>
                  </a:lnTo>
                  <a:lnTo>
                    <a:pt x="1666315" y="1112757"/>
                  </a:lnTo>
                  <a:lnTo>
                    <a:pt x="1694307" y="1157214"/>
                  </a:lnTo>
                  <a:lnTo>
                    <a:pt x="1720305" y="1199149"/>
                  </a:lnTo>
                  <a:lnTo>
                    <a:pt x="1746031" y="1241397"/>
                  </a:lnTo>
                  <a:lnTo>
                    <a:pt x="1771500" y="1283940"/>
                  </a:lnTo>
                  <a:lnTo>
                    <a:pt x="1796727" y="1326759"/>
                  </a:lnTo>
                  <a:lnTo>
                    <a:pt x="1821730" y="1369835"/>
                  </a:lnTo>
                  <a:lnTo>
                    <a:pt x="1846523" y="1413151"/>
                  </a:lnTo>
                  <a:lnTo>
                    <a:pt x="1871124" y="1456688"/>
                  </a:lnTo>
                  <a:lnTo>
                    <a:pt x="1895548" y="1500428"/>
                  </a:lnTo>
                  <a:lnTo>
                    <a:pt x="1919811" y="1544352"/>
                  </a:lnTo>
                  <a:lnTo>
                    <a:pt x="1943929" y="1588441"/>
                  </a:lnTo>
                  <a:lnTo>
                    <a:pt x="1967919" y="1632678"/>
                  </a:lnTo>
                  <a:lnTo>
                    <a:pt x="1991797" y="1677044"/>
                  </a:lnTo>
                  <a:lnTo>
                    <a:pt x="2015578" y="1721521"/>
                  </a:lnTo>
                  <a:lnTo>
                    <a:pt x="2039279" y="1766090"/>
                  </a:lnTo>
                  <a:lnTo>
                    <a:pt x="2062915" y="1810732"/>
                  </a:lnTo>
                  <a:lnTo>
                    <a:pt x="2086503" y="1855430"/>
                  </a:lnTo>
                  <a:lnTo>
                    <a:pt x="2110059" y="1900165"/>
                  </a:lnTo>
                  <a:lnTo>
                    <a:pt x="2133600" y="1944919"/>
                  </a:lnTo>
                </a:path>
              </a:pathLst>
            </a:custGeom>
            <a:ln w="28956">
              <a:solidFill>
                <a:srgbClr val="9900CC"/>
              </a:solidFill>
            </a:ln>
          </p:spPr>
          <p:txBody>
            <a:bodyPr wrap="square" lIns="0" tIns="0" rIns="0" bIns="0" rtlCol="0"/>
            <a:lstStyle/>
            <a:p>
              <a:endParaRPr/>
            </a:p>
          </p:txBody>
        </p:sp>
        <p:sp>
          <p:nvSpPr>
            <p:cNvPr id="15" name="object 15"/>
            <p:cNvSpPr/>
            <p:nvPr/>
          </p:nvSpPr>
          <p:spPr>
            <a:xfrm>
              <a:off x="2855976" y="4415028"/>
              <a:ext cx="85344" cy="85344"/>
            </a:xfrm>
            <a:prstGeom prst="rect">
              <a:avLst/>
            </a:prstGeom>
            <a:blipFill>
              <a:blip r:embed="rId2" cstate="print"/>
              <a:stretch>
                <a:fillRect/>
              </a:stretch>
            </a:blipFill>
          </p:spPr>
          <p:txBody>
            <a:bodyPr wrap="square" lIns="0" tIns="0" rIns="0" bIns="0" rtlCol="0"/>
            <a:lstStyle/>
            <a:p>
              <a:endParaRPr/>
            </a:p>
          </p:txBody>
        </p:sp>
        <p:sp>
          <p:nvSpPr>
            <p:cNvPr id="16" name="object 16"/>
            <p:cNvSpPr/>
            <p:nvPr/>
          </p:nvSpPr>
          <p:spPr>
            <a:xfrm>
              <a:off x="3424428" y="4931664"/>
              <a:ext cx="85344" cy="85344"/>
            </a:xfrm>
            <a:prstGeom prst="rect">
              <a:avLst/>
            </a:prstGeom>
            <a:blipFill>
              <a:blip r:embed="rId3" cstate="print"/>
              <a:stretch>
                <a:fillRect/>
              </a:stretch>
            </a:blipFill>
          </p:spPr>
          <p:txBody>
            <a:bodyPr wrap="square" lIns="0" tIns="0" rIns="0" bIns="0" rtlCol="0"/>
            <a:lstStyle/>
            <a:p>
              <a:endParaRPr/>
            </a:p>
          </p:txBody>
        </p:sp>
        <p:sp>
          <p:nvSpPr>
            <p:cNvPr id="17" name="object 17"/>
            <p:cNvSpPr/>
            <p:nvPr/>
          </p:nvSpPr>
          <p:spPr>
            <a:xfrm>
              <a:off x="4136136" y="6038088"/>
              <a:ext cx="85344" cy="85343"/>
            </a:xfrm>
            <a:prstGeom prst="rect">
              <a:avLst/>
            </a:prstGeom>
            <a:blipFill>
              <a:blip r:embed="rId4" cstate="print"/>
              <a:stretch>
                <a:fillRect/>
              </a:stretch>
            </a:blipFill>
          </p:spPr>
          <p:txBody>
            <a:bodyPr wrap="square" lIns="0" tIns="0" rIns="0" bIns="0" rtlCol="0"/>
            <a:lstStyle/>
            <a:p>
              <a:endParaRPr/>
            </a:p>
          </p:txBody>
        </p:sp>
      </p:grpSp>
      <p:sp>
        <p:nvSpPr>
          <p:cNvPr id="18" name="object 18"/>
          <p:cNvSpPr txBox="1"/>
          <p:nvPr/>
        </p:nvSpPr>
        <p:spPr>
          <a:xfrm>
            <a:off x="1235998" y="4757166"/>
            <a:ext cx="1794087" cy="228268"/>
          </a:xfrm>
          <a:prstGeom prst="rect">
            <a:avLst/>
          </a:prstGeom>
        </p:spPr>
        <p:txBody>
          <a:bodyPr vert="horz" wrap="square" lIns="0" tIns="12700" rIns="0" bIns="0" rtlCol="0">
            <a:spAutoFit/>
          </a:bodyPr>
          <a:lstStyle/>
          <a:p>
            <a:pPr marL="12700">
              <a:lnSpc>
                <a:spcPct val="100000"/>
              </a:lnSpc>
              <a:spcBef>
                <a:spcPts val="100"/>
              </a:spcBef>
            </a:pPr>
            <a:r>
              <a:rPr sz="1400" spc="-5" dirty="0">
                <a:solidFill>
                  <a:srgbClr val="40458B"/>
                </a:solidFill>
                <a:latin typeface="Tahoma"/>
                <a:cs typeface="Tahoma"/>
              </a:rPr>
              <a:t>Marginal</a:t>
            </a:r>
            <a:r>
              <a:rPr sz="1400" spc="-70" dirty="0">
                <a:solidFill>
                  <a:srgbClr val="40458B"/>
                </a:solidFill>
                <a:latin typeface="Tahoma"/>
                <a:cs typeface="Tahoma"/>
              </a:rPr>
              <a:t> </a:t>
            </a:r>
            <a:r>
              <a:rPr sz="1400" dirty="0">
                <a:solidFill>
                  <a:srgbClr val="40458B"/>
                </a:solidFill>
                <a:latin typeface="Tahoma"/>
                <a:cs typeface="Tahoma"/>
              </a:rPr>
              <a:t>product</a:t>
            </a:r>
            <a:endParaRPr sz="1400">
              <a:latin typeface="Tahoma"/>
              <a:cs typeface="Tahoma"/>
            </a:endParaRPr>
          </a:p>
        </p:txBody>
      </p:sp>
      <p:sp>
        <p:nvSpPr>
          <p:cNvPr id="19" name="object 19"/>
          <p:cNvSpPr txBox="1"/>
          <p:nvPr/>
        </p:nvSpPr>
        <p:spPr>
          <a:xfrm>
            <a:off x="1258350" y="5442916"/>
            <a:ext cx="1749213" cy="228268"/>
          </a:xfrm>
          <a:prstGeom prst="rect">
            <a:avLst/>
          </a:prstGeom>
        </p:spPr>
        <p:txBody>
          <a:bodyPr vert="horz" wrap="square" lIns="0" tIns="12700" rIns="0" bIns="0" rtlCol="0">
            <a:spAutoFit/>
          </a:bodyPr>
          <a:lstStyle/>
          <a:p>
            <a:pPr marL="12700">
              <a:lnSpc>
                <a:spcPct val="100000"/>
              </a:lnSpc>
              <a:spcBef>
                <a:spcPts val="100"/>
              </a:spcBef>
            </a:pPr>
            <a:r>
              <a:rPr sz="1400" spc="-15" dirty="0">
                <a:solidFill>
                  <a:srgbClr val="40458B"/>
                </a:solidFill>
                <a:latin typeface="Tahoma"/>
                <a:cs typeface="Tahoma"/>
              </a:rPr>
              <a:t>Average</a:t>
            </a:r>
            <a:r>
              <a:rPr sz="1400" spc="-55" dirty="0">
                <a:solidFill>
                  <a:srgbClr val="40458B"/>
                </a:solidFill>
                <a:latin typeface="Tahoma"/>
                <a:cs typeface="Tahoma"/>
              </a:rPr>
              <a:t> </a:t>
            </a:r>
            <a:r>
              <a:rPr sz="1400" dirty="0">
                <a:solidFill>
                  <a:srgbClr val="40458B"/>
                </a:solidFill>
                <a:latin typeface="Tahoma"/>
                <a:cs typeface="Tahoma"/>
              </a:rPr>
              <a:t>product</a:t>
            </a:r>
            <a:endParaRPr sz="1400">
              <a:latin typeface="Tahoma"/>
              <a:cs typeface="Tahoma"/>
            </a:endParaRPr>
          </a:p>
        </p:txBody>
      </p:sp>
      <p:sp>
        <p:nvSpPr>
          <p:cNvPr id="20" name="object 20"/>
          <p:cNvSpPr txBox="1"/>
          <p:nvPr/>
        </p:nvSpPr>
        <p:spPr>
          <a:xfrm>
            <a:off x="1508557" y="4070985"/>
            <a:ext cx="452967" cy="228268"/>
          </a:xfrm>
          <a:prstGeom prst="rect">
            <a:avLst/>
          </a:prstGeom>
        </p:spPr>
        <p:txBody>
          <a:bodyPr vert="horz" wrap="square" lIns="0" tIns="12700" rIns="0" bIns="0" rtlCol="0">
            <a:spAutoFit/>
          </a:bodyPr>
          <a:lstStyle/>
          <a:p>
            <a:pPr marL="38100">
              <a:lnSpc>
                <a:spcPct val="100000"/>
              </a:lnSpc>
              <a:spcBef>
                <a:spcPts val="100"/>
              </a:spcBef>
            </a:pPr>
            <a:r>
              <a:rPr sz="1400" dirty="0">
                <a:solidFill>
                  <a:srgbClr val="40458B"/>
                </a:solidFill>
                <a:latin typeface="Tahoma"/>
                <a:cs typeface="Tahoma"/>
              </a:rPr>
              <a:t>AP</a:t>
            </a:r>
            <a:r>
              <a:rPr sz="1350" baseline="-21604" dirty="0">
                <a:solidFill>
                  <a:srgbClr val="40458B"/>
                </a:solidFill>
                <a:latin typeface="Tahoma"/>
                <a:cs typeface="Tahoma"/>
              </a:rPr>
              <a:t>L</a:t>
            </a:r>
            <a:endParaRPr sz="1350" baseline="-21604">
              <a:latin typeface="Tahoma"/>
              <a:cs typeface="Tahoma"/>
            </a:endParaRPr>
          </a:p>
        </p:txBody>
      </p:sp>
      <p:sp>
        <p:nvSpPr>
          <p:cNvPr id="21" name="object 21"/>
          <p:cNvSpPr txBox="1"/>
          <p:nvPr/>
        </p:nvSpPr>
        <p:spPr>
          <a:xfrm>
            <a:off x="1493926" y="4299585"/>
            <a:ext cx="493607" cy="228268"/>
          </a:xfrm>
          <a:prstGeom prst="rect">
            <a:avLst/>
          </a:prstGeom>
        </p:spPr>
        <p:txBody>
          <a:bodyPr vert="horz" wrap="square" lIns="0" tIns="12700" rIns="0" bIns="0" rtlCol="0">
            <a:spAutoFit/>
          </a:bodyPr>
          <a:lstStyle/>
          <a:p>
            <a:pPr marL="38100">
              <a:lnSpc>
                <a:spcPct val="100000"/>
              </a:lnSpc>
              <a:spcBef>
                <a:spcPts val="100"/>
              </a:spcBef>
            </a:pPr>
            <a:r>
              <a:rPr sz="1400" dirty="0">
                <a:solidFill>
                  <a:srgbClr val="40458B"/>
                </a:solidFill>
                <a:latin typeface="Tahoma"/>
                <a:cs typeface="Tahoma"/>
              </a:rPr>
              <a:t>MP</a:t>
            </a:r>
            <a:r>
              <a:rPr sz="1350" baseline="-21604" dirty="0">
                <a:solidFill>
                  <a:srgbClr val="40458B"/>
                </a:solidFill>
                <a:latin typeface="Tahoma"/>
                <a:cs typeface="Tahoma"/>
              </a:rPr>
              <a:t>L</a:t>
            </a:r>
            <a:endParaRPr sz="1350" baseline="-21604">
              <a:latin typeface="Tahoma"/>
              <a:cs typeface="Tahoma"/>
            </a:endParaRPr>
          </a:p>
        </p:txBody>
      </p:sp>
      <p:sp>
        <p:nvSpPr>
          <p:cNvPr id="22" name="object 22"/>
          <p:cNvSpPr txBox="1"/>
          <p:nvPr/>
        </p:nvSpPr>
        <p:spPr>
          <a:xfrm>
            <a:off x="1629393" y="1631951"/>
            <a:ext cx="303105" cy="228909"/>
          </a:xfrm>
          <a:prstGeom prst="rect">
            <a:avLst/>
          </a:prstGeom>
        </p:spPr>
        <p:txBody>
          <a:bodyPr vert="horz" wrap="square" lIns="0" tIns="13335" rIns="0" bIns="0" rtlCol="0">
            <a:spAutoFit/>
          </a:bodyPr>
          <a:lstStyle/>
          <a:p>
            <a:pPr marL="12700">
              <a:lnSpc>
                <a:spcPct val="100000"/>
              </a:lnSpc>
              <a:spcBef>
                <a:spcPts val="105"/>
              </a:spcBef>
            </a:pPr>
            <a:r>
              <a:rPr sz="1400" spc="-5" dirty="0">
                <a:solidFill>
                  <a:srgbClr val="40458B"/>
                </a:solidFill>
                <a:latin typeface="Tahoma"/>
                <a:cs typeface="Tahoma"/>
              </a:rPr>
              <a:t>TP</a:t>
            </a:r>
            <a:endParaRPr sz="1400">
              <a:latin typeface="Tahoma"/>
              <a:cs typeface="Tahoma"/>
            </a:endParaRPr>
          </a:p>
        </p:txBody>
      </p:sp>
      <p:sp>
        <p:nvSpPr>
          <p:cNvPr id="23" name="object 23"/>
          <p:cNvSpPr/>
          <p:nvPr/>
        </p:nvSpPr>
        <p:spPr>
          <a:xfrm>
            <a:off x="2025434" y="1577339"/>
            <a:ext cx="4305807" cy="2400300"/>
          </a:xfrm>
          <a:prstGeom prst="rect">
            <a:avLst/>
          </a:prstGeom>
          <a:blipFill>
            <a:blip r:embed="rId5" cstate="print"/>
            <a:stretch>
              <a:fillRect/>
            </a:stretch>
          </a:blipFill>
        </p:spPr>
        <p:txBody>
          <a:bodyPr wrap="square" lIns="0" tIns="0" rIns="0" bIns="0" rtlCol="0"/>
          <a:lstStyle/>
          <a:p>
            <a:endParaRPr/>
          </a:p>
        </p:txBody>
      </p:sp>
      <p:sp>
        <p:nvSpPr>
          <p:cNvPr id="24" name="object 24"/>
          <p:cNvSpPr txBox="1"/>
          <p:nvPr/>
        </p:nvSpPr>
        <p:spPr>
          <a:xfrm>
            <a:off x="3661833" y="2597276"/>
            <a:ext cx="196427" cy="258404"/>
          </a:xfrm>
          <a:prstGeom prst="rect">
            <a:avLst/>
          </a:prstGeom>
        </p:spPr>
        <p:txBody>
          <a:bodyPr vert="horz" wrap="square" lIns="0" tIns="12065" rIns="0" bIns="0" rtlCol="0">
            <a:spAutoFit/>
          </a:bodyPr>
          <a:lstStyle/>
          <a:p>
            <a:pPr marL="12700">
              <a:lnSpc>
                <a:spcPct val="100000"/>
              </a:lnSpc>
              <a:spcBef>
                <a:spcPts val="95"/>
              </a:spcBef>
            </a:pPr>
            <a:r>
              <a:rPr sz="1600" spc="-5" dirty="0">
                <a:solidFill>
                  <a:srgbClr val="40458B"/>
                </a:solidFill>
                <a:latin typeface="Tahoma"/>
                <a:cs typeface="Tahoma"/>
              </a:rPr>
              <a:t>A</a:t>
            </a:r>
            <a:endParaRPr sz="1600">
              <a:latin typeface="Tahoma"/>
              <a:cs typeface="Tahoma"/>
            </a:endParaRPr>
          </a:p>
        </p:txBody>
      </p:sp>
      <p:sp>
        <p:nvSpPr>
          <p:cNvPr id="45" name="object 45"/>
          <p:cNvSpPr txBox="1"/>
          <p:nvPr/>
        </p:nvSpPr>
        <p:spPr>
          <a:xfrm>
            <a:off x="3763433" y="6098441"/>
            <a:ext cx="270933" cy="258404"/>
          </a:xfrm>
          <a:prstGeom prst="rect">
            <a:avLst/>
          </a:prstGeom>
        </p:spPr>
        <p:txBody>
          <a:bodyPr vert="horz" wrap="square" lIns="0" tIns="12065" rIns="0" bIns="0" rtlCol="0">
            <a:spAutoFit/>
          </a:bodyPr>
          <a:lstStyle/>
          <a:p>
            <a:pPr marL="12700">
              <a:lnSpc>
                <a:spcPct val="100000"/>
              </a:lnSpc>
              <a:spcBef>
                <a:spcPts val="95"/>
              </a:spcBef>
            </a:pPr>
            <a:r>
              <a:rPr sz="1600" spc="-45" dirty="0">
                <a:solidFill>
                  <a:srgbClr val="40458B"/>
                </a:solidFill>
                <a:latin typeface="Tahoma"/>
                <a:cs typeface="Tahoma"/>
              </a:rPr>
              <a:t>L</a:t>
            </a:r>
            <a:r>
              <a:rPr sz="1575" spc="15" baseline="-21164" dirty="0">
                <a:solidFill>
                  <a:srgbClr val="40458B"/>
                </a:solidFill>
                <a:latin typeface="Tahoma"/>
                <a:cs typeface="Tahoma"/>
              </a:rPr>
              <a:t>A</a:t>
            </a:r>
            <a:endParaRPr sz="1575" baseline="-21164">
              <a:latin typeface="Tahoma"/>
              <a:cs typeface="Tahoma"/>
            </a:endParaRPr>
          </a:p>
        </p:txBody>
      </p:sp>
      <p:sp>
        <p:nvSpPr>
          <p:cNvPr id="46" name="object 46"/>
          <p:cNvSpPr txBox="1"/>
          <p:nvPr/>
        </p:nvSpPr>
        <p:spPr>
          <a:xfrm>
            <a:off x="4576234" y="6098441"/>
            <a:ext cx="275167" cy="258404"/>
          </a:xfrm>
          <a:prstGeom prst="rect">
            <a:avLst/>
          </a:prstGeom>
        </p:spPr>
        <p:txBody>
          <a:bodyPr vert="horz" wrap="square" lIns="0" tIns="12065" rIns="0" bIns="0" rtlCol="0">
            <a:spAutoFit/>
          </a:bodyPr>
          <a:lstStyle/>
          <a:p>
            <a:pPr marL="12700">
              <a:lnSpc>
                <a:spcPct val="100000"/>
              </a:lnSpc>
              <a:spcBef>
                <a:spcPts val="95"/>
              </a:spcBef>
            </a:pPr>
            <a:r>
              <a:rPr sz="1600" spc="-10" dirty="0">
                <a:solidFill>
                  <a:srgbClr val="40458B"/>
                </a:solidFill>
                <a:latin typeface="Tahoma"/>
                <a:cs typeface="Tahoma"/>
              </a:rPr>
              <a:t>L</a:t>
            </a:r>
            <a:r>
              <a:rPr sz="1575" spc="15" baseline="-21164" dirty="0">
                <a:solidFill>
                  <a:srgbClr val="40458B"/>
                </a:solidFill>
                <a:latin typeface="Tahoma"/>
                <a:cs typeface="Tahoma"/>
              </a:rPr>
              <a:t>B</a:t>
            </a:r>
            <a:endParaRPr sz="1575" baseline="-21164">
              <a:latin typeface="Tahoma"/>
              <a:cs typeface="Tahoma"/>
            </a:endParaRPr>
          </a:p>
        </p:txBody>
      </p:sp>
      <p:sp>
        <p:nvSpPr>
          <p:cNvPr id="47" name="object 47"/>
          <p:cNvSpPr txBox="1"/>
          <p:nvPr/>
        </p:nvSpPr>
        <p:spPr>
          <a:xfrm>
            <a:off x="4993640" y="6098441"/>
            <a:ext cx="2813473" cy="583565"/>
          </a:xfrm>
          <a:prstGeom prst="rect">
            <a:avLst/>
          </a:prstGeom>
        </p:spPr>
        <p:txBody>
          <a:bodyPr vert="horz" wrap="square" lIns="0" tIns="12065" rIns="0" bIns="0" rtlCol="0">
            <a:spAutoFit/>
          </a:bodyPr>
          <a:lstStyle/>
          <a:p>
            <a:pPr marL="309245">
              <a:lnSpc>
                <a:spcPct val="100000"/>
              </a:lnSpc>
              <a:spcBef>
                <a:spcPts val="95"/>
              </a:spcBef>
            </a:pPr>
            <a:r>
              <a:rPr sz="1600" spc="-5" dirty="0">
                <a:solidFill>
                  <a:srgbClr val="40458B"/>
                </a:solidFill>
                <a:latin typeface="Tahoma"/>
                <a:cs typeface="Tahoma"/>
              </a:rPr>
              <a:t>L</a:t>
            </a:r>
            <a:r>
              <a:rPr sz="1575" spc="-7" baseline="-21164" dirty="0">
                <a:solidFill>
                  <a:srgbClr val="40458B"/>
                </a:solidFill>
                <a:latin typeface="Tahoma"/>
                <a:cs typeface="Tahoma"/>
              </a:rPr>
              <a:t>C</a:t>
            </a:r>
            <a:endParaRPr sz="1575" baseline="-21164" dirty="0">
              <a:latin typeface="Tahoma"/>
              <a:cs typeface="Tahoma"/>
            </a:endParaRPr>
          </a:p>
          <a:p>
            <a:pPr marL="12700">
              <a:lnSpc>
                <a:spcPct val="100000"/>
              </a:lnSpc>
              <a:spcBef>
                <a:spcPts val="665"/>
              </a:spcBef>
            </a:pPr>
            <a:endParaRPr sz="1400" dirty="0">
              <a:latin typeface="Comic Sans MS"/>
              <a:cs typeface="Comic Sans MS"/>
            </a:endParaRPr>
          </a:p>
        </p:txBody>
      </p:sp>
      <p:sp>
        <p:nvSpPr>
          <p:cNvPr id="25" name="object 25"/>
          <p:cNvSpPr txBox="1"/>
          <p:nvPr/>
        </p:nvSpPr>
        <p:spPr>
          <a:xfrm>
            <a:off x="3659293" y="4193285"/>
            <a:ext cx="196427" cy="258404"/>
          </a:xfrm>
          <a:prstGeom prst="rect">
            <a:avLst/>
          </a:prstGeom>
        </p:spPr>
        <p:txBody>
          <a:bodyPr vert="horz" wrap="square" lIns="0" tIns="12065" rIns="0" bIns="0" rtlCol="0">
            <a:spAutoFit/>
          </a:bodyPr>
          <a:lstStyle/>
          <a:p>
            <a:pPr marL="12700">
              <a:lnSpc>
                <a:spcPct val="100000"/>
              </a:lnSpc>
              <a:spcBef>
                <a:spcPts val="95"/>
              </a:spcBef>
            </a:pPr>
            <a:r>
              <a:rPr sz="1600" spc="-5" dirty="0">
                <a:solidFill>
                  <a:srgbClr val="40458B"/>
                </a:solidFill>
                <a:latin typeface="Tahoma"/>
                <a:cs typeface="Tahoma"/>
              </a:rPr>
              <a:t>A</a:t>
            </a:r>
            <a:endParaRPr sz="1600">
              <a:latin typeface="Tahoma"/>
              <a:cs typeface="Tahoma"/>
            </a:endParaRPr>
          </a:p>
        </p:txBody>
      </p:sp>
      <p:sp>
        <p:nvSpPr>
          <p:cNvPr id="26" name="object 26"/>
          <p:cNvSpPr txBox="1"/>
          <p:nvPr/>
        </p:nvSpPr>
        <p:spPr>
          <a:xfrm>
            <a:off x="4576234" y="4682109"/>
            <a:ext cx="193887" cy="258404"/>
          </a:xfrm>
          <a:prstGeom prst="rect">
            <a:avLst/>
          </a:prstGeom>
        </p:spPr>
        <p:txBody>
          <a:bodyPr vert="horz" wrap="square" lIns="0" tIns="12065" rIns="0" bIns="0" rtlCol="0">
            <a:spAutoFit/>
          </a:bodyPr>
          <a:lstStyle/>
          <a:p>
            <a:pPr marL="12700">
              <a:lnSpc>
                <a:spcPct val="100000"/>
              </a:lnSpc>
              <a:spcBef>
                <a:spcPts val="95"/>
              </a:spcBef>
            </a:pPr>
            <a:r>
              <a:rPr sz="1600" spc="-5" dirty="0">
                <a:solidFill>
                  <a:srgbClr val="40458B"/>
                </a:solidFill>
                <a:latin typeface="Tahoma"/>
                <a:cs typeface="Tahoma"/>
              </a:rPr>
              <a:t>B</a:t>
            </a:r>
            <a:endParaRPr sz="1600">
              <a:latin typeface="Tahoma"/>
              <a:cs typeface="Tahoma"/>
            </a:endParaRPr>
          </a:p>
        </p:txBody>
      </p:sp>
      <p:sp>
        <p:nvSpPr>
          <p:cNvPr id="27" name="object 27"/>
          <p:cNvSpPr txBox="1"/>
          <p:nvPr/>
        </p:nvSpPr>
        <p:spPr>
          <a:xfrm>
            <a:off x="4373034" y="1557273"/>
            <a:ext cx="193887" cy="258404"/>
          </a:xfrm>
          <a:prstGeom prst="rect">
            <a:avLst/>
          </a:prstGeom>
        </p:spPr>
        <p:txBody>
          <a:bodyPr vert="horz" wrap="square" lIns="0" tIns="12065" rIns="0" bIns="0" rtlCol="0">
            <a:spAutoFit/>
          </a:bodyPr>
          <a:lstStyle/>
          <a:p>
            <a:pPr marL="12700">
              <a:lnSpc>
                <a:spcPct val="100000"/>
              </a:lnSpc>
              <a:spcBef>
                <a:spcPts val="95"/>
              </a:spcBef>
            </a:pPr>
            <a:r>
              <a:rPr sz="1600" spc="-5" dirty="0">
                <a:solidFill>
                  <a:srgbClr val="40458B"/>
                </a:solidFill>
                <a:latin typeface="Tahoma"/>
                <a:cs typeface="Tahoma"/>
              </a:rPr>
              <a:t>B</a:t>
            </a:r>
            <a:endParaRPr sz="1600">
              <a:latin typeface="Tahoma"/>
              <a:cs typeface="Tahoma"/>
            </a:endParaRPr>
          </a:p>
        </p:txBody>
      </p:sp>
      <p:sp>
        <p:nvSpPr>
          <p:cNvPr id="28" name="object 28"/>
          <p:cNvSpPr txBox="1"/>
          <p:nvPr/>
        </p:nvSpPr>
        <p:spPr>
          <a:xfrm>
            <a:off x="5592233" y="5825438"/>
            <a:ext cx="196427" cy="258404"/>
          </a:xfrm>
          <a:prstGeom prst="rect">
            <a:avLst/>
          </a:prstGeom>
        </p:spPr>
        <p:txBody>
          <a:bodyPr vert="horz" wrap="square" lIns="0" tIns="12065" rIns="0" bIns="0" rtlCol="0">
            <a:spAutoFit/>
          </a:bodyPr>
          <a:lstStyle/>
          <a:p>
            <a:pPr marL="12700">
              <a:lnSpc>
                <a:spcPct val="100000"/>
              </a:lnSpc>
              <a:spcBef>
                <a:spcPts val="95"/>
              </a:spcBef>
            </a:pPr>
            <a:r>
              <a:rPr sz="1600" spc="-5" dirty="0">
                <a:solidFill>
                  <a:srgbClr val="40458B"/>
                </a:solidFill>
                <a:latin typeface="Tahoma"/>
                <a:cs typeface="Tahoma"/>
              </a:rPr>
              <a:t>C</a:t>
            </a:r>
            <a:endParaRPr sz="1600">
              <a:latin typeface="Tahoma"/>
              <a:cs typeface="Tahoma"/>
            </a:endParaRPr>
          </a:p>
        </p:txBody>
      </p:sp>
      <p:sp>
        <p:nvSpPr>
          <p:cNvPr id="29" name="object 29"/>
          <p:cNvSpPr txBox="1"/>
          <p:nvPr/>
        </p:nvSpPr>
        <p:spPr>
          <a:xfrm>
            <a:off x="5488601" y="1328673"/>
            <a:ext cx="196427" cy="258404"/>
          </a:xfrm>
          <a:prstGeom prst="rect">
            <a:avLst/>
          </a:prstGeom>
        </p:spPr>
        <p:txBody>
          <a:bodyPr vert="horz" wrap="square" lIns="0" tIns="12065" rIns="0" bIns="0" rtlCol="0">
            <a:spAutoFit/>
          </a:bodyPr>
          <a:lstStyle/>
          <a:p>
            <a:pPr marL="12700">
              <a:lnSpc>
                <a:spcPct val="100000"/>
              </a:lnSpc>
              <a:spcBef>
                <a:spcPts val="95"/>
              </a:spcBef>
            </a:pPr>
            <a:r>
              <a:rPr sz="1600" spc="-5" dirty="0">
                <a:solidFill>
                  <a:srgbClr val="40458B"/>
                </a:solidFill>
                <a:latin typeface="Tahoma"/>
                <a:cs typeface="Tahoma"/>
              </a:rPr>
              <a:t>C</a:t>
            </a:r>
            <a:endParaRPr sz="1600">
              <a:latin typeface="Tahoma"/>
              <a:cs typeface="Tahoma"/>
            </a:endParaRPr>
          </a:p>
        </p:txBody>
      </p:sp>
      <p:sp>
        <p:nvSpPr>
          <p:cNvPr id="44" name="object 44"/>
          <p:cNvSpPr txBox="1"/>
          <p:nvPr/>
        </p:nvSpPr>
        <p:spPr>
          <a:xfrm>
            <a:off x="3966633" y="2927731"/>
            <a:ext cx="1757680" cy="197490"/>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40458B"/>
                </a:solidFill>
                <a:latin typeface="Tahoma"/>
                <a:cs typeface="Tahoma"/>
              </a:rPr>
              <a:t>A = inflection</a:t>
            </a:r>
            <a:r>
              <a:rPr sz="1200" spc="-15" dirty="0">
                <a:solidFill>
                  <a:srgbClr val="40458B"/>
                </a:solidFill>
                <a:latin typeface="Tahoma"/>
                <a:cs typeface="Tahoma"/>
              </a:rPr>
              <a:t> </a:t>
            </a:r>
            <a:r>
              <a:rPr sz="1200" spc="-5" dirty="0">
                <a:solidFill>
                  <a:srgbClr val="40458B"/>
                </a:solidFill>
                <a:latin typeface="Tahoma"/>
                <a:cs typeface="Tahoma"/>
              </a:rPr>
              <a:t>point</a:t>
            </a:r>
            <a:endParaRPr sz="1200">
              <a:latin typeface="Tahoma"/>
              <a:cs typeface="Tahoma"/>
            </a:endParaRPr>
          </a:p>
        </p:txBody>
      </p:sp>
      <p:sp>
        <p:nvSpPr>
          <p:cNvPr id="3" name="Rectangle 2"/>
          <p:cNvSpPr/>
          <p:nvPr/>
        </p:nvSpPr>
        <p:spPr>
          <a:xfrm>
            <a:off x="7072715" y="1014925"/>
            <a:ext cx="4662085" cy="5632311"/>
          </a:xfrm>
          <a:prstGeom prst="rect">
            <a:avLst/>
          </a:prstGeom>
        </p:spPr>
        <p:txBody>
          <a:bodyPr wrap="square">
            <a:spAutoFit/>
          </a:bodyPr>
          <a:lstStyle/>
          <a:p>
            <a:r>
              <a:rPr lang="en-US" dirty="0">
                <a:latin typeface="Bahnschrift Condensed" pitchFamily="34" charset="0"/>
                <a:cs typeface="Arial" pitchFamily="34" charset="0"/>
              </a:rPr>
              <a:t>The law of variable proportions is used to explain the relationship between Total Product and Marginal Product. It states that when only one variable factor input is allowed to increase and all other inputs are kept constant, the following can be </a:t>
            </a:r>
            <a:r>
              <a:rPr lang="en-US" dirty="0" smtClean="0">
                <a:latin typeface="Bahnschrift Condensed" pitchFamily="34" charset="0"/>
                <a:cs typeface="Arial" pitchFamily="34" charset="0"/>
              </a:rPr>
              <a:t>observed:</a:t>
            </a:r>
          </a:p>
          <a:p>
            <a:endParaRPr lang="en-US" dirty="0">
              <a:latin typeface="Bahnschrift Condensed" pitchFamily="34" charset="0"/>
              <a:cs typeface="Arial" pitchFamily="34" charset="0"/>
            </a:endParaRPr>
          </a:p>
          <a:p>
            <a:pPr>
              <a:buFont typeface="+mj-lt"/>
              <a:buAutoNum type="arabicPeriod"/>
            </a:pPr>
            <a:r>
              <a:rPr lang="en-US" dirty="0">
                <a:latin typeface="Bahnschrift Condensed" pitchFamily="34" charset="0"/>
                <a:cs typeface="Arial" pitchFamily="34" charset="0"/>
              </a:rPr>
              <a:t>When the Marginal Product (MP) increases, the Total Product is also increasing at an increasing rate. This gives the Total product curve a convex shape in the beginning as variable factor inputs increase. This continues to the point where the MP curve reaches its maximum.</a:t>
            </a:r>
          </a:p>
          <a:p>
            <a:pPr>
              <a:buFont typeface="+mj-lt"/>
              <a:buAutoNum type="arabicPeriod"/>
            </a:pPr>
            <a:r>
              <a:rPr lang="en-US" dirty="0">
                <a:latin typeface="Bahnschrift Condensed" pitchFamily="34" charset="0"/>
                <a:cs typeface="Arial" pitchFamily="34" charset="0"/>
              </a:rPr>
              <a:t>When the MP declines but remains positive, the Total Product is increasing but at a decreasing rate. Total product curve becomes a concave shape after the point of inflexion. This continues until the Total product curve reaches its maximum</a:t>
            </a:r>
            <a:r>
              <a:rPr lang="en-US" dirty="0" smtClean="0">
                <a:latin typeface="Bahnschrift Condensed" pitchFamily="34" charset="0"/>
                <a:cs typeface="Arial" pitchFamily="34" charset="0"/>
              </a:rPr>
              <a:t>.</a:t>
            </a:r>
            <a:endParaRPr lang="en-US" dirty="0">
              <a:latin typeface="Bahnschrift Condensed" pitchFamily="34" charset="0"/>
              <a:cs typeface="Arial" pitchFamily="34" charset="0"/>
            </a:endParaRPr>
          </a:p>
          <a:p>
            <a:pPr>
              <a:buFont typeface="+mj-lt"/>
              <a:buAutoNum type="arabicPeriod"/>
            </a:pPr>
            <a:r>
              <a:rPr lang="en-US" dirty="0">
                <a:latin typeface="Bahnschrift Condensed" pitchFamily="34" charset="0"/>
                <a:cs typeface="Arial" pitchFamily="34" charset="0"/>
              </a:rPr>
              <a:t>When the MP is declining and negative, the Total Product declines.</a:t>
            </a:r>
          </a:p>
          <a:p>
            <a:pPr>
              <a:buFont typeface="+mj-lt"/>
              <a:buAutoNum type="arabicPeriod"/>
            </a:pPr>
            <a:r>
              <a:rPr lang="en-US" dirty="0">
                <a:latin typeface="Bahnschrift Condensed" pitchFamily="34" charset="0"/>
                <a:cs typeface="Arial" pitchFamily="34" charset="0"/>
              </a:rPr>
              <a:t>When the MP becomes zero, Total Product reaches its maximum.</a:t>
            </a:r>
            <a:endParaRPr lang="en-IN" dirty="0">
              <a:latin typeface="Bahnschrift Condensed" pitchFamily="34" charset="0"/>
              <a:cs typeface="Arial" pitchFamily="34" charset="0"/>
            </a:endParaRPr>
          </a:p>
        </p:txBody>
      </p:sp>
    </p:spTree>
    <p:extLst>
      <p:ext uri="{BB962C8B-B14F-4D97-AF65-F5344CB8AC3E}">
        <p14:creationId xmlns:p14="http://schemas.microsoft.com/office/powerpoint/2010/main" val="311941722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55C5375-B351-4685-A7D1-B607D8DBDDB6}"/>
              </a:ext>
            </a:extLst>
          </p:cNvPr>
          <p:cNvSpPr>
            <a:spLocks noGrp="1"/>
          </p:cNvSpPr>
          <p:nvPr>
            <p:ph type="title"/>
          </p:nvPr>
        </p:nvSpPr>
        <p:spPr>
          <a:xfrm>
            <a:off x="125505" y="45673"/>
            <a:ext cx="10076329" cy="770965"/>
          </a:xfrm>
        </p:spPr>
        <p:txBody>
          <a:bodyPr>
            <a:noAutofit/>
          </a:bodyPr>
          <a:lstStyle/>
          <a:p>
            <a:r>
              <a:rPr lang="en-IN" sz="2800" dirty="0"/>
              <a:t>Relationship between Average Product and Marginal Product</a:t>
            </a:r>
          </a:p>
        </p:txBody>
      </p:sp>
      <p:sp>
        <p:nvSpPr>
          <p:cNvPr id="3" name="Content Placeholder 2">
            <a:extLst>
              <a:ext uri="{FF2B5EF4-FFF2-40B4-BE49-F238E27FC236}">
                <a16:creationId xmlns:a16="http://schemas.microsoft.com/office/drawing/2014/main" xmlns="" id="{E3060B56-08F5-4187-BD41-6568819E95D0}"/>
              </a:ext>
            </a:extLst>
          </p:cNvPr>
          <p:cNvSpPr>
            <a:spLocks noGrp="1"/>
          </p:cNvSpPr>
          <p:nvPr>
            <p:ph idx="1"/>
          </p:nvPr>
        </p:nvSpPr>
        <p:spPr>
          <a:xfrm>
            <a:off x="125505" y="968189"/>
            <a:ext cx="5432613" cy="5073174"/>
          </a:xfrm>
        </p:spPr>
        <p:txBody>
          <a:bodyPr/>
          <a:lstStyle/>
          <a:p>
            <a:pPr marL="0" indent="0">
              <a:buNone/>
            </a:pPr>
            <a:r>
              <a:rPr lang="en-US" dirty="0"/>
              <a:t>Relationship between Average Product and Marginal Product can be summarize as :</a:t>
            </a:r>
          </a:p>
          <a:p>
            <a:endParaRPr lang="en-US" dirty="0"/>
          </a:p>
          <a:p>
            <a:pPr>
              <a:buFont typeface="+mj-lt"/>
              <a:buAutoNum type="arabicPeriod"/>
            </a:pPr>
            <a:r>
              <a:rPr lang="en-US" dirty="0"/>
              <a:t>When Average Product is rising, Marginal Product lies above Average Product.</a:t>
            </a:r>
          </a:p>
          <a:p>
            <a:pPr>
              <a:buFont typeface="+mj-lt"/>
              <a:buAutoNum type="arabicPeriod"/>
            </a:pPr>
            <a:r>
              <a:rPr lang="en-US" dirty="0"/>
              <a:t>When Average Product is declining, Marginal Product lies below Average Product.</a:t>
            </a:r>
          </a:p>
          <a:p>
            <a:pPr>
              <a:buFont typeface="+mj-lt"/>
              <a:buAutoNum type="arabicPeriod"/>
            </a:pPr>
            <a:r>
              <a:rPr lang="en-US" dirty="0"/>
              <a:t>At the maximum of Average Product, Marginal and Average Product equal each other.</a:t>
            </a:r>
            <a:endParaRPr lang="en-IN" dirty="0"/>
          </a:p>
        </p:txBody>
      </p:sp>
      <p:pic>
        <p:nvPicPr>
          <p:cNvPr id="4" name="Picture 2" descr="Law of Variable Proportions/Law of Non Proportional Returns/Law of  Diminishing Returns (Short Run Analysis of Production) - Definition and  Explanation - Assumptions - Example - Schedule - Graph/Diagram - Three  Stages of">
            <a:extLst>
              <a:ext uri="{FF2B5EF4-FFF2-40B4-BE49-F238E27FC236}">
                <a16:creationId xmlns:a16="http://schemas.microsoft.com/office/drawing/2014/main" xmlns="" id="{B4413F96-1004-4BBF-8B6E-DB2DE0A815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22949" y="996037"/>
            <a:ext cx="4277544" cy="40233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92893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11455" y="1269635"/>
            <a:ext cx="8596668" cy="1285996"/>
          </a:xfrm>
        </p:spPr>
        <p:txBody>
          <a:bodyPr/>
          <a:lstStyle/>
          <a:p>
            <a:pPr marL="495300" marR="564515" indent="-457200">
              <a:lnSpc>
                <a:spcPct val="100000"/>
              </a:lnSpc>
              <a:spcBef>
                <a:spcPts val="100"/>
              </a:spcBef>
              <a:buClr>
                <a:srgbClr val="D06248"/>
              </a:buClr>
              <a:buSzPct val="85185"/>
              <a:buFont typeface="Arial" pitchFamily="34" charset="0"/>
              <a:buChar char="•"/>
              <a:tabLst>
                <a:tab pos="311150" algn="l"/>
              </a:tabLst>
            </a:pPr>
            <a:r>
              <a:rPr lang="en-US" spc="-5" dirty="0">
                <a:latin typeface="Georgia"/>
                <a:cs typeface="Georgia"/>
              </a:rPr>
              <a:t>Production </a:t>
            </a:r>
            <a:r>
              <a:rPr lang="en-US" dirty="0">
                <a:latin typeface="Georgia"/>
                <a:cs typeface="Georgia"/>
              </a:rPr>
              <a:t>is a </a:t>
            </a:r>
            <a:r>
              <a:rPr lang="en-US" spc="-5" dirty="0">
                <a:latin typeface="Georgia"/>
                <a:cs typeface="Georgia"/>
              </a:rPr>
              <a:t>process </a:t>
            </a:r>
            <a:r>
              <a:rPr lang="en-US" dirty="0">
                <a:latin typeface="Georgia"/>
                <a:cs typeface="Georgia"/>
              </a:rPr>
              <a:t>that </a:t>
            </a:r>
            <a:r>
              <a:rPr lang="en-US" spc="-5" dirty="0">
                <a:solidFill>
                  <a:srgbClr val="FF0000"/>
                </a:solidFill>
                <a:latin typeface="Georgia"/>
                <a:cs typeface="Georgia"/>
              </a:rPr>
              <a:t>create</a:t>
            </a:r>
            <a:r>
              <a:rPr lang="en-US" spc="-5" dirty="0">
                <a:latin typeface="Georgia"/>
                <a:cs typeface="Georgia"/>
              </a:rPr>
              <a:t>/</a:t>
            </a:r>
            <a:r>
              <a:rPr lang="en-US" spc="-5" dirty="0">
                <a:solidFill>
                  <a:srgbClr val="FF0000"/>
                </a:solidFill>
                <a:latin typeface="Georgia"/>
                <a:cs typeface="Georgia"/>
              </a:rPr>
              <a:t>adds value </a:t>
            </a:r>
            <a:r>
              <a:rPr lang="en-US" spc="-185" dirty="0">
                <a:latin typeface="Georgia"/>
                <a:cs typeface="Georgia"/>
              </a:rPr>
              <a:t>or </a:t>
            </a:r>
            <a:r>
              <a:rPr lang="en-US" spc="-185" dirty="0">
                <a:solidFill>
                  <a:srgbClr val="FF0000"/>
                </a:solidFill>
                <a:latin typeface="Georgia"/>
                <a:cs typeface="Georgia"/>
              </a:rPr>
              <a:t> </a:t>
            </a:r>
            <a:r>
              <a:rPr lang="en-US" spc="-5" dirty="0">
                <a:solidFill>
                  <a:srgbClr val="FF0000"/>
                </a:solidFill>
                <a:latin typeface="Georgia"/>
                <a:cs typeface="Georgia"/>
              </a:rPr>
              <a:t>utility</a:t>
            </a:r>
            <a:endParaRPr lang="en-US" dirty="0">
              <a:latin typeface="Georgia"/>
              <a:cs typeface="Georgia"/>
            </a:endParaRPr>
          </a:p>
          <a:p>
            <a:pPr marL="495300" marR="30480" indent="-457200">
              <a:lnSpc>
                <a:spcPct val="100000"/>
              </a:lnSpc>
              <a:spcBef>
                <a:spcPts val="670"/>
              </a:spcBef>
              <a:buClr>
                <a:srgbClr val="D06248"/>
              </a:buClr>
              <a:buSzPct val="85185"/>
              <a:buFont typeface="Arial" pitchFamily="34" charset="0"/>
              <a:buChar char="•"/>
              <a:tabLst>
                <a:tab pos="311150" algn="l"/>
              </a:tabLst>
            </a:pPr>
            <a:r>
              <a:rPr lang="en-US" dirty="0">
                <a:latin typeface="Georgia"/>
                <a:cs typeface="Georgia"/>
              </a:rPr>
              <a:t>It is the </a:t>
            </a:r>
            <a:r>
              <a:rPr lang="en-US" spc="-5" dirty="0">
                <a:latin typeface="Georgia"/>
                <a:cs typeface="Georgia"/>
              </a:rPr>
              <a:t>process </a:t>
            </a:r>
            <a:r>
              <a:rPr lang="en-US" dirty="0">
                <a:latin typeface="Georgia"/>
                <a:cs typeface="Georgia"/>
              </a:rPr>
              <a:t>in </a:t>
            </a:r>
            <a:r>
              <a:rPr lang="en-US" spc="-5" dirty="0">
                <a:latin typeface="Georgia"/>
                <a:cs typeface="Georgia"/>
              </a:rPr>
              <a:t>which </a:t>
            </a:r>
            <a:r>
              <a:rPr lang="en-US" dirty="0">
                <a:latin typeface="Georgia"/>
                <a:cs typeface="Georgia"/>
              </a:rPr>
              <a:t>the </a:t>
            </a:r>
            <a:r>
              <a:rPr lang="en-US" dirty="0">
                <a:solidFill>
                  <a:srgbClr val="FF0000"/>
                </a:solidFill>
                <a:latin typeface="Georgia"/>
                <a:cs typeface="Georgia"/>
              </a:rPr>
              <a:t>inputs </a:t>
            </a:r>
            <a:r>
              <a:rPr lang="en-US" spc="-5" dirty="0">
                <a:latin typeface="Georgia"/>
                <a:cs typeface="Georgia"/>
              </a:rPr>
              <a:t>are converted </a:t>
            </a:r>
            <a:r>
              <a:rPr lang="en-US" spc="-185" dirty="0">
                <a:latin typeface="Georgia"/>
                <a:cs typeface="Georgia"/>
              </a:rPr>
              <a:t>in  </a:t>
            </a:r>
            <a:r>
              <a:rPr lang="en-US" dirty="0">
                <a:latin typeface="Georgia"/>
                <a:cs typeface="Georgia"/>
              </a:rPr>
              <a:t>to</a:t>
            </a:r>
            <a:r>
              <a:rPr lang="en-US" spc="-15" dirty="0">
                <a:latin typeface="Georgia"/>
                <a:cs typeface="Georgia"/>
              </a:rPr>
              <a:t> </a:t>
            </a:r>
            <a:r>
              <a:rPr lang="en-US" spc="-5" dirty="0">
                <a:solidFill>
                  <a:srgbClr val="FF0000"/>
                </a:solidFill>
                <a:latin typeface="Georgia"/>
                <a:cs typeface="Georgia"/>
              </a:rPr>
              <a:t>outputs.</a:t>
            </a:r>
            <a:endParaRPr lang="en-US" dirty="0">
              <a:latin typeface="Georgia"/>
              <a:cs typeface="Georgia"/>
            </a:endParaRPr>
          </a:p>
          <a:p>
            <a:endParaRPr lang="en-US" dirty="0"/>
          </a:p>
        </p:txBody>
      </p:sp>
      <p:sp>
        <p:nvSpPr>
          <p:cNvPr id="4" name="object 14"/>
          <p:cNvSpPr/>
          <p:nvPr/>
        </p:nvSpPr>
        <p:spPr>
          <a:xfrm>
            <a:off x="585177" y="2866293"/>
            <a:ext cx="8722946" cy="2069122"/>
          </a:xfrm>
          <a:prstGeom prst="rect">
            <a:avLst/>
          </a:prstGeom>
          <a:blipFill>
            <a:blip r:embed="rId2" cstate="print">
              <a:duotone>
                <a:prstClr val="black"/>
                <a:srgbClr val="00FF00">
                  <a:tint val="45000"/>
                  <a:satMod val="400000"/>
                </a:srgbClr>
              </a:duotone>
              <a:extLst>
                <a:ext uri="{BEBA8EAE-BF5A-486C-A8C5-ECC9F3942E4B}">
                  <a14:imgProps xmlns:a14="http://schemas.microsoft.com/office/drawing/2010/main">
                    <a14:imgLayer r:embed="rId3">
                      <a14:imgEffect>
                        <a14:saturation sat="400000"/>
                      </a14:imgEffect>
                    </a14:imgLayer>
                  </a14:imgProps>
                </a:ext>
              </a:extLst>
            </a:blip>
            <a:stretch>
              <a:fillRect/>
            </a:stretch>
          </a:blipFill>
        </p:spPr>
        <p:txBody>
          <a:bodyPr wrap="square" lIns="0" tIns="0" rIns="0" bIns="0" rtlCol="0"/>
          <a:lstStyle/>
          <a:p>
            <a:endParaRPr/>
          </a:p>
        </p:txBody>
      </p:sp>
    </p:spTree>
    <p:extLst>
      <p:ext uri="{BB962C8B-B14F-4D97-AF65-F5344CB8AC3E}">
        <p14:creationId xmlns:p14="http://schemas.microsoft.com/office/powerpoint/2010/main" val="14681361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2A7ED6A-832A-4D49-BC41-46D385AE5CCC}"/>
              </a:ext>
            </a:extLst>
          </p:cNvPr>
          <p:cNvSpPr>
            <a:spLocks noGrp="1"/>
          </p:cNvSpPr>
          <p:nvPr>
            <p:ph type="title"/>
          </p:nvPr>
        </p:nvSpPr>
        <p:spPr>
          <a:xfrm>
            <a:off x="838200" y="319969"/>
            <a:ext cx="10515600" cy="1325563"/>
          </a:xfrm>
        </p:spPr>
        <p:txBody>
          <a:bodyPr/>
          <a:lstStyle/>
          <a:p>
            <a:r>
              <a:rPr lang="en-US" dirty="0">
                <a:latin typeface="Times New Roman" panose="02020603050405020304" pitchFamily="18" charset="0"/>
                <a:cs typeface="Times New Roman" panose="02020603050405020304" pitchFamily="18" charset="0"/>
              </a:rPr>
              <a:t>Table depicting stages of production</a:t>
            </a:r>
            <a:endParaRPr lang="en-IN" dirty="0">
              <a:latin typeface="Times New Roman" panose="02020603050405020304" pitchFamily="18" charset="0"/>
              <a:cs typeface="Times New Roman" panose="02020603050405020304" pitchFamily="18" charset="0"/>
            </a:endParaRPr>
          </a:p>
        </p:txBody>
      </p:sp>
      <p:pic>
        <p:nvPicPr>
          <p:cNvPr id="5122" name="Picture 2" descr="Law of Variable Proportions (With Diagrams)">
            <a:extLst>
              <a:ext uri="{FF2B5EF4-FFF2-40B4-BE49-F238E27FC236}">
                <a16:creationId xmlns:a16="http://schemas.microsoft.com/office/drawing/2014/main" xmlns="" id="{68BDAE2B-44E0-4E84-98C8-7D64148880C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63053" y="1430650"/>
            <a:ext cx="8082845" cy="37027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86547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DB10FCD-DB67-4DAD-B3EB-AF9123D51ED5}"/>
              </a:ext>
            </a:extLst>
          </p:cNvPr>
          <p:cNvSpPr>
            <a:spLocks noGrp="1"/>
          </p:cNvSpPr>
          <p:nvPr>
            <p:ph type="title"/>
          </p:nvPr>
        </p:nvSpPr>
        <p:spPr/>
        <p:txBody>
          <a:bodyPr/>
          <a:lstStyle/>
          <a:p>
            <a:r>
              <a:rPr lang="en-US" b="0" i="0" dirty="0">
                <a:solidFill>
                  <a:srgbClr val="3B3835"/>
                </a:solidFill>
                <a:effectLst/>
                <a:latin typeface="Helvetica Neue"/>
              </a:rPr>
              <a:t>Law of Variable Proportions (additional)</a:t>
            </a:r>
            <a:endParaRPr lang="en-IN" dirty="0"/>
          </a:p>
        </p:txBody>
      </p:sp>
      <p:sp>
        <p:nvSpPr>
          <p:cNvPr id="3" name="Content Placeholder 2">
            <a:extLst>
              <a:ext uri="{FF2B5EF4-FFF2-40B4-BE49-F238E27FC236}">
                <a16:creationId xmlns:a16="http://schemas.microsoft.com/office/drawing/2014/main" xmlns="" id="{E7F2CE62-DA2F-4EFC-9A20-85637851EB41}"/>
              </a:ext>
            </a:extLst>
          </p:cNvPr>
          <p:cNvSpPr>
            <a:spLocks noGrp="1"/>
          </p:cNvSpPr>
          <p:nvPr>
            <p:ph idx="1"/>
          </p:nvPr>
        </p:nvSpPr>
        <p:spPr>
          <a:xfrm>
            <a:off x="838200" y="1690688"/>
            <a:ext cx="10515600" cy="4486275"/>
          </a:xfrm>
        </p:spPr>
        <p:txBody>
          <a:bodyPr>
            <a:normAutofit fontScale="92500"/>
          </a:bodyPr>
          <a:lstStyle/>
          <a:p>
            <a:pPr marL="0" indent="0">
              <a:buNone/>
            </a:pPr>
            <a:r>
              <a:rPr lang="en-US" b="0" i="0" dirty="0">
                <a:solidFill>
                  <a:srgbClr val="3B3835"/>
                </a:solidFill>
                <a:effectLst/>
                <a:latin typeface="Times New Roman" panose="02020603050405020304" pitchFamily="18" charset="0"/>
                <a:cs typeface="Times New Roman" panose="02020603050405020304" pitchFamily="18" charset="0"/>
              </a:rPr>
              <a:t>Prof. Benham states the law as follows: “As the proportion of one factor in a combination of factors is increased after a point, the average and marginal production of that factor will diminish”. </a:t>
            </a:r>
          </a:p>
          <a:p>
            <a:pPr marL="0" indent="0">
              <a:buNone/>
            </a:pPr>
            <a:r>
              <a:rPr lang="en-US" b="0" i="0" dirty="0">
                <a:solidFill>
                  <a:srgbClr val="3B3835"/>
                </a:solidFill>
                <a:effectLst/>
                <a:latin typeface="Times New Roman" panose="02020603050405020304" pitchFamily="18" charset="0"/>
                <a:cs typeface="Times New Roman" panose="02020603050405020304" pitchFamily="18" charset="0"/>
              </a:rPr>
              <a:t>G. J. Stigler: “As equal increments of one input are added, the inputs of other productive services being held constant, beyond a certain point the resulting increments of product will decrease, i.e. the marginal product will diminish.” </a:t>
            </a:r>
          </a:p>
          <a:p>
            <a:pPr marL="0" indent="0">
              <a:buNone/>
            </a:pPr>
            <a:r>
              <a:rPr lang="en-US" b="0" i="0" dirty="0">
                <a:solidFill>
                  <a:srgbClr val="3B3835"/>
                </a:solidFill>
                <a:effectLst/>
                <a:latin typeface="Times New Roman" panose="02020603050405020304" pitchFamily="18" charset="0"/>
                <a:cs typeface="Times New Roman" panose="02020603050405020304" pitchFamily="18" charset="0"/>
              </a:rPr>
              <a:t>The law is </a:t>
            </a:r>
            <a:r>
              <a:rPr lang="en-US" b="0" i="0" dirty="0" err="1">
                <a:solidFill>
                  <a:srgbClr val="3B3835"/>
                </a:solidFill>
                <a:effectLst/>
                <a:latin typeface="Times New Roman" panose="02020603050405020304" pitchFamily="18" charset="0"/>
                <a:cs typeface="Times New Roman" panose="02020603050405020304" pitchFamily="18" charset="0"/>
              </a:rPr>
              <a:t>summarised</a:t>
            </a:r>
            <a:r>
              <a:rPr lang="en-US" b="0" i="0" dirty="0">
                <a:solidFill>
                  <a:srgbClr val="3B3835"/>
                </a:solidFill>
                <a:effectLst/>
                <a:latin typeface="Times New Roman" panose="02020603050405020304" pitchFamily="18" charset="0"/>
                <a:cs typeface="Times New Roman" panose="02020603050405020304" pitchFamily="18" charset="0"/>
              </a:rPr>
              <a:t> thus: In the short run, as the amount of variable factors increases, other things remaining equal, output (or the returns to the factors varied) will increase more than proportionately to the amount of variable inputs in the beginning, then it may increase in the same proportion and ultimately it will increase less proportionately”. </a:t>
            </a:r>
          </a:p>
          <a:p>
            <a:pPr marL="0" indent="0">
              <a:buNone/>
            </a:pPr>
            <a:r>
              <a:rPr lang="en-US" b="0" i="0" dirty="0">
                <a:solidFill>
                  <a:srgbClr val="3B3835"/>
                </a:solidFill>
                <a:effectLst/>
                <a:latin typeface="Times New Roman" panose="02020603050405020304" pitchFamily="18" charset="0"/>
                <a:cs typeface="Times New Roman" panose="02020603050405020304" pitchFamily="18" charset="0"/>
              </a:rPr>
              <a:t>The conditions underlying the law are : </a:t>
            </a:r>
          </a:p>
          <a:p>
            <a:pPr marL="0" indent="0">
              <a:buNone/>
            </a:pPr>
            <a:r>
              <a:rPr lang="en-US" b="0" i="0" dirty="0">
                <a:solidFill>
                  <a:srgbClr val="3B3835"/>
                </a:solidFill>
                <a:effectLst/>
                <a:latin typeface="Times New Roman" panose="02020603050405020304" pitchFamily="18" charset="0"/>
                <a:cs typeface="Times New Roman" panose="02020603050405020304" pitchFamily="18" charset="0"/>
              </a:rPr>
              <a:t>Only one factor is varied; all other factors remain constant. </a:t>
            </a:r>
          </a:p>
          <a:p>
            <a:pPr marL="0" indent="0">
              <a:buNone/>
            </a:pPr>
            <a:r>
              <a:rPr lang="en-US" b="0" i="0" dirty="0">
                <a:solidFill>
                  <a:srgbClr val="3B3835"/>
                </a:solidFill>
                <a:effectLst/>
                <a:latin typeface="Times New Roman" panose="02020603050405020304" pitchFamily="18" charset="0"/>
                <a:cs typeface="Times New Roman" panose="02020603050405020304" pitchFamily="18" charset="0"/>
              </a:rPr>
              <a:t>The scale of output is unchanged and production capacity remains constant. </a:t>
            </a:r>
          </a:p>
          <a:p>
            <a:pPr marL="0" indent="0">
              <a:buNone/>
            </a:pPr>
            <a:r>
              <a:rPr lang="en-US" b="0" i="0" dirty="0">
                <a:solidFill>
                  <a:srgbClr val="3B3835"/>
                </a:solidFill>
                <a:effectLst/>
                <a:latin typeface="Times New Roman" panose="02020603050405020304" pitchFamily="18" charset="0"/>
                <a:cs typeface="Times New Roman" panose="02020603050405020304" pitchFamily="18" charset="0"/>
              </a:rPr>
              <a:t>Technique of production is unchanged. </a:t>
            </a:r>
          </a:p>
          <a:p>
            <a:pPr marL="0" indent="0">
              <a:buNone/>
            </a:pPr>
            <a:r>
              <a:rPr lang="en-US" b="0" i="0" dirty="0">
                <a:solidFill>
                  <a:srgbClr val="3B3835"/>
                </a:solidFill>
                <a:effectLst/>
                <a:latin typeface="Times New Roman" panose="02020603050405020304" pitchFamily="18" charset="0"/>
                <a:cs typeface="Times New Roman" panose="02020603050405020304" pitchFamily="18" charset="0"/>
              </a:rPr>
              <a:t>All units of factor input varied, are homogeneous – all units have identical efficiencies and characteristics. </a:t>
            </a:r>
          </a:p>
          <a:p>
            <a:pPr marL="0" indent="0">
              <a:buNone/>
            </a:pPr>
            <a:r>
              <a:rPr lang="en-US" b="0" i="0" dirty="0">
                <a:solidFill>
                  <a:srgbClr val="3B3835"/>
                </a:solidFill>
                <a:effectLst/>
                <a:latin typeface="Times New Roman" panose="02020603050405020304" pitchFamily="18" charset="0"/>
                <a:cs typeface="Times New Roman" panose="02020603050405020304" pitchFamily="18" charset="0"/>
              </a:rPr>
              <a:t>All factors of production cannot be substituted for one another. Measurements of the Product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77695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0FB06DC5-3CEF-4EE7-9243-0F8AFE7469D0}"/>
              </a:ext>
            </a:extLst>
          </p:cNvPr>
          <p:cNvSpPr>
            <a:spLocks noGrp="1"/>
          </p:cNvSpPr>
          <p:nvPr>
            <p:ph idx="1"/>
          </p:nvPr>
        </p:nvSpPr>
        <p:spPr>
          <a:xfrm>
            <a:off x="838200" y="1106311"/>
            <a:ext cx="10515600" cy="5070652"/>
          </a:xfrm>
        </p:spPr>
        <p:txBody>
          <a:bodyPr>
            <a:normAutofit/>
          </a:bodyPr>
          <a:lstStyle/>
          <a:p>
            <a:pPr marL="0" indent="0">
              <a:buNone/>
            </a:pPr>
            <a:r>
              <a:rPr lang="en-US" b="1" i="0" dirty="0">
                <a:solidFill>
                  <a:srgbClr val="3B3835"/>
                </a:solidFill>
                <a:effectLst/>
                <a:latin typeface="Times New Roman" panose="02020603050405020304" pitchFamily="18" charset="0"/>
                <a:cs typeface="Times New Roman" panose="02020603050405020304" pitchFamily="18" charset="0"/>
              </a:rPr>
              <a:t>Total Product</a:t>
            </a:r>
            <a:r>
              <a:rPr lang="en-US" b="0" i="0" dirty="0">
                <a:solidFill>
                  <a:srgbClr val="3B3835"/>
                </a:solidFill>
                <a:effectLst/>
                <a:latin typeface="Times New Roman" panose="02020603050405020304" pitchFamily="18" charset="0"/>
                <a:cs typeface="Times New Roman" panose="02020603050405020304" pitchFamily="18" charset="0"/>
              </a:rPr>
              <a:t>: Total number of units produced per unit of time by all factor inputs in referred to as total product. </a:t>
            </a:r>
          </a:p>
          <a:p>
            <a:pPr marL="0" indent="0">
              <a:buNone/>
            </a:pPr>
            <a:r>
              <a:rPr lang="en-US" b="0" i="0" dirty="0">
                <a:solidFill>
                  <a:srgbClr val="3B3835"/>
                </a:solidFill>
                <a:effectLst/>
                <a:latin typeface="Times New Roman" panose="02020603050405020304" pitchFamily="18" charset="0"/>
                <a:cs typeface="Times New Roman" panose="02020603050405020304" pitchFamily="18" charset="0"/>
              </a:rPr>
              <a:t>In the short run, since Total Product (output)(TP) increases with an increase in the Quantity of Variable Factor (QVF), TP = f(QVF). </a:t>
            </a:r>
          </a:p>
          <a:p>
            <a:pPr marL="0" indent="0">
              <a:buNone/>
            </a:pPr>
            <a:r>
              <a:rPr lang="en-US" b="1" i="0" dirty="0">
                <a:solidFill>
                  <a:srgbClr val="3B3835"/>
                </a:solidFill>
                <a:effectLst/>
                <a:latin typeface="Times New Roman" panose="02020603050405020304" pitchFamily="18" charset="0"/>
                <a:cs typeface="Times New Roman" panose="02020603050405020304" pitchFamily="18" charset="0"/>
              </a:rPr>
              <a:t>Average Product</a:t>
            </a:r>
            <a:r>
              <a:rPr lang="en-US" b="0" i="0" dirty="0">
                <a:solidFill>
                  <a:srgbClr val="3B3835"/>
                </a:solidFill>
                <a:effectLst/>
                <a:latin typeface="Times New Roman" panose="02020603050405020304" pitchFamily="18" charset="0"/>
                <a:cs typeface="Times New Roman" panose="02020603050405020304" pitchFamily="18" charset="0"/>
              </a:rPr>
              <a:t>: Average Product refers to the total product per unit of the given variable factor. AP = TP/QVF </a:t>
            </a:r>
          </a:p>
          <a:p>
            <a:pPr marL="0" indent="0">
              <a:buNone/>
            </a:pPr>
            <a:r>
              <a:rPr lang="en-US" b="1" i="0" dirty="0">
                <a:solidFill>
                  <a:srgbClr val="3B3835"/>
                </a:solidFill>
                <a:effectLst/>
                <a:latin typeface="Times New Roman" panose="02020603050405020304" pitchFamily="18" charset="0"/>
                <a:cs typeface="Times New Roman" panose="02020603050405020304" pitchFamily="18" charset="0"/>
              </a:rPr>
              <a:t>Marginal Product</a:t>
            </a:r>
            <a:r>
              <a:rPr lang="en-US" b="0" i="0" dirty="0">
                <a:solidFill>
                  <a:srgbClr val="3B3835"/>
                </a:solidFill>
                <a:effectLst/>
                <a:latin typeface="Times New Roman" panose="02020603050405020304" pitchFamily="18" charset="0"/>
                <a:cs typeface="Times New Roman" panose="02020603050405020304" pitchFamily="18" charset="0"/>
              </a:rPr>
              <a:t>: Owing to the addition of a unit to a variable factor, all other factors being held constant, the additional </a:t>
            </a:r>
            <a:r>
              <a:rPr lang="en-US" b="0" i="0" dirty="0" err="1">
                <a:solidFill>
                  <a:srgbClr val="3B3835"/>
                </a:solidFill>
                <a:effectLst/>
                <a:latin typeface="Times New Roman" panose="02020603050405020304" pitchFamily="18" charset="0"/>
                <a:cs typeface="Times New Roman" panose="02020603050405020304" pitchFamily="18" charset="0"/>
              </a:rPr>
              <a:t>realised</a:t>
            </a:r>
            <a:r>
              <a:rPr lang="en-US" b="0" i="0" dirty="0">
                <a:solidFill>
                  <a:srgbClr val="3B3835"/>
                </a:solidFill>
                <a:effectLst/>
                <a:latin typeface="Times New Roman" panose="02020603050405020304" pitchFamily="18" charset="0"/>
                <a:cs typeface="Times New Roman" panose="02020603050405020304" pitchFamily="18" charset="0"/>
              </a:rPr>
              <a:t> in the total product is technically called marginal product. </a:t>
            </a:r>
          </a:p>
          <a:p>
            <a:pPr marL="0" indent="0">
              <a:buNone/>
            </a:pPr>
            <a:r>
              <a:rPr lang="en-US" b="1" i="0" dirty="0" err="1">
                <a:solidFill>
                  <a:srgbClr val="3B3835"/>
                </a:solidFill>
                <a:effectLst/>
                <a:latin typeface="Times New Roman" panose="02020603050405020304" pitchFamily="18" charset="0"/>
                <a:cs typeface="Times New Roman" panose="02020603050405020304" pitchFamily="18" charset="0"/>
              </a:rPr>
              <a:t>MPn</a:t>
            </a:r>
            <a:r>
              <a:rPr lang="en-US" b="1" i="0" dirty="0">
                <a:solidFill>
                  <a:srgbClr val="3B3835"/>
                </a:solidFill>
                <a:effectLst/>
                <a:latin typeface="Times New Roman" panose="02020603050405020304" pitchFamily="18" charset="0"/>
                <a:cs typeface="Times New Roman" panose="02020603050405020304" pitchFamily="18" charset="0"/>
              </a:rPr>
              <a:t> = </a:t>
            </a:r>
            <a:r>
              <a:rPr lang="en-US" b="1" i="0" dirty="0" err="1">
                <a:solidFill>
                  <a:srgbClr val="3B3835"/>
                </a:solidFill>
                <a:effectLst/>
                <a:latin typeface="Times New Roman" panose="02020603050405020304" pitchFamily="18" charset="0"/>
                <a:cs typeface="Times New Roman" panose="02020603050405020304" pitchFamily="18" charset="0"/>
              </a:rPr>
              <a:t>TPn</a:t>
            </a:r>
            <a:r>
              <a:rPr lang="en-US" b="1" i="0" dirty="0">
                <a:solidFill>
                  <a:srgbClr val="3B3835"/>
                </a:solidFill>
                <a:effectLst/>
                <a:latin typeface="Times New Roman" panose="02020603050405020304" pitchFamily="18" charset="0"/>
                <a:cs typeface="Times New Roman" panose="02020603050405020304" pitchFamily="18" charset="0"/>
              </a:rPr>
              <a:t> – TPn-1 </a:t>
            </a:r>
          </a:p>
          <a:p>
            <a:endParaRPr lang="en-IN" dirty="0"/>
          </a:p>
        </p:txBody>
      </p:sp>
    </p:spTree>
    <p:extLst>
      <p:ext uri="{BB962C8B-B14F-4D97-AF65-F5344CB8AC3E}">
        <p14:creationId xmlns:p14="http://schemas.microsoft.com/office/powerpoint/2010/main" val="14724085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7E77929-D5F6-43B9-915C-E6FA35A5C8DC}"/>
              </a:ext>
            </a:extLst>
          </p:cNvPr>
          <p:cNvSpPr>
            <a:spLocks noGrp="1"/>
          </p:cNvSpPr>
          <p:nvPr>
            <p:ph type="title"/>
          </p:nvPr>
        </p:nvSpPr>
        <p:spPr>
          <a:xfrm>
            <a:off x="677334" y="609600"/>
            <a:ext cx="8596668" cy="840509"/>
          </a:xfrm>
        </p:spPr>
        <p:txBody>
          <a:bodyPr/>
          <a:lstStyle/>
          <a:p>
            <a:r>
              <a:rPr lang="en-US" dirty="0">
                <a:latin typeface="Times New Roman" panose="02020603050405020304" pitchFamily="18" charset="0"/>
                <a:cs typeface="Times New Roman" panose="02020603050405020304" pitchFamily="18" charset="0"/>
              </a:rPr>
              <a:t>Production Functions of two variable inputs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753F4505-C0D5-4880-BDFC-5E5909727C5C}"/>
              </a:ext>
            </a:extLst>
          </p:cNvPr>
          <p:cNvSpPr>
            <a:spLocks noGrp="1"/>
          </p:cNvSpPr>
          <p:nvPr>
            <p:ph idx="1"/>
          </p:nvPr>
        </p:nvSpPr>
        <p:spPr/>
        <p:txBody>
          <a:bodyPr/>
          <a:lstStyle/>
          <a:p>
            <a:pPr marL="0" indent="0">
              <a:buNone/>
            </a:pPr>
            <a:r>
              <a:rPr lang="en-US" b="0" i="0" dirty="0">
                <a:solidFill>
                  <a:srgbClr val="3B3835"/>
                </a:solidFill>
                <a:effectLst/>
                <a:latin typeface="Times New Roman" panose="02020603050405020304" pitchFamily="18" charset="0"/>
                <a:cs typeface="Times New Roman" panose="02020603050405020304" pitchFamily="18" charset="0"/>
              </a:rPr>
              <a:t>Main Concepts -The Main concepts of Production Functions are: </a:t>
            </a:r>
          </a:p>
          <a:p>
            <a:pPr marL="0" indent="0">
              <a:buNone/>
            </a:pPr>
            <a:r>
              <a:rPr lang="en-US" b="0" i="0" dirty="0">
                <a:solidFill>
                  <a:srgbClr val="3B3835"/>
                </a:solidFill>
                <a:effectLst/>
                <a:latin typeface="Times New Roman" panose="02020603050405020304" pitchFamily="18" charset="0"/>
                <a:cs typeface="Times New Roman" panose="02020603050405020304" pitchFamily="18" charset="0"/>
              </a:rPr>
              <a:t>1. The marginal productivity of factors of production. </a:t>
            </a:r>
          </a:p>
          <a:p>
            <a:pPr marL="0" indent="0">
              <a:buNone/>
            </a:pPr>
            <a:r>
              <a:rPr lang="en-US" b="0" i="0" dirty="0">
                <a:solidFill>
                  <a:srgbClr val="3B3835"/>
                </a:solidFill>
                <a:effectLst/>
                <a:latin typeface="Times New Roman" panose="02020603050405020304" pitchFamily="18" charset="0"/>
                <a:cs typeface="Times New Roman" panose="02020603050405020304" pitchFamily="18" charset="0"/>
              </a:rPr>
              <a:t>2. The marginal rate of technical substitution. </a:t>
            </a:r>
          </a:p>
          <a:p>
            <a:pPr marL="0" indent="0">
              <a:buNone/>
            </a:pPr>
            <a:r>
              <a:rPr lang="en-US" b="0" i="0" dirty="0">
                <a:solidFill>
                  <a:srgbClr val="3B3835"/>
                </a:solidFill>
                <a:effectLst/>
                <a:latin typeface="Times New Roman" panose="02020603050405020304" pitchFamily="18" charset="0"/>
                <a:cs typeface="Times New Roman" panose="02020603050405020304" pitchFamily="18" charset="0"/>
              </a:rPr>
              <a:t>3. Elasticity of substitution </a:t>
            </a:r>
          </a:p>
          <a:p>
            <a:pPr marL="0" indent="0">
              <a:buNone/>
            </a:pPr>
            <a:r>
              <a:rPr lang="en-US" b="0" i="0" dirty="0">
                <a:solidFill>
                  <a:srgbClr val="3B3835"/>
                </a:solidFill>
                <a:effectLst/>
                <a:latin typeface="Times New Roman" panose="02020603050405020304" pitchFamily="18" charset="0"/>
                <a:cs typeface="Times New Roman" panose="02020603050405020304" pitchFamily="18" charset="0"/>
              </a:rPr>
              <a:t>4. Factor intensity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164889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E2BB842-27D7-4C25-9FBC-5B4EB58DB530}"/>
              </a:ext>
            </a:extLst>
          </p:cNvPr>
          <p:cNvSpPr>
            <a:spLocks noGrp="1"/>
          </p:cNvSpPr>
          <p:nvPr>
            <p:ph type="title"/>
          </p:nvPr>
        </p:nvSpPr>
        <p:spPr>
          <a:xfrm>
            <a:off x="-1" y="1"/>
            <a:ext cx="10233891" cy="554182"/>
          </a:xfrm>
        </p:spPr>
        <p:txBody>
          <a:bodyPr>
            <a:normAutofit/>
          </a:bodyPr>
          <a:lstStyle/>
          <a:p>
            <a:r>
              <a:rPr lang="en-IN" sz="1800" dirty="0"/>
              <a:t>Production function with Two variable inputs (both capital (K) and Labour (L) are variable inputs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4B32EF1F-6890-4772-8FB7-C2A072D08EA1}"/>
                  </a:ext>
                </a:extLst>
              </p:cNvPr>
              <p:cNvSpPr>
                <a:spLocks noGrp="1"/>
              </p:cNvSpPr>
              <p:nvPr>
                <p:ph idx="1"/>
              </p:nvPr>
            </p:nvSpPr>
            <p:spPr>
              <a:xfrm>
                <a:off x="166255" y="554183"/>
                <a:ext cx="9107747" cy="6169890"/>
              </a:xfrm>
            </p:spPr>
            <p:txBody>
              <a:bodyPr>
                <a:normAutofit lnSpcReduction="10000"/>
              </a:bodyPr>
              <a:lstStyle/>
              <a:p>
                <a:r>
                  <a:rPr lang="en-IN" dirty="0"/>
                  <a:t>Analysis of production function in case of two variable inputs can be explained with the help of </a:t>
                </a:r>
                <a:r>
                  <a:rPr lang="en-IN" b="1" dirty="0"/>
                  <a:t>Isoquant curve and </a:t>
                </a:r>
                <a:r>
                  <a:rPr lang="en-IN" b="1" dirty="0" err="1"/>
                  <a:t>Isocost</a:t>
                </a:r>
                <a:r>
                  <a:rPr lang="en-IN" b="1" dirty="0"/>
                  <a:t> line</a:t>
                </a:r>
              </a:p>
              <a:p>
                <a:r>
                  <a:rPr lang="en-IN" b="1" dirty="0"/>
                  <a:t>Marginal rate of technical substitution: </a:t>
                </a:r>
                <a:r>
                  <a:rPr lang="en-IN" dirty="0"/>
                  <a:t>it can be defined as the number of units of capital which can be replaced by one unit of labour, level of output remaining unchanged</a:t>
                </a:r>
              </a:p>
              <a:p>
                <a:pPr marL="0" indent="0" algn="ctr">
                  <a:buNone/>
                </a:pPr>
                <a:r>
                  <a:rPr lang="en-IN" dirty="0"/>
                  <a:t>MRTS (L,K)= </a:t>
                </a:r>
                <a14:m>
                  <m:oMath xmlns:m="http://schemas.openxmlformats.org/officeDocument/2006/math">
                    <m:f>
                      <m:fPr>
                        <m:ctrlPr>
                          <a:rPr lang="en-IN" i="1" smtClean="0">
                            <a:latin typeface="Cambria Math"/>
                          </a:rPr>
                        </m:ctrlPr>
                      </m:fPr>
                      <m:num>
                        <m:r>
                          <m:rPr>
                            <m:nor/>
                          </m:rPr>
                          <a:rPr lang="en-IN" dirty="0"/>
                          <m:t>Marginal</m:t>
                        </m:r>
                        <m:r>
                          <m:rPr>
                            <m:nor/>
                          </m:rPr>
                          <a:rPr lang="en-IN" dirty="0"/>
                          <m:t> </m:t>
                        </m:r>
                        <m:r>
                          <m:rPr>
                            <m:nor/>
                          </m:rPr>
                          <a:rPr lang="en-IN" dirty="0"/>
                          <m:t>product</m:t>
                        </m:r>
                        <m:r>
                          <m:rPr>
                            <m:nor/>
                          </m:rPr>
                          <a:rPr lang="en-IN" dirty="0"/>
                          <m:t> </m:t>
                        </m:r>
                        <m:r>
                          <m:rPr>
                            <m:nor/>
                          </m:rPr>
                          <a:rPr lang="en-IN" dirty="0"/>
                          <m:t>of</m:t>
                        </m:r>
                        <m:r>
                          <m:rPr>
                            <m:nor/>
                          </m:rPr>
                          <a:rPr lang="en-IN" dirty="0"/>
                          <m:t> </m:t>
                        </m:r>
                        <m:r>
                          <m:rPr>
                            <m:nor/>
                          </m:rPr>
                          <a:rPr lang="en-IN" dirty="0"/>
                          <m:t>labour</m:t>
                        </m:r>
                        <m:r>
                          <m:rPr>
                            <m:nor/>
                          </m:rPr>
                          <a:rPr lang="en-IN" i="0" dirty="0" smtClean="0"/>
                          <m:t> (</m:t>
                        </m:r>
                        <m:r>
                          <m:rPr>
                            <m:nor/>
                          </m:rPr>
                          <a:rPr lang="en-IN" i="0" dirty="0" smtClean="0"/>
                          <m:t>L</m:t>
                        </m:r>
                        <m:r>
                          <m:rPr>
                            <m:nor/>
                          </m:rPr>
                          <a:rPr lang="en-IN" i="0" dirty="0" smtClean="0"/>
                          <m:t>)</m:t>
                        </m:r>
                      </m:num>
                      <m:den>
                        <m:r>
                          <m:rPr>
                            <m:nor/>
                          </m:rPr>
                          <a:rPr lang="en-IN" dirty="0"/>
                          <m:t>Marginal</m:t>
                        </m:r>
                        <m:r>
                          <m:rPr>
                            <m:nor/>
                          </m:rPr>
                          <a:rPr lang="en-IN" dirty="0"/>
                          <m:t> </m:t>
                        </m:r>
                        <m:r>
                          <m:rPr>
                            <m:nor/>
                          </m:rPr>
                          <a:rPr lang="en-IN" dirty="0"/>
                          <m:t>product</m:t>
                        </m:r>
                        <m:r>
                          <m:rPr>
                            <m:nor/>
                          </m:rPr>
                          <a:rPr lang="en-IN" dirty="0"/>
                          <m:t> </m:t>
                        </m:r>
                        <m:r>
                          <m:rPr>
                            <m:nor/>
                          </m:rPr>
                          <a:rPr lang="en-IN" dirty="0"/>
                          <m:t>of</m:t>
                        </m:r>
                        <m:r>
                          <m:rPr>
                            <m:nor/>
                          </m:rPr>
                          <a:rPr lang="en-IN" dirty="0"/>
                          <m:t> </m:t>
                        </m:r>
                        <m:r>
                          <m:rPr>
                            <m:nor/>
                          </m:rPr>
                          <a:rPr lang="en-IN" i="0" dirty="0" smtClean="0"/>
                          <m:t>capital</m:t>
                        </m:r>
                        <m:r>
                          <m:rPr>
                            <m:nor/>
                          </m:rPr>
                          <a:rPr lang="en-IN" i="0" dirty="0" smtClean="0"/>
                          <m:t> (</m:t>
                        </m:r>
                        <m:r>
                          <m:rPr>
                            <m:nor/>
                          </m:rPr>
                          <a:rPr lang="en-IN" i="0" dirty="0" smtClean="0"/>
                          <m:t>K</m:t>
                        </m:r>
                        <m:r>
                          <m:rPr>
                            <m:nor/>
                          </m:rPr>
                          <a:rPr lang="en-IN" i="0" dirty="0" smtClean="0"/>
                          <m:t>)</m:t>
                        </m:r>
                      </m:den>
                    </m:f>
                  </m:oMath>
                </a14:m>
                <a:endParaRPr lang="en-IN" dirty="0"/>
              </a:p>
              <a:p>
                <a:pPr marL="0" indent="0">
                  <a:buNone/>
                </a:pPr>
                <a:r>
                  <a:rPr lang="en-US" dirty="0"/>
                  <a:t>MRTS is related to the marginal products of two inputs. We have seen that, as MRTS declines, </a:t>
                </a:r>
                <a:r>
                  <a:rPr lang="en-US" dirty="0" err="1"/>
                  <a:t>labour</a:t>
                </a:r>
                <a:r>
                  <a:rPr lang="en-US" dirty="0"/>
                  <a:t> is substituted for capital. In other words,</a:t>
                </a:r>
              </a:p>
              <a:p>
                <a:pPr marL="0" indent="0" algn="ctr">
                  <a:buNone/>
                </a:pPr>
                <a:r>
                  <a:rPr lang="en-US" dirty="0"/>
                  <a:t>MRTSK for L = -∆K/∆L</a:t>
                </a:r>
              </a:p>
              <a:p>
                <a:pPr marL="0" indent="0">
                  <a:buNone/>
                </a:pPr>
                <a:r>
                  <a:rPr lang="en-US" dirty="0"/>
                  <a:t>Since, (∆K/∆LK) is the slope of an isoquant (note the negative sign), the MRTS is given by the slope of an isoquant. And, MRTS is equal to the ratio of marginal product of </a:t>
                </a:r>
                <a:r>
                  <a:rPr lang="en-US" dirty="0" err="1"/>
                  <a:t>labour</a:t>
                </a:r>
                <a:r>
                  <a:rPr lang="en-US" dirty="0"/>
                  <a:t> (MPL) to the marginal product of capital (MPK).</a:t>
                </a:r>
              </a:p>
              <a:p>
                <a:pPr marL="0" indent="0">
                  <a:buNone/>
                </a:pPr>
                <a:r>
                  <a:rPr lang="en-US" dirty="0"/>
                  <a:t>Thus, </a:t>
                </a:r>
              </a:p>
              <a:p>
                <a:pPr marL="0" indent="0">
                  <a:buNone/>
                </a:pPr>
                <a:endParaRPr lang="en-US" dirty="0"/>
              </a:p>
              <a:p>
                <a:pPr marL="0" indent="0">
                  <a:buNone/>
                </a:pPr>
                <a:endParaRPr lang="en-US" dirty="0"/>
              </a:p>
              <a:p>
                <a:pPr marL="0" indent="0">
                  <a:buNone/>
                </a:pPr>
                <a:endParaRPr lang="en-US" dirty="0"/>
              </a:p>
              <a:p>
                <a:pPr marL="0" indent="0">
                  <a:buNone/>
                </a:pPr>
                <a:r>
                  <a:rPr lang="en-IN" sz="1600" dirty="0">
                    <a:hlinkClick r:id="rId2"/>
                  </a:rPr>
                  <a:t>https://www.economicsdiscussion.net/isoquants/notes-on-isoquants-meaning-properties-and-ridge-lines/16852</a:t>
                </a:r>
                <a:r>
                  <a:rPr lang="en-IN" sz="1600" dirty="0"/>
                  <a:t> </a:t>
                </a:r>
              </a:p>
            </p:txBody>
          </p:sp>
        </mc:Choice>
        <mc:Fallback xmlns="">
          <p:sp>
            <p:nvSpPr>
              <p:cNvPr id="3" name="Content Placeholder 2">
                <a:extLst>
                  <a:ext uri="{FF2B5EF4-FFF2-40B4-BE49-F238E27FC236}">
                    <a16:creationId xmlns:a16="http://schemas.microsoft.com/office/drawing/2014/main" id="{4B32EF1F-6890-4772-8FB7-C2A072D08EA1}"/>
                  </a:ext>
                </a:extLst>
              </p:cNvPr>
              <p:cNvSpPr>
                <a:spLocks noGrp="1" noRot="1" noChangeAspect="1" noMove="1" noResize="1" noEditPoints="1" noAdjustHandles="1" noChangeArrowheads="1" noChangeShapeType="1" noTextEdit="1"/>
              </p:cNvSpPr>
              <p:nvPr>
                <p:ph idx="1"/>
              </p:nvPr>
            </p:nvSpPr>
            <p:spPr>
              <a:xfrm>
                <a:off x="166255" y="554183"/>
                <a:ext cx="9107747" cy="6169890"/>
              </a:xfrm>
              <a:blipFill>
                <a:blip r:embed="rId3"/>
                <a:stretch>
                  <a:fillRect l="-535" t="-1087" r="-402"/>
                </a:stretch>
              </a:blipFill>
            </p:spPr>
            <p:txBody>
              <a:bodyPr/>
              <a:lstStyle/>
              <a:p>
                <a:r>
                  <a:rPr lang="en-IN">
                    <a:noFill/>
                  </a:rPr>
                  <a:t> </a:t>
                </a:r>
              </a:p>
            </p:txBody>
          </p:sp>
        </mc:Fallback>
      </mc:AlternateContent>
      <p:pic>
        <p:nvPicPr>
          <p:cNvPr id="5" name="Picture 4">
            <a:extLst>
              <a:ext uri="{FF2B5EF4-FFF2-40B4-BE49-F238E27FC236}">
                <a16:creationId xmlns:a16="http://schemas.microsoft.com/office/drawing/2014/main" xmlns="" id="{5297D747-99A5-4B11-8CFF-6D3CDC0E4799}"/>
              </a:ext>
            </a:extLst>
          </p:cNvPr>
          <p:cNvPicPr>
            <a:picLocks noChangeAspect="1"/>
          </p:cNvPicPr>
          <p:nvPr/>
        </p:nvPicPr>
        <p:blipFill>
          <a:blip r:embed="rId4"/>
          <a:stretch>
            <a:fillRect/>
          </a:stretch>
        </p:blipFill>
        <p:spPr>
          <a:xfrm>
            <a:off x="6338454" y="4447980"/>
            <a:ext cx="2851727" cy="2410019"/>
          </a:xfrm>
          <a:prstGeom prst="rect">
            <a:avLst/>
          </a:prstGeom>
        </p:spPr>
      </p:pic>
    </p:spTree>
    <p:extLst>
      <p:ext uri="{BB962C8B-B14F-4D97-AF65-F5344CB8AC3E}">
        <p14:creationId xmlns:p14="http://schemas.microsoft.com/office/powerpoint/2010/main" val="24545506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AB30D11-ADE7-4C46-A670-928655619F8F}"/>
              </a:ext>
            </a:extLst>
          </p:cNvPr>
          <p:cNvSpPr>
            <a:spLocks noGrp="1"/>
          </p:cNvSpPr>
          <p:nvPr>
            <p:ph type="title"/>
          </p:nvPr>
        </p:nvSpPr>
        <p:spPr>
          <a:xfrm>
            <a:off x="381770" y="207038"/>
            <a:ext cx="8596668" cy="609600"/>
          </a:xfrm>
        </p:spPr>
        <p:txBody>
          <a:bodyPr>
            <a:normAutofit fontScale="90000"/>
          </a:bodyPr>
          <a:lstStyle/>
          <a:p>
            <a:r>
              <a:rPr lang="en-US" dirty="0">
                <a:latin typeface="Times New Roman" panose="02020603050405020304" pitchFamily="18" charset="0"/>
                <a:cs typeface="Times New Roman" panose="02020603050405020304" pitchFamily="18" charset="0"/>
              </a:rPr>
              <a:t>Isoquants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17E8D63B-0E74-4D6B-9AAD-B9E602AA8D4E}"/>
              </a:ext>
            </a:extLst>
          </p:cNvPr>
          <p:cNvSpPr>
            <a:spLocks noGrp="1"/>
          </p:cNvSpPr>
          <p:nvPr>
            <p:ph idx="1"/>
          </p:nvPr>
        </p:nvSpPr>
        <p:spPr>
          <a:xfrm>
            <a:off x="381770" y="942109"/>
            <a:ext cx="8892232" cy="5099253"/>
          </a:xfrm>
        </p:spPr>
        <p:txBody>
          <a:bodyPr>
            <a:normAutofit/>
          </a:bodyPr>
          <a:lstStyle/>
          <a:p>
            <a:pPr marL="0" indent="0">
              <a:buNone/>
            </a:pPr>
            <a:r>
              <a:rPr lang="en-US" b="0" i="0" dirty="0">
                <a:solidFill>
                  <a:srgbClr val="3B3835"/>
                </a:solidFill>
                <a:effectLst/>
                <a:latin typeface="Times New Roman" panose="02020603050405020304" pitchFamily="18" charset="0"/>
                <a:cs typeface="Times New Roman" panose="02020603050405020304" pitchFamily="18" charset="0"/>
              </a:rPr>
              <a:t>What are Isoquants?- ISO – means equal, QUANT – means quantity.</a:t>
            </a:r>
          </a:p>
          <a:p>
            <a:pPr marL="0" indent="0">
              <a:buNone/>
            </a:pPr>
            <a:r>
              <a:rPr lang="en-US" b="0" i="0" dirty="0">
                <a:solidFill>
                  <a:srgbClr val="3B3835"/>
                </a:solidFill>
                <a:effectLst/>
                <a:latin typeface="Times New Roman" panose="02020603050405020304" pitchFamily="18" charset="0"/>
                <a:cs typeface="Times New Roman" panose="02020603050405020304" pitchFamily="18" charset="0"/>
              </a:rPr>
              <a:t>Isoquant literally means Equal Quantity. </a:t>
            </a:r>
          </a:p>
          <a:p>
            <a:pPr marL="0" indent="0">
              <a:buNone/>
            </a:pPr>
            <a:r>
              <a:rPr lang="en-US" b="0" i="0" dirty="0">
                <a:solidFill>
                  <a:srgbClr val="3B3835"/>
                </a:solidFill>
                <a:effectLst/>
                <a:latin typeface="Times New Roman" panose="02020603050405020304" pitchFamily="18" charset="0"/>
                <a:cs typeface="Times New Roman" panose="02020603050405020304" pitchFamily="18" charset="0"/>
              </a:rPr>
              <a:t>Isoquant curve can also be called Iso-product curve. This curve represents equal quantity of output produced using various combinations of inputs. </a:t>
            </a:r>
          </a:p>
          <a:p>
            <a:pPr marL="0" indent="0">
              <a:buNone/>
            </a:pPr>
            <a:r>
              <a:rPr lang="en-US" b="0" i="0" dirty="0">
                <a:solidFill>
                  <a:srgbClr val="3B3835"/>
                </a:solidFill>
                <a:effectLst/>
                <a:latin typeface="Times New Roman" panose="02020603050405020304" pitchFamily="18" charset="0"/>
                <a:cs typeface="Times New Roman" panose="02020603050405020304" pitchFamily="18" charset="0"/>
              </a:rPr>
              <a:t>An Isoquant is the locus of all the combinations of two factors of production that yield the same level of output.</a:t>
            </a:r>
          </a:p>
          <a:p>
            <a:pPr marL="0" indent="0">
              <a:buNone/>
            </a:pPr>
            <a:r>
              <a:rPr lang="en-US" b="0" i="0" dirty="0">
                <a:solidFill>
                  <a:srgbClr val="3B3835"/>
                </a:solidFill>
                <a:effectLst/>
                <a:latin typeface="Times New Roman" panose="02020603050405020304" pitchFamily="18" charset="0"/>
                <a:cs typeface="Times New Roman" panose="02020603050405020304" pitchFamily="18" charset="0"/>
              </a:rPr>
              <a:t> Assumptions of Isoquants </a:t>
            </a:r>
          </a:p>
          <a:p>
            <a:pPr marL="0" indent="0">
              <a:buNone/>
            </a:pPr>
            <a:r>
              <a:rPr lang="en-US" b="0" i="0" dirty="0">
                <a:solidFill>
                  <a:srgbClr val="3B3835"/>
                </a:solidFill>
                <a:effectLst/>
                <a:latin typeface="Times New Roman" panose="02020603050405020304" pitchFamily="18" charset="0"/>
                <a:cs typeface="Times New Roman" panose="02020603050405020304" pitchFamily="18" charset="0"/>
              </a:rPr>
              <a:t>1. It is generally assumed that there are only two factors or inputs of production. </a:t>
            </a:r>
          </a:p>
          <a:p>
            <a:pPr marL="0" indent="0">
              <a:buNone/>
            </a:pPr>
            <a:r>
              <a:rPr lang="en-US" b="0" i="0" dirty="0">
                <a:solidFill>
                  <a:srgbClr val="3B3835"/>
                </a:solidFill>
                <a:effectLst/>
                <a:latin typeface="Times New Roman" panose="02020603050405020304" pitchFamily="18" charset="0"/>
                <a:cs typeface="Times New Roman" panose="02020603050405020304" pitchFamily="18" charset="0"/>
              </a:rPr>
              <a:t>2. The factors of production are divisible into small units and can be used in any proportion. </a:t>
            </a:r>
          </a:p>
          <a:p>
            <a:pPr marL="0" indent="0">
              <a:buNone/>
            </a:pPr>
            <a:r>
              <a:rPr lang="en-US" b="0" i="0" dirty="0">
                <a:solidFill>
                  <a:srgbClr val="3B3835"/>
                </a:solidFill>
                <a:effectLst/>
                <a:latin typeface="Times New Roman" panose="02020603050405020304" pitchFamily="18" charset="0"/>
                <a:cs typeface="Times New Roman" panose="02020603050405020304" pitchFamily="18" charset="0"/>
              </a:rPr>
              <a:t>3. Technical conditions of production are given and cannot be changed. </a:t>
            </a:r>
          </a:p>
          <a:p>
            <a:pPr marL="0" indent="0">
              <a:buNone/>
            </a:pPr>
            <a:r>
              <a:rPr lang="en-US" b="0" i="0" dirty="0">
                <a:solidFill>
                  <a:srgbClr val="3B3835"/>
                </a:solidFill>
                <a:effectLst/>
                <a:latin typeface="Times New Roman" panose="02020603050405020304" pitchFamily="18" charset="0"/>
                <a:cs typeface="Times New Roman" panose="02020603050405020304" pitchFamily="18" charset="0"/>
              </a:rPr>
              <a:t>4. Given the technical conditions of production, different factors are used in the most efficient manner.</a:t>
            </a:r>
          </a:p>
        </p:txBody>
      </p:sp>
    </p:spTree>
    <p:extLst>
      <p:ext uri="{BB962C8B-B14F-4D97-AF65-F5344CB8AC3E}">
        <p14:creationId xmlns:p14="http://schemas.microsoft.com/office/powerpoint/2010/main" val="2769306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6743609-1A50-4923-973D-4ABE0FA6CCE1}"/>
              </a:ext>
            </a:extLst>
          </p:cNvPr>
          <p:cNvSpPr>
            <a:spLocks noGrp="1"/>
          </p:cNvSpPr>
          <p:nvPr>
            <p:ph type="title"/>
          </p:nvPr>
        </p:nvSpPr>
        <p:spPr/>
        <p:txBody>
          <a:bodyPr/>
          <a:lstStyle/>
          <a:p>
            <a:r>
              <a:rPr lang="en-US" dirty="0"/>
              <a:t>Isoquant Curve</a:t>
            </a:r>
            <a:endParaRPr lang="en-IN" dirty="0"/>
          </a:p>
        </p:txBody>
      </p:sp>
      <p:pic>
        <p:nvPicPr>
          <p:cNvPr id="1026" name="Picture 2" descr="Isoquant and isocosts - Economics Help">
            <a:extLst>
              <a:ext uri="{FF2B5EF4-FFF2-40B4-BE49-F238E27FC236}">
                <a16:creationId xmlns:a16="http://schemas.microsoft.com/office/drawing/2014/main" xmlns="" id="{6675A2E8-5B8F-4B3D-BB35-1205F9B00E8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03352" y="1207797"/>
            <a:ext cx="5395485" cy="3881437"/>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2">
            <a:extLst>
              <a:ext uri="{FF2B5EF4-FFF2-40B4-BE49-F238E27FC236}">
                <a16:creationId xmlns:a16="http://schemas.microsoft.com/office/drawing/2014/main" xmlns="" id="{D4F270FA-0EC5-47E4-9CBC-6F889B2A910D}"/>
              </a:ext>
            </a:extLst>
          </p:cNvPr>
          <p:cNvSpPr txBox="1">
            <a:spLocks/>
          </p:cNvSpPr>
          <p:nvPr/>
        </p:nvSpPr>
        <p:spPr>
          <a:xfrm>
            <a:off x="5320145" y="193964"/>
            <a:ext cx="6361315" cy="6412576"/>
          </a:xfrm>
          <a:prstGeom prst="rect">
            <a:avLst/>
          </a:prstGeom>
          <a:solidFill>
            <a:schemeClr val="bg1"/>
          </a:solidFill>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US" b="1" dirty="0">
                <a:solidFill>
                  <a:srgbClr val="3B3835"/>
                </a:solidFill>
                <a:latin typeface="Times New Roman" panose="02020603050405020304" pitchFamily="18" charset="0"/>
                <a:cs typeface="Times New Roman" panose="02020603050405020304" pitchFamily="18" charset="0"/>
              </a:rPr>
              <a:t>Properties of Isoquants </a:t>
            </a:r>
          </a:p>
          <a:p>
            <a:pPr marL="0" indent="0">
              <a:buFont typeface="Wingdings 3" charset="2"/>
              <a:buNone/>
            </a:pPr>
            <a:r>
              <a:rPr lang="en-US" dirty="0">
                <a:solidFill>
                  <a:srgbClr val="3B3835"/>
                </a:solidFill>
                <a:latin typeface="Times New Roman" panose="02020603050405020304" pitchFamily="18" charset="0"/>
                <a:cs typeface="Times New Roman" panose="02020603050405020304" pitchFamily="18" charset="0"/>
              </a:rPr>
              <a:t>1. Isoquants are negatively sloped </a:t>
            </a:r>
            <a:r>
              <a:rPr lang="en-US" dirty="0" err="1">
                <a:solidFill>
                  <a:srgbClr val="3B3835"/>
                </a:solidFill>
                <a:latin typeface="Times New Roman" panose="02020603050405020304" pitchFamily="18" charset="0"/>
                <a:cs typeface="Times New Roman" panose="02020603050405020304" pitchFamily="18" charset="0"/>
              </a:rPr>
              <a:t>i.e.,slope</a:t>
            </a:r>
            <a:r>
              <a:rPr lang="en-US" dirty="0">
                <a:solidFill>
                  <a:srgbClr val="3B3835"/>
                </a:solidFill>
                <a:latin typeface="Times New Roman" panose="02020603050405020304" pitchFamily="18" charset="0"/>
                <a:cs typeface="Times New Roman" panose="02020603050405020304" pitchFamily="18" charset="0"/>
              </a:rPr>
              <a:t> downward from left to right. </a:t>
            </a:r>
          </a:p>
          <a:p>
            <a:pPr marL="0" indent="0">
              <a:buFont typeface="Wingdings 3" charset="2"/>
              <a:buNone/>
            </a:pPr>
            <a:r>
              <a:rPr lang="en-US" dirty="0">
                <a:solidFill>
                  <a:srgbClr val="3B3835"/>
                </a:solidFill>
                <a:latin typeface="Times New Roman" panose="02020603050405020304" pitchFamily="18" charset="0"/>
                <a:cs typeface="Times New Roman" panose="02020603050405020304" pitchFamily="18" charset="0"/>
              </a:rPr>
              <a:t>2. A higher Isoquant represents a larger output. </a:t>
            </a:r>
          </a:p>
          <a:p>
            <a:pPr marL="0" indent="0">
              <a:buFont typeface="Wingdings 3" charset="2"/>
              <a:buNone/>
            </a:pPr>
            <a:r>
              <a:rPr lang="en-US" dirty="0">
                <a:solidFill>
                  <a:srgbClr val="3B3835"/>
                </a:solidFill>
                <a:latin typeface="Times New Roman" panose="02020603050405020304" pitchFamily="18" charset="0"/>
                <a:cs typeface="Times New Roman" panose="02020603050405020304" pitchFamily="18" charset="0"/>
              </a:rPr>
              <a:t>3. No two Isoquants intersect each other. </a:t>
            </a:r>
          </a:p>
          <a:p>
            <a:pPr marL="0" indent="0">
              <a:buFont typeface="Wingdings 3" charset="2"/>
              <a:buNone/>
            </a:pPr>
            <a:r>
              <a:rPr lang="en-US" dirty="0">
                <a:solidFill>
                  <a:srgbClr val="3B3835"/>
                </a:solidFill>
                <a:latin typeface="Times New Roman" panose="02020603050405020304" pitchFamily="18" charset="0"/>
                <a:cs typeface="Times New Roman" panose="02020603050405020304" pitchFamily="18" charset="0"/>
              </a:rPr>
              <a:t>4. Isoquants are convex to the origin. - because the marginal rate of technical substitution tends to fall. </a:t>
            </a:r>
            <a:endParaRPr lang="en-IN" dirty="0">
              <a:solidFill>
                <a:srgbClr val="3B3835"/>
              </a:solidFill>
              <a:latin typeface="Times New Roman" panose="02020603050405020304" pitchFamily="18" charset="0"/>
              <a:cs typeface="Times New Roman" panose="02020603050405020304" pitchFamily="18" charset="0"/>
            </a:endParaRPr>
          </a:p>
          <a:p>
            <a:pPr marL="0" indent="0">
              <a:buFont typeface="Wingdings 3" charset="2"/>
              <a:buNone/>
            </a:pPr>
            <a:r>
              <a:rPr lang="en-IN" dirty="0">
                <a:solidFill>
                  <a:srgbClr val="3B3835"/>
                </a:solidFill>
                <a:latin typeface="Times New Roman" panose="02020603050405020304" pitchFamily="18" charset="0"/>
                <a:cs typeface="Times New Roman" panose="02020603050405020304" pitchFamily="18" charset="0"/>
              </a:rPr>
              <a:t>5. </a:t>
            </a:r>
            <a:r>
              <a:rPr lang="en-US" dirty="0">
                <a:solidFill>
                  <a:srgbClr val="3B3835"/>
                </a:solidFill>
                <a:latin typeface="Times New Roman" panose="02020603050405020304" pitchFamily="18" charset="0"/>
                <a:cs typeface="Times New Roman" panose="02020603050405020304" pitchFamily="18" charset="0"/>
              </a:rPr>
              <a:t>The rate at which one input is substituted for another is called the MRTS. The MRTS continuously declines. It is due to the diminishing MRTS an isoquant becomes convex to the origin.</a:t>
            </a:r>
          </a:p>
          <a:p>
            <a:pPr marL="0" indent="0">
              <a:buFont typeface="Wingdings 3" charset="2"/>
              <a:buNone/>
            </a:pPr>
            <a:r>
              <a:rPr lang="en-US" dirty="0">
                <a:solidFill>
                  <a:srgbClr val="3B3835"/>
                </a:solidFill>
                <a:latin typeface="Times New Roman" panose="02020603050405020304" pitchFamily="18" charset="0"/>
                <a:cs typeface="Times New Roman" panose="02020603050405020304" pitchFamily="18" charset="0"/>
              </a:rPr>
              <a:t>6. Isoquants are parallel to each other.</a:t>
            </a:r>
          </a:p>
          <a:p>
            <a:pPr marL="0" indent="0">
              <a:buFont typeface="Wingdings 3" charset="2"/>
              <a:buNone/>
            </a:pPr>
            <a:r>
              <a:rPr lang="en-US" dirty="0">
                <a:solidFill>
                  <a:srgbClr val="3B3835"/>
                </a:solidFill>
                <a:latin typeface="Times New Roman" panose="02020603050405020304" pitchFamily="18" charset="0"/>
                <a:cs typeface="Times New Roman" panose="02020603050405020304" pitchFamily="18" charset="0"/>
              </a:rPr>
              <a:t>7. No isoquant can touch either axis</a:t>
            </a:r>
          </a:p>
          <a:p>
            <a:pPr marL="0" indent="0">
              <a:buFont typeface="Wingdings 3" charset="2"/>
              <a:buNone/>
            </a:pPr>
            <a:r>
              <a:rPr lang="en-US" dirty="0">
                <a:solidFill>
                  <a:srgbClr val="3B3835"/>
                </a:solidFill>
                <a:latin typeface="Times New Roman" panose="02020603050405020304" pitchFamily="18" charset="0"/>
                <a:cs typeface="Times New Roman" panose="02020603050405020304" pitchFamily="18" charset="0"/>
              </a:rPr>
              <a:t>8. Each isoquant is oval-shaped: This shape is a consequence of the fact that if a producer uses more of capital or more of </a:t>
            </a:r>
            <a:r>
              <a:rPr lang="en-US" dirty="0" err="1">
                <a:solidFill>
                  <a:srgbClr val="3B3835"/>
                </a:solidFill>
                <a:latin typeface="Times New Roman" panose="02020603050405020304" pitchFamily="18" charset="0"/>
                <a:cs typeface="Times New Roman" panose="02020603050405020304" pitchFamily="18" charset="0"/>
              </a:rPr>
              <a:t>labour</a:t>
            </a:r>
            <a:r>
              <a:rPr lang="en-US" dirty="0">
                <a:solidFill>
                  <a:srgbClr val="3B3835"/>
                </a:solidFill>
                <a:latin typeface="Times New Roman" panose="02020603050405020304" pitchFamily="18" charset="0"/>
                <a:cs typeface="Times New Roman" panose="02020603050405020304" pitchFamily="18" charset="0"/>
              </a:rPr>
              <a:t> or more of both than is necessary, the total product will eventually decline. </a:t>
            </a:r>
          </a:p>
          <a:p>
            <a:pPr marL="0" indent="0">
              <a:buFont typeface="Wingdings 3" charset="2"/>
              <a:buNone/>
            </a:pPr>
            <a:r>
              <a:rPr lang="en-US" dirty="0">
                <a:solidFill>
                  <a:srgbClr val="3B3835"/>
                </a:solidFill>
                <a:latin typeface="Times New Roman" panose="02020603050405020304" pitchFamily="18" charset="0"/>
                <a:cs typeface="Times New Roman" panose="02020603050405020304" pitchFamily="18" charset="0"/>
              </a:rPr>
              <a:t>Thus, the firm will produce only in those segments of the isoquants which are convex to the origin and lie between the ridge lines. This is the economic region of production (explained later slides).</a:t>
            </a:r>
          </a:p>
        </p:txBody>
      </p:sp>
    </p:spTree>
    <p:extLst>
      <p:ext uri="{BB962C8B-B14F-4D97-AF65-F5344CB8AC3E}">
        <p14:creationId xmlns:p14="http://schemas.microsoft.com/office/powerpoint/2010/main" val="34399013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8D6BB8D3-B386-457E-B34B-D89B673C0390}"/>
              </a:ext>
            </a:extLst>
          </p:cNvPr>
          <p:cNvSpPr>
            <a:spLocks noGrp="1"/>
          </p:cNvSpPr>
          <p:nvPr>
            <p:ph idx="1"/>
          </p:nvPr>
        </p:nvSpPr>
        <p:spPr>
          <a:xfrm>
            <a:off x="175491" y="258618"/>
            <a:ext cx="11178309" cy="6311515"/>
          </a:xfrm>
        </p:spPr>
        <p:txBody>
          <a:bodyPr>
            <a:normAutofit/>
          </a:bodyPr>
          <a:lstStyle/>
          <a:p>
            <a:pPr marL="0" indent="0">
              <a:buNone/>
            </a:pPr>
            <a:r>
              <a:rPr lang="en-US" b="0" i="0" dirty="0">
                <a:solidFill>
                  <a:srgbClr val="3B3835"/>
                </a:solidFill>
                <a:effectLst/>
                <a:latin typeface="Times New Roman" panose="02020603050405020304" pitchFamily="18" charset="0"/>
                <a:cs typeface="Times New Roman" panose="02020603050405020304" pitchFamily="18" charset="0"/>
              </a:rPr>
              <a:t>Types of Isoquants </a:t>
            </a:r>
          </a:p>
          <a:p>
            <a:r>
              <a:rPr lang="en-US" b="1" i="0" dirty="0">
                <a:solidFill>
                  <a:srgbClr val="3B3835"/>
                </a:solidFill>
                <a:effectLst/>
                <a:latin typeface="Times New Roman" panose="02020603050405020304" pitchFamily="18" charset="0"/>
                <a:cs typeface="Times New Roman" panose="02020603050405020304" pitchFamily="18" charset="0"/>
              </a:rPr>
              <a:t>Linear Isoquant </a:t>
            </a:r>
          </a:p>
          <a:p>
            <a:pPr marL="0" indent="0">
              <a:buNone/>
            </a:pPr>
            <a:r>
              <a:rPr lang="en-US" b="0" i="0" dirty="0">
                <a:solidFill>
                  <a:srgbClr val="3B3835"/>
                </a:solidFill>
                <a:effectLst/>
                <a:latin typeface="Times New Roman" panose="02020603050405020304" pitchFamily="18" charset="0"/>
                <a:cs typeface="Times New Roman" panose="02020603050405020304" pitchFamily="18" charset="0"/>
              </a:rPr>
              <a:t>There is perfect substitutability of inputs.</a:t>
            </a:r>
            <a:endParaRPr lang="en-IN" dirty="0">
              <a:latin typeface="Times New Roman" panose="02020603050405020304" pitchFamily="18" charset="0"/>
              <a:cs typeface="Times New Roman" panose="02020603050405020304" pitchFamily="18" charset="0"/>
            </a:endParaRPr>
          </a:p>
          <a:p>
            <a:pPr marL="0" indent="0">
              <a:buNone/>
            </a:pPr>
            <a:r>
              <a:rPr lang="en-US" b="0" i="0" dirty="0">
                <a:solidFill>
                  <a:srgbClr val="3B3835"/>
                </a:solidFill>
                <a:effectLst/>
                <a:latin typeface="Times New Roman" panose="02020603050405020304" pitchFamily="18" charset="0"/>
                <a:cs typeface="Times New Roman" panose="02020603050405020304" pitchFamily="18" charset="0"/>
              </a:rPr>
              <a:t>Given output – say 100 units – can be produced by using only capital or only </a:t>
            </a:r>
            <a:r>
              <a:rPr lang="en-US" b="0" i="0" dirty="0" err="1">
                <a:solidFill>
                  <a:srgbClr val="3B3835"/>
                </a:solidFill>
                <a:effectLst/>
                <a:latin typeface="Times New Roman" panose="02020603050405020304" pitchFamily="18" charset="0"/>
                <a:cs typeface="Times New Roman" panose="02020603050405020304" pitchFamily="18" charset="0"/>
              </a:rPr>
              <a:t>labour</a:t>
            </a:r>
            <a:r>
              <a:rPr lang="en-US" b="0" i="0" dirty="0">
                <a:solidFill>
                  <a:srgbClr val="3B3835"/>
                </a:solidFill>
                <a:effectLst/>
                <a:latin typeface="Times New Roman" panose="02020603050405020304" pitchFamily="18" charset="0"/>
                <a:cs typeface="Times New Roman" panose="02020603050405020304" pitchFamily="18" charset="0"/>
              </a:rPr>
              <a:t> or by a number of combinations of </a:t>
            </a:r>
            <a:r>
              <a:rPr lang="en-US" b="0" i="0" dirty="0" err="1">
                <a:solidFill>
                  <a:srgbClr val="3B3835"/>
                </a:solidFill>
                <a:effectLst/>
                <a:latin typeface="Times New Roman" panose="02020603050405020304" pitchFamily="18" charset="0"/>
                <a:cs typeface="Times New Roman" panose="02020603050405020304" pitchFamily="18" charset="0"/>
              </a:rPr>
              <a:t>labour</a:t>
            </a:r>
            <a:r>
              <a:rPr lang="en-US" b="0" i="0" dirty="0">
                <a:solidFill>
                  <a:srgbClr val="3B3835"/>
                </a:solidFill>
                <a:effectLst/>
                <a:latin typeface="Times New Roman" panose="02020603050405020304" pitchFamily="18" charset="0"/>
                <a:cs typeface="Times New Roman" panose="02020603050405020304" pitchFamily="18" charset="0"/>
              </a:rPr>
              <a:t> and capital. – both are perfectly substitutable. •Given a power plant, equipped to use either oil or gas, various units of electric power can be produced by burning gas only, oil only or in varying combinations of each. Both gas and oil are perfect substitutes. Linear Isoquants Oil </a:t>
            </a:r>
          </a:p>
          <a:p>
            <a:r>
              <a:rPr lang="en-US" b="1" i="0" dirty="0">
                <a:solidFill>
                  <a:srgbClr val="3B3835"/>
                </a:solidFill>
                <a:effectLst/>
                <a:latin typeface="Times New Roman" panose="02020603050405020304" pitchFamily="18" charset="0"/>
                <a:cs typeface="Times New Roman" panose="02020603050405020304" pitchFamily="18" charset="0"/>
              </a:rPr>
              <a:t>Right angle Isoquant </a:t>
            </a:r>
            <a:r>
              <a:rPr lang="en-US" b="0" i="0" dirty="0">
                <a:solidFill>
                  <a:srgbClr val="3B3835"/>
                </a:solidFill>
                <a:effectLst/>
                <a:latin typeface="Times New Roman" panose="02020603050405020304" pitchFamily="18" charset="0"/>
                <a:cs typeface="Times New Roman" panose="02020603050405020304" pitchFamily="18" charset="0"/>
              </a:rPr>
              <a:t>-Here there is complete non-substitutability between the inputs (strictly complimentary). </a:t>
            </a:r>
          </a:p>
          <a:p>
            <a:pPr marL="0" indent="0">
              <a:buNone/>
            </a:pPr>
            <a:r>
              <a:rPr lang="en-US" b="0" i="0" dirty="0">
                <a:solidFill>
                  <a:srgbClr val="3B3835"/>
                </a:solidFill>
                <a:effectLst/>
                <a:latin typeface="Times New Roman" panose="02020603050405020304" pitchFamily="18" charset="0"/>
                <a:cs typeface="Times New Roman" panose="02020603050405020304" pitchFamily="18" charset="0"/>
              </a:rPr>
              <a:t>For example, exactly two wheels and one frame are required to produce a bicycle and wheels cannot be substituted for frames. •Similarly, two wheels and one chassis are required for a scooter. •This is also known as Leontief Isoquant. Right angle Isoquant Chassis </a:t>
            </a:r>
          </a:p>
          <a:p>
            <a:r>
              <a:rPr lang="en-US" b="1" i="0" dirty="0">
                <a:solidFill>
                  <a:srgbClr val="3B3835"/>
                </a:solidFill>
                <a:effectLst/>
                <a:latin typeface="Times New Roman" panose="02020603050405020304" pitchFamily="18" charset="0"/>
                <a:cs typeface="Times New Roman" panose="02020603050405020304" pitchFamily="18" charset="0"/>
              </a:rPr>
              <a:t>Convex Isoquant </a:t>
            </a:r>
            <a:r>
              <a:rPr lang="en-US" b="0" i="0" dirty="0">
                <a:solidFill>
                  <a:srgbClr val="3B3835"/>
                </a:solidFill>
                <a:effectLst/>
                <a:latin typeface="Times New Roman" panose="02020603050405020304" pitchFamily="18" charset="0"/>
                <a:cs typeface="Times New Roman" panose="02020603050405020304" pitchFamily="18" charset="0"/>
              </a:rPr>
              <a:t>- This form assumes imperfect substitutability of inputs. </a:t>
            </a:r>
          </a:p>
          <a:p>
            <a:pPr marL="0" indent="0">
              <a:buNone/>
            </a:pPr>
            <a:r>
              <a:rPr lang="en-US" b="0" i="0" dirty="0">
                <a:solidFill>
                  <a:srgbClr val="3B3835"/>
                </a:solidFill>
                <a:effectLst/>
                <a:latin typeface="Times New Roman" panose="02020603050405020304" pitchFamily="18" charset="0"/>
                <a:cs typeface="Times New Roman" panose="02020603050405020304" pitchFamily="18" charset="0"/>
              </a:rPr>
              <a:t>E.g. A shirt can be made with more wastage of cloth when less care (less </a:t>
            </a:r>
            <a:r>
              <a:rPr lang="en-US" b="0" i="0" dirty="0" err="1">
                <a:solidFill>
                  <a:srgbClr val="3B3835"/>
                </a:solidFill>
                <a:effectLst/>
                <a:latin typeface="Times New Roman" panose="02020603050405020304" pitchFamily="18" charset="0"/>
                <a:cs typeface="Times New Roman" panose="02020603050405020304" pitchFamily="18" charset="0"/>
              </a:rPr>
              <a:t>labour</a:t>
            </a:r>
            <a:r>
              <a:rPr lang="en-US" b="0" i="0" dirty="0">
                <a:solidFill>
                  <a:srgbClr val="3B3835"/>
                </a:solidFill>
                <a:effectLst/>
                <a:latin typeface="Times New Roman" panose="02020603050405020304" pitchFamily="18" charset="0"/>
                <a:cs typeface="Times New Roman" panose="02020603050405020304" pitchFamily="18" charset="0"/>
              </a:rPr>
              <a:t>) is used.(C1) •If more is spent on </a:t>
            </a:r>
            <a:r>
              <a:rPr lang="en-US" b="0" i="0" dirty="0" err="1">
                <a:solidFill>
                  <a:srgbClr val="3B3835"/>
                </a:solidFill>
                <a:effectLst/>
                <a:latin typeface="Times New Roman" panose="02020603050405020304" pitchFamily="18" charset="0"/>
                <a:cs typeface="Times New Roman" panose="02020603050405020304" pitchFamily="18" charset="0"/>
              </a:rPr>
              <a:t>labour</a:t>
            </a:r>
            <a:r>
              <a:rPr lang="en-US" b="0" i="0" dirty="0">
                <a:solidFill>
                  <a:srgbClr val="3B3835"/>
                </a:solidFill>
                <a:effectLst/>
                <a:latin typeface="Times New Roman" panose="02020603050405020304" pitchFamily="18" charset="0"/>
                <a:cs typeface="Times New Roman" panose="02020603050405020304" pitchFamily="18" charset="0"/>
              </a:rPr>
              <a:t>, the shirt can be made with less cloth, wastage being less.(C2) </a:t>
            </a:r>
          </a:p>
          <a:p>
            <a:pPr marL="0" indent="0">
              <a:buNone/>
            </a:pPr>
            <a:r>
              <a:rPr lang="en-US" b="0" i="0" dirty="0">
                <a:solidFill>
                  <a:srgbClr val="3B3835"/>
                </a:solidFill>
                <a:effectLst/>
                <a:latin typeface="Times New Roman" panose="02020603050405020304" pitchFamily="18" charset="0"/>
                <a:cs typeface="Times New Roman" panose="02020603050405020304" pitchFamily="18" charset="0"/>
              </a:rPr>
              <a:t>If still more care is taken by spending more on </a:t>
            </a:r>
            <a:r>
              <a:rPr lang="en-US" b="0" i="0" dirty="0" err="1">
                <a:solidFill>
                  <a:srgbClr val="3B3835"/>
                </a:solidFill>
                <a:effectLst/>
                <a:latin typeface="Times New Roman" panose="02020603050405020304" pitchFamily="18" charset="0"/>
                <a:cs typeface="Times New Roman" panose="02020603050405020304" pitchFamily="18" charset="0"/>
              </a:rPr>
              <a:t>labour</a:t>
            </a:r>
            <a:r>
              <a:rPr lang="en-US" b="0" i="0" dirty="0">
                <a:solidFill>
                  <a:srgbClr val="3B3835"/>
                </a:solidFill>
                <a:effectLst/>
                <a:latin typeface="Times New Roman" panose="02020603050405020304" pitchFamily="18" charset="0"/>
                <a:cs typeface="Times New Roman" panose="02020603050405020304" pitchFamily="18" charset="0"/>
              </a:rPr>
              <a:t>, minimum wastage is done, by using still lesser amount of cloth.(C3) Convex Isoquant Cloth</a:t>
            </a:r>
            <a:endParaRPr lang="en-IN"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478896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THE THEORY OF PRODUCTION - ppt video online download">
            <a:extLst>
              <a:ext uri="{FF2B5EF4-FFF2-40B4-BE49-F238E27FC236}">
                <a16:creationId xmlns:a16="http://schemas.microsoft.com/office/drawing/2014/main" xmlns="" id="{8C109F3D-905D-4794-A6B5-2DE911CDAE9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75944"/>
            <a:ext cx="9088581" cy="5892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55458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0DB81766-1208-4236-B426-C7FD584D0A5A}"/>
              </a:ext>
            </a:extLst>
          </p:cNvPr>
          <p:cNvSpPr>
            <a:spLocks noGrp="1"/>
          </p:cNvSpPr>
          <p:nvPr>
            <p:ph idx="1"/>
          </p:nvPr>
        </p:nvSpPr>
        <p:spPr>
          <a:xfrm>
            <a:off x="203200" y="681037"/>
            <a:ext cx="6844146" cy="6176963"/>
          </a:xfrm>
        </p:spPr>
        <p:txBody>
          <a:bodyPr>
            <a:normAutofit fontScale="92500" lnSpcReduction="20000"/>
          </a:bodyPr>
          <a:lstStyle/>
          <a:p>
            <a:pPr marL="0" indent="0">
              <a:buNone/>
            </a:pPr>
            <a:r>
              <a:rPr lang="en-US" b="0" i="0" u="sng" dirty="0">
                <a:solidFill>
                  <a:srgbClr val="3B3835"/>
                </a:solidFill>
                <a:effectLst/>
                <a:latin typeface="Times New Roman" panose="02020603050405020304" pitchFamily="18" charset="0"/>
                <a:cs typeface="Times New Roman" panose="02020603050405020304" pitchFamily="18" charset="0"/>
              </a:rPr>
              <a:t>Economic Region of production of an Isoquant is between the ridge lines</a:t>
            </a:r>
            <a:r>
              <a:rPr lang="en-US" b="0" i="0" dirty="0">
                <a:solidFill>
                  <a:srgbClr val="3B3835"/>
                </a:solidFill>
                <a:effectLst/>
                <a:latin typeface="Times New Roman" panose="02020603050405020304" pitchFamily="18" charset="0"/>
                <a:cs typeface="Times New Roman" panose="02020603050405020304" pitchFamily="18" charset="0"/>
              </a:rPr>
              <a:t>. </a:t>
            </a:r>
          </a:p>
          <a:p>
            <a:pPr marL="0" indent="0">
              <a:buNone/>
            </a:pPr>
            <a:r>
              <a:rPr lang="en-US" b="1" dirty="0">
                <a:solidFill>
                  <a:srgbClr val="3B3835"/>
                </a:solidFill>
                <a:latin typeface="Times New Roman" panose="02020603050405020304" pitchFamily="18" charset="0"/>
                <a:cs typeface="Times New Roman" panose="02020603050405020304" pitchFamily="18" charset="0"/>
              </a:rPr>
              <a:t>Ridge lines</a:t>
            </a:r>
            <a:r>
              <a:rPr lang="en-US" dirty="0">
                <a:solidFill>
                  <a:srgbClr val="3B3835"/>
                </a:solidFill>
                <a:latin typeface="Times New Roman" panose="02020603050405020304" pitchFamily="18" charset="0"/>
                <a:cs typeface="Times New Roman" panose="02020603050405020304" pitchFamily="18" charset="0"/>
              </a:rPr>
              <a:t>: They are the locus of points of isoquants where the marginal products (MP) of factors are zero. The upper ridge line implies zero MP of capital and the lower ridge line implies zero MP of </a:t>
            </a:r>
            <a:r>
              <a:rPr lang="en-US" dirty="0" err="1">
                <a:solidFill>
                  <a:srgbClr val="3B3835"/>
                </a:solidFill>
                <a:latin typeface="Times New Roman" panose="02020603050405020304" pitchFamily="18" charset="0"/>
                <a:cs typeface="Times New Roman" panose="02020603050405020304" pitchFamily="18" charset="0"/>
              </a:rPr>
              <a:t>labour</a:t>
            </a:r>
            <a:r>
              <a:rPr lang="en-US" dirty="0">
                <a:solidFill>
                  <a:srgbClr val="3B3835"/>
                </a:solidFill>
                <a:latin typeface="Times New Roman" panose="02020603050405020304" pitchFamily="18" charset="0"/>
                <a:cs typeface="Times New Roman" panose="02020603050405020304" pitchFamily="18" charset="0"/>
              </a:rPr>
              <a:t>. Production techniques are only efficient inside the ridge lines. </a:t>
            </a:r>
          </a:p>
          <a:p>
            <a:pPr marL="0" indent="0">
              <a:buNone/>
            </a:pPr>
            <a:r>
              <a:rPr lang="en-US" b="0" i="0" dirty="0">
                <a:solidFill>
                  <a:srgbClr val="3B3835"/>
                </a:solidFill>
                <a:effectLst/>
                <a:latin typeface="Times New Roman" panose="02020603050405020304" pitchFamily="18" charset="0"/>
                <a:cs typeface="Times New Roman" panose="02020603050405020304" pitchFamily="18" charset="0"/>
              </a:rPr>
              <a:t>Why MP </a:t>
            </a:r>
            <a:r>
              <a:rPr lang="en-US" dirty="0">
                <a:solidFill>
                  <a:srgbClr val="3B3835"/>
                </a:solidFill>
                <a:latin typeface="Times New Roman" panose="02020603050405020304" pitchFamily="18" charset="0"/>
                <a:cs typeface="Times New Roman" panose="02020603050405020304" pitchFamily="18" charset="0"/>
              </a:rPr>
              <a:t>of one factor is zero: </a:t>
            </a:r>
          </a:p>
          <a:p>
            <a:pPr marL="0" indent="0">
              <a:buNone/>
            </a:pPr>
            <a:r>
              <a:rPr lang="en-US" dirty="0">
                <a:solidFill>
                  <a:srgbClr val="3B3835"/>
                </a:solidFill>
                <a:latin typeface="Times New Roman" panose="02020603050405020304" pitchFamily="18" charset="0"/>
                <a:cs typeface="Times New Roman" panose="02020603050405020304" pitchFamily="18" charset="0"/>
              </a:rPr>
              <a:t>The marginal product of a particular factor may be negative if the quantity used is too large. </a:t>
            </a:r>
          </a:p>
          <a:p>
            <a:pPr marL="0" indent="0">
              <a:buNone/>
            </a:pPr>
            <a:r>
              <a:rPr lang="en-US" i="1" dirty="0">
                <a:solidFill>
                  <a:srgbClr val="3B3835"/>
                </a:solidFill>
                <a:latin typeface="Times New Roman" panose="02020603050405020304" pitchFamily="18" charset="0"/>
                <a:cs typeface="Times New Roman" panose="02020603050405020304" pitchFamily="18" charset="0"/>
              </a:rPr>
              <a:t>For example</a:t>
            </a:r>
            <a:r>
              <a:rPr lang="en-US" dirty="0">
                <a:solidFill>
                  <a:srgbClr val="3B3835"/>
                </a:solidFill>
                <a:latin typeface="Times New Roman" panose="02020603050405020304" pitchFamily="18" charset="0"/>
                <a:cs typeface="Times New Roman" panose="02020603050405020304" pitchFamily="18" charset="0"/>
              </a:rPr>
              <a:t>, if too much </a:t>
            </a:r>
            <a:r>
              <a:rPr lang="en-US" dirty="0" err="1">
                <a:solidFill>
                  <a:srgbClr val="3B3835"/>
                </a:solidFill>
                <a:latin typeface="Times New Roman" panose="02020603050405020304" pitchFamily="18" charset="0"/>
                <a:cs typeface="Times New Roman" panose="02020603050405020304" pitchFamily="18" charset="0"/>
              </a:rPr>
              <a:t>labour</a:t>
            </a:r>
            <a:r>
              <a:rPr lang="en-US" dirty="0">
                <a:solidFill>
                  <a:srgbClr val="3B3835"/>
                </a:solidFill>
                <a:latin typeface="Times New Roman" panose="02020603050405020304" pitchFamily="18" charset="0"/>
                <a:cs typeface="Times New Roman" panose="02020603050405020304" pitchFamily="18" charset="0"/>
              </a:rPr>
              <a:t> is used there may be congestion and the efficiency of all the </a:t>
            </a:r>
            <a:r>
              <a:rPr lang="en-US" dirty="0" err="1">
                <a:solidFill>
                  <a:srgbClr val="3B3835"/>
                </a:solidFill>
                <a:latin typeface="Times New Roman" panose="02020603050405020304" pitchFamily="18" charset="0"/>
                <a:cs typeface="Times New Roman" panose="02020603050405020304" pitchFamily="18" charset="0"/>
              </a:rPr>
              <a:t>labourers</a:t>
            </a:r>
            <a:r>
              <a:rPr lang="en-US" dirty="0">
                <a:solidFill>
                  <a:srgbClr val="3B3835"/>
                </a:solidFill>
                <a:latin typeface="Times New Roman" panose="02020603050405020304" pitchFamily="18" charset="0"/>
                <a:cs typeface="Times New Roman" panose="02020603050405020304" pitchFamily="18" charset="0"/>
              </a:rPr>
              <a:t> may be affected. An isoquant will include points denoting such factor quantities, because it includes all factor combinations producing the same output.</a:t>
            </a:r>
          </a:p>
          <a:p>
            <a:pPr marL="0" indent="0">
              <a:buNone/>
            </a:pPr>
            <a:r>
              <a:rPr lang="en-US" b="0" i="0" dirty="0">
                <a:solidFill>
                  <a:srgbClr val="3B3835"/>
                </a:solidFill>
                <a:effectLst/>
                <a:latin typeface="Times New Roman" panose="02020603050405020304" pitchFamily="18" charset="0"/>
                <a:cs typeface="Times New Roman" panose="02020603050405020304" pitchFamily="18" charset="0"/>
              </a:rPr>
              <a:t>When relatively small amount of a factor is combined with relatively large amount of another factor in an iso-quant, in such a manner that the marginal productivity of this abundant factor tends to be negative, resulting in decline in total output. </a:t>
            </a:r>
          </a:p>
          <a:p>
            <a:pPr marL="0" indent="0">
              <a:buNone/>
            </a:pPr>
            <a:r>
              <a:rPr lang="en-US" b="0" i="0" dirty="0">
                <a:solidFill>
                  <a:srgbClr val="3B3835"/>
                </a:solidFill>
                <a:effectLst/>
                <a:latin typeface="Times New Roman" panose="02020603050405020304" pitchFamily="18" charset="0"/>
                <a:cs typeface="Times New Roman" panose="02020603050405020304" pitchFamily="18" charset="0"/>
              </a:rPr>
              <a:t>In such cases, the end portions of the curves are regarded as uneconomical. Thus when extended on either side, the iso-quants are oval shaped. </a:t>
            </a:r>
          </a:p>
          <a:p>
            <a:pPr marL="0" indent="0">
              <a:buNone/>
            </a:pPr>
            <a:r>
              <a:rPr lang="en-US" b="1" i="0" dirty="0">
                <a:solidFill>
                  <a:srgbClr val="3B3835"/>
                </a:solidFill>
                <a:effectLst/>
                <a:latin typeface="Times New Roman" panose="02020603050405020304" pitchFamily="18" charset="0"/>
                <a:cs typeface="Times New Roman" panose="02020603050405020304" pitchFamily="18" charset="0"/>
              </a:rPr>
              <a:t>Economic region of the iso-quant is determined by drawing tangents to the curves parallel to the two axes, and the points of tangency indicate zero marginal productivity of the abundant factor. </a:t>
            </a:r>
            <a:endParaRPr lang="en-US" dirty="0">
              <a:solidFill>
                <a:srgbClr val="3B3835"/>
              </a:solidFill>
              <a:latin typeface="Times New Roman" panose="02020603050405020304" pitchFamily="18" charset="0"/>
              <a:cs typeface="Times New Roman" panose="02020603050405020304" pitchFamily="18" charset="0"/>
            </a:endParaRPr>
          </a:p>
          <a:p>
            <a:pPr marL="0" indent="0">
              <a:buNone/>
            </a:pPr>
            <a:r>
              <a:rPr lang="en-US" b="0" i="0" dirty="0">
                <a:solidFill>
                  <a:srgbClr val="3B3835"/>
                </a:solidFill>
                <a:effectLst/>
                <a:latin typeface="Times New Roman" panose="02020603050405020304" pitchFamily="18" charset="0"/>
                <a:cs typeface="Times New Roman" panose="02020603050405020304" pitchFamily="18" charset="0"/>
                <a:hlinkClick r:id="rId2"/>
              </a:rPr>
              <a:t>https://www.economicsdiscussion.net/production-function/ridge-lines-with-diagram-production-function-economics/25424</a:t>
            </a:r>
            <a:r>
              <a:rPr lang="en-US" b="0" i="0" dirty="0">
                <a:solidFill>
                  <a:srgbClr val="3B3835"/>
                </a:solidFill>
                <a:effectLst/>
                <a:latin typeface="Times New Roman" panose="02020603050405020304" pitchFamily="18" charset="0"/>
                <a:cs typeface="Times New Roman" panose="02020603050405020304" pitchFamily="18" charset="0"/>
              </a:rPr>
              <a:t> </a:t>
            </a:r>
          </a:p>
        </p:txBody>
      </p:sp>
      <p:sp>
        <p:nvSpPr>
          <p:cNvPr id="4" name="Title 1">
            <a:extLst>
              <a:ext uri="{FF2B5EF4-FFF2-40B4-BE49-F238E27FC236}">
                <a16:creationId xmlns:a16="http://schemas.microsoft.com/office/drawing/2014/main" xmlns="" id="{AB72E8AE-E3A8-4F52-825D-91C36ABA6E44}"/>
              </a:ext>
            </a:extLst>
          </p:cNvPr>
          <p:cNvSpPr>
            <a:spLocks noGrp="1"/>
          </p:cNvSpPr>
          <p:nvPr>
            <p:ph type="title"/>
          </p:nvPr>
        </p:nvSpPr>
        <p:spPr>
          <a:xfrm>
            <a:off x="286327" y="92364"/>
            <a:ext cx="8596668" cy="588673"/>
          </a:xfrm>
        </p:spPr>
        <p:txBody>
          <a:bodyPr>
            <a:normAutofit/>
          </a:bodyPr>
          <a:lstStyle/>
          <a:p>
            <a:r>
              <a:rPr lang="en-US" sz="2800" dirty="0"/>
              <a:t>Economic Region of Production and Ridge Lines</a:t>
            </a:r>
            <a:endParaRPr lang="en-IN" sz="2800" dirty="0"/>
          </a:p>
        </p:txBody>
      </p:sp>
      <p:pic>
        <p:nvPicPr>
          <p:cNvPr id="1026" name="Picture 2" descr="Notes on Isoquants: Meaning, Properties and Ridge Lines">
            <a:extLst>
              <a:ext uri="{FF2B5EF4-FFF2-40B4-BE49-F238E27FC236}">
                <a16:creationId xmlns:a16="http://schemas.microsoft.com/office/drawing/2014/main" xmlns="" id="{E9DDA741-33EA-4C11-AC27-E3855C4D97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71169" y="1343025"/>
            <a:ext cx="3876175" cy="36907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96838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203200" y="6697980"/>
            <a:ext cx="11785600" cy="7620"/>
          </a:xfrm>
          <a:custGeom>
            <a:avLst/>
            <a:gdLst/>
            <a:ahLst/>
            <a:cxnLst/>
            <a:rect l="l" t="t" r="r" b="b"/>
            <a:pathLst>
              <a:path w="8839200" h="7620">
                <a:moveTo>
                  <a:pt x="0" y="7620"/>
                </a:moveTo>
                <a:lnTo>
                  <a:pt x="8839200" y="7620"/>
                </a:lnTo>
                <a:lnTo>
                  <a:pt x="8839200" y="0"/>
                </a:lnTo>
                <a:lnTo>
                  <a:pt x="0" y="0"/>
                </a:lnTo>
                <a:lnTo>
                  <a:pt x="0" y="7620"/>
                </a:lnTo>
                <a:close/>
              </a:path>
            </a:pathLst>
          </a:custGeom>
          <a:solidFill>
            <a:srgbClr val="C4D0D6"/>
          </a:solidFill>
        </p:spPr>
        <p:txBody>
          <a:bodyPr wrap="square" lIns="0" tIns="0" rIns="0" bIns="0" rtlCol="0"/>
          <a:lstStyle/>
          <a:p>
            <a:endParaRPr/>
          </a:p>
        </p:txBody>
      </p:sp>
      <p:sp>
        <p:nvSpPr>
          <p:cNvPr id="4" name="object 4"/>
          <p:cNvSpPr/>
          <p:nvPr/>
        </p:nvSpPr>
        <p:spPr>
          <a:xfrm>
            <a:off x="0" y="6705600"/>
            <a:ext cx="12192000" cy="152400"/>
          </a:xfrm>
          <a:custGeom>
            <a:avLst/>
            <a:gdLst/>
            <a:ahLst/>
            <a:cxnLst/>
            <a:rect l="l" t="t" r="r" b="b"/>
            <a:pathLst>
              <a:path w="9144000" h="152400">
                <a:moveTo>
                  <a:pt x="9144000" y="0"/>
                </a:moveTo>
                <a:lnTo>
                  <a:pt x="0" y="0"/>
                </a:lnTo>
                <a:lnTo>
                  <a:pt x="0" y="152400"/>
                </a:lnTo>
                <a:lnTo>
                  <a:pt x="9144000" y="152400"/>
                </a:lnTo>
                <a:close/>
              </a:path>
            </a:pathLst>
          </a:custGeom>
          <a:solidFill>
            <a:srgbClr val="FFFFFF"/>
          </a:solidFill>
        </p:spPr>
        <p:txBody>
          <a:bodyPr wrap="square" lIns="0" tIns="0" rIns="0" bIns="0" rtlCol="0"/>
          <a:lstStyle/>
          <a:p>
            <a:endParaRPr/>
          </a:p>
        </p:txBody>
      </p:sp>
      <p:sp>
        <p:nvSpPr>
          <p:cNvPr id="12" name="object 12"/>
          <p:cNvSpPr txBox="1">
            <a:spLocks noGrp="1"/>
          </p:cNvSpPr>
          <p:nvPr>
            <p:ph type="title"/>
          </p:nvPr>
        </p:nvSpPr>
        <p:spPr>
          <a:xfrm>
            <a:off x="3012439" y="426720"/>
            <a:ext cx="6016413" cy="528320"/>
          </a:xfrm>
          <a:prstGeom prst="rect">
            <a:avLst/>
          </a:prstGeom>
        </p:spPr>
        <p:txBody>
          <a:bodyPr vert="horz" wrap="square" lIns="0" tIns="12700" rIns="0" bIns="0" rtlCol="0">
            <a:spAutoFit/>
          </a:bodyPr>
          <a:lstStyle/>
          <a:p>
            <a:pPr marL="12700">
              <a:lnSpc>
                <a:spcPct val="100000"/>
              </a:lnSpc>
              <a:spcBef>
                <a:spcPts val="100"/>
              </a:spcBef>
            </a:pPr>
            <a:r>
              <a:rPr sz="3300" spc="-5" dirty="0"/>
              <a:t>Production</a:t>
            </a:r>
            <a:r>
              <a:rPr sz="3300" spc="-35" dirty="0"/>
              <a:t> </a:t>
            </a:r>
            <a:r>
              <a:rPr sz="3300" spc="-5" dirty="0"/>
              <a:t>Function</a:t>
            </a:r>
            <a:endParaRPr sz="3300" dirty="0"/>
          </a:p>
        </p:txBody>
      </p:sp>
      <p:sp>
        <p:nvSpPr>
          <p:cNvPr id="13" name="object 13"/>
          <p:cNvSpPr txBox="1"/>
          <p:nvPr/>
        </p:nvSpPr>
        <p:spPr>
          <a:xfrm>
            <a:off x="257385" y="1212865"/>
            <a:ext cx="11454553" cy="4598695"/>
          </a:xfrm>
          <a:prstGeom prst="rect">
            <a:avLst/>
          </a:prstGeom>
        </p:spPr>
        <p:txBody>
          <a:bodyPr vert="horz" wrap="square" lIns="0" tIns="12700" rIns="0" bIns="0" rtlCol="0">
            <a:spAutoFit/>
          </a:bodyPr>
          <a:lstStyle/>
          <a:p>
            <a:pPr marL="508000" marR="43180" indent="-457200">
              <a:lnSpc>
                <a:spcPct val="100000"/>
              </a:lnSpc>
              <a:spcBef>
                <a:spcPts val="100"/>
              </a:spcBef>
              <a:buClr>
                <a:srgbClr val="D06248"/>
              </a:buClr>
              <a:buSzPct val="85185"/>
              <a:buFont typeface="Arial" pitchFamily="34" charset="0"/>
              <a:buChar char="•"/>
              <a:tabLst>
                <a:tab pos="323850" algn="l"/>
              </a:tabLst>
            </a:pPr>
            <a:r>
              <a:rPr sz="2000" spc="-5" dirty="0">
                <a:latin typeface="+mj-lt"/>
                <a:cs typeface="Georgia"/>
              </a:rPr>
              <a:t>Production function means </a:t>
            </a:r>
            <a:r>
              <a:rPr sz="2000" dirty="0">
                <a:latin typeface="+mj-lt"/>
                <a:cs typeface="Georgia"/>
              </a:rPr>
              <a:t>the </a:t>
            </a:r>
            <a:r>
              <a:rPr sz="2000" spc="-5" dirty="0">
                <a:solidFill>
                  <a:srgbClr val="FF0000"/>
                </a:solidFill>
                <a:latin typeface="+mj-lt"/>
                <a:cs typeface="Georgia"/>
              </a:rPr>
              <a:t>functional </a:t>
            </a:r>
            <a:r>
              <a:rPr sz="2000" spc="-40" dirty="0">
                <a:solidFill>
                  <a:srgbClr val="FF0000"/>
                </a:solidFill>
                <a:latin typeface="+mj-lt"/>
                <a:cs typeface="Georgia"/>
              </a:rPr>
              <a:t>relationship </a:t>
            </a:r>
            <a:r>
              <a:rPr sz="2000" spc="-40" dirty="0">
                <a:latin typeface="+mj-lt"/>
                <a:cs typeface="Georgia"/>
              </a:rPr>
              <a:t> </a:t>
            </a:r>
            <a:r>
              <a:rPr sz="2000" spc="-5" dirty="0">
                <a:latin typeface="+mj-lt"/>
                <a:cs typeface="Georgia"/>
              </a:rPr>
              <a:t>between </a:t>
            </a:r>
            <a:r>
              <a:rPr sz="2000" dirty="0">
                <a:solidFill>
                  <a:srgbClr val="FF0000"/>
                </a:solidFill>
                <a:latin typeface="+mj-lt"/>
                <a:cs typeface="Georgia"/>
              </a:rPr>
              <a:t>inputs </a:t>
            </a:r>
            <a:r>
              <a:rPr sz="2000" spc="-5" dirty="0">
                <a:solidFill>
                  <a:srgbClr val="FF0000"/>
                </a:solidFill>
                <a:latin typeface="+mj-lt"/>
                <a:cs typeface="Georgia"/>
              </a:rPr>
              <a:t>and outputs </a:t>
            </a:r>
            <a:r>
              <a:rPr sz="2000" dirty="0">
                <a:latin typeface="+mj-lt"/>
                <a:cs typeface="Georgia"/>
              </a:rPr>
              <a:t>in the </a:t>
            </a:r>
            <a:r>
              <a:rPr sz="2000" spc="-5" dirty="0">
                <a:latin typeface="+mj-lt"/>
                <a:cs typeface="Georgia"/>
              </a:rPr>
              <a:t>process of  production</a:t>
            </a:r>
            <a:r>
              <a:rPr sz="2000" spc="-5" dirty="0" smtClean="0">
                <a:latin typeface="+mj-lt"/>
                <a:cs typeface="Georgia"/>
              </a:rPr>
              <a:t>.</a:t>
            </a:r>
            <a:endParaRPr sz="2000" dirty="0">
              <a:latin typeface="+mj-lt"/>
              <a:cs typeface="Georgia"/>
            </a:endParaRPr>
          </a:p>
          <a:p>
            <a:pPr marL="508000" marR="139065" indent="-457200">
              <a:lnSpc>
                <a:spcPct val="100000"/>
              </a:lnSpc>
              <a:buClr>
                <a:srgbClr val="D06248"/>
              </a:buClr>
              <a:buSzPct val="85185"/>
              <a:buFont typeface="Arial" pitchFamily="34" charset="0"/>
              <a:buChar char="•"/>
              <a:tabLst>
                <a:tab pos="323850" algn="l"/>
              </a:tabLst>
            </a:pPr>
            <a:r>
              <a:rPr sz="2000" dirty="0">
                <a:latin typeface="+mj-lt"/>
                <a:cs typeface="Georgia"/>
              </a:rPr>
              <a:t>It is a </a:t>
            </a:r>
            <a:r>
              <a:rPr sz="2000" spc="-5" dirty="0">
                <a:latin typeface="+mj-lt"/>
                <a:cs typeface="Georgia"/>
              </a:rPr>
              <a:t>technical relation which connects factors </a:t>
            </a:r>
            <a:r>
              <a:rPr sz="2000" spc="-60" dirty="0">
                <a:latin typeface="+mj-lt"/>
                <a:cs typeface="Georgia"/>
              </a:rPr>
              <a:t>inputs  </a:t>
            </a:r>
            <a:r>
              <a:rPr sz="2000" spc="-5" dirty="0">
                <a:latin typeface="+mj-lt"/>
                <a:cs typeface="Georgia"/>
              </a:rPr>
              <a:t>used </a:t>
            </a:r>
            <a:r>
              <a:rPr sz="2000" dirty="0">
                <a:latin typeface="+mj-lt"/>
                <a:cs typeface="Georgia"/>
              </a:rPr>
              <a:t>in the </a:t>
            </a:r>
            <a:r>
              <a:rPr sz="2000" spc="-5" dirty="0">
                <a:latin typeface="+mj-lt"/>
                <a:cs typeface="Georgia"/>
              </a:rPr>
              <a:t>production function and the level of  </a:t>
            </a:r>
            <a:r>
              <a:rPr sz="2000" spc="-5" dirty="0" smtClean="0">
                <a:latin typeface="+mj-lt"/>
                <a:cs typeface="Georgia"/>
              </a:rPr>
              <a:t>outputs</a:t>
            </a:r>
            <a:r>
              <a:rPr lang="en-US" sz="2000" spc="-5" dirty="0" smtClean="0">
                <a:latin typeface="+mj-lt"/>
                <a:cs typeface="Georgia"/>
              </a:rPr>
              <a:t>.</a:t>
            </a:r>
          </a:p>
          <a:p>
            <a:pPr marL="508000" marR="139065" indent="-457200">
              <a:buClr>
                <a:srgbClr val="D06248"/>
              </a:buClr>
              <a:buSzPct val="85185"/>
              <a:buFont typeface="Arial" pitchFamily="34" charset="0"/>
              <a:buChar char="•"/>
              <a:tabLst>
                <a:tab pos="323850" algn="l"/>
              </a:tabLst>
            </a:pPr>
            <a:r>
              <a:rPr lang="en-US" sz="2000" dirty="0">
                <a:latin typeface="+mj-lt"/>
                <a:cs typeface="Times New Roman" panose="02020603050405020304" pitchFamily="18" charset="0"/>
              </a:rPr>
              <a:t>The theory of production begins with some prior knowledge of the technical and/or engineering information. For instance, if a firm has a given quantity of </a:t>
            </a:r>
            <a:r>
              <a:rPr lang="en-US" sz="2000" dirty="0" err="1">
                <a:latin typeface="+mj-lt"/>
                <a:cs typeface="Times New Roman" panose="02020603050405020304" pitchFamily="18" charset="0"/>
              </a:rPr>
              <a:t>labour</a:t>
            </a:r>
            <a:r>
              <a:rPr lang="en-US" sz="2000" dirty="0">
                <a:latin typeface="+mj-lt"/>
                <a:cs typeface="Times New Roman" panose="02020603050405020304" pitchFamily="18" charset="0"/>
              </a:rPr>
              <a:t>, land and machinery, the level of production will be determined by the technical and engineering conditions and cannot be predicted by the economist. </a:t>
            </a:r>
            <a:endParaRPr lang="en-US" sz="2000" dirty="0" smtClean="0">
              <a:latin typeface="+mj-lt"/>
              <a:cs typeface="Times New Roman" panose="02020603050405020304" pitchFamily="18" charset="0"/>
            </a:endParaRPr>
          </a:p>
          <a:p>
            <a:pPr marL="508000" marR="139065" indent="-457200">
              <a:buClr>
                <a:srgbClr val="D06248"/>
              </a:buClr>
              <a:buSzPct val="85185"/>
              <a:buFont typeface="Arial" pitchFamily="34" charset="0"/>
              <a:buChar char="•"/>
              <a:tabLst>
                <a:tab pos="323850" algn="l"/>
              </a:tabLst>
            </a:pPr>
            <a:r>
              <a:rPr lang="en-US" sz="2000" dirty="0">
                <a:latin typeface="+mj-lt"/>
                <a:cs typeface="Times New Roman" panose="02020603050405020304" pitchFamily="18" charset="0"/>
              </a:rPr>
              <a:t>The level of production depends on technical conditions. If there is improvement in the technique of production, increased output can be obtained even with the same (fixed) quantity of factors. </a:t>
            </a:r>
          </a:p>
          <a:p>
            <a:pPr marL="508000" marR="139065" indent="-457200">
              <a:buClr>
                <a:srgbClr val="D06248"/>
              </a:buClr>
              <a:buSzPct val="85185"/>
              <a:buFont typeface="Arial" pitchFamily="34" charset="0"/>
              <a:buChar char="•"/>
              <a:tabLst>
                <a:tab pos="323850" algn="l"/>
              </a:tabLst>
            </a:pPr>
            <a:endParaRPr lang="en-US" sz="2400" dirty="0">
              <a:latin typeface="+mj-lt"/>
              <a:cs typeface="Times New Roman" panose="02020603050405020304" pitchFamily="18" charset="0"/>
            </a:endParaRPr>
          </a:p>
          <a:p>
            <a:pPr marL="508000" marR="139065" indent="-457200">
              <a:lnSpc>
                <a:spcPct val="100000"/>
              </a:lnSpc>
              <a:buClr>
                <a:srgbClr val="D06248"/>
              </a:buClr>
              <a:buSzPct val="85185"/>
              <a:buFont typeface="Arial" pitchFamily="34" charset="0"/>
              <a:buChar char="•"/>
              <a:tabLst>
                <a:tab pos="323850" algn="l"/>
              </a:tabLst>
            </a:pPr>
            <a:endParaRPr lang="en-US" sz="2700" spc="-5" dirty="0" smtClean="0">
              <a:latin typeface="Georgia"/>
              <a:cs typeface="Georgia"/>
            </a:endParaRPr>
          </a:p>
          <a:p>
            <a:pPr marL="508000" marR="139065" indent="-457200">
              <a:lnSpc>
                <a:spcPct val="100000"/>
              </a:lnSpc>
              <a:buClr>
                <a:srgbClr val="D06248"/>
              </a:buClr>
              <a:buSzPct val="85185"/>
              <a:buFont typeface="Arial" pitchFamily="34" charset="0"/>
              <a:buChar char="•"/>
              <a:tabLst>
                <a:tab pos="323850" algn="l"/>
              </a:tabLst>
            </a:pPr>
            <a:endParaRPr sz="2700" dirty="0">
              <a:latin typeface="Georgia"/>
              <a:cs typeface="Georgia"/>
            </a:endParaRPr>
          </a:p>
        </p:txBody>
      </p:sp>
      <p:sp>
        <p:nvSpPr>
          <p:cNvPr id="14" name="object 14"/>
          <p:cNvSpPr/>
          <p:nvPr/>
        </p:nvSpPr>
        <p:spPr>
          <a:xfrm>
            <a:off x="879623" y="5026113"/>
            <a:ext cx="8627794" cy="785447"/>
          </a:xfrm>
          <a:prstGeom prst="rect">
            <a:avLst/>
          </a:prstGeom>
        </p:spPr>
        <p:style>
          <a:lnRef idx="1">
            <a:schemeClr val="accent1"/>
          </a:lnRef>
          <a:fillRef idx="3">
            <a:schemeClr val="accent1"/>
          </a:fillRef>
          <a:effectRef idx="2">
            <a:schemeClr val="accent1"/>
          </a:effectRef>
          <a:fontRef idx="minor">
            <a:schemeClr val="lt1"/>
          </a:fontRef>
        </p:style>
        <p:txBody>
          <a:bodyPr wrap="square" lIns="0" tIns="0" rIns="0" bIns="0" rtlCol="0"/>
          <a:lstStyle/>
          <a:p>
            <a:pPr algn="ctr"/>
            <a:endParaRPr lang="en-US" dirty="0" smtClean="0">
              <a:solidFill>
                <a:srgbClr val="FFFFFF"/>
              </a:solidFill>
              <a:latin typeface="Georgia"/>
              <a:cs typeface="Georgia"/>
            </a:endParaRPr>
          </a:p>
          <a:p>
            <a:pPr algn="ctr"/>
            <a:r>
              <a:rPr lang="en-US" dirty="0" smtClean="0">
                <a:solidFill>
                  <a:srgbClr val="FFFFFF"/>
                </a:solidFill>
                <a:latin typeface="Georgia"/>
                <a:cs typeface="Georgia"/>
              </a:rPr>
              <a:t>Q </a:t>
            </a:r>
            <a:r>
              <a:rPr lang="en-US" dirty="0">
                <a:solidFill>
                  <a:srgbClr val="FFFFFF"/>
                </a:solidFill>
                <a:latin typeface="Georgia"/>
                <a:cs typeface="Georgia"/>
              </a:rPr>
              <a:t>= f </a:t>
            </a:r>
            <a:r>
              <a:rPr lang="en-US" spc="-10" dirty="0">
                <a:solidFill>
                  <a:srgbClr val="FFFFFF"/>
                </a:solidFill>
                <a:latin typeface="Georgia"/>
                <a:cs typeface="Georgia"/>
              </a:rPr>
              <a:t>(Land, </a:t>
            </a:r>
            <a:r>
              <a:rPr lang="en-US" spc="-10" dirty="0" err="1">
                <a:solidFill>
                  <a:srgbClr val="FFFFFF"/>
                </a:solidFill>
                <a:latin typeface="Georgia"/>
                <a:cs typeface="Georgia"/>
              </a:rPr>
              <a:t>Labour</a:t>
            </a:r>
            <a:r>
              <a:rPr lang="en-US" spc="-10" dirty="0">
                <a:solidFill>
                  <a:srgbClr val="FFFFFF"/>
                </a:solidFill>
                <a:latin typeface="Georgia"/>
                <a:cs typeface="Georgia"/>
              </a:rPr>
              <a:t>, </a:t>
            </a:r>
            <a:r>
              <a:rPr lang="en-US" spc="-5" dirty="0">
                <a:solidFill>
                  <a:srgbClr val="FFFFFF"/>
                </a:solidFill>
                <a:latin typeface="Georgia"/>
                <a:cs typeface="Georgia"/>
              </a:rPr>
              <a:t>Capital, Organization, Technology,</a:t>
            </a:r>
            <a:r>
              <a:rPr lang="en-US" spc="-40" dirty="0">
                <a:solidFill>
                  <a:srgbClr val="FFFFFF"/>
                </a:solidFill>
                <a:latin typeface="Georgia"/>
                <a:cs typeface="Georgia"/>
              </a:rPr>
              <a:t> </a:t>
            </a:r>
            <a:r>
              <a:rPr lang="en-US" spc="-10" dirty="0" err="1">
                <a:solidFill>
                  <a:srgbClr val="FFFFFF"/>
                </a:solidFill>
                <a:latin typeface="Georgia"/>
                <a:cs typeface="Georgia"/>
              </a:rPr>
              <a:t>etc</a:t>
            </a:r>
            <a:r>
              <a:rPr lang="en-US" spc="-10" dirty="0">
                <a:solidFill>
                  <a:srgbClr val="FFFFFF"/>
                </a:solidFill>
                <a:latin typeface="Georgia"/>
                <a:cs typeface="Georgia"/>
              </a:rPr>
              <a:t>)</a:t>
            </a:r>
            <a:endParaRPr lang="en-US" dirty="0">
              <a:latin typeface="Georgia"/>
              <a:cs typeface="Georgia"/>
            </a:endParaRPr>
          </a:p>
          <a:p>
            <a:endParaRPr dirty="0"/>
          </a:p>
        </p:txBody>
      </p:sp>
    </p:spTree>
    <p:extLst>
      <p:ext uri="{BB962C8B-B14F-4D97-AF65-F5344CB8AC3E}">
        <p14:creationId xmlns:p14="http://schemas.microsoft.com/office/powerpoint/2010/main" val="25121339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CD310CF-EFD3-4188-BA31-3AEEAF4092AE}"/>
              </a:ext>
            </a:extLst>
          </p:cNvPr>
          <p:cNvSpPr>
            <a:spLocks noGrp="1"/>
          </p:cNvSpPr>
          <p:nvPr>
            <p:ph type="title"/>
          </p:nvPr>
        </p:nvSpPr>
        <p:spPr/>
        <p:txBody>
          <a:bodyPr/>
          <a:lstStyle/>
          <a:p>
            <a:r>
              <a:rPr lang="en-IN" dirty="0"/>
              <a:t>Isoquant Map</a:t>
            </a:r>
          </a:p>
        </p:txBody>
      </p:sp>
      <p:sp>
        <p:nvSpPr>
          <p:cNvPr id="3" name="Content Placeholder 2">
            <a:extLst>
              <a:ext uri="{FF2B5EF4-FFF2-40B4-BE49-F238E27FC236}">
                <a16:creationId xmlns:a16="http://schemas.microsoft.com/office/drawing/2014/main" xmlns="" id="{8615A063-2804-4525-9422-E4CA09EB0A87}"/>
              </a:ext>
            </a:extLst>
          </p:cNvPr>
          <p:cNvSpPr>
            <a:spLocks noGrp="1"/>
          </p:cNvSpPr>
          <p:nvPr>
            <p:ph idx="1"/>
          </p:nvPr>
        </p:nvSpPr>
        <p:spPr>
          <a:xfrm>
            <a:off x="537882" y="1380565"/>
            <a:ext cx="4621805" cy="5477435"/>
          </a:xfrm>
        </p:spPr>
        <p:txBody>
          <a:bodyPr>
            <a:normAutofit fontScale="92500"/>
          </a:bodyPr>
          <a:lstStyle/>
          <a:p>
            <a:r>
              <a:rPr lang="en-US" dirty="0"/>
              <a:t>An isoquant map shows different levels of output. </a:t>
            </a:r>
          </a:p>
          <a:p>
            <a:r>
              <a:rPr lang="en-US" dirty="0"/>
              <a:t>An Iso-product map shows a set of iso-product curves. They are just like contour lines which show the different levels of output. A higher iso-product curve represents a higher level of output.</a:t>
            </a:r>
          </a:p>
          <a:p>
            <a:r>
              <a:rPr lang="en-US" dirty="0"/>
              <a:t>In the short-term, a firm faces a trade-off along one particular isoquant. But, in the long-term, a firm can invest in increasing capital stock and produce at a higher output for the same quantity of </a:t>
            </a:r>
            <a:r>
              <a:rPr lang="en-US" dirty="0" err="1"/>
              <a:t>labour</a:t>
            </a:r>
            <a:r>
              <a:rPr lang="en-US" dirty="0"/>
              <a:t>.</a:t>
            </a:r>
          </a:p>
          <a:p>
            <a:endParaRPr lang="en-IN" dirty="0"/>
          </a:p>
          <a:p>
            <a:endParaRPr lang="en-IN" dirty="0"/>
          </a:p>
          <a:p>
            <a:r>
              <a:rPr lang="en-IN" dirty="0">
                <a:hlinkClick r:id="rId2"/>
              </a:rPr>
              <a:t>https://www.economicsdiscussion.net/iso-quant-curve/iso-quant-curve-definitions-assumptions-and-properties/6998</a:t>
            </a:r>
            <a:r>
              <a:rPr lang="en-IN" dirty="0"/>
              <a:t> </a:t>
            </a:r>
          </a:p>
        </p:txBody>
      </p:sp>
      <p:pic>
        <p:nvPicPr>
          <p:cNvPr id="5" name="Picture 4">
            <a:extLst>
              <a:ext uri="{FF2B5EF4-FFF2-40B4-BE49-F238E27FC236}">
                <a16:creationId xmlns:a16="http://schemas.microsoft.com/office/drawing/2014/main" xmlns="" id="{53C7A324-CF8E-43C0-A3F7-BA8A47487ABE}"/>
              </a:ext>
            </a:extLst>
          </p:cNvPr>
          <p:cNvPicPr>
            <a:picLocks noChangeAspect="1"/>
          </p:cNvPicPr>
          <p:nvPr/>
        </p:nvPicPr>
        <p:blipFill>
          <a:blip r:embed="rId3"/>
          <a:stretch>
            <a:fillRect/>
          </a:stretch>
        </p:blipFill>
        <p:spPr>
          <a:xfrm>
            <a:off x="5159687" y="1270000"/>
            <a:ext cx="6123896" cy="4660798"/>
          </a:xfrm>
          <a:prstGeom prst="rect">
            <a:avLst/>
          </a:prstGeom>
        </p:spPr>
      </p:pic>
    </p:spTree>
    <p:extLst>
      <p:ext uri="{BB962C8B-B14F-4D97-AF65-F5344CB8AC3E}">
        <p14:creationId xmlns:p14="http://schemas.microsoft.com/office/powerpoint/2010/main" val="32042580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E2F09C2-5814-46AE-8E63-01BAA5469D9A}"/>
              </a:ext>
            </a:extLst>
          </p:cNvPr>
          <p:cNvSpPr>
            <a:spLocks noGrp="1"/>
          </p:cNvSpPr>
          <p:nvPr>
            <p:ph type="title"/>
          </p:nvPr>
        </p:nvSpPr>
        <p:spPr>
          <a:xfrm>
            <a:off x="0" y="97715"/>
            <a:ext cx="8596668" cy="870473"/>
          </a:xfrm>
        </p:spPr>
        <p:txBody>
          <a:bodyPr/>
          <a:lstStyle/>
          <a:p>
            <a:r>
              <a:rPr lang="en-IN" dirty="0" err="1"/>
              <a:t>Isocost</a:t>
            </a:r>
            <a:r>
              <a:rPr lang="en-IN" dirty="0"/>
              <a:t> line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xmlns="" id="{E7A58C67-6AAA-4057-B88A-0811A5A4D357}"/>
                  </a:ext>
                </a:extLst>
              </p:cNvPr>
              <p:cNvSpPr>
                <a:spLocks noGrp="1"/>
              </p:cNvSpPr>
              <p:nvPr>
                <p:ph idx="1"/>
              </p:nvPr>
            </p:nvSpPr>
            <p:spPr>
              <a:xfrm>
                <a:off x="217881" y="993490"/>
                <a:ext cx="4820284" cy="5741493"/>
              </a:xfrm>
            </p:spPr>
            <p:txBody>
              <a:bodyPr>
                <a:noAutofit/>
              </a:bodyPr>
              <a:lstStyle/>
              <a:p>
                <a:r>
                  <a:rPr lang="en-US" dirty="0"/>
                  <a:t>An </a:t>
                </a:r>
                <a:r>
                  <a:rPr lang="en-US" dirty="0" err="1"/>
                  <a:t>isocost</a:t>
                </a:r>
                <a:r>
                  <a:rPr lang="en-US" dirty="0"/>
                  <a:t> shows all the combination of factors that cost the same to employ.</a:t>
                </a:r>
              </a:p>
              <a:p>
                <a:pPr marL="0" indent="0" algn="ctr">
                  <a:buNone/>
                </a:pPr>
                <a:r>
                  <a:rPr lang="en-US" dirty="0"/>
                  <a:t>C= </a:t>
                </a:r>
                <a:r>
                  <a:rPr lang="en-US" dirty="0" err="1"/>
                  <a:t>wL</a:t>
                </a:r>
                <a:r>
                  <a:rPr lang="en-US" dirty="0"/>
                  <a:t> + </a:t>
                </a:r>
                <a:r>
                  <a:rPr lang="en-US" dirty="0" err="1"/>
                  <a:t>rK</a:t>
                </a:r>
                <a:endParaRPr lang="en-US" dirty="0"/>
              </a:p>
              <a:p>
                <a:pPr algn="l">
                  <a:buFont typeface="Arial" panose="020B0604020202020204" pitchFamily="34" charset="0"/>
                  <a:buChar char="•"/>
                </a:pPr>
                <a:r>
                  <a:rPr lang="en-US" b="0" i="0" dirty="0">
                    <a:solidFill>
                      <a:srgbClr val="3A3A3A"/>
                    </a:solidFill>
                    <a:effectLst/>
                    <a:latin typeface="Open Sans"/>
                  </a:rPr>
                  <a:t>As the wages increase the demand for </a:t>
                </a:r>
                <a:r>
                  <a:rPr lang="en-US" b="0" i="0" dirty="0" err="1">
                    <a:solidFill>
                      <a:srgbClr val="3A3A3A"/>
                    </a:solidFill>
                    <a:effectLst/>
                    <a:latin typeface="Open Sans"/>
                  </a:rPr>
                  <a:t>labour</a:t>
                </a:r>
                <a:r>
                  <a:rPr lang="en-US" b="0" i="0" dirty="0">
                    <a:solidFill>
                      <a:srgbClr val="3A3A3A"/>
                    </a:solidFill>
                    <a:effectLst/>
                    <a:latin typeface="Open Sans"/>
                  </a:rPr>
                  <a:t> by the producer will decrease. </a:t>
                </a:r>
              </a:p>
              <a:p>
                <a:pPr marL="0" indent="0" algn="l">
                  <a:buNone/>
                </a:pPr>
                <a:r>
                  <a:rPr lang="en-US" b="0" i="0" dirty="0">
                    <a:solidFill>
                      <a:srgbClr val="3A3A3A"/>
                    </a:solidFill>
                    <a:effectLst/>
                    <a:latin typeface="Open Sans"/>
                  </a:rPr>
                  <a:t>E.g. , initially, the cost of </a:t>
                </a:r>
                <a:r>
                  <a:rPr lang="en-US" b="0" i="0" dirty="0" err="1">
                    <a:solidFill>
                      <a:srgbClr val="3A3A3A"/>
                    </a:solidFill>
                    <a:effectLst/>
                    <a:latin typeface="Open Sans"/>
                  </a:rPr>
                  <a:t>labour</a:t>
                </a:r>
                <a:r>
                  <a:rPr lang="en-US" b="0" i="0" dirty="0">
                    <a:solidFill>
                      <a:srgbClr val="3A3A3A"/>
                    </a:solidFill>
                    <a:effectLst/>
                    <a:latin typeface="Open Sans"/>
                  </a:rPr>
                  <a:t> and capital is both £5,000. (e.g. 60L = 60 x £5,000 = £300,000)</a:t>
                </a:r>
              </a:p>
              <a:p>
                <a:pPr algn="l">
                  <a:buFont typeface="Arial" panose="020B0604020202020204" pitchFamily="34" charset="0"/>
                  <a:buChar char="•"/>
                </a:pPr>
                <a:r>
                  <a:rPr lang="en-US" b="0" i="0" dirty="0">
                    <a:solidFill>
                      <a:srgbClr val="3A3A3A"/>
                    </a:solidFill>
                    <a:effectLst/>
                    <a:latin typeface="Open Sans"/>
                  </a:rPr>
                  <a:t>However, if </a:t>
                </a:r>
                <a:r>
                  <a:rPr lang="en-US" b="0" i="0" dirty="0" err="1">
                    <a:solidFill>
                      <a:srgbClr val="3A3A3A"/>
                    </a:solidFill>
                    <a:effectLst/>
                    <a:latin typeface="Open Sans"/>
                  </a:rPr>
                  <a:t>Labour</a:t>
                </a:r>
                <a:r>
                  <a:rPr lang="en-US" b="0" i="0" dirty="0">
                    <a:solidFill>
                      <a:srgbClr val="3A3A3A"/>
                    </a:solidFill>
                    <a:effectLst/>
                    <a:latin typeface="Open Sans"/>
                  </a:rPr>
                  <a:t> cost rises to £10,000, then the </a:t>
                </a:r>
                <a:r>
                  <a:rPr lang="en-US" b="0" i="0" dirty="0" err="1">
                    <a:solidFill>
                      <a:srgbClr val="3A3A3A"/>
                    </a:solidFill>
                    <a:effectLst/>
                    <a:latin typeface="Open Sans"/>
                  </a:rPr>
                  <a:t>isocost</a:t>
                </a:r>
                <a:r>
                  <a:rPr lang="en-US" b="0" i="0" dirty="0">
                    <a:solidFill>
                      <a:srgbClr val="3A3A3A"/>
                    </a:solidFill>
                    <a:effectLst/>
                    <a:latin typeface="Open Sans"/>
                  </a:rPr>
                  <a:t> shifts to the left. Now, to keep cost at £300,000, a firm could only employ 30 workers (30 x £10,000)</a:t>
                </a:r>
              </a:p>
              <a:p>
                <a:pPr>
                  <a:buFont typeface="Arial" panose="020B0604020202020204" pitchFamily="34" charset="0"/>
                  <a:buChar char="•"/>
                </a:pPr>
                <a:r>
                  <a:rPr lang="en-US" b="0" i="0" dirty="0">
                    <a:solidFill>
                      <a:srgbClr val="3A3A3A"/>
                    </a:solidFill>
                    <a:effectLst/>
                    <a:latin typeface="Open Sans"/>
                  </a:rPr>
                  <a:t>The slope of an </a:t>
                </a:r>
                <a:r>
                  <a:rPr lang="en-US" b="0" i="0" dirty="0" err="1">
                    <a:solidFill>
                      <a:srgbClr val="3A3A3A"/>
                    </a:solidFill>
                    <a:effectLst/>
                    <a:latin typeface="Open Sans"/>
                  </a:rPr>
                  <a:t>isocost</a:t>
                </a:r>
                <a:r>
                  <a:rPr lang="en-US" b="0" i="0" dirty="0">
                    <a:solidFill>
                      <a:srgbClr val="3A3A3A"/>
                    </a:solidFill>
                    <a:effectLst/>
                    <a:latin typeface="Open Sans"/>
                  </a:rPr>
                  <a:t> is therefore </a:t>
                </a:r>
                <a14:m>
                  <m:oMath xmlns:m="http://schemas.openxmlformats.org/officeDocument/2006/math">
                    <m:f>
                      <m:fPr>
                        <m:ctrlPr>
                          <a:rPr lang="en-US" b="0" i="1" smtClean="0">
                            <a:solidFill>
                              <a:srgbClr val="3A3A3A"/>
                            </a:solidFill>
                            <a:effectLst/>
                            <a:latin typeface="Cambria Math"/>
                          </a:rPr>
                        </m:ctrlPr>
                      </m:fPr>
                      <m:num>
                        <m:r>
                          <m:rPr>
                            <m:nor/>
                          </m:rPr>
                          <a:rPr lang="en-US" dirty="0">
                            <a:solidFill>
                              <a:srgbClr val="3A3A3A"/>
                            </a:solidFill>
                            <a:latin typeface="Open Sans"/>
                          </a:rPr>
                          <m:t>Pι</m:t>
                        </m:r>
                      </m:num>
                      <m:den>
                        <m:r>
                          <m:rPr>
                            <m:nor/>
                          </m:rPr>
                          <a:rPr lang="en-US" dirty="0">
                            <a:solidFill>
                              <a:srgbClr val="3A3A3A"/>
                            </a:solidFill>
                            <a:latin typeface="Open Sans"/>
                          </a:rPr>
                          <m:t>Pκ</m:t>
                        </m:r>
                      </m:den>
                    </m:f>
                  </m:oMath>
                </a14:m>
                <a:r>
                  <a:rPr lang="en-US" b="0" i="0" dirty="0">
                    <a:solidFill>
                      <a:srgbClr val="3A3A3A"/>
                    </a:solidFill>
                    <a:effectLst/>
                    <a:latin typeface="Open Sans"/>
                  </a:rPr>
                  <a:t> </a:t>
                </a:r>
              </a:p>
              <a:p>
                <a:pPr>
                  <a:buFont typeface="Arial" panose="020B0604020202020204" pitchFamily="34" charset="0"/>
                  <a:buChar char="•"/>
                </a:pPr>
                <a:endParaRPr lang="en-US" dirty="0">
                  <a:solidFill>
                    <a:srgbClr val="3A3A3A"/>
                  </a:solidFill>
                  <a:latin typeface="Open Sans"/>
                </a:endParaRPr>
              </a:p>
              <a:p>
                <a:pPr>
                  <a:buFont typeface="Arial" panose="020B0604020202020204" pitchFamily="34" charset="0"/>
                  <a:buChar char="•"/>
                </a:pPr>
                <a:endParaRPr lang="en-US" b="0" i="0" dirty="0">
                  <a:solidFill>
                    <a:srgbClr val="3A3A3A"/>
                  </a:solidFill>
                  <a:effectLst/>
                  <a:latin typeface="Open Sans"/>
                </a:endParaRPr>
              </a:p>
              <a:p>
                <a:endParaRPr lang="en-US" dirty="0"/>
              </a:p>
              <a:p>
                <a:endParaRPr lang="en-US" dirty="0"/>
              </a:p>
            </p:txBody>
          </p:sp>
        </mc:Choice>
        <mc:Fallback xmlns="">
          <p:sp>
            <p:nvSpPr>
              <p:cNvPr id="3" name="Content Placeholder 2">
                <a:extLst>
                  <a:ext uri="{FF2B5EF4-FFF2-40B4-BE49-F238E27FC236}">
                    <a16:creationId xmlns:a16="http://schemas.microsoft.com/office/drawing/2014/main" id="{E7A58C67-6AAA-4057-B88A-0811A5A4D357}"/>
                  </a:ext>
                </a:extLst>
              </p:cNvPr>
              <p:cNvSpPr>
                <a:spLocks noGrp="1" noRot="1" noChangeAspect="1" noMove="1" noResize="1" noEditPoints="1" noAdjustHandles="1" noChangeArrowheads="1" noChangeShapeType="1" noTextEdit="1"/>
              </p:cNvSpPr>
              <p:nvPr>
                <p:ph idx="1"/>
              </p:nvPr>
            </p:nvSpPr>
            <p:spPr>
              <a:xfrm>
                <a:off x="217881" y="993490"/>
                <a:ext cx="4820284" cy="5741493"/>
              </a:xfrm>
              <a:blipFill>
                <a:blip r:embed="rId2"/>
                <a:stretch>
                  <a:fillRect l="-1139" t="-743"/>
                </a:stretch>
              </a:blipFill>
            </p:spPr>
            <p:txBody>
              <a:bodyPr/>
              <a:lstStyle/>
              <a:p>
                <a:r>
                  <a:rPr lang="en-IN">
                    <a:noFill/>
                  </a:rPr>
                  <a:t> </a:t>
                </a:r>
              </a:p>
            </p:txBody>
          </p:sp>
        </mc:Fallback>
      </mc:AlternateContent>
      <p:pic>
        <p:nvPicPr>
          <p:cNvPr id="5" name="Picture 4">
            <a:extLst>
              <a:ext uri="{FF2B5EF4-FFF2-40B4-BE49-F238E27FC236}">
                <a16:creationId xmlns:a16="http://schemas.microsoft.com/office/drawing/2014/main" xmlns="" id="{C48EEC3C-C0D2-4086-AA8E-439134B24EE4}"/>
              </a:ext>
            </a:extLst>
          </p:cNvPr>
          <p:cNvPicPr>
            <a:picLocks noChangeAspect="1"/>
          </p:cNvPicPr>
          <p:nvPr/>
        </p:nvPicPr>
        <p:blipFill>
          <a:blip r:embed="rId3"/>
          <a:stretch>
            <a:fillRect/>
          </a:stretch>
        </p:blipFill>
        <p:spPr>
          <a:xfrm>
            <a:off x="4876800" y="123017"/>
            <a:ext cx="4658919" cy="3594845"/>
          </a:xfrm>
          <a:prstGeom prst="rect">
            <a:avLst/>
          </a:prstGeom>
        </p:spPr>
      </p:pic>
      <p:pic>
        <p:nvPicPr>
          <p:cNvPr id="7" name="Picture 6">
            <a:extLst>
              <a:ext uri="{FF2B5EF4-FFF2-40B4-BE49-F238E27FC236}">
                <a16:creationId xmlns:a16="http://schemas.microsoft.com/office/drawing/2014/main" xmlns="" id="{00436EB6-7F2D-4EB5-8B7E-70B17C4042C0}"/>
              </a:ext>
            </a:extLst>
          </p:cNvPr>
          <p:cNvPicPr>
            <a:picLocks noChangeAspect="1"/>
          </p:cNvPicPr>
          <p:nvPr/>
        </p:nvPicPr>
        <p:blipFill>
          <a:blip r:embed="rId4"/>
          <a:stretch>
            <a:fillRect/>
          </a:stretch>
        </p:blipFill>
        <p:spPr>
          <a:xfrm>
            <a:off x="5558118" y="3743164"/>
            <a:ext cx="4353205" cy="3133264"/>
          </a:xfrm>
          <a:prstGeom prst="rect">
            <a:avLst/>
          </a:prstGeom>
        </p:spPr>
      </p:pic>
    </p:spTree>
    <p:extLst>
      <p:ext uri="{BB962C8B-B14F-4D97-AF65-F5344CB8AC3E}">
        <p14:creationId xmlns:p14="http://schemas.microsoft.com/office/powerpoint/2010/main" val="11514385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765E761-3604-459C-8389-F826E06A5508}"/>
              </a:ext>
            </a:extLst>
          </p:cNvPr>
          <p:cNvSpPr>
            <a:spLocks noGrp="1"/>
          </p:cNvSpPr>
          <p:nvPr>
            <p:ph type="title"/>
          </p:nvPr>
        </p:nvSpPr>
        <p:spPr/>
        <p:txBody>
          <a:bodyPr/>
          <a:lstStyle/>
          <a:p>
            <a:r>
              <a:rPr lang="en-IN" dirty="0"/>
              <a:t>Profit maximisation and equilibrium</a:t>
            </a:r>
          </a:p>
        </p:txBody>
      </p:sp>
      <p:sp>
        <p:nvSpPr>
          <p:cNvPr id="3" name="Content Placeholder 2">
            <a:extLst>
              <a:ext uri="{FF2B5EF4-FFF2-40B4-BE49-F238E27FC236}">
                <a16:creationId xmlns:a16="http://schemas.microsoft.com/office/drawing/2014/main" xmlns="" id="{596B8B8E-0206-4934-9FA6-80CF852DB632}"/>
              </a:ext>
            </a:extLst>
          </p:cNvPr>
          <p:cNvSpPr>
            <a:spLocks noGrp="1"/>
          </p:cNvSpPr>
          <p:nvPr>
            <p:ph idx="1"/>
          </p:nvPr>
        </p:nvSpPr>
        <p:spPr>
          <a:xfrm>
            <a:off x="466165" y="1416425"/>
            <a:ext cx="4840941" cy="4624938"/>
          </a:xfrm>
        </p:spPr>
        <p:txBody>
          <a:bodyPr/>
          <a:lstStyle/>
          <a:p>
            <a:r>
              <a:rPr lang="en-US" b="0" i="0" dirty="0">
                <a:solidFill>
                  <a:srgbClr val="3A3A3A"/>
                </a:solidFill>
                <a:effectLst/>
                <a:latin typeface="Open Sans"/>
              </a:rPr>
              <a:t>To </a:t>
            </a:r>
            <a:r>
              <a:rPr lang="en-US" b="0" i="0" dirty="0" err="1">
                <a:solidFill>
                  <a:srgbClr val="3A3A3A"/>
                </a:solidFill>
                <a:effectLst/>
                <a:latin typeface="Open Sans"/>
              </a:rPr>
              <a:t>maximise</a:t>
            </a:r>
            <a:r>
              <a:rPr lang="en-US" b="0" i="0" dirty="0">
                <a:solidFill>
                  <a:srgbClr val="3A3A3A"/>
                </a:solidFill>
                <a:effectLst/>
                <a:latin typeface="Open Sans"/>
              </a:rPr>
              <a:t> profits, a firm will wish to produce at the point of the highest possible isoquant and minimum possible </a:t>
            </a:r>
            <a:r>
              <a:rPr lang="en-US" b="0" i="0" dirty="0" err="1">
                <a:solidFill>
                  <a:srgbClr val="3A3A3A"/>
                </a:solidFill>
                <a:effectLst/>
                <a:latin typeface="Open Sans"/>
              </a:rPr>
              <a:t>isocost</a:t>
            </a:r>
            <a:endParaRPr lang="en-IN" dirty="0"/>
          </a:p>
        </p:txBody>
      </p:sp>
      <p:pic>
        <p:nvPicPr>
          <p:cNvPr id="5" name="Picture 4">
            <a:extLst>
              <a:ext uri="{FF2B5EF4-FFF2-40B4-BE49-F238E27FC236}">
                <a16:creationId xmlns:a16="http://schemas.microsoft.com/office/drawing/2014/main" xmlns="" id="{E439F445-5880-459D-B06A-6E573751512A}"/>
              </a:ext>
            </a:extLst>
          </p:cNvPr>
          <p:cNvPicPr>
            <a:picLocks noChangeAspect="1"/>
          </p:cNvPicPr>
          <p:nvPr/>
        </p:nvPicPr>
        <p:blipFill>
          <a:blip r:embed="rId2"/>
          <a:stretch>
            <a:fillRect/>
          </a:stretch>
        </p:blipFill>
        <p:spPr>
          <a:xfrm>
            <a:off x="5518275" y="1416425"/>
            <a:ext cx="6482495" cy="4624938"/>
          </a:xfrm>
          <a:prstGeom prst="rect">
            <a:avLst/>
          </a:prstGeom>
        </p:spPr>
      </p:pic>
    </p:spTree>
    <p:extLst>
      <p:ext uri="{BB962C8B-B14F-4D97-AF65-F5344CB8AC3E}">
        <p14:creationId xmlns:p14="http://schemas.microsoft.com/office/powerpoint/2010/main" val="10796288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427C80D-EFF8-4986-A992-7C388969C82E}"/>
              </a:ext>
            </a:extLst>
          </p:cNvPr>
          <p:cNvSpPr>
            <a:spLocks noGrp="1"/>
          </p:cNvSpPr>
          <p:nvPr>
            <p:ph type="title"/>
          </p:nvPr>
        </p:nvSpPr>
        <p:spPr>
          <a:xfrm>
            <a:off x="141625" y="129310"/>
            <a:ext cx="8596668" cy="591127"/>
          </a:xfrm>
        </p:spPr>
        <p:txBody>
          <a:bodyPr/>
          <a:lstStyle/>
          <a:p>
            <a:r>
              <a:rPr lang="en-US" sz="2800" dirty="0"/>
              <a:t>THE LAWS OF RETURNS TO SCALE</a:t>
            </a:r>
            <a:endParaRPr lang="en-IN" sz="2800" dirty="0"/>
          </a:p>
        </p:txBody>
      </p:sp>
      <p:sp>
        <p:nvSpPr>
          <p:cNvPr id="3" name="Content Placeholder 2">
            <a:extLst>
              <a:ext uri="{FF2B5EF4-FFF2-40B4-BE49-F238E27FC236}">
                <a16:creationId xmlns:a16="http://schemas.microsoft.com/office/drawing/2014/main" xmlns="" id="{4F092BA4-08C0-43BD-B276-FF5CE3FC8489}"/>
              </a:ext>
            </a:extLst>
          </p:cNvPr>
          <p:cNvSpPr>
            <a:spLocks noGrp="1"/>
          </p:cNvSpPr>
          <p:nvPr>
            <p:ph idx="1"/>
          </p:nvPr>
        </p:nvSpPr>
        <p:spPr>
          <a:xfrm>
            <a:off x="221673" y="720437"/>
            <a:ext cx="9365672" cy="6137563"/>
          </a:xfrm>
        </p:spPr>
        <p:txBody>
          <a:bodyPr>
            <a:normAutofit/>
          </a:bodyPr>
          <a:lstStyle/>
          <a:p>
            <a:pPr marL="0" indent="0">
              <a:buNone/>
            </a:pPr>
            <a:r>
              <a:rPr lang="en-US" b="1" i="0" dirty="0">
                <a:solidFill>
                  <a:srgbClr val="3B3835"/>
                </a:solidFill>
                <a:effectLst/>
                <a:latin typeface="Times New Roman" panose="02020603050405020304" pitchFamily="18" charset="0"/>
                <a:cs typeface="Times New Roman" panose="02020603050405020304" pitchFamily="18" charset="0"/>
              </a:rPr>
              <a:t>Returns to scale: </a:t>
            </a:r>
            <a:r>
              <a:rPr lang="en-US" i="0" dirty="0" err="1">
                <a:solidFill>
                  <a:srgbClr val="3B3835"/>
                </a:solidFill>
                <a:effectLst/>
                <a:latin typeface="Times New Roman" panose="02020603050405020304" pitchFamily="18" charset="0"/>
                <a:cs typeface="Times New Roman" panose="02020603050405020304" pitchFamily="18" charset="0"/>
              </a:rPr>
              <a:t>behaviour</a:t>
            </a:r>
            <a:r>
              <a:rPr lang="en-US" i="0" dirty="0">
                <a:solidFill>
                  <a:srgbClr val="3B3835"/>
                </a:solidFill>
                <a:effectLst/>
                <a:latin typeface="Times New Roman" panose="02020603050405020304" pitchFamily="18" charset="0"/>
                <a:cs typeface="Times New Roman" panose="02020603050405020304" pitchFamily="18" charset="0"/>
              </a:rPr>
              <a:t> of output in response to change in scale. An increase in scale means that all inputs or factors </a:t>
            </a:r>
            <a:r>
              <a:rPr lang="en-US" dirty="0">
                <a:solidFill>
                  <a:srgbClr val="3B3835"/>
                </a:solidFill>
                <a:latin typeface="Times New Roman" panose="02020603050405020304" pitchFamily="18" charset="0"/>
                <a:cs typeface="Times New Roman" panose="02020603050405020304" pitchFamily="18" charset="0"/>
              </a:rPr>
              <a:t>used in production process are increased in same proportion. </a:t>
            </a:r>
            <a:endParaRPr lang="en-US" i="0" dirty="0">
              <a:solidFill>
                <a:srgbClr val="3B3835"/>
              </a:solidFill>
              <a:effectLst/>
              <a:latin typeface="Times New Roman" panose="02020603050405020304" pitchFamily="18" charset="0"/>
              <a:cs typeface="Times New Roman" panose="02020603050405020304" pitchFamily="18" charset="0"/>
            </a:endParaRPr>
          </a:p>
          <a:p>
            <a:pPr marL="0" indent="0">
              <a:buNone/>
            </a:pPr>
            <a:r>
              <a:rPr lang="en-US" b="1" i="0" dirty="0">
                <a:solidFill>
                  <a:srgbClr val="3B3835"/>
                </a:solidFill>
                <a:effectLst/>
                <a:latin typeface="Times New Roman" panose="02020603050405020304" pitchFamily="18" charset="0"/>
                <a:cs typeface="Times New Roman" panose="02020603050405020304" pitchFamily="18" charset="0"/>
              </a:rPr>
              <a:t>Statement of the Law</a:t>
            </a:r>
            <a:r>
              <a:rPr lang="en-US" b="0" i="0" dirty="0">
                <a:solidFill>
                  <a:srgbClr val="3B3835"/>
                </a:solidFill>
                <a:effectLst/>
                <a:latin typeface="Times New Roman" panose="02020603050405020304" pitchFamily="18" charset="0"/>
                <a:cs typeface="Times New Roman" panose="02020603050405020304" pitchFamily="18" charset="0"/>
              </a:rPr>
              <a:t>: “As a firm in the long run increases the quantities of all factors employed, other things being equal, the output may rise initially at a more rapid rate than the rate of increase in inputs, then output may increase in the same proportion of input, and ultimately, output increases less proportionately.” </a:t>
            </a:r>
          </a:p>
          <a:p>
            <a:pPr marL="0" indent="0">
              <a:buNone/>
            </a:pPr>
            <a:r>
              <a:rPr lang="en-US" b="1" i="0" dirty="0">
                <a:solidFill>
                  <a:srgbClr val="3B3835"/>
                </a:solidFill>
                <a:effectLst/>
                <a:latin typeface="Times New Roman" panose="02020603050405020304" pitchFamily="18" charset="0"/>
                <a:cs typeface="Times New Roman" panose="02020603050405020304" pitchFamily="18" charset="0"/>
              </a:rPr>
              <a:t>Assumptions: </a:t>
            </a:r>
          </a:p>
          <a:p>
            <a:pPr marL="0" indent="0">
              <a:buNone/>
            </a:pPr>
            <a:r>
              <a:rPr lang="en-US" b="0" i="0" dirty="0">
                <a:solidFill>
                  <a:srgbClr val="3B3835"/>
                </a:solidFill>
                <a:effectLst/>
                <a:latin typeface="Times New Roman" panose="02020603050405020304" pitchFamily="18" charset="0"/>
                <a:cs typeface="Times New Roman" panose="02020603050405020304" pitchFamily="18" charset="0"/>
              </a:rPr>
              <a:t>1.Technique of production is unchanged. </a:t>
            </a:r>
          </a:p>
          <a:p>
            <a:pPr marL="0" indent="0">
              <a:buNone/>
            </a:pPr>
            <a:r>
              <a:rPr lang="en-US" b="0" i="0" dirty="0">
                <a:solidFill>
                  <a:srgbClr val="3B3835"/>
                </a:solidFill>
                <a:effectLst/>
                <a:latin typeface="Times New Roman" panose="02020603050405020304" pitchFamily="18" charset="0"/>
                <a:cs typeface="Times New Roman" panose="02020603050405020304" pitchFamily="18" charset="0"/>
              </a:rPr>
              <a:t>2.All units of factors are homogeneous. </a:t>
            </a:r>
          </a:p>
          <a:p>
            <a:pPr marL="0" indent="0">
              <a:buNone/>
            </a:pPr>
            <a:r>
              <a:rPr lang="en-US" b="0" i="0" dirty="0">
                <a:solidFill>
                  <a:srgbClr val="3B3835"/>
                </a:solidFill>
                <a:effectLst/>
                <a:latin typeface="Times New Roman" panose="02020603050405020304" pitchFamily="18" charset="0"/>
                <a:cs typeface="Times New Roman" panose="02020603050405020304" pitchFamily="18" charset="0"/>
              </a:rPr>
              <a:t>3.Returns are measured in physical terms. </a:t>
            </a:r>
          </a:p>
          <a:p>
            <a:pPr marL="0" indent="0">
              <a:buNone/>
            </a:pPr>
            <a:r>
              <a:rPr lang="en-US" b="0" i="0" dirty="0">
                <a:solidFill>
                  <a:srgbClr val="3B3835"/>
                </a:solidFill>
                <a:effectLst/>
                <a:latin typeface="Times New Roman" panose="02020603050405020304" pitchFamily="18" charset="0"/>
                <a:cs typeface="Times New Roman" panose="02020603050405020304" pitchFamily="18" charset="0"/>
              </a:rPr>
              <a:t>There are three phases of returns in the long run: </a:t>
            </a:r>
          </a:p>
          <a:p>
            <a:pPr marL="0" indent="0">
              <a:buNone/>
            </a:pPr>
            <a:r>
              <a:rPr lang="en-US" b="0" i="0" dirty="0">
                <a:solidFill>
                  <a:srgbClr val="3B3835"/>
                </a:solidFill>
                <a:effectLst/>
                <a:latin typeface="Times New Roman" panose="02020603050405020304" pitchFamily="18" charset="0"/>
                <a:cs typeface="Times New Roman" panose="02020603050405020304" pitchFamily="18" charset="0"/>
              </a:rPr>
              <a:t>(1)The law of increasing returns </a:t>
            </a:r>
          </a:p>
          <a:p>
            <a:pPr marL="0" indent="0">
              <a:buNone/>
            </a:pPr>
            <a:r>
              <a:rPr lang="en-US" dirty="0">
                <a:solidFill>
                  <a:srgbClr val="3B3835"/>
                </a:solidFill>
                <a:latin typeface="Times New Roman" panose="02020603050405020304" pitchFamily="18" charset="0"/>
                <a:cs typeface="Times New Roman" panose="02020603050405020304" pitchFamily="18" charset="0"/>
              </a:rPr>
              <a:t>(2)</a:t>
            </a:r>
            <a:r>
              <a:rPr lang="en-US" b="0" i="0" dirty="0">
                <a:solidFill>
                  <a:srgbClr val="3B3835"/>
                </a:solidFill>
                <a:effectLst/>
                <a:latin typeface="Times New Roman" panose="02020603050405020304" pitchFamily="18" charset="0"/>
                <a:cs typeface="Times New Roman" panose="02020603050405020304" pitchFamily="18" charset="0"/>
              </a:rPr>
              <a:t> The law of constant returns </a:t>
            </a:r>
          </a:p>
          <a:p>
            <a:pPr marL="0" indent="0">
              <a:buNone/>
            </a:pPr>
            <a:r>
              <a:rPr lang="en-US" b="0" i="0" dirty="0">
                <a:solidFill>
                  <a:srgbClr val="3B3835"/>
                </a:solidFill>
                <a:effectLst/>
                <a:latin typeface="Times New Roman" panose="02020603050405020304" pitchFamily="18" charset="0"/>
                <a:cs typeface="Times New Roman" panose="02020603050405020304" pitchFamily="18" charset="0"/>
              </a:rPr>
              <a:t>(3) The law of diminishing returns.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887292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488926FC-4BB0-4BD4-A0A3-1F47D2C17206}"/>
              </a:ext>
            </a:extLst>
          </p:cNvPr>
          <p:cNvSpPr>
            <a:spLocks noGrp="1"/>
          </p:cNvSpPr>
          <p:nvPr>
            <p:ph idx="1"/>
          </p:nvPr>
        </p:nvSpPr>
        <p:spPr>
          <a:xfrm>
            <a:off x="838200" y="948267"/>
            <a:ext cx="10515600" cy="5228696"/>
          </a:xfrm>
        </p:spPr>
        <p:txBody>
          <a:bodyPr>
            <a:normAutofit/>
          </a:bodyPr>
          <a:lstStyle/>
          <a:p>
            <a:pPr marL="0" indent="0">
              <a:buNone/>
            </a:pPr>
            <a:r>
              <a:rPr lang="en-US" b="1" i="0" dirty="0">
                <a:solidFill>
                  <a:srgbClr val="3B3835"/>
                </a:solidFill>
                <a:effectLst/>
                <a:latin typeface="Times New Roman" panose="02020603050405020304" pitchFamily="18" charset="0"/>
                <a:cs typeface="Times New Roman" panose="02020603050405020304" pitchFamily="18" charset="0"/>
              </a:rPr>
              <a:t>The law of Increasing Returns </a:t>
            </a:r>
            <a:endParaRPr lang="en-US" dirty="0">
              <a:solidFill>
                <a:srgbClr val="3B3835"/>
              </a:solidFill>
              <a:latin typeface="Times New Roman" panose="02020603050405020304" pitchFamily="18" charset="0"/>
              <a:cs typeface="Times New Roman" panose="02020603050405020304" pitchFamily="18" charset="0"/>
            </a:endParaRPr>
          </a:p>
          <a:p>
            <a:pPr marL="0" indent="0">
              <a:buNone/>
            </a:pPr>
            <a:r>
              <a:rPr lang="en-US" b="0" i="0" dirty="0">
                <a:solidFill>
                  <a:srgbClr val="3B3835"/>
                </a:solidFill>
                <a:effectLst/>
                <a:latin typeface="Times New Roman" panose="02020603050405020304" pitchFamily="18" charset="0"/>
                <a:cs typeface="Times New Roman" panose="02020603050405020304" pitchFamily="18" charset="0"/>
              </a:rPr>
              <a:t>This law describes increasing returns to scale. There are increasing returns to scale when a given percentage increase in input will lead to a greater relative percentage increase in output. </a:t>
            </a:r>
          </a:p>
          <a:p>
            <a:pPr marL="0" indent="0">
              <a:buNone/>
            </a:pPr>
            <a:r>
              <a:rPr lang="en-US" b="0" i="0" dirty="0">
                <a:solidFill>
                  <a:srgbClr val="3B3835"/>
                </a:solidFill>
                <a:effectLst/>
                <a:latin typeface="Times New Roman" panose="02020603050405020304" pitchFamily="18" charset="0"/>
                <a:cs typeface="Times New Roman" panose="02020603050405020304" pitchFamily="18" charset="0"/>
              </a:rPr>
              <a:t>When PFC (production factor coefficient) coefficient is &gt; 1, it will be increasing returns to scale.</a:t>
            </a:r>
          </a:p>
          <a:p>
            <a:pPr marL="0" indent="0">
              <a:buNone/>
            </a:pPr>
            <a:r>
              <a:rPr lang="en-US" b="1" i="0" dirty="0">
                <a:solidFill>
                  <a:srgbClr val="3B3835"/>
                </a:solidFill>
                <a:effectLst/>
                <a:latin typeface="Times New Roman" panose="02020603050405020304" pitchFamily="18" charset="0"/>
                <a:cs typeface="Times New Roman" panose="02020603050405020304" pitchFamily="18" charset="0"/>
              </a:rPr>
              <a:t>Law of Constant Returns </a:t>
            </a:r>
          </a:p>
          <a:p>
            <a:pPr marL="0" indent="0">
              <a:buNone/>
            </a:pPr>
            <a:r>
              <a:rPr lang="en-US" b="0" i="0" dirty="0">
                <a:solidFill>
                  <a:srgbClr val="3B3835"/>
                </a:solidFill>
                <a:effectLst/>
                <a:latin typeface="Times New Roman" panose="02020603050405020304" pitchFamily="18" charset="0"/>
                <a:cs typeface="Times New Roman" panose="02020603050405020304" pitchFamily="18" charset="0"/>
              </a:rPr>
              <a:t>The process of increasing returns cannot go on for ever. </a:t>
            </a:r>
          </a:p>
          <a:p>
            <a:pPr marL="0" indent="0">
              <a:buNone/>
            </a:pPr>
            <a:r>
              <a:rPr lang="en-US" b="0" i="0" dirty="0">
                <a:solidFill>
                  <a:srgbClr val="3B3835"/>
                </a:solidFill>
                <a:effectLst/>
                <a:latin typeface="Times New Roman" panose="02020603050405020304" pitchFamily="18" charset="0"/>
                <a:cs typeface="Times New Roman" panose="02020603050405020304" pitchFamily="18" charset="0"/>
              </a:rPr>
              <a:t>It is followed by constant returns to scale. </a:t>
            </a:r>
          </a:p>
          <a:p>
            <a:pPr marL="0" indent="0">
              <a:buNone/>
            </a:pPr>
            <a:r>
              <a:rPr lang="en-US" b="0" i="0" dirty="0">
                <a:solidFill>
                  <a:srgbClr val="3B3835"/>
                </a:solidFill>
                <a:effectLst/>
                <a:latin typeface="Times New Roman" panose="02020603050405020304" pitchFamily="18" charset="0"/>
                <a:cs typeface="Times New Roman" panose="02020603050405020304" pitchFamily="18" charset="0"/>
              </a:rPr>
              <a:t>While expanding its scale of production, the firm gradually exhausts the economies responsible for increasing returns. Thereafter, constant returns occur. </a:t>
            </a:r>
          </a:p>
          <a:p>
            <a:pPr marL="0" indent="0">
              <a:buNone/>
            </a:pPr>
            <a:r>
              <a:rPr lang="en-US" b="0" i="0" dirty="0">
                <a:solidFill>
                  <a:srgbClr val="3B3835"/>
                </a:solidFill>
                <a:effectLst/>
                <a:latin typeface="Times New Roman" panose="02020603050405020304" pitchFamily="18" charset="0"/>
                <a:cs typeface="Times New Roman" panose="02020603050405020304" pitchFamily="18" charset="0"/>
              </a:rPr>
              <a:t>When PFC coefficient is = 1, it will be constant returns to scale.</a:t>
            </a: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653745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475DA682-5819-4ED1-A9FB-C7F46162B55E}"/>
              </a:ext>
            </a:extLst>
          </p:cNvPr>
          <p:cNvSpPr>
            <a:spLocks noGrp="1"/>
          </p:cNvSpPr>
          <p:nvPr>
            <p:ph idx="1"/>
          </p:nvPr>
        </p:nvSpPr>
        <p:spPr>
          <a:xfrm>
            <a:off x="838200" y="846666"/>
            <a:ext cx="10515600" cy="5610577"/>
          </a:xfrm>
        </p:spPr>
        <p:txBody>
          <a:bodyPr>
            <a:normAutofit/>
          </a:bodyPr>
          <a:lstStyle/>
          <a:p>
            <a:pPr marL="0" indent="0">
              <a:buNone/>
            </a:pPr>
            <a:r>
              <a:rPr lang="en-US" b="0" i="0" dirty="0">
                <a:solidFill>
                  <a:srgbClr val="3B3835"/>
                </a:solidFill>
                <a:effectLst/>
                <a:latin typeface="Times New Roman" panose="02020603050405020304" pitchFamily="18" charset="0"/>
                <a:cs typeface="Times New Roman" panose="02020603050405020304" pitchFamily="18" charset="0"/>
              </a:rPr>
              <a:t> </a:t>
            </a:r>
          </a:p>
          <a:p>
            <a:pPr marL="0" indent="0">
              <a:buNone/>
            </a:pPr>
            <a:r>
              <a:rPr lang="en-US" b="1" i="0" dirty="0">
                <a:solidFill>
                  <a:srgbClr val="3B3835"/>
                </a:solidFill>
                <a:effectLst/>
                <a:latin typeface="Times New Roman" panose="02020603050405020304" pitchFamily="18" charset="0"/>
                <a:cs typeface="Times New Roman" panose="02020603050405020304" pitchFamily="18" charset="0"/>
              </a:rPr>
              <a:t>The Law of Decreasing Returns </a:t>
            </a:r>
          </a:p>
          <a:p>
            <a:pPr marL="0" indent="0">
              <a:buNone/>
            </a:pPr>
            <a:r>
              <a:rPr lang="en-US" b="0" i="0" dirty="0">
                <a:solidFill>
                  <a:srgbClr val="3B3835"/>
                </a:solidFill>
                <a:effectLst/>
                <a:latin typeface="Times New Roman" panose="02020603050405020304" pitchFamily="18" charset="0"/>
                <a:cs typeface="Times New Roman" panose="02020603050405020304" pitchFamily="18" charset="0"/>
              </a:rPr>
              <a:t>As expansion is continued, growing diseconomies of factors are encountered. </a:t>
            </a:r>
          </a:p>
          <a:p>
            <a:pPr marL="0" indent="0">
              <a:buNone/>
            </a:pPr>
            <a:r>
              <a:rPr lang="en-US" b="0" i="0" dirty="0">
                <a:solidFill>
                  <a:srgbClr val="3B3835"/>
                </a:solidFill>
                <a:effectLst/>
                <a:latin typeface="Times New Roman" panose="02020603050405020304" pitchFamily="18" charset="0"/>
                <a:cs typeface="Times New Roman" panose="02020603050405020304" pitchFamily="18" charset="0"/>
              </a:rPr>
              <a:t>When powerful diseconomies are met by feeble economies of certain factors, decreasing returns to scale results. This happens when PFC (production function coefficient) &lt; 1. </a:t>
            </a:r>
          </a:p>
          <a:p>
            <a:pPr marL="0" indent="0">
              <a:buNone/>
            </a:pPr>
            <a:r>
              <a:rPr lang="en-US" b="1" i="0" dirty="0">
                <a:solidFill>
                  <a:srgbClr val="3B3835"/>
                </a:solidFill>
                <a:effectLst/>
                <a:latin typeface="Times New Roman" panose="02020603050405020304" pitchFamily="18" charset="0"/>
                <a:cs typeface="Times New Roman" panose="02020603050405020304" pitchFamily="18" charset="0"/>
              </a:rPr>
              <a:t>Causes for decreasing returns</a:t>
            </a:r>
            <a:r>
              <a:rPr lang="en-US" b="0" i="0" dirty="0">
                <a:solidFill>
                  <a:srgbClr val="3B3835"/>
                </a:solidFill>
                <a:effectLst/>
                <a:latin typeface="Times New Roman" panose="02020603050405020304" pitchFamily="18" charset="0"/>
                <a:cs typeface="Times New Roman" panose="02020603050405020304" pitchFamily="18" charset="0"/>
              </a:rPr>
              <a:t>: </a:t>
            </a:r>
          </a:p>
          <a:p>
            <a:pPr marL="0" indent="0">
              <a:buNone/>
            </a:pPr>
            <a:r>
              <a:rPr lang="en-US" b="0" i="0" dirty="0">
                <a:solidFill>
                  <a:srgbClr val="3B3835"/>
                </a:solidFill>
                <a:effectLst/>
                <a:latin typeface="Times New Roman" panose="02020603050405020304" pitchFamily="18" charset="0"/>
                <a:cs typeface="Times New Roman" panose="02020603050405020304" pitchFamily="18" charset="0"/>
              </a:rPr>
              <a:t>1. Though all physical factors are increased proportionately, organization and management as a factor cannot be </a:t>
            </a:r>
            <a:r>
              <a:rPr lang="en-US" b="0" i="0" dirty="0" err="1">
                <a:solidFill>
                  <a:srgbClr val="3B3835"/>
                </a:solidFill>
                <a:effectLst/>
                <a:latin typeface="Times New Roman" panose="02020603050405020304" pitchFamily="18" charset="0"/>
                <a:cs typeface="Times New Roman" panose="02020603050405020304" pitchFamily="18" charset="0"/>
              </a:rPr>
              <a:t>incresed</a:t>
            </a:r>
            <a:r>
              <a:rPr lang="en-US" b="0" i="0" dirty="0">
                <a:solidFill>
                  <a:srgbClr val="3B3835"/>
                </a:solidFill>
                <a:effectLst/>
                <a:latin typeface="Times New Roman" panose="02020603050405020304" pitchFamily="18" charset="0"/>
                <a:cs typeface="Times New Roman" panose="02020603050405020304" pitchFamily="18" charset="0"/>
              </a:rPr>
              <a:t> in equal proportion. </a:t>
            </a:r>
          </a:p>
          <a:p>
            <a:pPr marL="0" indent="0">
              <a:buNone/>
            </a:pPr>
            <a:r>
              <a:rPr lang="en-US" b="0" i="0" dirty="0">
                <a:solidFill>
                  <a:srgbClr val="3B3835"/>
                </a:solidFill>
                <a:effectLst/>
                <a:latin typeface="Times New Roman" panose="02020603050405020304" pitchFamily="18" charset="0"/>
                <a:cs typeface="Times New Roman" panose="02020603050405020304" pitchFamily="18" charset="0"/>
              </a:rPr>
              <a:t>2. Business risk increases more than proportionately when scale of production is enhanced. Entrepreneurial efficiency also has its limitations.</a:t>
            </a:r>
          </a:p>
          <a:p>
            <a:pPr marL="0" indent="0">
              <a:buNone/>
            </a:pPr>
            <a:r>
              <a:rPr lang="en-US" b="0" i="0" dirty="0">
                <a:solidFill>
                  <a:srgbClr val="3B3835"/>
                </a:solidFill>
                <a:effectLst/>
                <a:latin typeface="Times New Roman" panose="02020603050405020304" pitchFamily="18" charset="0"/>
                <a:cs typeface="Times New Roman" panose="02020603050405020304" pitchFamily="18" charset="0"/>
              </a:rPr>
              <a:t>3. Growing diseconomies of large-scale production set in when scale of production increases beyond a limit. </a:t>
            </a:r>
          </a:p>
          <a:p>
            <a:pPr marL="0" indent="0">
              <a:buNone/>
            </a:pPr>
            <a:r>
              <a:rPr lang="en-US" b="0" i="0" dirty="0">
                <a:solidFill>
                  <a:srgbClr val="3B3835"/>
                </a:solidFill>
                <a:effectLst/>
                <a:latin typeface="Times New Roman" panose="02020603050405020304" pitchFamily="18" charset="0"/>
                <a:cs typeface="Times New Roman" panose="02020603050405020304" pitchFamily="18" charset="0"/>
              </a:rPr>
              <a:t>4. Problem of supervision and coordination becomes complex and intractable in a large scale operation and becomes unwieldy to manage.</a:t>
            </a:r>
          </a:p>
          <a:p>
            <a:pPr marL="0" indent="0">
              <a:buNone/>
            </a:pPr>
            <a:r>
              <a:rPr lang="en-US" b="0" i="0" dirty="0">
                <a:solidFill>
                  <a:srgbClr val="3B3835"/>
                </a:solidFill>
                <a:effectLst/>
                <a:latin typeface="Times New Roman" panose="02020603050405020304" pitchFamily="18" charset="0"/>
                <a:cs typeface="Times New Roman" panose="02020603050405020304" pitchFamily="18" charset="0"/>
              </a:rPr>
              <a:t>5. Imperfect substitutability of factors of production causes diseconomies resulting in a declining marginal output.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584753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9802803-724F-45B9-86D1-A297236885D0}"/>
              </a:ext>
            </a:extLst>
          </p:cNvPr>
          <p:cNvSpPr>
            <a:spLocks noGrp="1"/>
          </p:cNvSpPr>
          <p:nvPr>
            <p:ph type="title"/>
          </p:nvPr>
        </p:nvSpPr>
        <p:spPr>
          <a:xfrm>
            <a:off x="136174" y="92364"/>
            <a:ext cx="8596668" cy="554182"/>
          </a:xfrm>
        </p:spPr>
        <p:txBody>
          <a:bodyPr>
            <a:normAutofit fontScale="90000"/>
          </a:bodyPr>
          <a:lstStyle/>
          <a:p>
            <a:r>
              <a:rPr lang="en-US" dirty="0">
                <a:latin typeface="Times New Roman" panose="02020603050405020304" pitchFamily="18" charset="0"/>
                <a:cs typeface="Times New Roman" panose="02020603050405020304" pitchFamily="18" charset="0"/>
              </a:rPr>
              <a:t>Graphical Representation of Returns to Scale</a:t>
            </a:r>
            <a:endParaRPr lang="en-IN" dirty="0">
              <a:latin typeface="Times New Roman" panose="02020603050405020304" pitchFamily="18" charset="0"/>
              <a:cs typeface="Times New Roman" panose="02020603050405020304" pitchFamily="18" charset="0"/>
            </a:endParaRPr>
          </a:p>
        </p:txBody>
      </p:sp>
      <p:pic>
        <p:nvPicPr>
          <p:cNvPr id="7170" name="Picture 2" descr="Law of Returns to Scale - Increasing Returns to Scale - Constant Returns to  Scale - Diminishing Returns to Scale - Definition and Explanation - Example  - Diagram/Graph - Economicsconcepts.com">
            <a:extLst>
              <a:ext uri="{FF2B5EF4-FFF2-40B4-BE49-F238E27FC236}">
                <a16:creationId xmlns:a16="http://schemas.microsoft.com/office/drawing/2014/main" xmlns="" id="{B841CA87-064E-4E37-A1A8-47BA139A755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36174" y="849025"/>
            <a:ext cx="4941455" cy="3218206"/>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1.3.2">
            <a:extLst>
              <a:ext uri="{FF2B5EF4-FFF2-40B4-BE49-F238E27FC236}">
                <a16:creationId xmlns:a16="http://schemas.microsoft.com/office/drawing/2014/main" xmlns="" id="{764251A1-8813-4C87-9E0A-FF8DC8413F08}"/>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l="5761" t="19619" r="8621" b="23544"/>
          <a:stretch/>
        </p:blipFill>
        <p:spPr bwMode="auto">
          <a:xfrm>
            <a:off x="4434508" y="4116644"/>
            <a:ext cx="5268781" cy="2698405"/>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a:extLst>
              <a:ext uri="{FF2B5EF4-FFF2-40B4-BE49-F238E27FC236}">
                <a16:creationId xmlns:a16="http://schemas.microsoft.com/office/drawing/2014/main" xmlns="" id="{5A4C0E7E-DEDD-4985-B26C-D93AFB724F78}"/>
              </a:ext>
            </a:extLst>
          </p:cNvPr>
          <p:cNvSpPr txBox="1">
            <a:spLocks/>
          </p:cNvSpPr>
          <p:nvPr/>
        </p:nvSpPr>
        <p:spPr>
          <a:xfrm>
            <a:off x="5313989" y="646546"/>
            <a:ext cx="4555725" cy="382385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IN" dirty="0"/>
              <a:t>Constant returns to scale: Marginal returns (marginal physical product) of variable factors remains constant.</a:t>
            </a:r>
          </a:p>
          <a:p>
            <a:r>
              <a:rPr lang="en-IN" dirty="0"/>
              <a:t>Decreasing returns to scale: Marginal returns (marginal physical product) of variable factors falls rapidly.</a:t>
            </a:r>
          </a:p>
          <a:p>
            <a:r>
              <a:rPr lang="en-IN" dirty="0"/>
              <a:t>Increasing returns to scale: Marginal returns (marginal physical products) of variable factors increases</a:t>
            </a:r>
          </a:p>
        </p:txBody>
      </p:sp>
    </p:spTree>
    <p:extLst>
      <p:ext uri="{BB962C8B-B14F-4D97-AF65-F5344CB8AC3E}">
        <p14:creationId xmlns:p14="http://schemas.microsoft.com/office/powerpoint/2010/main" val="31888763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B400D1C-B276-4A88-A6F0-5545DBDFC259}"/>
              </a:ext>
            </a:extLst>
          </p:cNvPr>
          <p:cNvSpPr>
            <a:spLocks noGrp="1"/>
          </p:cNvSpPr>
          <p:nvPr>
            <p:ph type="title"/>
          </p:nvPr>
        </p:nvSpPr>
        <p:spPr>
          <a:xfrm>
            <a:off x="104679" y="243982"/>
            <a:ext cx="8596668" cy="572655"/>
          </a:xfrm>
        </p:spPr>
        <p:txBody>
          <a:bodyPr>
            <a:normAutofit/>
          </a:bodyPr>
          <a:lstStyle/>
          <a:p>
            <a:r>
              <a:rPr lang="en-US" sz="2800" dirty="0"/>
              <a:t>The returns to scale</a:t>
            </a:r>
            <a:endParaRPr lang="en-IN" sz="2800" dirty="0"/>
          </a:p>
        </p:txBody>
      </p:sp>
      <p:sp>
        <p:nvSpPr>
          <p:cNvPr id="3" name="Content Placeholder 2">
            <a:extLst>
              <a:ext uri="{FF2B5EF4-FFF2-40B4-BE49-F238E27FC236}">
                <a16:creationId xmlns:a16="http://schemas.microsoft.com/office/drawing/2014/main" xmlns="" id="{D40EA715-9A9F-4314-89B6-68487CA6044A}"/>
              </a:ext>
            </a:extLst>
          </p:cNvPr>
          <p:cNvSpPr>
            <a:spLocks noGrp="1"/>
          </p:cNvSpPr>
          <p:nvPr>
            <p:ph idx="1"/>
          </p:nvPr>
        </p:nvSpPr>
        <p:spPr>
          <a:xfrm>
            <a:off x="104679" y="816638"/>
            <a:ext cx="9676630" cy="5907436"/>
          </a:xfrm>
        </p:spPr>
        <p:txBody>
          <a:bodyPr>
            <a:normAutofit/>
          </a:bodyPr>
          <a:lstStyle/>
          <a:p>
            <a:pPr marL="0" indent="0">
              <a:buNone/>
            </a:pPr>
            <a:r>
              <a:rPr lang="en-US" b="1" i="0" dirty="0">
                <a:solidFill>
                  <a:srgbClr val="3B3835"/>
                </a:solidFill>
                <a:effectLst/>
                <a:latin typeface="Times New Roman" panose="02020603050405020304" pitchFamily="18" charset="0"/>
                <a:cs typeface="Times New Roman" panose="02020603050405020304" pitchFamily="18" charset="0"/>
              </a:rPr>
              <a:t>Marginal Product of Factors </a:t>
            </a:r>
            <a:r>
              <a:rPr lang="en-US" b="0" i="0" dirty="0">
                <a:solidFill>
                  <a:srgbClr val="3B3835"/>
                </a:solidFill>
                <a:effectLst/>
                <a:latin typeface="Times New Roman" panose="02020603050405020304" pitchFamily="18" charset="0"/>
                <a:cs typeface="Times New Roman" panose="02020603050405020304" pitchFamily="18" charset="0"/>
              </a:rPr>
              <a:t>-The marginal product of a factor of production is defined as a change in output due to a very small change in the quantity of this factor while quantities of all other factors of production remain constant. Marginal rate of technical substitution </a:t>
            </a:r>
          </a:p>
          <a:p>
            <a:pPr marL="0" indent="0">
              <a:buNone/>
            </a:pPr>
            <a:r>
              <a:rPr lang="en-US" b="1" i="0" dirty="0">
                <a:solidFill>
                  <a:srgbClr val="3B3835"/>
                </a:solidFill>
                <a:effectLst/>
                <a:latin typeface="Times New Roman" panose="02020603050405020304" pitchFamily="18" charset="0"/>
                <a:cs typeface="Times New Roman" panose="02020603050405020304" pitchFamily="18" charset="0"/>
              </a:rPr>
              <a:t>The marginal rate of technical substitution </a:t>
            </a:r>
            <a:r>
              <a:rPr lang="en-US" b="0" i="0" dirty="0">
                <a:solidFill>
                  <a:srgbClr val="3B3835"/>
                </a:solidFill>
                <a:effectLst/>
                <a:latin typeface="Times New Roman" panose="02020603050405020304" pitchFamily="18" charset="0"/>
                <a:cs typeface="Times New Roman" panose="02020603050405020304" pitchFamily="18" charset="0"/>
              </a:rPr>
              <a:t>of </a:t>
            </a:r>
            <a:r>
              <a:rPr lang="en-US" b="0" i="0" dirty="0" err="1">
                <a:solidFill>
                  <a:srgbClr val="3B3835"/>
                </a:solidFill>
                <a:effectLst/>
                <a:latin typeface="Times New Roman" panose="02020603050405020304" pitchFamily="18" charset="0"/>
                <a:cs typeface="Times New Roman" panose="02020603050405020304" pitchFamily="18" charset="0"/>
              </a:rPr>
              <a:t>labour</a:t>
            </a:r>
            <a:r>
              <a:rPr lang="en-US" b="0" i="0" dirty="0">
                <a:solidFill>
                  <a:srgbClr val="3B3835"/>
                </a:solidFill>
                <a:effectLst/>
                <a:latin typeface="Times New Roman" panose="02020603050405020304" pitchFamily="18" charset="0"/>
                <a:cs typeface="Times New Roman" panose="02020603050405020304" pitchFamily="18" charset="0"/>
              </a:rPr>
              <a:t> for capital is that quantity of capital which has to be reduced on an increase in the use of </a:t>
            </a:r>
            <a:r>
              <a:rPr lang="en-US" b="0" i="0" dirty="0" err="1">
                <a:solidFill>
                  <a:srgbClr val="3B3835"/>
                </a:solidFill>
                <a:effectLst/>
                <a:latin typeface="Times New Roman" panose="02020603050405020304" pitchFamily="18" charset="0"/>
                <a:cs typeface="Times New Roman" panose="02020603050405020304" pitchFamily="18" charset="0"/>
              </a:rPr>
              <a:t>labour</a:t>
            </a:r>
            <a:r>
              <a:rPr lang="en-US" b="0" i="0" dirty="0">
                <a:solidFill>
                  <a:srgbClr val="3B3835"/>
                </a:solidFill>
                <a:effectLst/>
                <a:latin typeface="Times New Roman" panose="02020603050405020304" pitchFamily="18" charset="0"/>
                <a:cs typeface="Times New Roman" panose="02020603050405020304" pitchFamily="18" charset="0"/>
              </a:rPr>
              <a:t> by one unit to keep the level of production constant. </a:t>
            </a:r>
          </a:p>
          <a:p>
            <a:pPr marL="0" indent="0">
              <a:buNone/>
            </a:pPr>
            <a:r>
              <a:rPr lang="en-US" b="1" dirty="0">
                <a:solidFill>
                  <a:srgbClr val="3B3835"/>
                </a:solidFill>
                <a:latin typeface="Times New Roman" panose="02020603050405020304" pitchFamily="18" charset="0"/>
                <a:cs typeface="Times New Roman" panose="02020603050405020304" pitchFamily="18" charset="0"/>
              </a:rPr>
              <a:t>The elasticity of technical substitution </a:t>
            </a:r>
            <a:r>
              <a:rPr lang="en-US" b="0" i="0" dirty="0">
                <a:solidFill>
                  <a:srgbClr val="3B3835"/>
                </a:solidFill>
                <a:effectLst/>
                <a:latin typeface="Times New Roman" panose="02020603050405020304" pitchFamily="18" charset="0"/>
                <a:cs typeface="Times New Roman" panose="02020603050405020304" pitchFamily="18" charset="0"/>
              </a:rPr>
              <a:t>is defined as the percentage change in the ratio of the two factors of production (say, capital – </a:t>
            </a:r>
            <a:r>
              <a:rPr lang="en-US" b="0" i="0" dirty="0" err="1">
                <a:solidFill>
                  <a:srgbClr val="3B3835"/>
                </a:solidFill>
                <a:effectLst/>
                <a:latin typeface="Times New Roman" panose="02020603050405020304" pitchFamily="18" charset="0"/>
                <a:cs typeface="Times New Roman" panose="02020603050405020304" pitchFamily="18" charset="0"/>
              </a:rPr>
              <a:t>labour</a:t>
            </a:r>
            <a:r>
              <a:rPr lang="en-US" b="0" i="0" dirty="0">
                <a:solidFill>
                  <a:srgbClr val="3B3835"/>
                </a:solidFill>
                <a:effectLst/>
                <a:latin typeface="Times New Roman" panose="02020603050405020304" pitchFamily="18" charset="0"/>
                <a:cs typeface="Times New Roman" panose="02020603050405020304" pitchFamily="18" charset="0"/>
              </a:rPr>
              <a:t> ratio), divided by the percentage change in the marginal rate of technical substitution. </a:t>
            </a:r>
          </a:p>
          <a:p>
            <a:pPr marL="0" indent="0">
              <a:buNone/>
            </a:pPr>
            <a:endParaRPr lang="en-US" b="0" i="0" dirty="0">
              <a:solidFill>
                <a:srgbClr val="3B3835"/>
              </a:solidFill>
              <a:effectLst/>
              <a:latin typeface="Times New Roman" panose="02020603050405020304" pitchFamily="18" charset="0"/>
              <a:cs typeface="Times New Roman" panose="02020603050405020304" pitchFamily="18" charset="0"/>
            </a:endParaRPr>
          </a:p>
          <a:p>
            <a:pPr marL="0" indent="0">
              <a:buNone/>
            </a:pPr>
            <a:endParaRPr lang="en-US" b="0" i="0" dirty="0">
              <a:solidFill>
                <a:srgbClr val="3B3835"/>
              </a:solidFill>
              <a:effectLst/>
              <a:latin typeface="Times New Roman" panose="02020603050405020304" pitchFamily="18" charset="0"/>
              <a:cs typeface="Times New Roman" panose="02020603050405020304" pitchFamily="18" charset="0"/>
            </a:endParaRPr>
          </a:p>
          <a:p>
            <a:pPr marL="0" indent="0">
              <a:buNone/>
            </a:pPr>
            <a:endParaRPr lang="en-US" b="0" i="0" dirty="0">
              <a:solidFill>
                <a:srgbClr val="3B3835"/>
              </a:solidFill>
              <a:effectLst/>
              <a:latin typeface="Times New Roman" panose="02020603050405020304" pitchFamily="18" charset="0"/>
              <a:cs typeface="Times New Roman" panose="02020603050405020304" pitchFamily="18" charset="0"/>
            </a:endParaRPr>
          </a:p>
          <a:p>
            <a:pPr marL="0" indent="0">
              <a:buNone/>
            </a:pPr>
            <a:r>
              <a:rPr lang="en-US" b="1" i="0" dirty="0">
                <a:solidFill>
                  <a:srgbClr val="3B3835"/>
                </a:solidFill>
                <a:effectLst/>
                <a:latin typeface="Times New Roman" panose="02020603050405020304" pitchFamily="18" charset="0"/>
                <a:cs typeface="Times New Roman" panose="02020603050405020304" pitchFamily="18" charset="0"/>
              </a:rPr>
              <a:t>The factor intensity </a:t>
            </a:r>
            <a:r>
              <a:rPr lang="en-US" b="0" i="0" dirty="0">
                <a:solidFill>
                  <a:srgbClr val="3B3835"/>
                </a:solidFill>
                <a:effectLst/>
                <a:latin typeface="Times New Roman" panose="02020603050405020304" pitchFamily="18" charset="0"/>
                <a:cs typeface="Times New Roman" panose="02020603050405020304" pitchFamily="18" charset="0"/>
              </a:rPr>
              <a:t>refers to capital-</a:t>
            </a:r>
            <a:r>
              <a:rPr lang="en-US" b="0" i="0" dirty="0" err="1">
                <a:solidFill>
                  <a:srgbClr val="3B3835"/>
                </a:solidFill>
                <a:effectLst/>
                <a:latin typeface="Times New Roman" panose="02020603050405020304" pitchFamily="18" charset="0"/>
                <a:cs typeface="Times New Roman" panose="02020603050405020304" pitchFamily="18" charset="0"/>
              </a:rPr>
              <a:t>labour</a:t>
            </a:r>
            <a:r>
              <a:rPr lang="en-US" b="0" i="0" dirty="0">
                <a:solidFill>
                  <a:srgbClr val="3B3835"/>
                </a:solidFill>
                <a:effectLst/>
                <a:latin typeface="Times New Roman" panose="02020603050405020304" pitchFamily="18" charset="0"/>
                <a:cs typeface="Times New Roman" panose="02020603050405020304" pitchFamily="18" charset="0"/>
              </a:rPr>
              <a:t> ratio. If K1/L1 &gt; K2/L2 it shows that the former process is more capital intensive than the latter. </a:t>
            </a:r>
          </a:p>
          <a:p>
            <a:pPr marL="0" indent="0">
              <a:buNone/>
            </a:pPr>
            <a:r>
              <a:rPr lang="en-US" b="0" i="0" dirty="0">
                <a:solidFill>
                  <a:srgbClr val="3B3835"/>
                </a:solidFill>
                <a:effectLst/>
                <a:latin typeface="Times New Roman" panose="02020603050405020304" pitchFamily="18" charset="0"/>
                <a:cs typeface="Times New Roman" panose="02020603050405020304" pitchFamily="18" charset="0"/>
              </a:rPr>
              <a:t>Commonly used General Production Function: </a:t>
            </a:r>
            <a:r>
              <a:rPr lang="en-US" b="1" i="0" dirty="0">
                <a:solidFill>
                  <a:srgbClr val="3B3835"/>
                </a:solidFill>
                <a:effectLst/>
                <a:latin typeface="Times New Roman" panose="02020603050405020304" pitchFamily="18" charset="0"/>
                <a:cs typeface="Times New Roman" panose="02020603050405020304" pitchFamily="18" charset="0"/>
              </a:rPr>
              <a:t>X = f (L, K, v, u )</a:t>
            </a:r>
          </a:p>
          <a:p>
            <a:pPr marL="0" indent="0">
              <a:buNone/>
            </a:pPr>
            <a:endParaRPr lang="en-US" b="1" dirty="0">
              <a:solidFill>
                <a:srgbClr val="3B3835"/>
              </a:solidFill>
              <a:latin typeface="Times New Roman" panose="02020603050405020304" pitchFamily="18" charset="0"/>
              <a:cs typeface="Times New Roman" panose="02020603050405020304" pitchFamily="18" charset="0"/>
            </a:endParaRPr>
          </a:p>
          <a:p>
            <a:pPr marL="0" indent="0">
              <a:buNone/>
            </a:pPr>
            <a:r>
              <a:rPr lang="en-IN" b="1" dirty="0">
                <a:latin typeface="Times New Roman" panose="02020603050405020304" pitchFamily="18" charset="0"/>
                <a:cs typeface="Times New Roman" panose="02020603050405020304" pitchFamily="18" charset="0"/>
                <a:hlinkClick r:id="rId2"/>
              </a:rPr>
              <a:t>https://financial-dictionary.thefreedictionary.com/elasticity+of+technical+substitution</a:t>
            </a:r>
            <a:r>
              <a:rPr lang="en-IN" b="1" dirty="0">
                <a:latin typeface="Times New Roman" panose="02020603050405020304" pitchFamily="18" charset="0"/>
                <a:cs typeface="Times New Roman" panose="02020603050405020304" pitchFamily="18" charset="0"/>
              </a:rPr>
              <a:t> </a:t>
            </a:r>
          </a:p>
        </p:txBody>
      </p:sp>
      <p:pic>
        <p:nvPicPr>
          <p:cNvPr id="5" name="Picture 4">
            <a:extLst>
              <a:ext uri="{FF2B5EF4-FFF2-40B4-BE49-F238E27FC236}">
                <a16:creationId xmlns:a16="http://schemas.microsoft.com/office/drawing/2014/main" xmlns="" id="{650F38F3-0E07-489E-B3BE-4A057A8C3D82}"/>
              </a:ext>
            </a:extLst>
          </p:cNvPr>
          <p:cNvPicPr>
            <a:picLocks noChangeAspect="1"/>
          </p:cNvPicPr>
          <p:nvPr/>
        </p:nvPicPr>
        <p:blipFill>
          <a:blip r:embed="rId3"/>
          <a:stretch>
            <a:fillRect/>
          </a:stretch>
        </p:blipFill>
        <p:spPr>
          <a:xfrm>
            <a:off x="2881053" y="3125222"/>
            <a:ext cx="1773526" cy="1067798"/>
          </a:xfrm>
          <a:prstGeom prst="rect">
            <a:avLst/>
          </a:prstGeom>
        </p:spPr>
      </p:pic>
      <p:pic>
        <p:nvPicPr>
          <p:cNvPr id="7" name="Picture 6">
            <a:extLst>
              <a:ext uri="{FF2B5EF4-FFF2-40B4-BE49-F238E27FC236}">
                <a16:creationId xmlns:a16="http://schemas.microsoft.com/office/drawing/2014/main" xmlns="" id="{8408DEB1-B027-4E93-80D5-D8F15ED0489C}"/>
              </a:ext>
            </a:extLst>
          </p:cNvPr>
          <p:cNvPicPr>
            <a:picLocks noChangeAspect="1"/>
          </p:cNvPicPr>
          <p:nvPr/>
        </p:nvPicPr>
        <p:blipFill>
          <a:blip r:embed="rId4"/>
          <a:stretch>
            <a:fillRect/>
          </a:stretch>
        </p:blipFill>
        <p:spPr>
          <a:xfrm>
            <a:off x="5178936" y="3125222"/>
            <a:ext cx="3203064" cy="1061015"/>
          </a:xfrm>
          <a:prstGeom prst="rect">
            <a:avLst/>
          </a:prstGeom>
        </p:spPr>
      </p:pic>
    </p:spTree>
    <p:extLst>
      <p:ext uri="{BB962C8B-B14F-4D97-AF65-F5344CB8AC3E}">
        <p14:creationId xmlns:p14="http://schemas.microsoft.com/office/powerpoint/2010/main" val="18341702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B7AA301-9CCA-49E5-A84B-45076FAD703B}"/>
              </a:ext>
            </a:extLst>
          </p:cNvPr>
          <p:cNvSpPr>
            <a:spLocks noGrp="1"/>
          </p:cNvSpPr>
          <p:nvPr>
            <p:ph type="title"/>
          </p:nvPr>
        </p:nvSpPr>
        <p:spPr>
          <a:xfrm>
            <a:off x="86207" y="73891"/>
            <a:ext cx="8596668" cy="591127"/>
          </a:xfrm>
        </p:spPr>
        <p:txBody>
          <a:bodyPr>
            <a:normAutofit fontScale="90000"/>
          </a:bodyPr>
          <a:lstStyle/>
          <a:p>
            <a:r>
              <a:rPr lang="en-IN" dirty="0"/>
              <a:t>Expansion Path and Price Factor curve</a:t>
            </a:r>
          </a:p>
        </p:txBody>
      </p:sp>
      <p:sp>
        <p:nvSpPr>
          <p:cNvPr id="3" name="Content Placeholder 2">
            <a:extLst>
              <a:ext uri="{FF2B5EF4-FFF2-40B4-BE49-F238E27FC236}">
                <a16:creationId xmlns:a16="http://schemas.microsoft.com/office/drawing/2014/main" xmlns="" id="{F0D86855-D986-4883-B618-E0E1F1ED7401}"/>
              </a:ext>
            </a:extLst>
          </p:cNvPr>
          <p:cNvSpPr>
            <a:spLocks noGrp="1"/>
          </p:cNvSpPr>
          <p:nvPr>
            <p:ph idx="1"/>
          </p:nvPr>
        </p:nvSpPr>
        <p:spPr>
          <a:xfrm>
            <a:off x="175492" y="803565"/>
            <a:ext cx="6571298" cy="5980544"/>
          </a:xfrm>
        </p:spPr>
        <p:txBody>
          <a:bodyPr>
            <a:normAutofit/>
          </a:bodyPr>
          <a:lstStyle/>
          <a:p>
            <a:r>
              <a:rPr lang="en-IN" sz="2000" dirty="0"/>
              <a:t>An expansion path is a line connecting optimal input combinations as the scale of production expands</a:t>
            </a:r>
          </a:p>
          <a:p>
            <a:r>
              <a:rPr lang="en-IN" sz="2000" dirty="0"/>
              <a:t>The producer aims to produce the output in the cheapest possible way attempts to increase production along the expansion path.</a:t>
            </a:r>
          </a:p>
          <a:p>
            <a:r>
              <a:rPr lang="en-US" sz="2000" dirty="0"/>
              <a:t>The expansion path may have different shapes and slopes depending upon the relative prices of the factors used and shape of the isoquant. </a:t>
            </a:r>
          </a:p>
          <a:p>
            <a:r>
              <a:rPr lang="en-US" sz="2000" dirty="0"/>
              <a:t>In case of constant returns to scale (homogenous production function), the expansion path will be a straight line through the origin, indicating constancy of the optimal proportion of the inputs of the firm, even with changes in the size of the firm’s input budget. </a:t>
            </a:r>
          </a:p>
          <a:p>
            <a:r>
              <a:rPr lang="en-US" sz="2000" dirty="0"/>
              <a:t>In short-run, however, the expansion path will be parallel to X-axis (when capital is hold constant at K.</a:t>
            </a:r>
          </a:p>
        </p:txBody>
      </p:sp>
      <p:pic>
        <p:nvPicPr>
          <p:cNvPr id="5" name="Picture 4">
            <a:extLst>
              <a:ext uri="{FF2B5EF4-FFF2-40B4-BE49-F238E27FC236}">
                <a16:creationId xmlns:a16="http://schemas.microsoft.com/office/drawing/2014/main" xmlns="" id="{0CCFC60D-11FC-481D-BC4F-3C5A8F51283F}"/>
              </a:ext>
            </a:extLst>
          </p:cNvPr>
          <p:cNvPicPr>
            <a:picLocks noChangeAspect="1"/>
          </p:cNvPicPr>
          <p:nvPr/>
        </p:nvPicPr>
        <p:blipFill>
          <a:blip r:embed="rId2"/>
          <a:stretch>
            <a:fillRect/>
          </a:stretch>
        </p:blipFill>
        <p:spPr>
          <a:xfrm>
            <a:off x="7166921" y="73891"/>
            <a:ext cx="2669058" cy="3094297"/>
          </a:xfrm>
          <a:prstGeom prst="rect">
            <a:avLst/>
          </a:prstGeom>
        </p:spPr>
      </p:pic>
      <p:pic>
        <p:nvPicPr>
          <p:cNvPr id="7" name="Picture 6">
            <a:extLst>
              <a:ext uri="{FF2B5EF4-FFF2-40B4-BE49-F238E27FC236}">
                <a16:creationId xmlns:a16="http://schemas.microsoft.com/office/drawing/2014/main" xmlns="" id="{0A4A5C91-1EB5-4E07-90E8-E0031482A987}"/>
              </a:ext>
            </a:extLst>
          </p:cNvPr>
          <p:cNvPicPr>
            <a:picLocks noChangeAspect="1"/>
          </p:cNvPicPr>
          <p:nvPr/>
        </p:nvPicPr>
        <p:blipFill>
          <a:blip r:embed="rId3"/>
          <a:stretch>
            <a:fillRect/>
          </a:stretch>
        </p:blipFill>
        <p:spPr>
          <a:xfrm>
            <a:off x="6719174" y="3274402"/>
            <a:ext cx="3400425" cy="3267075"/>
          </a:xfrm>
          <a:prstGeom prst="rect">
            <a:avLst/>
          </a:prstGeom>
        </p:spPr>
      </p:pic>
    </p:spTree>
    <p:extLst>
      <p:ext uri="{BB962C8B-B14F-4D97-AF65-F5344CB8AC3E}">
        <p14:creationId xmlns:p14="http://schemas.microsoft.com/office/powerpoint/2010/main" val="35010572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D6C7AB8-D9CF-44E5-B3AF-751F4C06A856}"/>
              </a:ext>
            </a:extLst>
          </p:cNvPr>
          <p:cNvSpPr>
            <a:spLocks noGrp="1"/>
          </p:cNvSpPr>
          <p:nvPr>
            <p:ph type="title"/>
          </p:nvPr>
        </p:nvSpPr>
        <p:spPr>
          <a:xfrm>
            <a:off x="123152" y="120072"/>
            <a:ext cx="8596668" cy="600364"/>
          </a:xfrm>
        </p:spPr>
        <p:txBody>
          <a:bodyPr>
            <a:normAutofit fontScale="90000"/>
          </a:bodyPr>
          <a:lstStyle/>
          <a:p>
            <a:r>
              <a:rPr lang="en-IN" dirty="0"/>
              <a:t>Expansion path and technical change</a:t>
            </a:r>
          </a:p>
        </p:txBody>
      </p:sp>
      <p:sp>
        <p:nvSpPr>
          <p:cNvPr id="3" name="Content Placeholder 2">
            <a:extLst>
              <a:ext uri="{FF2B5EF4-FFF2-40B4-BE49-F238E27FC236}">
                <a16:creationId xmlns:a16="http://schemas.microsoft.com/office/drawing/2014/main" xmlns="" id="{BF4C8ECC-EF8E-4811-B20F-9A3006D16AC5}"/>
              </a:ext>
            </a:extLst>
          </p:cNvPr>
          <p:cNvSpPr>
            <a:spLocks noGrp="1"/>
          </p:cNvSpPr>
          <p:nvPr>
            <p:ph idx="1"/>
          </p:nvPr>
        </p:nvSpPr>
        <p:spPr>
          <a:xfrm>
            <a:off x="123152" y="849745"/>
            <a:ext cx="4555725" cy="3823855"/>
          </a:xfrm>
        </p:spPr>
        <p:txBody>
          <a:bodyPr>
            <a:normAutofit/>
          </a:bodyPr>
          <a:lstStyle/>
          <a:p>
            <a:r>
              <a:rPr lang="en-IN" sz="1600" dirty="0"/>
              <a:t>Technological change can be Input-neutral, capital saving (or labour intensive) and labour saving (or capital intensive)</a:t>
            </a:r>
          </a:p>
          <a:p>
            <a:r>
              <a:rPr lang="en-IN" sz="1600" dirty="0"/>
              <a:t>Fig A: Input Neutral technological change. Ratio of labour and capital remains same</a:t>
            </a:r>
          </a:p>
          <a:p>
            <a:r>
              <a:rPr lang="en-IN" sz="1600" dirty="0"/>
              <a:t>Fig B: Capital saving or Labour Intensive. Ratio changes it increases (L:K)</a:t>
            </a:r>
          </a:p>
          <a:p>
            <a:r>
              <a:rPr lang="en-IN" sz="1600" dirty="0"/>
              <a:t>Fig C: Labour saving or capital intensive. Ratio decreases</a:t>
            </a:r>
            <a:r>
              <a:rPr lang="en-IN" dirty="0"/>
              <a:t> (L:K)</a:t>
            </a:r>
          </a:p>
          <a:p>
            <a:r>
              <a:rPr lang="en-IN" sz="1600" dirty="0">
                <a:hlinkClick r:id="rId2"/>
              </a:rPr>
              <a:t>http://egyankosh.ac.in/bitstream/123456789/67484/1/Unit-7.pdf</a:t>
            </a:r>
            <a:r>
              <a:rPr lang="en-IN" sz="1600" dirty="0"/>
              <a:t> </a:t>
            </a:r>
          </a:p>
          <a:p>
            <a:endParaRPr lang="en-IN" dirty="0"/>
          </a:p>
        </p:txBody>
      </p:sp>
      <p:pic>
        <p:nvPicPr>
          <p:cNvPr id="5" name="Picture 4">
            <a:extLst>
              <a:ext uri="{FF2B5EF4-FFF2-40B4-BE49-F238E27FC236}">
                <a16:creationId xmlns:a16="http://schemas.microsoft.com/office/drawing/2014/main" xmlns="" id="{24B712AA-EC52-42CA-BAC0-99ACBD5E4F23}"/>
              </a:ext>
            </a:extLst>
          </p:cNvPr>
          <p:cNvPicPr>
            <a:picLocks noChangeAspect="1"/>
          </p:cNvPicPr>
          <p:nvPr/>
        </p:nvPicPr>
        <p:blipFill>
          <a:blip r:embed="rId3"/>
          <a:stretch>
            <a:fillRect/>
          </a:stretch>
        </p:blipFill>
        <p:spPr>
          <a:xfrm>
            <a:off x="4421486" y="567256"/>
            <a:ext cx="3798882" cy="2976563"/>
          </a:xfrm>
          <a:prstGeom prst="rect">
            <a:avLst/>
          </a:prstGeom>
        </p:spPr>
      </p:pic>
      <p:pic>
        <p:nvPicPr>
          <p:cNvPr id="7" name="Picture 6">
            <a:extLst>
              <a:ext uri="{FF2B5EF4-FFF2-40B4-BE49-F238E27FC236}">
                <a16:creationId xmlns:a16="http://schemas.microsoft.com/office/drawing/2014/main" xmlns="" id="{3542E9DD-0899-44B0-8995-C7AB5CEFFCCD}"/>
              </a:ext>
            </a:extLst>
          </p:cNvPr>
          <p:cNvPicPr>
            <a:picLocks noChangeAspect="1"/>
          </p:cNvPicPr>
          <p:nvPr/>
        </p:nvPicPr>
        <p:blipFill>
          <a:blip r:embed="rId4"/>
          <a:stretch>
            <a:fillRect/>
          </a:stretch>
        </p:blipFill>
        <p:spPr>
          <a:xfrm>
            <a:off x="5178329" y="3810920"/>
            <a:ext cx="3798882" cy="2927008"/>
          </a:xfrm>
          <a:prstGeom prst="rect">
            <a:avLst/>
          </a:prstGeom>
        </p:spPr>
      </p:pic>
      <p:pic>
        <p:nvPicPr>
          <p:cNvPr id="9" name="Picture 8">
            <a:extLst>
              <a:ext uri="{FF2B5EF4-FFF2-40B4-BE49-F238E27FC236}">
                <a16:creationId xmlns:a16="http://schemas.microsoft.com/office/drawing/2014/main" xmlns="" id="{735D6038-5EB9-4366-8971-EE4CACF4554D}"/>
              </a:ext>
            </a:extLst>
          </p:cNvPr>
          <p:cNvPicPr>
            <a:picLocks noChangeAspect="1"/>
          </p:cNvPicPr>
          <p:nvPr/>
        </p:nvPicPr>
        <p:blipFill rotWithShape="1">
          <a:blip r:embed="rId5"/>
          <a:srcRect l="7902" t="2837" r="2386" b="2512"/>
          <a:stretch/>
        </p:blipFill>
        <p:spPr>
          <a:xfrm>
            <a:off x="785091" y="4595091"/>
            <a:ext cx="2854036" cy="2262909"/>
          </a:xfrm>
          <a:prstGeom prst="rect">
            <a:avLst/>
          </a:prstGeom>
        </p:spPr>
      </p:pic>
      <p:sp>
        <p:nvSpPr>
          <p:cNvPr id="10" name="TextBox 9">
            <a:extLst>
              <a:ext uri="{FF2B5EF4-FFF2-40B4-BE49-F238E27FC236}">
                <a16:creationId xmlns:a16="http://schemas.microsoft.com/office/drawing/2014/main" xmlns="" id="{D8880E99-9D3F-4B04-8954-108652FD052E}"/>
              </a:ext>
            </a:extLst>
          </p:cNvPr>
          <p:cNvSpPr txBox="1"/>
          <p:nvPr/>
        </p:nvSpPr>
        <p:spPr>
          <a:xfrm>
            <a:off x="8719820" y="987537"/>
            <a:ext cx="914400" cy="369332"/>
          </a:xfrm>
          <a:prstGeom prst="rect">
            <a:avLst/>
          </a:prstGeom>
          <a:noFill/>
        </p:spPr>
        <p:txBody>
          <a:bodyPr wrap="square" rtlCol="0">
            <a:spAutoFit/>
          </a:bodyPr>
          <a:lstStyle/>
          <a:p>
            <a:r>
              <a:rPr lang="en-IN" dirty="0"/>
              <a:t>Fig. A</a:t>
            </a:r>
          </a:p>
        </p:txBody>
      </p:sp>
      <p:sp>
        <p:nvSpPr>
          <p:cNvPr id="13" name="TextBox 12">
            <a:extLst>
              <a:ext uri="{FF2B5EF4-FFF2-40B4-BE49-F238E27FC236}">
                <a16:creationId xmlns:a16="http://schemas.microsoft.com/office/drawing/2014/main" xmlns="" id="{AD152AE7-F9AF-404D-98B1-181622E6ABF9}"/>
              </a:ext>
            </a:extLst>
          </p:cNvPr>
          <p:cNvSpPr txBox="1"/>
          <p:nvPr/>
        </p:nvSpPr>
        <p:spPr>
          <a:xfrm>
            <a:off x="4014203" y="4082021"/>
            <a:ext cx="914400" cy="369332"/>
          </a:xfrm>
          <a:prstGeom prst="rect">
            <a:avLst/>
          </a:prstGeom>
          <a:noFill/>
        </p:spPr>
        <p:txBody>
          <a:bodyPr wrap="square" rtlCol="0">
            <a:spAutoFit/>
          </a:bodyPr>
          <a:lstStyle/>
          <a:p>
            <a:r>
              <a:rPr lang="en-IN" dirty="0"/>
              <a:t>Fig. C</a:t>
            </a:r>
          </a:p>
        </p:txBody>
      </p:sp>
      <p:sp>
        <p:nvSpPr>
          <p:cNvPr id="14" name="TextBox 13">
            <a:extLst>
              <a:ext uri="{FF2B5EF4-FFF2-40B4-BE49-F238E27FC236}">
                <a16:creationId xmlns:a16="http://schemas.microsoft.com/office/drawing/2014/main" xmlns="" id="{E31B5952-1277-4D98-9DE8-428456CCD0E1}"/>
              </a:ext>
            </a:extLst>
          </p:cNvPr>
          <p:cNvSpPr txBox="1"/>
          <p:nvPr/>
        </p:nvSpPr>
        <p:spPr>
          <a:xfrm>
            <a:off x="9278740" y="4082021"/>
            <a:ext cx="914400" cy="369332"/>
          </a:xfrm>
          <a:prstGeom prst="rect">
            <a:avLst/>
          </a:prstGeom>
          <a:noFill/>
        </p:spPr>
        <p:txBody>
          <a:bodyPr wrap="square" rtlCol="0">
            <a:spAutoFit/>
          </a:bodyPr>
          <a:lstStyle/>
          <a:p>
            <a:r>
              <a:rPr lang="en-IN" dirty="0"/>
              <a:t>Fig. B</a:t>
            </a:r>
          </a:p>
        </p:txBody>
      </p:sp>
    </p:spTree>
    <p:extLst>
      <p:ext uri="{BB962C8B-B14F-4D97-AF65-F5344CB8AC3E}">
        <p14:creationId xmlns:p14="http://schemas.microsoft.com/office/powerpoint/2010/main" val="37810177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203200" y="6697980"/>
            <a:ext cx="11785600" cy="7620"/>
          </a:xfrm>
          <a:custGeom>
            <a:avLst/>
            <a:gdLst/>
            <a:ahLst/>
            <a:cxnLst/>
            <a:rect l="l" t="t" r="r" b="b"/>
            <a:pathLst>
              <a:path w="8839200" h="7620">
                <a:moveTo>
                  <a:pt x="0" y="7620"/>
                </a:moveTo>
                <a:lnTo>
                  <a:pt x="8839200" y="7620"/>
                </a:lnTo>
                <a:lnTo>
                  <a:pt x="8839200" y="0"/>
                </a:lnTo>
                <a:lnTo>
                  <a:pt x="0" y="0"/>
                </a:lnTo>
                <a:lnTo>
                  <a:pt x="0" y="7620"/>
                </a:lnTo>
                <a:close/>
              </a:path>
            </a:pathLst>
          </a:custGeom>
          <a:solidFill>
            <a:srgbClr val="C4D0D6"/>
          </a:solidFill>
        </p:spPr>
        <p:txBody>
          <a:bodyPr wrap="square" lIns="0" tIns="0" rIns="0" bIns="0" rtlCol="0"/>
          <a:lstStyle/>
          <a:p>
            <a:endParaRPr/>
          </a:p>
        </p:txBody>
      </p:sp>
      <p:sp>
        <p:nvSpPr>
          <p:cNvPr id="4" name="object 4"/>
          <p:cNvSpPr/>
          <p:nvPr/>
        </p:nvSpPr>
        <p:spPr>
          <a:xfrm>
            <a:off x="0" y="6705600"/>
            <a:ext cx="12192000" cy="152400"/>
          </a:xfrm>
          <a:custGeom>
            <a:avLst/>
            <a:gdLst/>
            <a:ahLst/>
            <a:cxnLst/>
            <a:rect l="l" t="t" r="r" b="b"/>
            <a:pathLst>
              <a:path w="9144000" h="152400">
                <a:moveTo>
                  <a:pt x="9144000" y="0"/>
                </a:moveTo>
                <a:lnTo>
                  <a:pt x="0" y="0"/>
                </a:lnTo>
                <a:lnTo>
                  <a:pt x="0" y="152400"/>
                </a:lnTo>
                <a:lnTo>
                  <a:pt x="9144000" y="152400"/>
                </a:lnTo>
                <a:close/>
              </a:path>
            </a:pathLst>
          </a:custGeom>
          <a:solidFill>
            <a:srgbClr val="FFFFFF"/>
          </a:solidFill>
        </p:spPr>
        <p:txBody>
          <a:bodyPr wrap="square" lIns="0" tIns="0" rIns="0" bIns="0" rtlCol="0"/>
          <a:lstStyle/>
          <a:p>
            <a:endParaRPr/>
          </a:p>
        </p:txBody>
      </p:sp>
      <p:sp>
        <p:nvSpPr>
          <p:cNvPr id="12" name="object 12"/>
          <p:cNvSpPr/>
          <p:nvPr/>
        </p:nvSpPr>
        <p:spPr>
          <a:xfrm>
            <a:off x="427114" y="1420836"/>
            <a:ext cx="9396826" cy="4188460"/>
          </a:xfrm>
          <a:prstGeom prst="rect">
            <a:avLst/>
          </a:prstGeom>
          <a:blipFill>
            <a:blip r:embed="rId2" cstate="print">
              <a:duotone>
                <a:prstClr val="black"/>
                <a:schemeClr val="accent1">
                  <a:tint val="45000"/>
                  <a:satMod val="400000"/>
                </a:schemeClr>
              </a:duotone>
              <a:extLst>
                <a:ext uri="{BEBA8EAE-BF5A-486C-A8C5-ECC9F3942E4B}">
                  <a14:imgProps xmlns:a14="http://schemas.microsoft.com/office/drawing/2010/main">
                    <a14:imgLayer r:embed="rId3">
                      <a14:imgEffect>
                        <a14:saturation sat="400000"/>
                      </a14:imgEffect>
                    </a14:imgLayer>
                  </a14:imgProps>
                </a:ext>
              </a:extLst>
            </a:blip>
            <a:stretch>
              <a:fillRect/>
            </a:stretch>
          </a:blipFill>
        </p:spPr>
        <p:txBody>
          <a:bodyPr wrap="square" lIns="0" tIns="0" rIns="0" bIns="0" rtlCol="0"/>
          <a:lstStyle/>
          <a:p>
            <a:endParaRPr/>
          </a:p>
        </p:txBody>
      </p:sp>
      <p:sp>
        <p:nvSpPr>
          <p:cNvPr id="13" name="object 13"/>
          <p:cNvSpPr txBox="1">
            <a:spLocks noGrp="1"/>
          </p:cNvSpPr>
          <p:nvPr>
            <p:ph type="title"/>
          </p:nvPr>
        </p:nvSpPr>
        <p:spPr>
          <a:xfrm>
            <a:off x="1727200" y="434386"/>
            <a:ext cx="8128000" cy="520655"/>
          </a:xfrm>
          <a:prstGeom prst="rect">
            <a:avLst/>
          </a:prstGeom>
        </p:spPr>
        <p:txBody>
          <a:bodyPr vert="horz" wrap="square" lIns="0" tIns="12700" rIns="0" bIns="0" rtlCol="0">
            <a:spAutoFit/>
          </a:bodyPr>
          <a:lstStyle/>
          <a:p>
            <a:pPr marL="12700">
              <a:lnSpc>
                <a:spcPct val="100000"/>
              </a:lnSpc>
              <a:spcBef>
                <a:spcPts val="100"/>
              </a:spcBef>
            </a:pPr>
            <a:r>
              <a:rPr sz="3300" b="0" spc="-5" dirty="0">
                <a:latin typeface="Georgia"/>
                <a:cs typeface="Georgia"/>
              </a:rPr>
              <a:t>Factors of</a:t>
            </a:r>
            <a:r>
              <a:rPr sz="3300" b="0" spc="-55" dirty="0">
                <a:latin typeface="Georgia"/>
                <a:cs typeface="Georgia"/>
              </a:rPr>
              <a:t> </a:t>
            </a:r>
            <a:r>
              <a:rPr sz="3300" b="0" spc="-5" dirty="0">
                <a:latin typeface="Georgia"/>
                <a:cs typeface="Georgia"/>
              </a:rPr>
              <a:t>Production</a:t>
            </a:r>
            <a:endParaRPr sz="3300" dirty="0">
              <a:latin typeface="Georgia"/>
              <a:cs typeface="Georgia"/>
            </a:endParaRPr>
          </a:p>
        </p:txBody>
      </p:sp>
    </p:spTree>
    <p:extLst>
      <p:ext uri="{BB962C8B-B14F-4D97-AF65-F5344CB8AC3E}">
        <p14:creationId xmlns:p14="http://schemas.microsoft.com/office/powerpoint/2010/main" val="112467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038D3EF1-BB7A-4B70-8394-F40A81624FE8}"/>
              </a:ext>
            </a:extLst>
          </p:cNvPr>
          <p:cNvSpPr>
            <a:spLocks noGrp="1"/>
          </p:cNvSpPr>
          <p:nvPr>
            <p:ph idx="1"/>
          </p:nvPr>
        </p:nvSpPr>
        <p:spPr>
          <a:xfrm>
            <a:off x="127000" y="803363"/>
            <a:ext cx="10515600" cy="5251274"/>
          </a:xfrm>
        </p:spPr>
        <p:txBody>
          <a:bodyPr>
            <a:normAutofit/>
          </a:bodyPr>
          <a:lstStyle/>
          <a:p>
            <a:pPr marL="0" indent="0">
              <a:buNone/>
            </a:pPr>
            <a:r>
              <a:rPr lang="en-US" b="0" i="0" dirty="0">
                <a:solidFill>
                  <a:srgbClr val="3B3835"/>
                </a:solidFill>
                <a:effectLst/>
                <a:latin typeface="Times New Roman" panose="02020603050405020304" pitchFamily="18" charset="0"/>
                <a:cs typeface="Times New Roman" panose="02020603050405020304" pitchFamily="18" charset="0"/>
              </a:rPr>
              <a:t>Equal product curves relate to combinations between two factors of production. </a:t>
            </a:r>
          </a:p>
          <a:p>
            <a:pPr marL="0" indent="0">
              <a:buNone/>
            </a:pPr>
            <a:r>
              <a:rPr lang="en-US" b="0" i="0" dirty="0">
                <a:solidFill>
                  <a:srgbClr val="3B3835"/>
                </a:solidFill>
                <a:effectLst/>
                <a:latin typeface="Times New Roman" panose="02020603050405020304" pitchFamily="18" charset="0"/>
                <a:cs typeface="Times New Roman" panose="02020603050405020304" pitchFamily="18" charset="0"/>
              </a:rPr>
              <a:t>Equal product curves can be labelled easily as physical units of output represented by it are measurable. </a:t>
            </a:r>
          </a:p>
          <a:p>
            <a:pPr marL="0" indent="0">
              <a:buNone/>
            </a:pPr>
            <a:r>
              <a:rPr lang="en-US" b="0" i="0" dirty="0">
                <a:solidFill>
                  <a:srgbClr val="3B3835"/>
                </a:solidFill>
                <a:effectLst/>
                <a:latin typeface="Times New Roman" panose="02020603050405020304" pitchFamily="18" charset="0"/>
                <a:cs typeface="Times New Roman" panose="02020603050405020304" pitchFamily="18" charset="0"/>
              </a:rPr>
              <a:t>On equal product map, we can measure the exact difference between output represented by one iso-quant and another iso-quant. </a:t>
            </a:r>
          </a:p>
          <a:p>
            <a:pPr marL="0" indent="0">
              <a:buNone/>
            </a:pPr>
            <a:r>
              <a:rPr lang="en-US" b="0" i="0" dirty="0">
                <a:solidFill>
                  <a:srgbClr val="3B3835"/>
                </a:solidFill>
                <a:effectLst/>
                <a:latin typeface="Times New Roman" panose="02020603050405020304" pitchFamily="18" charset="0"/>
                <a:cs typeface="Times New Roman" panose="02020603050405020304" pitchFamily="18" charset="0"/>
              </a:rPr>
              <a:t>Cobb-Douglas Production Function Cobb-Douglas production function relates output in American Manufacturing industries to </a:t>
            </a:r>
            <a:r>
              <a:rPr lang="en-US" b="0" i="0" dirty="0" err="1">
                <a:solidFill>
                  <a:srgbClr val="3B3835"/>
                </a:solidFill>
                <a:effectLst/>
                <a:latin typeface="Times New Roman" panose="02020603050405020304" pitchFamily="18" charset="0"/>
                <a:cs typeface="Times New Roman" panose="02020603050405020304" pitchFamily="18" charset="0"/>
              </a:rPr>
              <a:t>labour</a:t>
            </a:r>
            <a:r>
              <a:rPr lang="en-US" b="0" i="0" dirty="0">
                <a:solidFill>
                  <a:srgbClr val="3B3835"/>
                </a:solidFill>
                <a:effectLst/>
                <a:latin typeface="Times New Roman" panose="02020603050405020304" pitchFamily="18" charset="0"/>
                <a:cs typeface="Times New Roman" panose="02020603050405020304" pitchFamily="18" charset="0"/>
              </a:rPr>
              <a:t> and capital inputs, taking the form P = a(LbC1-b) …a and b are +</a:t>
            </a:r>
            <a:r>
              <a:rPr lang="en-US" b="0" i="0" dirty="0" err="1">
                <a:solidFill>
                  <a:srgbClr val="3B3835"/>
                </a:solidFill>
                <a:effectLst/>
                <a:latin typeface="Times New Roman" panose="02020603050405020304" pitchFamily="18" charset="0"/>
                <a:cs typeface="Times New Roman" panose="02020603050405020304" pitchFamily="18" charset="0"/>
              </a:rPr>
              <a:t>ve</a:t>
            </a:r>
            <a:r>
              <a:rPr lang="en-US" b="0" i="0" dirty="0">
                <a:solidFill>
                  <a:srgbClr val="3B3835"/>
                </a:solidFill>
                <a:effectLst/>
                <a:latin typeface="Times New Roman" panose="02020603050405020304" pitchFamily="18" charset="0"/>
                <a:cs typeface="Times New Roman" panose="02020603050405020304" pitchFamily="18" charset="0"/>
              </a:rPr>
              <a:t> constants. </a:t>
            </a:r>
          </a:p>
          <a:p>
            <a:pPr marL="0" indent="0">
              <a:buNone/>
            </a:pPr>
            <a:r>
              <a:rPr lang="en-US" b="0" i="0" dirty="0">
                <a:solidFill>
                  <a:srgbClr val="3B3835"/>
                </a:solidFill>
                <a:effectLst/>
                <a:latin typeface="Times New Roman" panose="02020603050405020304" pitchFamily="18" charset="0"/>
                <a:cs typeface="Times New Roman" panose="02020603050405020304" pitchFamily="18" charset="0"/>
              </a:rPr>
              <a:t>P = total output (production) L = index of </a:t>
            </a:r>
            <a:r>
              <a:rPr lang="en-US" b="0" i="0" dirty="0" err="1">
                <a:solidFill>
                  <a:srgbClr val="3B3835"/>
                </a:solidFill>
                <a:effectLst/>
                <a:latin typeface="Times New Roman" panose="02020603050405020304" pitchFamily="18" charset="0"/>
                <a:cs typeface="Times New Roman" panose="02020603050405020304" pitchFamily="18" charset="0"/>
              </a:rPr>
              <a:t>labour</a:t>
            </a:r>
            <a:r>
              <a:rPr lang="en-US" b="0" i="0" dirty="0">
                <a:solidFill>
                  <a:srgbClr val="3B3835"/>
                </a:solidFill>
                <a:effectLst/>
                <a:latin typeface="Times New Roman" panose="02020603050405020304" pitchFamily="18" charset="0"/>
                <a:cs typeface="Times New Roman" panose="02020603050405020304" pitchFamily="18" charset="0"/>
              </a:rPr>
              <a:t> employed in manufacturing C = index of fixed capital in manufacturing b and 1-b are elasticities of production representing percentage response of output to percentage changes in </a:t>
            </a:r>
            <a:r>
              <a:rPr lang="en-US" b="0" i="0" dirty="0" err="1">
                <a:solidFill>
                  <a:srgbClr val="3B3835"/>
                </a:solidFill>
                <a:effectLst/>
                <a:latin typeface="Times New Roman" panose="02020603050405020304" pitchFamily="18" charset="0"/>
                <a:cs typeface="Times New Roman" panose="02020603050405020304" pitchFamily="18" charset="0"/>
              </a:rPr>
              <a:t>labour</a:t>
            </a:r>
            <a:r>
              <a:rPr lang="en-US" b="0" i="0" dirty="0">
                <a:solidFill>
                  <a:srgbClr val="3B3835"/>
                </a:solidFill>
                <a:effectLst/>
                <a:latin typeface="Times New Roman" panose="02020603050405020304" pitchFamily="18" charset="0"/>
                <a:cs typeface="Times New Roman" panose="02020603050405020304" pitchFamily="18" charset="0"/>
              </a:rPr>
              <a:t> and capital. </a:t>
            </a:r>
          </a:p>
          <a:p>
            <a:pPr marL="0" indent="0">
              <a:buNone/>
            </a:pPr>
            <a:r>
              <a:rPr lang="en-US" b="0" i="0" dirty="0">
                <a:solidFill>
                  <a:srgbClr val="3B3835"/>
                </a:solidFill>
                <a:effectLst/>
                <a:latin typeface="Times New Roman" panose="02020603050405020304" pitchFamily="18" charset="0"/>
                <a:cs typeface="Times New Roman" panose="02020603050405020304" pitchFamily="18" charset="0"/>
              </a:rPr>
              <a:t>The above stated production function is a linear and homogeneous function of degree, one which establishes constant returns to scale.</a:t>
            </a:r>
          </a:p>
          <a:p>
            <a:pPr marL="0" indent="0">
              <a:buNone/>
            </a:pPr>
            <a:r>
              <a:rPr lang="en-IN" b="1" dirty="0">
                <a:latin typeface="Times New Roman" panose="02020603050405020304" pitchFamily="18" charset="0"/>
                <a:cs typeface="Times New Roman" panose="02020603050405020304" pitchFamily="18" charset="0"/>
              </a:rPr>
              <a:t>Price factor curve</a:t>
            </a:r>
            <a:r>
              <a:rPr lang="en-IN"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 change in the price of one of the factors will change the steepness of the curve, and thus changing the intercept with the isoquant. The firm will now have to produce at a new output level.</a:t>
            </a:r>
            <a:r>
              <a:rPr lang="en-IN"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6342353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203200" y="6697980"/>
            <a:ext cx="11785600" cy="7620"/>
          </a:xfrm>
          <a:custGeom>
            <a:avLst/>
            <a:gdLst/>
            <a:ahLst/>
            <a:cxnLst/>
            <a:rect l="l" t="t" r="r" b="b"/>
            <a:pathLst>
              <a:path w="8839200" h="7620">
                <a:moveTo>
                  <a:pt x="0" y="7620"/>
                </a:moveTo>
                <a:lnTo>
                  <a:pt x="8839200" y="7620"/>
                </a:lnTo>
                <a:lnTo>
                  <a:pt x="8839200" y="0"/>
                </a:lnTo>
                <a:lnTo>
                  <a:pt x="0" y="0"/>
                </a:lnTo>
                <a:lnTo>
                  <a:pt x="0" y="7620"/>
                </a:lnTo>
                <a:close/>
              </a:path>
            </a:pathLst>
          </a:custGeom>
          <a:solidFill>
            <a:srgbClr val="C4D0D6"/>
          </a:solidFill>
        </p:spPr>
        <p:txBody>
          <a:bodyPr wrap="square" lIns="0" tIns="0" rIns="0" bIns="0" rtlCol="0"/>
          <a:lstStyle/>
          <a:p>
            <a:endParaRPr/>
          </a:p>
        </p:txBody>
      </p:sp>
      <p:sp>
        <p:nvSpPr>
          <p:cNvPr id="4" name="object 4"/>
          <p:cNvSpPr/>
          <p:nvPr/>
        </p:nvSpPr>
        <p:spPr>
          <a:xfrm>
            <a:off x="0" y="6705600"/>
            <a:ext cx="12192000" cy="152400"/>
          </a:xfrm>
          <a:custGeom>
            <a:avLst/>
            <a:gdLst/>
            <a:ahLst/>
            <a:cxnLst/>
            <a:rect l="l" t="t" r="r" b="b"/>
            <a:pathLst>
              <a:path w="9144000" h="152400">
                <a:moveTo>
                  <a:pt x="9144000" y="0"/>
                </a:moveTo>
                <a:lnTo>
                  <a:pt x="0" y="0"/>
                </a:lnTo>
                <a:lnTo>
                  <a:pt x="0" y="152400"/>
                </a:lnTo>
                <a:lnTo>
                  <a:pt x="9144000" y="152400"/>
                </a:lnTo>
                <a:close/>
              </a:path>
            </a:pathLst>
          </a:custGeom>
          <a:solidFill>
            <a:srgbClr val="FFFFFF"/>
          </a:solidFill>
        </p:spPr>
        <p:txBody>
          <a:bodyPr wrap="square" lIns="0" tIns="0" rIns="0" bIns="0" rtlCol="0"/>
          <a:lstStyle/>
          <a:p>
            <a:endParaRPr/>
          </a:p>
        </p:txBody>
      </p:sp>
      <p:sp>
        <p:nvSpPr>
          <p:cNvPr id="12" name="object 12"/>
          <p:cNvSpPr txBox="1">
            <a:spLocks noGrp="1"/>
          </p:cNvSpPr>
          <p:nvPr>
            <p:ph type="title"/>
          </p:nvPr>
        </p:nvSpPr>
        <p:spPr>
          <a:xfrm>
            <a:off x="508000" y="511330"/>
            <a:ext cx="11277600" cy="443711"/>
          </a:xfrm>
          <a:prstGeom prst="rect">
            <a:avLst/>
          </a:prstGeom>
        </p:spPr>
        <p:txBody>
          <a:bodyPr vert="horz" wrap="square" lIns="0" tIns="12700" rIns="0" bIns="0" rtlCol="0">
            <a:spAutoFit/>
          </a:bodyPr>
          <a:lstStyle/>
          <a:p>
            <a:pPr marL="12700">
              <a:lnSpc>
                <a:spcPct val="100000"/>
              </a:lnSpc>
              <a:spcBef>
                <a:spcPts val="100"/>
              </a:spcBef>
              <a:tabLst>
                <a:tab pos="4069079" algn="l"/>
              </a:tabLst>
            </a:pPr>
            <a:r>
              <a:rPr sz="2800" b="0" spc="-5" dirty="0">
                <a:latin typeface="Georgia"/>
                <a:cs typeface="Georgia"/>
              </a:rPr>
              <a:t>Inputs </a:t>
            </a:r>
            <a:r>
              <a:rPr sz="2800" b="0" dirty="0">
                <a:latin typeface="Georgia"/>
                <a:cs typeface="Georgia"/>
              </a:rPr>
              <a:t>:</a:t>
            </a:r>
            <a:r>
              <a:rPr sz="2800" b="0" spc="15" dirty="0">
                <a:latin typeface="Georgia"/>
                <a:cs typeface="Georgia"/>
              </a:rPr>
              <a:t> </a:t>
            </a:r>
            <a:r>
              <a:rPr sz="2800" b="0" spc="-5" dirty="0">
                <a:latin typeface="Georgia"/>
                <a:cs typeface="Georgia"/>
              </a:rPr>
              <a:t>Fixed</a:t>
            </a:r>
            <a:r>
              <a:rPr sz="2800" b="0" spc="5" dirty="0">
                <a:latin typeface="Georgia"/>
                <a:cs typeface="Georgia"/>
              </a:rPr>
              <a:t> </a:t>
            </a:r>
            <a:r>
              <a:rPr sz="2800" b="0" spc="-5" dirty="0" smtClean="0">
                <a:latin typeface="Georgia"/>
                <a:cs typeface="Georgia"/>
              </a:rPr>
              <a:t>inputs</a:t>
            </a:r>
            <a:r>
              <a:rPr lang="en-US" sz="2800" b="0" spc="-5" dirty="0" smtClean="0">
                <a:latin typeface="Georgia"/>
                <a:cs typeface="Georgia"/>
              </a:rPr>
              <a:t> </a:t>
            </a:r>
            <a:r>
              <a:rPr sz="2800" b="0" spc="-5" dirty="0" smtClean="0">
                <a:latin typeface="Georgia"/>
                <a:cs typeface="Georgia"/>
              </a:rPr>
              <a:t>and </a:t>
            </a:r>
            <a:r>
              <a:rPr sz="2800" b="0" dirty="0">
                <a:latin typeface="Georgia"/>
                <a:cs typeface="Georgia"/>
              </a:rPr>
              <a:t>Variable</a:t>
            </a:r>
            <a:r>
              <a:rPr sz="2800" b="0" spc="-70" dirty="0">
                <a:latin typeface="Georgia"/>
                <a:cs typeface="Georgia"/>
              </a:rPr>
              <a:t> </a:t>
            </a:r>
            <a:r>
              <a:rPr sz="2800" b="0" spc="-5" dirty="0">
                <a:latin typeface="Georgia"/>
                <a:cs typeface="Georgia"/>
              </a:rPr>
              <a:t>inputs</a:t>
            </a:r>
            <a:endParaRPr sz="2800" dirty="0">
              <a:latin typeface="Georgia"/>
              <a:cs typeface="Georgia"/>
            </a:endParaRPr>
          </a:p>
        </p:txBody>
      </p:sp>
      <p:sp>
        <p:nvSpPr>
          <p:cNvPr id="13" name="object 13"/>
          <p:cNvSpPr txBox="1"/>
          <p:nvPr/>
        </p:nvSpPr>
        <p:spPr>
          <a:xfrm>
            <a:off x="679026" y="1560829"/>
            <a:ext cx="10536767" cy="1757680"/>
          </a:xfrm>
          <a:prstGeom prst="rect">
            <a:avLst/>
          </a:prstGeom>
        </p:spPr>
        <p:txBody>
          <a:bodyPr vert="horz" wrap="square" lIns="0" tIns="12700" rIns="0" bIns="0" rtlCol="0">
            <a:spAutoFit/>
          </a:bodyPr>
          <a:lstStyle/>
          <a:p>
            <a:pPr marL="494665" marR="726440" indent="-457200">
              <a:lnSpc>
                <a:spcPct val="100000"/>
              </a:lnSpc>
              <a:spcBef>
                <a:spcPts val="100"/>
              </a:spcBef>
              <a:buClr>
                <a:srgbClr val="D06248"/>
              </a:buClr>
              <a:buSzPct val="85185"/>
              <a:buFont typeface="Arial" pitchFamily="34" charset="0"/>
              <a:buChar char="•"/>
              <a:tabLst>
                <a:tab pos="311150" algn="l"/>
              </a:tabLst>
            </a:pPr>
            <a:r>
              <a:rPr sz="2700" spc="-5" dirty="0">
                <a:latin typeface="Georgia"/>
                <a:cs typeface="Georgia"/>
              </a:rPr>
              <a:t>The factors </a:t>
            </a:r>
            <a:r>
              <a:rPr sz="2700" dirty="0">
                <a:latin typeface="Georgia"/>
                <a:cs typeface="Georgia"/>
              </a:rPr>
              <a:t>of </a:t>
            </a:r>
            <a:r>
              <a:rPr sz="2700" spc="-5" dirty="0">
                <a:latin typeface="Georgia"/>
                <a:cs typeface="Georgia"/>
              </a:rPr>
              <a:t>production that </a:t>
            </a:r>
            <a:r>
              <a:rPr sz="2700" dirty="0">
                <a:latin typeface="Georgia"/>
                <a:cs typeface="Georgia"/>
              </a:rPr>
              <a:t>is </a:t>
            </a:r>
            <a:r>
              <a:rPr sz="2700" spc="-5" dirty="0">
                <a:latin typeface="Georgia"/>
                <a:cs typeface="Georgia"/>
              </a:rPr>
              <a:t>carry out </a:t>
            </a:r>
            <a:r>
              <a:rPr sz="2700" spc="-125" dirty="0">
                <a:latin typeface="Georgia"/>
                <a:cs typeface="Georgia"/>
              </a:rPr>
              <a:t>the  </a:t>
            </a:r>
            <a:r>
              <a:rPr sz="2700" spc="-5" dirty="0">
                <a:latin typeface="Georgia"/>
                <a:cs typeface="Georgia"/>
              </a:rPr>
              <a:t>production </a:t>
            </a:r>
            <a:r>
              <a:rPr sz="2700" dirty="0">
                <a:latin typeface="Georgia"/>
                <a:cs typeface="Georgia"/>
              </a:rPr>
              <a:t>is </a:t>
            </a:r>
            <a:r>
              <a:rPr sz="2700" spc="-5" dirty="0">
                <a:latin typeface="Georgia"/>
                <a:cs typeface="Georgia"/>
              </a:rPr>
              <a:t>called</a:t>
            </a:r>
            <a:r>
              <a:rPr sz="2700" spc="-25" dirty="0">
                <a:latin typeface="Georgia"/>
                <a:cs typeface="Georgia"/>
              </a:rPr>
              <a:t> </a:t>
            </a:r>
            <a:r>
              <a:rPr sz="2700" spc="-5" dirty="0">
                <a:solidFill>
                  <a:srgbClr val="FF0000"/>
                </a:solidFill>
                <a:latin typeface="Georgia"/>
                <a:cs typeface="Georgia"/>
              </a:rPr>
              <a:t>inputs.</a:t>
            </a:r>
            <a:endParaRPr sz="2700" dirty="0">
              <a:latin typeface="Georgia"/>
              <a:cs typeface="Georgia"/>
            </a:endParaRPr>
          </a:p>
          <a:p>
            <a:pPr marL="494665" marR="30480" indent="-457200">
              <a:lnSpc>
                <a:spcPct val="100000"/>
              </a:lnSpc>
              <a:spcBef>
                <a:spcPts val="680"/>
              </a:spcBef>
              <a:buClr>
                <a:srgbClr val="D06248"/>
              </a:buClr>
              <a:buSzPct val="85185"/>
              <a:buFont typeface="Arial" pitchFamily="34" charset="0"/>
              <a:buChar char="•"/>
              <a:tabLst>
                <a:tab pos="311150" algn="l"/>
              </a:tabLst>
            </a:pPr>
            <a:r>
              <a:rPr sz="2700" spc="-5" dirty="0">
                <a:solidFill>
                  <a:srgbClr val="FF0000"/>
                </a:solidFill>
                <a:latin typeface="Georgia"/>
                <a:cs typeface="Georgia"/>
              </a:rPr>
              <a:t>Land, Labour, Capital, Organizer, Technology, </a:t>
            </a:r>
            <a:r>
              <a:rPr sz="2700" spc="-135" dirty="0">
                <a:latin typeface="Georgia"/>
                <a:cs typeface="Georgia"/>
              </a:rPr>
              <a:t>are  </a:t>
            </a:r>
            <a:r>
              <a:rPr sz="2700" dirty="0">
                <a:latin typeface="Georgia"/>
                <a:cs typeface="Georgia"/>
              </a:rPr>
              <a:t>the </a:t>
            </a:r>
            <a:r>
              <a:rPr sz="2700" spc="-5" dirty="0">
                <a:latin typeface="Georgia"/>
                <a:cs typeface="Georgia"/>
              </a:rPr>
              <a:t>example of</a:t>
            </a:r>
            <a:r>
              <a:rPr sz="2700" spc="-10" dirty="0">
                <a:latin typeface="Georgia"/>
                <a:cs typeface="Georgia"/>
              </a:rPr>
              <a:t> </a:t>
            </a:r>
            <a:r>
              <a:rPr sz="2700" dirty="0">
                <a:latin typeface="Georgia"/>
                <a:cs typeface="Georgia"/>
              </a:rPr>
              <a:t>inputs</a:t>
            </a:r>
          </a:p>
        </p:txBody>
      </p:sp>
      <p:grpSp>
        <p:nvGrpSpPr>
          <p:cNvPr id="14" name="object 14"/>
          <p:cNvGrpSpPr/>
          <p:nvPr/>
        </p:nvGrpSpPr>
        <p:grpSpPr>
          <a:xfrm>
            <a:off x="3895937" y="4033837"/>
            <a:ext cx="4195233" cy="1162050"/>
            <a:chOff x="2921952" y="4033837"/>
            <a:chExt cx="3146425" cy="1162050"/>
          </a:xfrm>
        </p:grpSpPr>
        <p:sp>
          <p:nvSpPr>
            <p:cNvPr id="15" name="object 15"/>
            <p:cNvSpPr/>
            <p:nvPr/>
          </p:nvSpPr>
          <p:spPr>
            <a:xfrm>
              <a:off x="2936239" y="4800600"/>
              <a:ext cx="3117850" cy="381000"/>
            </a:xfrm>
            <a:custGeom>
              <a:avLst/>
              <a:gdLst/>
              <a:ahLst/>
              <a:cxnLst/>
              <a:rect l="l" t="t" r="r" b="b"/>
              <a:pathLst>
                <a:path w="3117850" h="381000">
                  <a:moveTo>
                    <a:pt x="3117850" y="381000"/>
                  </a:moveTo>
                  <a:lnTo>
                    <a:pt x="3117850" y="190500"/>
                  </a:lnTo>
                  <a:lnTo>
                    <a:pt x="1559560" y="190500"/>
                  </a:lnTo>
                  <a:lnTo>
                    <a:pt x="1559560" y="0"/>
                  </a:lnTo>
                </a:path>
                <a:path w="3117850" h="381000">
                  <a:moveTo>
                    <a:pt x="0" y="381000"/>
                  </a:moveTo>
                  <a:lnTo>
                    <a:pt x="0" y="190500"/>
                  </a:lnTo>
                  <a:lnTo>
                    <a:pt x="1559560" y="190500"/>
                  </a:lnTo>
                  <a:lnTo>
                    <a:pt x="1559560" y="0"/>
                  </a:lnTo>
                </a:path>
              </a:pathLst>
            </a:custGeom>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lstStyle/>
            <a:p>
              <a:endParaRPr/>
            </a:p>
          </p:txBody>
        </p:sp>
        <p:sp>
          <p:nvSpPr>
            <p:cNvPr id="16" name="object 16"/>
            <p:cNvSpPr/>
            <p:nvPr/>
          </p:nvSpPr>
          <p:spPr>
            <a:xfrm>
              <a:off x="3159759" y="4038600"/>
              <a:ext cx="2672080" cy="762000"/>
            </a:xfrm>
            <a:custGeom>
              <a:avLst/>
              <a:gdLst/>
              <a:ahLst/>
              <a:cxnLst/>
              <a:rect l="l" t="t" r="r" b="b"/>
              <a:pathLst>
                <a:path w="2672079" h="762000">
                  <a:moveTo>
                    <a:pt x="2545079" y="0"/>
                  </a:moveTo>
                  <a:lnTo>
                    <a:pt x="125729" y="0"/>
                  </a:lnTo>
                  <a:lnTo>
                    <a:pt x="79831" y="10914"/>
                  </a:lnTo>
                  <a:lnTo>
                    <a:pt x="39528" y="39687"/>
                  </a:lnTo>
                  <a:lnTo>
                    <a:pt x="10894" y="80367"/>
                  </a:lnTo>
                  <a:lnTo>
                    <a:pt x="0" y="127000"/>
                  </a:lnTo>
                  <a:lnTo>
                    <a:pt x="0" y="635000"/>
                  </a:lnTo>
                  <a:lnTo>
                    <a:pt x="10894" y="681632"/>
                  </a:lnTo>
                  <a:lnTo>
                    <a:pt x="39528" y="722312"/>
                  </a:lnTo>
                  <a:lnTo>
                    <a:pt x="79831" y="751085"/>
                  </a:lnTo>
                  <a:lnTo>
                    <a:pt x="125729" y="762000"/>
                  </a:lnTo>
                  <a:lnTo>
                    <a:pt x="2545079" y="762000"/>
                  </a:lnTo>
                  <a:lnTo>
                    <a:pt x="2591712" y="751085"/>
                  </a:lnTo>
                  <a:lnTo>
                    <a:pt x="2632392" y="722312"/>
                  </a:lnTo>
                  <a:lnTo>
                    <a:pt x="2661165" y="681632"/>
                  </a:lnTo>
                  <a:lnTo>
                    <a:pt x="2672079" y="635000"/>
                  </a:lnTo>
                  <a:lnTo>
                    <a:pt x="2672079" y="127000"/>
                  </a:lnTo>
                  <a:lnTo>
                    <a:pt x="2661165" y="80367"/>
                  </a:lnTo>
                  <a:lnTo>
                    <a:pt x="2632392" y="39687"/>
                  </a:lnTo>
                  <a:lnTo>
                    <a:pt x="2591712" y="10914"/>
                  </a:lnTo>
                  <a:lnTo>
                    <a:pt x="2545079"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lstStyle/>
            <a:p>
              <a:endParaRPr/>
            </a:p>
          </p:txBody>
        </p:sp>
        <p:sp>
          <p:nvSpPr>
            <p:cNvPr id="17" name="object 17"/>
            <p:cNvSpPr/>
            <p:nvPr/>
          </p:nvSpPr>
          <p:spPr>
            <a:xfrm>
              <a:off x="3159759" y="4038600"/>
              <a:ext cx="2672080" cy="762000"/>
            </a:xfrm>
            <a:custGeom>
              <a:avLst/>
              <a:gdLst/>
              <a:ahLst/>
              <a:cxnLst/>
              <a:rect l="l" t="t" r="r" b="b"/>
              <a:pathLst>
                <a:path w="2672079" h="762000">
                  <a:moveTo>
                    <a:pt x="125729" y="0"/>
                  </a:moveTo>
                  <a:lnTo>
                    <a:pt x="79831" y="10914"/>
                  </a:lnTo>
                  <a:lnTo>
                    <a:pt x="39528" y="39687"/>
                  </a:lnTo>
                  <a:lnTo>
                    <a:pt x="10894" y="80367"/>
                  </a:lnTo>
                  <a:lnTo>
                    <a:pt x="0" y="127000"/>
                  </a:lnTo>
                  <a:lnTo>
                    <a:pt x="0" y="635000"/>
                  </a:lnTo>
                  <a:lnTo>
                    <a:pt x="10894" y="681632"/>
                  </a:lnTo>
                  <a:lnTo>
                    <a:pt x="39528" y="722312"/>
                  </a:lnTo>
                  <a:lnTo>
                    <a:pt x="79831" y="751085"/>
                  </a:lnTo>
                  <a:lnTo>
                    <a:pt x="125729" y="762000"/>
                  </a:lnTo>
                  <a:lnTo>
                    <a:pt x="2545079" y="762000"/>
                  </a:lnTo>
                  <a:lnTo>
                    <a:pt x="2591712" y="751085"/>
                  </a:lnTo>
                  <a:lnTo>
                    <a:pt x="2632392" y="722312"/>
                  </a:lnTo>
                  <a:lnTo>
                    <a:pt x="2661165" y="681632"/>
                  </a:lnTo>
                  <a:lnTo>
                    <a:pt x="2672079" y="635000"/>
                  </a:lnTo>
                  <a:lnTo>
                    <a:pt x="2672079" y="127000"/>
                  </a:lnTo>
                  <a:lnTo>
                    <a:pt x="2661165" y="80367"/>
                  </a:lnTo>
                  <a:lnTo>
                    <a:pt x="2632392" y="39687"/>
                  </a:lnTo>
                  <a:lnTo>
                    <a:pt x="2591712" y="10914"/>
                  </a:lnTo>
                  <a:lnTo>
                    <a:pt x="2545079" y="0"/>
                  </a:lnTo>
                  <a:lnTo>
                    <a:pt x="125729" y="0"/>
                  </a:lnTo>
                  <a:close/>
                </a:path>
              </a:pathLst>
            </a:custGeom>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lstStyle/>
            <a:p>
              <a:endParaRPr/>
            </a:p>
          </p:txBody>
        </p:sp>
      </p:grpSp>
      <p:sp>
        <p:nvSpPr>
          <p:cNvPr id="18" name="object 18"/>
          <p:cNvSpPr txBox="1"/>
          <p:nvPr/>
        </p:nvSpPr>
        <p:spPr>
          <a:xfrm>
            <a:off x="4902200" y="4254500"/>
            <a:ext cx="2184400" cy="330200"/>
          </a:xfrm>
          <a:prstGeom prst="rect">
            <a:avLst/>
          </a:prstGeom>
        </p:spPr>
        <p:txBody>
          <a:bodyPr vert="horz" wrap="square" lIns="0" tIns="12700" rIns="0" bIns="0" rtlCol="0">
            <a:spAutoFit/>
          </a:bodyPr>
          <a:lstStyle/>
          <a:p>
            <a:pPr marL="12700">
              <a:lnSpc>
                <a:spcPct val="100000"/>
              </a:lnSpc>
              <a:spcBef>
                <a:spcPts val="100"/>
              </a:spcBef>
            </a:pPr>
            <a:r>
              <a:rPr sz="2000" spc="-5" dirty="0">
                <a:latin typeface="Arial"/>
                <a:cs typeface="Arial"/>
              </a:rPr>
              <a:t>Inputs</a:t>
            </a:r>
            <a:r>
              <a:rPr sz="2000" spc="-65" dirty="0">
                <a:latin typeface="Arial"/>
                <a:cs typeface="Arial"/>
              </a:rPr>
              <a:t> </a:t>
            </a:r>
            <a:r>
              <a:rPr sz="2000" dirty="0">
                <a:latin typeface="Arial"/>
                <a:cs typeface="Arial"/>
              </a:rPr>
              <a:t>Factors</a:t>
            </a:r>
          </a:p>
        </p:txBody>
      </p:sp>
      <p:grpSp>
        <p:nvGrpSpPr>
          <p:cNvPr id="19" name="object 19"/>
          <p:cNvGrpSpPr/>
          <p:nvPr/>
        </p:nvGrpSpPr>
        <p:grpSpPr>
          <a:xfrm>
            <a:off x="2127250" y="5176838"/>
            <a:ext cx="3575473" cy="771525"/>
            <a:chOff x="1595437" y="5176837"/>
            <a:chExt cx="2681605" cy="771525"/>
          </a:xfrm>
        </p:grpSpPr>
        <p:sp>
          <p:nvSpPr>
            <p:cNvPr id="20" name="object 20"/>
            <p:cNvSpPr/>
            <p:nvPr/>
          </p:nvSpPr>
          <p:spPr>
            <a:xfrm>
              <a:off x="1600200" y="5181600"/>
              <a:ext cx="2672080" cy="762000"/>
            </a:xfrm>
            <a:custGeom>
              <a:avLst/>
              <a:gdLst/>
              <a:ahLst/>
              <a:cxnLst/>
              <a:rect l="l" t="t" r="r" b="b"/>
              <a:pathLst>
                <a:path w="2672079" h="762000">
                  <a:moveTo>
                    <a:pt x="2546350" y="0"/>
                  </a:moveTo>
                  <a:lnTo>
                    <a:pt x="127000" y="0"/>
                  </a:lnTo>
                  <a:lnTo>
                    <a:pt x="80367" y="10894"/>
                  </a:lnTo>
                  <a:lnTo>
                    <a:pt x="39687" y="39528"/>
                  </a:lnTo>
                  <a:lnTo>
                    <a:pt x="10914" y="79831"/>
                  </a:lnTo>
                  <a:lnTo>
                    <a:pt x="0" y="125730"/>
                  </a:lnTo>
                  <a:lnTo>
                    <a:pt x="0" y="635000"/>
                  </a:lnTo>
                  <a:lnTo>
                    <a:pt x="10914" y="681632"/>
                  </a:lnTo>
                  <a:lnTo>
                    <a:pt x="39687" y="722312"/>
                  </a:lnTo>
                  <a:lnTo>
                    <a:pt x="80367" y="751085"/>
                  </a:lnTo>
                  <a:lnTo>
                    <a:pt x="127000" y="762000"/>
                  </a:lnTo>
                  <a:lnTo>
                    <a:pt x="2546350" y="762000"/>
                  </a:lnTo>
                  <a:lnTo>
                    <a:pt x="2592784" y="751085"/>
                  </a:lnTo>
                  <a:lnTo>
                    <a:pt x="2633027" y="722312"/>
                  </a:lnTo>
                  <a:lnTo>
                    <a:pt x="2661364" y="681632"/>
                  </a:lnTo>
                  <a:lnTo>
                    <a:pt x="2672079" y="635000"/>
                  </a:lnTo>
                  <a:lnTo>
                    <a:pt x="2672079" y="125730"/>
                  </a:lnTo>
                  <a:lnTo>
                    <a:pt x="2661364" y="79831"/>
                  </a:lnTo>
                  <a:lnTo>
                    <a:pt x="2633027" y="39528"/>
                  </a:lnTo>
                  <a:lnTo>
                    <a:pt x="2592784" y="10894"/>
                  </a:lnTo>
                  <a:lnTo>
                    <a:pt x="254635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lstStyle/>
            <a:p>
              <a:endParaRPr/>
            </a:p>
          </p:txBody>
        </p:sp>
        <p:sp>
          <p:nvSpPr>
            <p:cNvPr id="21" name="object 21"/>
            <p:cNvSpPr/>
            <p:nvPr/>
          </p:nvSpPr>
          <p:spPr>
            <a:xfrm>
              <a:off x="1600200" y="5181600"/>
              <a:ext cx="2672080" cy="762000"/>
            </a:xfrm>
            <a:custGeom>
              <a:avLst/>
              <a:gdLst/>
              <a:ahLst/>
              <a:cxnLst/>
              <a:rect l="l" t="t" r="r" b="b"/>
              <a:pathLst>
                <a:path w="2672079" h="762000">
                  <a:moveTo>
                    <a:pt x="127000" y="0"/>
                  </a:moveTo>
                  <a:lnTo>
                    <a:pt x="80367" y="10894"/>
                  </a:lnTo>
                  <a:lnTo>
                    <a:pt x="39687" y="39528"/>
                  </a:lnTo>
                  <a:lnTo>
                    <a:pt x="10914" y="79831"/>
                  </a:lnTo>
                  <a:lnTo>
                    <a:pt x="0" y="125730"/>
                  </a:lnTo>
                  <a:lnTo>
                    <a:pt x="0" y="635000"/>
                  </a:lnTo>
                  <a:lnTo>
                    <a:pt x="10914" y="681632"/>
                  </a:lnTo>
                  <a:lnTo>
                    <a:pt x="39687" y="722312"/>
                  </a:lnTo>
                  <a:lnTo>
                    <a:pt x="80367" y="751085"/>
                  </a:lnTo>
                  <a:lnTo>
                    <a:pt x="127000" y="762000"/>
                  </a:lnTo>
                  <a:lnTo>
                    <a:pt x="2546350" y="762000"/>
                  </a:lnTo>
                  <a:lnTo>
                    <a:pt x="2592784" y="751085"/>
                  </a:lnTo>
                  <a:lnTo>
                    <a:pt x="2633027" y="722312"/>
                  </a:lnTo>
                  <a:lnTo>
                    <a:pt x="2661364" y="681632"/>
                  </a:lnTo>
                  <a:lnTo>
                    <a:pt x="2672079" y="635000"/>
                  </a:lnTo>
                  <a:lnTo>
                    <a:pt x="2672079" y="125730"/>
                  </a:lnTo>
                  <a:lnTo>
                    <a:pt x="2661364" y="79831"/>
                  </a:lnTo>
                  <a:lnTo>
                    <a:pt x="2633027" y="39528"/>
                  </a:lnTo>
                  <a:lnTo>
                    <a:pt x="2592784" y="10894"/>
                  </a:lnTo>
                  <a:lnTo>
                    <a:pt x="2546350" y="0"/>
                  </a:lnTo>
                  <a:lnTo>
                    <a:pt x="127000" y="0"/>
                  </a:lnTo>
                  <a:close/>
                </a:path>
              </a:pathLst>
            </a:custGeom>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lstStyle/>
            <a:p>
              <a:endParaRPr/>
            </a:p>
          </p:txBody>
        </p:sp>
      </p:grpSp>
      <p:sp>
        <p:nvSpPr>
          <p:cNvPr id="22" name="object 22"/>
          <p:cNvSpPr txBox="1"/>
          <p:nvPr/>
        </p:nvSpPr>
        <p:spPr>
          <a:xfrm>
            <a:off x="2727960" y="5397500"/>
            <a:ext cx="2279227" cy="330200"/>
          </a:xfrm>
          <a:prstGeom prst="rect">
            <a:avLst/>
          </a:prstGeom>
        </p:spPr>
        <p:txBody>
          <a:bodyPr vert="horz" wrap="square" lIns="0" tIns="12700" rIns="0" bIns="0" rtlCol="0">
            <a:spAutoFit/>
          </a:bodyPr>
          <a:lstStyle/>
          <a:p>
            <a:pPr marL="12700">
              <a:lnSpc>
                <a:spcPct val="100000"/>
              </a:lnSpc>
              <a:spcBef>
                <a:spcPts val="100"/>
              </a:spcBef>
            </a:pPr>
            <a:r>
              <a:rPr sz="2000" dirty="0">
                <a:latin typeface="Arial"/>
                <a:cs typeface="Arial"/>
              </a:rPr>
              <a:t>Variable</a:t>
            </a:r>
            <a:r>
              <a:rPr sz="2000" spc="-85" dirty="0">
                <a:latin typeface="Arial"/>
                <a:cs typeface="Arial"/>
              </a:rPr>
              <a:t> </a:t>
            </a:r>
            <a:r>
              <a:rPr sz="2000" dirty="0">
                <a:latin typeface="Arial"/>
                <a:cs typeface="Arial"/>
              </a:rPr>
              <a:t>inputs</a:t>
            </a:r>
            <a:endParaRPr sz="2000">
              <a:latin typeface="Arial"/>
              <a:cs typeface="Arial"/>
            </a:endParaRPr>
          </a:p>
        </p:txBody>
      </p:sp>
      <p:grpSp>
        <p:nvGrpSpPr>
          <p:cNvPr id="23" name="object 23"/>
          <p:cNvGrpSpPr/>
          <p:nvPr/>
        </p:nvGrpSpPr>
        <p:grpSpPr>
          <a:xfrm>
            <a:off x="6284503" y="5176928"/>
            <a:ext cx="3577167" cy="771525"/>
            <a:chOff x="4713377" y="5176927"/>
            <a:chExt cx="2682875" cy="771525"/>
          </a:xfrm>
        </p:grpSpPr>
        <p:sp>
          <p:nvSpPr>
            <p:cNvPr id="24" name="object 24"/>
            <p:cNvSpPr/>
            <p:nvPr/>
          </p:nvSpPr>
          <p:spPr>
            <a:xfrm>
              <a:off x="4718050" y="5181600"/>
              <a:ext cx="2673350" cy="762000"/>
            </a:xfrm>
            <a:custGeom>
              <a:avLst/>
              <a:gdLst/>
              <a:ahLst/>
              <a:cxnLst/>
              <a:rect l="l" t="t" r="r" b="b"/>
              <a:pathLst>
                <a:path w="2673350" h="762000">
                  <a:moveTo>
                    <a:pt x="2546350" y="0"/>
                  </a:moveTo>
                  <a:lnTo>
                    <a:pt x="127000" y="0"/>
                  </a:lnTo>
                  <a:lnTo>
                    <a:pt x="80367" y="10894"/>
                  </a:lnTo>
                  <a:lnTo>
                    <a:pt x="39687" y="39528"/>
                  </a:lnTo>
                  <a:lnTo>
                    <a:pt x="10914" y="79831"/>
                  </a:lnTo>
                  <a:lnTo>
                    <a:pt x="0" y="125730"/>
                  </a:lnTo>
                  <a:lnTo>
                    <a:pt x="0" y="635000"/>
                  </a:lnTo>
                  <a:lnTo>
                    <a:pt x="10914" y="681632"/>
                  </a:lnTo>
                  <a:lnTo>
                    <a:pt x="39687" y="722312"/>
                  </a:lnTo>
                  <a:lnTo>
                    <a:pt x="80367" y="751085"/>
                  </a:lnTo>
                  <a:lnTo>
                    <a:pt x="127000" y="762000"/>
                  </a:lnTo>
                  <a:lnTo>
                    <a:pt x="2546350" y="762000"/>
                  </a:lnTo>
                  <a:lnTo>
                    <a:pt x="2592982" y="751085"/>
                  </a:lnTo>
                  <a:lnTo>
                    <a:pt x="2633662" y="722312"/>
                  </a:lnTo>
                  <a:lnTo>
                    <a:pt x="2662435" y="681632"/>
                  </a:lnTo>
                  <a:lnTo>
                    <a:pt x="2673350" y="635000"/>
                  </a:lnTo>
                  <a:lnTo>
                    <a:pt x="2673350" y="125730"/>
                  </a:lnTo>
                  <a:lnTo>
                    <a:pt x="2662435" y="79831"/>
                  </a:lnTo>
                  <a:lnTo>
                    <a:pt x="2633662" y="39528"/>
                  </a:lnTo>
                  <a:lnTo>
                    <a:pt x="2592982" y="10894"/>
                  </a:lnTo>
                  <a:lnTo>
                    <a:pt x="254635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lstStyle/>
            <a:p>
              <a:endParaRPr/>
            </a:p>
          </p:txBody>
        </p:sp>
        <p:sp>
          <p:nvSpPr>
            <p:cNvPr id="25" name="object 25"/>
            <p:cNvSpPr/>
            <p:nvPr/>
          </p:nvSpPr>
          <p:spPr>
            <a:xfrm>
              <a:off x="4718050" y="5181600"/>
              <a:ext cx="2673350" cy="762000"/>
            </a:xfrm>
            <a:custGeom>
              <a:avLst/>
              <a:gdLst/>
              <a:ahLst/>
              <a:cxnLst/>
              <a:rect l="l" t="t" r="r" b="b"/>
              <a:pathLst>
                <a:path w="2673350" h="762000">
                  <a:moveTo>
                    <a:pt x="127000" y="0"/>
                  </a:moveTo>
                  <a:lnTo>
                    <a:pt x="80367" y="10894"/>
                  </a:lnTo>
                  <a:lnTo>
                    <a:pt x="39687" y="39528"/>
                  </a:lnTo>
                  <a:lnTo>
                    <a:pt x="10914" y="79831"/>
                  </a:lnTo>
                  <a:lnTo>
                    <a:pt x="0" y="125730"/>
                  </a:lnTo>
                  <a:lnTo>
                    <a:pt x="0" y="635000"/>
                  </a:lnTo>
                  <a:lnTo>
                    <a:pt x="10914" y="681632"/>
                  </a:lnTo>
                  <a:lnTo>
                    <a:pt x="39687" y="722312"/>
                  </a:lnTo>
                  <a:lnTo>
                    <a:pt x="80367" y="751085"/>
                  </a:lnTo>
                  <a:lnTo>
                    <a:pt x="127000" y="762000"/>
                  </a:lnTo>
                  <a:lnTo>
                    <a:pt x="2546350" y="762000"/>
                  </a:lnTo>
                  <a:lnTo>
                    <a:pt x="2592982" y="751085"/>
                  </a:lnTo>
                  <a:lnTo>
                    <a:pt x="2633662" y="722312"/>
                  </a:lnTo>
                  <a:lnTo>
                    <a:pt x="2662435" y="681632"/>
                  </a:lnTo>
                  <a:lnTo>
                    <a:pt x="2673350" y="635000"/>
                  </a:lnTo>
                  <a:lnTo>
                    <a:pt x="2673350" y="125730"/>
                  </a:lnTo>
                  <a:lnTo>
                    <a:pt x="2662435" y="79831"/>
                  </a:lnTo>
                  <a:lnTo>
                    <a:pt x="2633662" y="39528"/>
                  </a:lnTo>
                  <a:lnTo>
                    <a:pt x="2592982" y="10894"/>
                  </a:lnTo>
                  <a:lnTo>
                    <a:pt x="2546350" y="0"/>
                  </a:lnTo>
                  <a:lnTo>
                    <a:pt x="127000" y="0"/>
                  </a:lnTo>
                  <a:close/>
                </a:path>
              </a:pathLst>
            </a:custGeom>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lstStyle/>
            <a:p>
              <a:endParaRPr/>
            </a:p>
          </p:txBody>
        </p:sp>
      </p:grpSp>
      <p:sp>
        <p:nvSpPr>
          <p:cNvPr id="26" name="object 26"/>
          <p:cNvSpPr txBox="1"/>
          <p:nvPr/>
        </p:nvSpPr>
        <p:spPr>
          <a:xfrm>
            <a:off x="7130627" y="5397500"/>
            <a:ext cx="1881293" cy="330200"/>
          </a:xfrm>
          <a:prstGeom prst="rect">
            <a:avLst/>
          </a:prstGeom>
        </p:spPr>
        <p:txBody>
          <a:bodyPr vert="horz" wrap="square" lIns="0" tIns="12700" rIns="0" bIns="0" rtlCol="0">
            <a:spAutoFit/>
          </a:bodyPr>
          <a:lstStyle/>
          <a:p>
            <a:pPr marL="12700">
              <a:lnSpc>
                <a:spcPct val="100000"/>
              </a:lnSpc>
              <a:spcBef>
                <a:spcPts val="100"/>
              </a:spcBef>
            </a:pPr>
            <a:r>
              <a:rPr sz="2000" dirty="0">
                <a:latin typeface="Arial"/>
                <a:cs typeface="Arial"/>
              </a:rPr>
              <a:t>Fixed</a:t>
            </a:r>
            <a:r>
              <a:rPr sz="2000" spc="-70" dirty="0">
                <a:latin typeface="Arial"/>
                <a:cs typeface="Arial"/>
              </a:rPr>
              <a:t> </a:t>
            </a:r>
            <a:r>
              <a:rPr sz="2000" spc="-5" dirty="0">
                <a:latin typeface="Arial"/>
                <a:cs typeface="Arial"/>
              </a:rPr>
              <a:t>Inputs</a:t>
            </a:r>
            <a:endParaRPr sz="2000" dirty="0">
              <a:latin typeface="Arial"/>
              <a:cs typeface="Arial"/>
            </a:endParaRPr>
          </a:p>
        </p:txBody>
      </p:sp>
    </p:spTree>
    <p:extLst>
      <p:ext uri="{BB962C8B-B14F-4D97-AF65-F5344CB8AC3E}">
        <p14:creationId xmlns:p14="http://schemas.microsoft.com/office/powerpoint/2010/main" val="35026124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203200" y="6697980"/>
            <a:ext cx="11785600" cy="7620"/>
          </a:xfrm>
          <a:custGeom>
            <a:avLst/>
            <a:gdLst/>
            <a:ahLst/>
            <a:cxnLst/>
            <a:rect l="l" t="t" r="r" b="b"/>
            <a:pathLst>
              <a:path w="8839200" h="7620">
                <a:moveTo>
                  <a:pt x="0" y="7620"/>
                </a:moveTo>
                <a:lnTo>
                  <a:pt x="8839200" y="7620"/>
                </a:lnTo>
                <a:lnTo>
                  <a:pt x="8839200" y="0"/>
                </a:lnTo>
                <a:lnTo>
                  <a:pt x="0" y="0"/>
                </a:lnTo>
                <a:lnTo>
                  <a:pt x="0" y="7620"/>
                </a:lnTo>
                <a:close/>
              </a:path>
            </a:pathLst>
          </a:custGeom>
          <a:solidFill>
            <a:srgbClr val="C4D0D6"/>
          </a:solidFill>
        </p:spPr>
        <p:txBody>
          <a:bodyPr wrap="square" lIns="0" tIns="0" rIns="0" bIns="0" rtlCol="0"/>
          <a:lstStyle/>
          <a:p>
            <a:endParaRPr/>
          </a:p>
        </p:txBody>
      </p:sp>
      <p:sp>
        <p:nvSpPr>
          <p:cNvPr id="4" name="object 4"/>
          <p:cNvSpPr/>
          <p:nvPr/>
        </p:nvSpPr>
        <p:spPr>
          <a:xfrm>
            <a:off x="0" y="6705600"/>
            <a:ext cx="12192000" cy="152400"/>
          </a:xfrm>
          <a:custGeom>
            <a:avLst/>
            <a:gdLst/>
            <a:ahLst/>
            <a:cxnLst/>
            <a:rect l="l" t="t" r="r" b="b"/>
            <a:pathLst>
              <a:path w="9144000" h="152400">
                <a:moveTo>
                  <a:pt x="9144000" y="0"/>
                </a:moveTo>
                <a:lnTo>
                  <a:pt x="0" y="0"/>
                </a:lnTo>
                <a:lnTo>
                  <a:pt x="0" y="152400"/>
                </a:lnTo>
                <a:lnTo>
                  <a:pt x="9144000" y="152400"/>
                </a:lnTo>
                <a:close/>
              </a:path>
            </a:pathLst>
          </a:custGeom>
          <a:solidFill>
            <a:srgbClr val="FFFFFF"/>
          </a:solidFill>
        </p:spPr>
        <p:txBody>
          <a:bodyPr wrap="square" lIns="0" tIns="0" rIns="0" bIns="0" rtlCol="0"/>
          <a:lstStyle/>
          <a:p>
            <a:endParaRPr/>
          </a:p>
        </p:txBody>
      </p:sp>
      <p:sp>
        <p:nvSpPr>
          <p:cNvPr id="13" name="object 13"/>
          <p:cNvSpPr txBox="1"/>
          <p:nvPr/>
        </p:nvSpPr>
        <p:spPr>
          <a:xfrm>
            <a:off x="474135" y="1524001"/>
            <a:ext cx="4777804" cy="3370153"/>
          </a:xfrm>
          <a:prstGeom prst="rect">
            <a:avLst/>
          </a:prstGeom>
        </p:spPr>
        <p:txBody>
          <a:bodyPr vert="horz" wrap="square" lIns="0" tIns="12700" rIns="0" bIns="0" rtlCol="0">
            <a:spAutoFit/>
          </a:bodyPr>
          <a:lstStyle/>
          <a:p>
            <a:pPr marL="381000" marR="570230" indent="-342900">
              <a:lnSpc>
                <a:spcPct val="100000"/>
              </a:lnSpc>
              <a:spcBef>
                <a:spcPts val="100"/>
              </a:spcBef>
              <a:buClr>
                <a:srgbClr val="D06248"/>
              </a:buClr>
              <a:buSzPct val="84782"/>
              <a:buFont typeface="Arial" pitchFamily="34" charset="0"/>
              <a:buChar char="•"/>
              <a:tabLst>
                <a:tab pos="311150" algn="l"/>
              </a:tabLst>
            </a:pPr>
            <a:r>
              <a:rPr sz="2300" dirty="0">
                <a:latin typeface="Georgia"/>
                <a:cs typeface="Georgia"/>
              </a:rPr>
              <a:t>Remain </a:t>
            </a:r>
            <a:r>
              <a:rPr sz="2300" spc="-5" dirty="0">
                <a:latin typeface="Georgia"/>
                <a:cs typeface="Georgia"/>
              </a:rPr>
              <a:t>the </a:t>
            </a:r>
            <a:r>
              <a:rPr sz="2300" dirty="0">
                <a:latin typeface="Georgia"/>
                <a:cs typeface="Georgia"/>
              </a:rPr>
              <a:t>same </a:t>
            </a:r>
            <a:r>
              <a:rPr sz="2300" spc="-5" dirty="0">
                <a:latin typeface="Georgia"/>
                <a:cs typeface="Georgia"/>
              </a:rPr>
              <a:t>in</a:t>
            </a:r>
            <a:r>
              <a:rPr sz="2300" spc="-80" dirty="0">
                <a:latin typeface="Georgia"/>
                <a:cs typeface="Georgia"/>
              </a:rPr>
              <a:t> </a:t>
            </a:r>
            <a:r>
              <a:rPr sz="2300" spc="-5" dirty="0">
                <a:latin typeface="Georgia"/>
                <a:cs typeface="Georgia"/>
              </a:rPr>
              <a:t>the  </a:t>
            </a:r>
            <a:r>
              <a:rPr sz="2300" dirty="0">
                <a:latin typeface="Georgia"/>
                <a:cs typeface="Georgia"/>
              </a:rPr>
              <a:t>short period</a:t>
            </a:r>
            <a:r>
              <a:rPr sz="2300" spc="-25" dirty="0">
                <a:latin typeface="Georgia"/>
                <a:cs typeface="Georgia"/>
              </a:rPr>
              <a:t> </a:t>
            </a:r>
            <a:r>
              <a:rPr sz="2300" dirty="0">
                <a:latin typeface="Georgia"/>
                <a:cs typeface="Georgia"/>
              </a:rPr>
              <a:t>.</a:t>
            </a:r>
          </a:p>
          <a:p>
            <a:pPr marL="381000" marR="30480" indent="-342900">
              <a:lnSpc>
                <a:spcPct val="100000"/>
              </a:lnSpc>
              <a:spcBef>
                <a:spcPts val="570"/>
              </a:spcBef>
              <a:buClr>
                <a:srgbClr val="D06248"/>
              </a:buClr>
              <a:buSzPct val="84782"/>
              <a:buFont typeface="Arial" pitchFamily="34" charset="0"/>
              <a:buChar char="•"/>
              <a:tabLst>
                <a:tab pos="311150" algn="l"/>
              </a:tabLst>
            </a:pPr>
            <a:r>
              <a:rPr sz="2300" dirty="0">
                <a:latin typeface="Georgia"/>
                <a:cs typeface="Georgia"/>
              </a:rPr>
              <a:t>At any level </a:t>
            </a:r>
            <a:r>
              <a:rPr sz="2300" spc="-5" dirty="0">
                <a:latin typeface="Georgia"/>
                <a:cs typeface="Georgia"/>
              </a:rPr>
              <a:t>of </a:t>
            </a:r>
            <a:r>
              <a:rPr sz="2300" dirty="0">
                <a:latin typeface="Georgia"/>
                <a:cs typeface="Georgia"/>
              </a:rPr>
              <a:t>out </a:t>
            </a:r>
            <a:r>
              <a:rPr sz="2300" spc="-5" dirty="0">
                <a:latin typeface="Georgia"/>
                <a:cs typeface="Georgia"/>
              </a:rPr>
              <a:t>put, </a:t>
            </a:r>
            <a:r>
              <a:rPr sz="2300" dirty="0">
                <a:latin typeface="Georgia"/>
                <a:cs typeface="Georgia"/>
              </a:rPr>
              <a:t>the  </a:t>
            </a:r>
            <a:r>
              <a:rPr sz="2300" spc="-5" dirty="0">
                <a:latin typeface="Georgia"/>
                <a:cs typeface="Georgia"/>
              </a:rPr>
              <a:t>amount is </a:t>
            </a:r>
            <a:r>
              <a:rPr sz="2300" dirty="0">
                <a:latin typeface="Georgia"/>
                <a:cs typeface="Georgia"/>
              </a:rPr>
              <a:t>remain </a:t>
            </a:r>
            <a:r>
              <a:rPr sz="2300" spc="-5" dirty="0">
                <a:latin typeface="Georgia"/>
                <a:cs typeface="Georgia"/>
              </a:rPr>
              <a:t>the</a:t>
            </a:r>
            <a:r>
              <a:rPr sz="2300" spc="-35" dirty="0">
                <a:latin typeface="Georgia"/>
                <a:cs typeface="Georgia"/>
              </a:rPr>
              <a:t> </a:t>
            </a:r>
            <a:r>
              <a:rPr sz="2300" spc="-5" dirty="0">
                <a:latin typeface="Georgia"/>
                <a:cs typeface="Georgia"/>
              </a:rPr>
              <a:t>same.</a:t>
            </a:r>
            <a:endParaRPr sz="2300" dirty="0">
              <a:latin typeface="Georgia"/>
              <a:cs typeface="Georgia"/>
            </a:endParaRPr>
          </a:p>
          <a:p>
            <a:pPr marL="381000" marR="92075" indent="-342900">
              <a:lnSpc>
                <a:spcPct val="100000"/>
              </a:lnSpc>
              <a:spcBef>
                <a:spcPts val="570"/>
              </a:spcBef>
              <a:buClr>
                <a:srgbClr val="D06248"/>
              </a:buClr>
              <a:buSzPct val="84782"/>
              <a:buFont typeface="Arial" pitchFamily="34" charset="0"/>
              <a:buChar char="•"/>
              <a:tabLst>
                <a:tab pos="311150" algn="l"/>
              </a:tabLst>
            </a:pPr>
            <a:r>
              <a:rPr sz="2300" dirty="0">
                <a:latin typeface="Georgia"/>
                <a:cs typeface="Georgia"/>
              </a:rPr>
              <a:t>The cost of </a:t>
            </a:r>
            <a:r>
              <a:rPr sz="2300" spc="-5" dirty="0">
                <a:latin typeface="Georgia"/>
                <a:cs typeface="Georgia"/>
              </a:rPr>
              <a:t>these inputs</a:t>
            </a:r>
            <a:r>
              <a:rPr sz="2300" spc="-65" dirty="0">
                <a:latin typeface="Georgia"/>
                <a:cs typeface="Georgia"/>
              </a:rPr>
              <a:t> </a:t>
            </a:r>
            <a:r>
              <a:rPr sz="2300" dirty="0">
                <a:latin typeface="Georgia"/>
                <a:cs typeface="Georgia"/>
              </a:rPr>
              <a:t>are  called </a:t>
            </a:r>
            <a:r>
              <a:rPr sz="2300" spc="-5" dirty="0">
                <a:solidFill>
                  <a:srgbClr val="FF0000"/>
                </a:solidFill>
                <a:latin typeface="Georgia"/>
                <a:cs typeface="Georgia"/>
              </a:rPr>
              <a:t>Fixed</a:t>
            </a:r>
            <a:r>
              <a:rPr sz="2300" spc="-20" dirty="0">
                <a:solidFill>
                  <a:srgbClr val="FF0000"/>
                </a:solidFill>
                <a:latin typeface="Georgia"/>
                <a:cs typeface="Georgia"/>
              </a:rPr>
              <a:t> </a:t>
            </a:r>
            <a:r>
              <a:rPr sz="2300" dirty="0">
                <a:solidFill>
                  <a:srgbClr val="FF0000"/>
                </a:solidFill>
                <a:latin typeface="Georgia"/>
                <a:cs typeface="Georgia"/>
              </a:rPr>
              <a:t>Cost</a:t>
            </a:r>
            <a:endParaRPr sz="2300" dirty="0">
              <a:latin typeface="Georgia"/>
              <a:cs typeface="Georgia"/>
            </a:endParaRPr>
          </a:p>
          <a:p>
            <a:pPr marL="381000" marR="164465" indent="-342900">
              <a:lnSpc>
                <a:spcPct val="100000"/>
              </a:lnSpc>
              <a:spcBef>
                <a:spcPts val="570"/>
              </a:spcBef>
              <a:buClr>
                <a:srgbClr val="D06248"/>
              </a:buClr>
              <a:buSzPct val="84782"/>
              <a:buFont typeface="Arial" pitchFamily="34" charset="0"/>
              <a:buChar char="•"/>
              <a:tabLst>
                <a:tab pos="311150" algn="l"/>
              </a:tabLst>
            </a:pPr>
            <a:r>
              <a:rPr sz="2300" dirty="0">
                <a:latin typeface="Georgia"/>
                <a:cs typeface="Georgia"/>
              </a:rPr>
              <a:t>Examples:- </a:t>
            </a:r>
            <a:r>
              <a:rPr sz="2300" spc="-5" dirty="0">
                <a:latin typeface="Georgia"/>
                <a:cs typeface="Georgia"/>
              </a:rPr>
              <a:t>Building,</a:t>
            </a:r>
            <a:r>
              <a:rPr sz="2300" spc="-65" dirty="0">
                <a:latin typeface="Georgia"/>
                <a:cs typeface="Georgia"/>
              </a:rPr>
              <a:t> </a:t>
            </a:r>
            <a:r>
              <a:rPr sz="2300" dirty="0">
                <a:latin typeface="Georgia"/>
                <a:cs typeface="Georgia"/>
              </a:rPr>
              <a:t>Land  </a:t>
            </a:r>
            <a:r>
              <a:rPr sz="2300" spc="-5" dirty="0">
                <a:latin typeface="Georgia"/>
                <a:cs typeface="Georgia"/>
              </a:rPr>
              <a:t>etc</a:t>
            </a:r>
            <a:endParaRPr sz="2300" dirty="0">
              <a:latin typeface="Georgia"/>
              <a:cs typeface="Georgia"/>
            </a:endParaRPr>
          </a:p>
          <a:p>
            <a:pPr marL="38100" marR="168275">
              <a:lnSpc>
                <a:spcPct val="100000"/>
              </a:lnSpc>
              <a:spcBef>
                <a:spcPts val="470"/>
              </a:spcBef>
              <a:buClr>
                <a:srgbClr val="D06248"/>
              </a:buClr>
              <a:buSzPct val="84210"/>
              <a:tabLst>
                <a:tab pos="311150" algn="l"/>
              </a:tabLst>
            </a:pPr>
            <a:r>
              <a:rPr sz="1900" dirty="0">
                <a:solidFill>
                  <a:srgbClr val="FF0000"/>
                </a:solidFill>
                <a:latin typeface="Georgia"/>
                <a:cs typeface="Georgia"/>
              </a:rPr>
              <a:t>( </a:t>
            </a:r>
            <a:r>
              <a:rPr sz="1900" spc="5" dirty="0">
                <a:solidFill>
                  <a:srgbClr val="FF0000"/>
                </a:solidFill>
                <a:latin typeface="Georgia"/>
                <a:cs typeface="Georgia"/>
              </a:rPr>
              <a:t>In </a:t>
            </a:r>
            <a:r>
              <a:rPr sz="1900" spc="-5" dirty="0">
                <a:solidFill>
                  <a:srgbClr val="FF0000"/>
                </a:solidFill>
                <a:latin typeface="Georgia"/>
                <a:cs typeface="Georgia"/>
              </a:rPr>
              <a:t>the long </a:t>
            </a:r>
            <a:r>
              <a:rPr sz="1900" dirty="0">
                <a:solidFill>
                  <a:srgbClr val="FF0000"/>
                </a:solidFill>
                <a:latin typeface="Georgia"/>
                <a:cs typeface="Georgia"/>
              </a:rPr>
              <a:t>run </a:t>
            </a:r>
            <a:r>
              <a:rPr sz="1900" spc="-10" dirty="0">
                <a:solidFill>
                  <a:srgbClr val="FF0000"/>
                </a:solidFill>
                <a:latin typeface="Georgia"/>
                <a:cs typeface="Georgia"/>
              </a:rPr>
              <a:t>fixed </a:t>
            </a:r>
            <a:r>
              <a:rPr sz="1900" spc="-5" dirty="0">
                <a:solidFill>
                  <a:srgbClr val="FF0000"/>
                </a:solidFill>
                <a:latin typeface="Georgia"/>
                <a:cs typeface="Georgia"/>
              </a:rPr>
              <a:t>inputs</a:t>
            </a:r>
            <a:r>
              <a:rPr sz="1900" spc="-130" dirty="0">
                <a:solidFill>
                  <a:srgbClr val="FF0000"/>
                </a:solidFill>
                <a:latin typeface="Georgia"/>
                <a:cs typeface="Georgia"/>
              </a:rPr>
              <a:t> </a:t>
            </a:r>
            <a:r>
              <a:rPr sz="1900" dirty="0">
                <a:solidFill>
                  <a:srgbClr val="FF0000"/>
                </a:solidFill>
                <a:latin typeface="Georgia"/>
                <a:cs typeface="Georgia"/>
              </a:rPr>
              <a:t>are  </a:t>
            </a:r>
            <a:r>
              <a:rPr sz="1900" spc="-5" dirty="0">
                <a:solidFill>
                  <a:srgbClr val="FF0000"/>
                </a:solidFill>
                <a:latin typeface="Georgia"/>
                <a:cs typeface="Georgia"/>
              </a:rPr>
              <a:t>become</a:t>
            </a:r>
            <a:r>
              <a:rPr sz="1900" spc="-15" dirty="0">
                <a:solidFill>
                  <a:srgbClr val="FF0000"/>
                </a:solidFill>
                <a:latin typeface="Georgia"/>
                <a:cs typeface="Georgia"/>
              </a:rPr>
              <a:t> </a:t>
            </a:r>
            <a:r>
              <a:rPr sz="1900" spc="-10" dirty="0">
                <a:solidFill>
                  <a:srgbClr val="FF0000"/>
                </a:solidFill>
                <a:latin typeface="Georgia"/>
                <a:cs typeface="Georgia"/>
              </a:rPr>
              <a:t>varies)</a:t>
            </a:r>
            <a:endParaRPr sz="1900" dirty="0">
              <a:latin typeface="Georgia"/>
              <a:cs typeface="Georgia"/>
            </a:endParaRPr>
          </a:p>
        </p:txBody>
      </p:sp>
      <p:sp>
        <p:nvSpPr>
          <p:cNvPr id="14" name="object 14"/>
          <p:cNvSpPr txBox="1"/>
          <p:nvPr/>
        </p:nvSpPr>
        <p:spPr>
          <a:xfrm>
            <a:off x="812801" y="533400"/>
            <a:ext cx="10792459" cy="452120"/>
          </a:xfrm>
          <a:prstGeom prst="rect">
            <a:avLst/>
          </a:prstGeom>
        </p:spPr>
        <p:txBody>
          <a:bodyPr vert="horz" wrap="square" lIns="0" tIns="12700" rIns="0" bIns="0" rtlCol="0">
            <a:spAutoFit/>
          </a:bodyPr>
          <a:lstStyle/>
          <a:p>
            <a:pPr marL="12700">
              <a:lnSpc>
                <a:spcPct val="100000"/>
              </a:lnSpc>
              <a:spcBef>
                <a:spcPts val="100"/>
              </a:spcBef>
              <a:tabLst>
                <a:tab pos="4197985" algn="l"/>
              </a:tabLst>
            </a:pPr>
            <a:r>
              <a:rPr sz="2800" b="1" spc="-10" dirty="0">
                <a:uFill>
                  <a:solidFill>
                    <a:srgbClr val="0000FF"/>
                  </a:solidFill>
                </a:uFill>
                <a:latin typeface="Georgia"/>
                <a:cs typeface="Georgia"/>
              </a:rPr>
              <a:t>Fixed</a:t>
            </a:r>
            <a:r>
              <a:rPr sz="2800" b="1" spc="5" dirty="0">
                <a:uFill>
                  <a:solidFill>
                    <a:srgbClr val="0000FF"/>
                  </a:solidFill>
                </a:uFill>
                <a:latin typeface="Georgia"/>
                <a:cs typeface="Georgia"/>
              </a:rPr>
              <a:t> </a:t>
            </a:r>
            <a:r>
              <a:rPr sz="2800" b="1" spc="-5" dirty="0">
                <a:uFill>
                  <a:solidFill>
                    <a:srgbClr val="0000FF"/>
                  </a:solidFill>
                </a:uFill>
                <a:latin typeface="Georgia"/>
                <a:cs typeface="Georgia"/>
              </a:rPr>
              <a:t>inputs</a:t>
            </a:r>
            <a:r>
              <a:rPr sz="2800" b="1" spc="-5" dirty="0">
                <a:solidFill>
                  <a:srgbClr val="0000FF"/>
                </a:solidFill>
                <a:latin typeface="Georgia"/>
                <a:cs typeface="Georgia"/>
              </a:rPr>
              <a:t>	</a:t>
            </a:r>
            <a:r>
              <a:rPr lang="en-US" sz="2800" b="1" spc="-5" dirty="0" smtClean="0">
                <a:solidFill>
                  <a:srgbClr val="0000FF"/>
                </a:solidFill>
                <a:latin typeface="Georgia"/>
                <a:cs typeface="Georgia"/>
              </a:rPr>
              <a:t>                     </a:t>
            </a:r>
            <a:r>
              <a:rPr sz="2800" b="1" spc="-5" dirty="0" smtClean="0">
                <a:uFill>
                  <a:solidFill>
                    <a:srgbClr val="0000FF"/>
                  </a:solidFill>
                </a:uFill>
                <a:latin typeface="Georgia"/>
                <a:cs typeface="Georgia"/>
              </a:rPr>
              <a:t>Variable</a:t>
            </a:r>
            <a:r>
              <a:rPr sz="2800" b="1" spc="-80" dirty="0" smtClean="0">
                <a:uFill>
                  <a:solidFill>
                    <a:srgbClr val="0000FF"/>
                  </a:solidFill>
                </a:uFill>
                <a:latin typeface="Georgia"/>
                <a:cs typeface="Georgia"/>
              </a:rPr>
              <a:t> </a:t>
            </a:r>
            <a:r>
              <a:rPr sz="2800" b="1" spc="-5" dirty="0">
                <a:uFill>
                  <a:solidFill>
                    <a:srgbClr val="0000FF"/>
                  </a:solidFill>
                </a:uFill>
                <a:latin typeface="Georgia"/>
                <a:cs typeface="Georgia"/>
              </a:rPr>
              <a:t>inputs</a:t>
            </a:r>
            <a:endParaRPr sz="2800" dirty="0">
              <a:latin typeface="Georgia"/>
              <a:cs typeface="Georgia"/>
            </a:endParaRPr>
          </a:p>
        </p:txBody>
      </p:sp>
      <p:sp>
        <p:nvSpPr>
          <p:cNvPr id="15" name="object 15"/>
          <p:cNvSpPr txBox="1"/>
          <p:nvPr/>
        </p:nvSpPr>
        <p:spPr>
          <a:xfrm>
            <a:off x="6096000" y="1524000"/>
            <a:ext cx="4565094" cy="2644314"/>
          </a:xfrm>
          <a:prstGeom prst="rect">
            <a:avLst/>
          </a:prstGeom>
        </p:spPr>
        <p:txBody>
          <a:bodyPr vert="horz" wrap="square" lIns="0" tIns="12700" rIns="0" bIns="0" rtlCol="0">
            <a:spAutoFit/>
          </a:bodyPr>
          <a:lstStyle/>
          <a:p>
            <a:pPr marL="381000" marR="30480" indent="-342900">
              <a:lnSpc>
                <a:spcPct val="99900"/>
              </a:lnSpc>
              <a:spcBef>
                <a:spcPts val="100"/>
              </a:spcBef>
              <a:buClr>
                <a:srgbClr val="D06248"/>
              </a:buClr>
              <a:buSzPct val="84782"/>
              <a:buFont typeface="Arial" pitchFamily="34" charset="0"/>
              <a:buChar char="•"/>
              <a:tabLst>
                <a:tab pos="311150" algn="l"/>
              </a:tabLst>
            </a:pPr>
            <a:r>
              <a:rPr sz="2300" dirty="0">
                <a:latin typeface="Georgia"/>
                <a:cs typeface="Georgia"/>
              </a:rPr>
              <a:t>In </a:t>
            </a:r>
            <a:r>
              <a:rPr sz="2300" spc="-5" dirty="0">
                <a:latin typeface="Georgia"/>
                <a:cs typeface="Georgia"/>
              </a:rPr>
              <a:t>the long </a:t>
            </a:r>
            <a:r>
              <a:rPr sz="2300" dirty="0">
                <a:latin typeface="Georgia"/>
                <a:cs typeface="Georgia"/>
              </a:rPr>
              <a:t>run all </a:t>
            </a:r>
            <a:r>
              <a:rPr sz="2300" spc="-5" dirty="0">
                <a:latin typeface="Georgia"/>
                <a:cs typeface="Georgia"/>
              </a:rPr>
              <a:t>factors  </a:t>
            </a:r>
            <a:r>
              <a:rPr sz="2300" dirty="0">
                <a:latin typeface="Georgia"/>
                <a:cs typeface="Georgia"/>
              </a:rPr>
              <a:t>of </a:t>
            </a:r>
            <a:r>
              <a:rPr sz="2300" spc="-5" dirty="0">
                <a:latin typeface="Georgia"/>
                <a:cs typeface="Georgia"/>
              </a:rPr>
              <a:t>production </a:t>
            </a:r>
            <a:r>
              <a:rPr sz="2300" dirty="0">
                <a:latin typeface="Georgia"/>
                <a:cs typeface="Georgia"/>
              </a:rPr>
              <a:t>are </a:t>
            </a:r>
            <a:r>
              <a:rPr sz="2300" spc="-5" dirty="0">
                <a:latin typeface="Georgia"/>
                <a:cs typeface="Georgia"/>
              </a:rPr>
              <a:t>varies  according to </a:t>
            </a:r>
            <a:r>
              <a:rPr sz="2300" dirty="0">
                <a:latin typeface="Georgia"/>
                <a:cs typeface="Georgia"/>
              </a:rPr>
              <a:t>the </a:t>
            </a:r>
            <a:r>
              <a:rPr sz="2300" spc="-5" dirty="0">
                <a:latin typeface="Georgia"/>
                <a:cs typeface="Georgia"/>
              </a:rPr>
              <a:t>volume </a:t>
            </a:r>
            <a:r>
              <a:rPr sz="2300" dirty="0">
                <a:latin typeface="Georgia"/>
                <a:cs typeface="Georgia"/>
              </a:rPr>
              <a:t>of  </a:t>
            </a:r>
            <a:r>
              <a:rPr sz="2300" spc="-5" dirty="0">
                <a:latin typeface="Georgia"/>
                <a:cs typeface="Georgia"/>
              </a:rPr>
              <a:t>outputs.</a:t>
            </a:r>
            <a:endParaRPr sz="2300" dirty="0">
              <a:latin typeface="Georgia"/>
              <a:cs typeface="Georgia"/>
            </a:endParaRPr>
          </a:p>
          <a:p>
            <a:pPr marL="381000" marR="54610" indent="-342900">
              <a:lnSpc>
                <a:spcPct val="100000"/>
              </a:lnSpc>
              <a:spcBef>
                <a:spcPts val="580"/>
              </a:spcBef>
              <a:buClr>
                <a:srgbClr val="D06248"/>
              </a:buClr>
              <a:buSzPct val="84782"/>
              <a:buFont typeface="Arial" pitchFamily="34" charset="0"/>
              <a:buChar char="•"/>
              <a:tabLst>
                <a:tab pos="311150" algn="l"/>
              </a:tabLst>
            </a:pPr>
            <a:r>
              <a:rPr sz="2300" dirty="0">
                <a:latin typeface="Georgia"/>
                <a:cs typeface="Georgia"/>
              </a:rPr>
              <a:t>The cost of variable</a:t>
            </a:r>
            <a:r>
              <a:rPr sz="2300" spc="-80" dirty="0">
                <a:latin typeface="Georgia"/>
                <a:cs typeface="Georgia"/>
              </a:rPr>
              <a:t> </a:t>
            </a:r>
            <a:r>
              <a:rPr sz="2300" spc="-5" dirty="0">
                <a:latin typeface="Georgia"/>
                <a:cs typeface="Georgia"/>
              </a:rPr>
              <a:t>inputs  is </a:t>
            </a:r>
            <a:r>
              <a:rPr sz="2300" dirty="0">
                <a:latin typeface="Georgia"/>
                <a:cs typeface="Georgia"/>
              </a:rPr>
              <a:t>called </a:t>
            </a:r>
            <a:r>
              <a:rPr sz="2300" dirty="0">
                <a:solidFill>
                  <a:srgbClr val="FF0000"/>
                </a:solidFill>
                <a:latin typeface="Georgia"/>
                <a:cs typeface="Georgia"/>
              </a:rPr>
              <a:t>Variable</a:t>
            </a:r>
            <a:r>
              <a:rPr sz="2300" spc="-35" dirty="0">
                <a:solidFill>
                  <a:srgbClr val="FF0000"/>
                </a:solidFill>
                <a:latin typeface="Georgia"/>
                <a:cs typeface="Georgia"/>
              </a:rPr>
              <a:t> </a:t>
            </a:r>
            <a:r>
              <a:rPr sz="2300" dirty="0">
                <a:solidFill>
                  <a:srgbClr val="FF0000"/>
                </a:solidFill>
                <a:latin typeface="Georgia"/>
                <a:cs typeface="Georgia"/>
              </a:rPr>
              <a:t>Cost</a:t>
            </a:r>
            <a:endParaRPr sz="2300" dirty="0">
              <a:latin typeface="Georgia"/>
              <a:cs typeface="Georgia"/>
            </a:endParaRPr>
          </a:p>
          <a:p>
            <a:pPr marL="381000" marR="117475" indent="-342900">
              <a:lnSpc>
                <a:spcPct val="100000"/>
              </a:lnSpc>
              <a:spcBef>
                <a:spcPts val="560"/>
              </a:spcBef>
              <a:buClr>
                <a:srgbClr val="D06248"/>
              </a:buClr>
              <a:buSzPct val="84782"/>
              <a:buFont typeface="Arial" pitchFamily="34" charset="0"/>
              <a:buChar char="•"/>
              <a:tabLst>
                <a:tab pos="311150" algn="l"/>
              </a:tabLst>
            </a:pPr>
            <a:r>
              <a:rPr sz="2300" dirty="0">
                <a:latin typeface="Georgia"/>
                <a:cs typeface="Georgia"/>
              </a:rPr>
              <a:t>Example:- Raw</a:t>
            </a:r>
            <a:r>
              <a:rPr sz="2300" spc="-85" dirty="0">
                <a:latin typeface="Georgia"/>
                <a:cs typeface="Georgia"/>
              </a:rPr>
              <a:t> </a:t>
            </a:r>
            <a:r>
              <a:rPr sz="2300" dirty="0">
                <a:latin typeface="Georgia"/>
                <a:cs typeface="Georgia"/>
              </a:rPr>
              <a:t>materials,  labour,</a:t>
            </a:r>
            <a:r>
              <a:rPr sz="2300" spc="-5" dirty="0">
                <a:latin typeface="Georgia"/>
                <a:cs typeface="Georgia"/>
              </a:rPr>
              <a:t> etc</a:t>
            </a:r>
            <a:endParaRPr sz="2300" dirty="0">
              <a:latin typeface="Georgia"/>
              <a:cs typeface="Georgia"/>
            </a:endParaRPr>
          </a:p>
        </p:txBody>
      </p:sp>
    </p:spTree>
    <p:extLst>
      <p:ext uri="{BB962C8B-B14F-4D97-AF65-F5344CB8AC3E}">
        <p14:creationId xmlns:p14="http://schemas.microsoft.com/office/powerpoint/2010/main" val="23792362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BA7A045-918F-44DB-837D-7512CA899093}"/>
              </a:ext>
            </a:extLst>
          </p:cNvPr>
          <p:cNvSpPr>
            <a:spLocks noGrp="1"/>
          </p:cNvSpPr>
          <p:nvPr>
            <p:ph type="title"/>
          </p:nvPr>
        </p:nvSpPr>
        <p:spPr>
          <a:xfrm>
            <a:off x="281918" y="429459"/>
            <a:ext cx="8596668" cy="774357"/>
          </a:xfrm>
        </p:spPr>
        <p:txBody>
          <a:bodyPr/>
          <a:lstStyle/>
          <a:p>
            <a:r>
              <a:rPr lang="en-IN" dirty="0"/>
              <a:t>Time period in which a firm is operating </a:t>
            </a:r>
          </a:p>
        </p:txBody>
      </p:sp>
      <p:sp>
        <p:nvSpPr>
          <p:cNvPr id="3" name="Content Placeholder 2">
            <a:extLst>
              <a:ext uri="{FF2B5EF4-FFF2-40B4-BE49-F238E27FC236}">
                <a16:creationId xmlns:a16="http://schemas.microsoft.com/office/drawing/2014/main" xmlns="" id="{06E88651-73C2-428F-993B-203DEBA0D121}"/>
              </a:ext>
            </a:extLst>
          </p:cNvPr>
          <p:cNvSpPr>
            <a:spLocks noGrp="1"/>
          </p:cNvSpPr>
          <p:nvPr>
            <p:ph idx="1"/>
          </p:nvPr>
        </p:nvSpPr>
        <p:spPr>
          <a:xfrm>
            <a:off x="395424" y="1203816"/>
            <a:ext cx="9274002" cy="5444119"/>
          </a:xfrm>
        </p:spPr>
        <p:txBody>
          <a:bodyPr>
            <a:normAutofit lnSpcReduction="10000"/>
          </a:bodyPr>
          <a:lstStyle/>
          <a:p>
            <a:pPr>
              <a:buFont typeface="Courier New" panose="02070309020205020404" pitchFamily="49" charset="0"/>
              <a:buChar char="o"/>
            </a:pPr>
            <a:r>
              <a:rPr lang="en-US" b="1" dirty="0"/>
              <a:t>The very short run:</a:t>
            </a:r>
            <a:r>
              <a:rPr lang="en-US" dirty="0"/>
              <a:t> </a:t>
            </a:r>
          </a:p>
          <a:p>
            <a:pPr marL="0" indent="0">
              <a:buNone/>
            </a:pPr>
            <a:r>
              <a:rPr lang="en-US" dirty="0"/>
              <a:t>A firm is said to be in its very short run when the only way to increase output is by using up existing stocks of inputs.</a:t>
            </a:r>
          </a:p>
          <a:p>
            <a:pPr>
              <a:buFont typeface="Courier New" panose="02070309020205020404" pitchFamily="49" charset="0"/>
              <a:buChar char="o"/>
            </a:pPr>
            <a:r>
              <a:rPr lang="en-US" b="1" dirty="0"/>
              <a:t>The short run:</a:t>
            </a:r>
          </a:p>
          <a:p>
            <a:pPr marL="0" indent="0">
              <a:buNone/>
            </a:pPr>
            <a:r>
              <a:rPr lang="en-US" dirty="0"/>
              <a:t>A firm is said to be in its short run when it can increase its output by using more variable factors, such as by hiring more workers, but not by increasing its fixed factors. In the short run firms do not use extra fixed factors, such moving to new premises, to increase output. Therefore, in the short run at least one factor of production is fixed.</a:t>
            </a:r>
          </a:p>
          <a:p>
            <a:pPr>
              <a:buFont typeface="Courier New" panose="02070309020205020404" pitchFamily="49" charset="0"/>
              <a:buChar char="o"/>
            </a:pPr>
            <a:r>
              <a:rPr lang="en-US" b="1" dirty="0"/>
              <a:t>The long run:</a:t>
            </a:r>
          </a:p>
          <a:p>
            <a:pPr marL="0" indent="0">
              <a:buNone/>
            </a:pPr>
            <a:r>
              <a:rPr lang="en-US" dirty="0"/>
              <a:t>A firm enters its long run when it increases its scale of operations. Increasing scale means that no factor of production is fixed, and all are variable. Typically, this means that a firm expands by building or renting larger premises, purchasing or leasing new machinery and employing more workers.</a:t>
            </a:r>
          </a:p>
          <a:p>
            <a:pPr marL="0" indent="0">
              <a:buNone/>
            </a:pPr>
            <a:r>
              <a:rPr lang="en-US" b="1" dirty="0"/>
              <a:t>The very long run:</a:t>
            </a:r>
          </a:p>
          <a:p>
            <a:pPr marL="0" indent="0">
              <a:buNone/>
            </a:pPr>
            <a:r>
              <a:rPr lang="en-US" dirty="0"/>
              <a:t>A whole industry enters the very long run when there is a significant change in the use of technology. For example, the widespread use of the internet to book holidays has drastically altered how the holiday industry is structured.</a:t>
            </a:r>
          </a:p>
          <a:p>
            <a:pPr>
              <a:buFont typeface="Courier New" panose="02070309020205020404" pitchFamily="49" charset="0"/>
              <a:buChar char="o"/>
            </a:pPr>
            <a:endParaRPr lang="en-IN" dirty="0"/>
          </a:p>
        </p:txBody>
      </p:sp>
    </p:spTree>
    <p:extLst>
      <p:ext uri="{BB962C8B-B14F-4D97-AF65-F5344CB8AC3E}">
        <p14:creationId xmlns:p14="http://schemas.microsoft.com/office/powerpoint/2010/main" val="35159745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BAF2A85-0757-4CF0-B2EB-30BC8CD63A82}"/>
              </a:ext>
            </a:extLst>
          </p:cNvPr>
          <p:cNvSpPr>
            <a:spLocks noGrp="1"/>
          </p:cNvSpPr>
          <p:nvPr>
            <p:ph type="title"/>
          </p:nvPr>
        </p:nvSpPr>
        <p:spPr/>
        <p:txBody>
          <a:bodyPr/>
          <a:lstStyle/>
          <a:p>
            <a:r>
              <a:rPr lang="en-IN" dirty="0"/>
              <a:t>Time period for market operations</a:t>
            </a:r>
          </a:p>
        </p:txBody>
      </p:sp>
      <p:sp>
        <p:nvSpPr>
          <p:cNvPr id="3" name="Content Placeholder 2">
            <a:extLst>
              <a:ext uri="{FF2B5EF4-FFF2-40B4-BE49-F238E27FC236}">
                <a16:creationId xmlns:a16="http://schemas.microsoft.com/office/drawing/2014/main" xmlns="" id="{3CB02E3C-50F3-43AF-8379-B6374A2ACD78}"/>
              </a:ext>
            </a:extLst>
          </p:cNvPr>
          <p:cNvSpPr>
            <a:spLocks noGrp="1"/>
          </p:cNvSpPr>
          <p:nvPr>
            <p:ph idx="1"/>
          </p:nvPr>
        </p:nvSpPr>
        <p:spPr>
          <a:xfrm>
            <a:off x="370703" y="1507525"/>
            <a:ext cx="9341708" cy="4942702"/>
          </a:xfrm>
        </p:spPr>
        <p:txBody>
          <a:bodyPr anchor="ctr">
            <a:normAutofit lnSpcReduction="10000"/>
          </a:bodyPr>
          <a:lstStyle/>
          <a:p>
            <a:pPr marL="0" indent="0">
              <a:buNone/>
            </a:pPr>
            <a:r>
              <a:rPr lang="en-US" sz="2400" dirty="0"/>
              <a:t>A whole market can also be considered in terms of the short and long run.</a:t>
            </a:r>
          </a:p>
          <a:p>
            <a:endParaRPr lang="en-US" sz="2400" dirty="0"/>
          </a:p>
          <a:p>
            <a:r>
              <a:rPr lang="en-US" sz="2400" b="1" dirty="0"/>
              <a:t>The industry short run</a:t>
            </a:r>
          </a:p>
          <a:p>
            <a:pPr marL="0" indent="0">
              <a:buNone/>
            </a:pPr>
            <a:r>
              <a:rPr lang="en-US" sz="2400" dirty="0"/>
              <a:t>An industry is in its short run when its capacity is fixed. This usually means that the number of firms in the industry is fixed, with no new firms entering or leaving the market.</a:t>
            </a:r>
          </a:p>
          <a:p>
            <a:endParaRPr lang="en-US" sz="2400" dirty="0"/>
          </a:p>
          <a:p>
            <a:r>
              <a:rPr lang="en-US" sz="2400" b="1" dirty="0"/>
              <a:t>The Industry long run</a:t>
            </a:r>
          </a:p>
          <a:p>
            <a:pPr marL="0" indent="0">
              <a:buNone/>
            </a:pPr>
            <a:r>
              <a:rPr lang="en-US" sz="2400" dirty="0"/>
              <a:t>This exists when there is an increase, or decrease, in the capacity of the industry to produce, and this usually means that the number of firms in a given market increases, or decreases.</a:t>
            </a:r>
            <a:endParaRPr lang="en-IN" sz="2400" dirty="0"/>
          </a:p>
        </p:txBody>
      </p:sp>
    </p:spTree>
    <p:extLst>
      <p:ext uri="{BB962C8B-B14F-4D97-AF65-F5344CB8AC3E}">
        <p14:creationId xmlns:p14="http://schemas.microsoft.com/office/powerpoint/2010/main" val="17950884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B5E8E5-9B9C-4E85-A095-09E66D08DFD5}"/>
              </a:ext>
            </a:extLst>
          </p:cNvPr>
          <p:cNvSpPr>
            <a:spLocks noGrp="1"/>
          </p:cNvSpPr>
          <p:nvPr>
            <p:ph type="title"/>
          </p:nvPr>
        </p:nvSpPr>
        <p:spPr>
          <a:xfrm>
            <a:off x="677334" y="165849"/>
            <a:ext cx="8596668" cy="650789"/>
          </a:xfrm>
        </p:spPr>
        <p:txBody>
          <a:bodyPr/>
          <a:lstStyle/>
          <a:p>
            <a:r>
              <a:rPr lang="en-IN" dirty="0"/>
              <a:t>Short Run Production Function</a:t>
            </a:r>
          </a:p>
        </p:txBody>
      </p:sp>
      <p:sp>
        <p:nvSpPr>
          <p:cNvPr id="3" name="Content Placeholder 2">
            <a:extLst>
              <a:ext uri="{FF2B5EF4-FFF2-40B4-BE49-F238E27FC236}">
                <a16:creationId xmlns:a16="http://schemas.microsoft.com/office/drawing/2014/main" xmlns="" id="{3E8A9E12-EB2E-40C3-98F1-C8AAED40AE1F}"/>
              </a:ext>
            </a:extLst>
          </p:cNvPr>
          <p:cNvSpPr>
            <a:spLocks noGrp="1"/>
          </p:cNvSpPr>
          <p:nvPr>
            <p:ph idx="1"/>
          </p:nvPr>
        </p:nvSpPr>
        <p:spPr>
          <a:xfrm>
            <a:off x="296562" y="1136822"/>
            <a:ext cx="8977440" cy="5555329"/>
          </a:xfrm>
        </p:spPr>
        <p:txBody>
          <a:bodyPr/>
          <a:lstStyle/>
          <a:p>
            <a:r>
              <a:rPr lang="en-US" dirty="0"/>
              <a:t>In short run production assumes there is at least one fixed factor input</a:t>
            </a:r>
          </a:p>
          <a:p>
            <a:r>
              <a:rPr lang="en-US" b="1" dirty="0"/>
              <a:t>Production function:</a:t>
            </a:r>
          </a:p>
          <a:p>
            <a:r>
              <a:rPr lang="en-US" dirty="0"/>
              <a:t>Shows the functional relationship between physical inputs (or factors of production) and output. It assumed inputs as the explanatory or independent variable and output as the dependent variable. Mathematically, we may write this as follows:</a:t>
            </a:r>
          </a:p>
          <a:p>
            <a:pPr marL="0" indent="0" algn="ctr">
              <a:buNone/>
            </a:pPr>
            <a:r>
              <a:rPr lang="en-US" dirty="0"/>
              <a:t>Q = f (L,K)</a:t>
            </a:r>
          </a:p>
          <a:p>
            <a:endParaRPr lang="en-US" dirty="0"/>
          </a:p>
          <a:p>
            <a:pPr marL="0" indent="0">
              <a:buNone/>
            </a:pPr>
            <a:r>
              <a:rPr lang="en-US" dirty="0"/>
              <a:t>Here, ‘Q’ represents the output, whereas ‘L’ and ‘K’ are the inputs, representing </a:t>
            </a:r>
            <a:r>
              <a:rPr lang="en-US" dirty="0" err="1"/>
              <a:t>labour</a:t>
            </a:r>
            <a:r>
              <a:rPr lang="en-US" dirty="0"/>
              <a:t> and capital (such as machinery) respectively. Note that there may be many other factors as well but we have assumed two-factor inputs here.</a:t>
            </a:r>
          </a:p>
          <a:p>
            <a:pPr marL="0" indent="0">
              <a:buNone/>
            </a:pPr>
            <a:r>
              <a:rPr lang="en-US" dirty="0"/>
              <a:t>The short-run production function defines the relationship between one variable factor (keeping all other factors fixed) and the output. The law of returns to a factor explains such a production function.</a:t>
            </a:r>
            <a:endParaRPr lang="en-IN" dirty="0"/>
          </a:p>
        </p:txBody>
      </p:sp>
    </p:spTree>
    <p:extLst>
      <p:ext uri="{BB962C8B-B14F-4D97-AF65-F5344CB8AC3E}">
        <p14:creationId xmlns:p14="http://schemas.microsoft.com/office/powerpoint/2010/main" val="116942933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578</TotalTime>
  <Words>4872</Words>
  <Application>Microsoft Office PowerPoint</Application>
  <PresentationFormat>Custom</PresentationFormat>
  <Paragraphs>360</Paragraphs>
  <Slides>40</Slides>
  <Notes>0</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Facet</vt:lpstr>
      <vt:lpstr>PowerPoint Presentation</vt:lpstr>
      <vt:lpstr>PowerPoint Presentation</vt:lpstr>
      <vt:lpstr>Production Function</vt:lpstr>
      <vt:lpstr>Factors of Production</vt:lpstr>
      <vt:lpstr>Inputs : Fixed inputs and Variable inputs</vt:lpstr>
      <vt:lpstr>PowerPoint Presentation</vt:lpstr>
      <vt:lpstr>Time period in which a firm is operating </vt:lpstr>
      <vt:lpstr>Time period for market operations</vt:lpstr>
      <vt:lpstr>Short Run Production Function</vt:lpstr>
      <vt:lpstr>Long Run Production Function</vt:lpstr>
      <vt:lpstr>Total Product, Average Product and Marginal Product</vt:lpstr>
      <vt:lpstr>Law of Production Function</vt:lpstr>
      <vt:lpstr>Law of Variable Proportion</vt:lpstr>
      <vt:lpstr>Stages of Production</vt:lpstr>
      <vt:lpstr>Stages in Law of variable proportion</vt:lpstr>
      <vt:lpstr>Law of Diminishing Returns</vt:lpstr>
      <vt:lpstr>Stages of Production</vt:lpstr>
      <vt:lpstr>Relationships among Total, Marginal and Average Products of Labor</vt:lpstr>
      <vt:lpstr>Relationship between Average Product and Marginal Product</vt:lpstr>
      <vt:lpstr>Table depicting stages of production</vt:lpstr>
      <vt:lpstr>Law of Variable Proportions (additional)</vt:lpstr>
      <vt:lpstr>PowerPoint Presentation</vt:lpstr>
      <vt:lpstr>Production Functions of two variable inputs</vt:lpstr>
      <vt:lpstr>Production function with Two variable inputs (both capital (K) and Labour (L) are variable inputs</vt:lpstr>
      <vt:lpstr>Isoquants</vt:lpstr>
      <vt:lpstr>Isoquant Curve</vt:lpstr>
      <vt:lpstr>PowerPoint Presentation</vt:lpstr>
      <vt:lpstr>PowerPoint Presentation</vt:lpstr>
      <vt:lpstr>Economic Region of Production and Ridge Lines</vt:lpstr>
      <vt:lpstr>Isoquant Map</vt:lpstr>
      <vt:lpstr>Isocost line</vt:lpstr>
      <vt:lpstr>Profit maximisation and equilibrium</vt:lpstr>
      <vt:lpstr>THE LAWS OF RETURNS TO SCALE</vt:lpstr>
      <vt:lpstr>PowerPoint Presentation</vt:lpstr>
      <vt:lpstr>PowerPoint Presentation</vt:lpstr>
      <vt:lpstr>Graphical Representation of Returns to Scale</vt:lpstr>
      <vt:lpstr>The returns to scale</vt:lpstr>
      <vt:lpstr>Expansion Path and Price Factor curve</vt:lpstr>
      <vt:lpstr>Expansion path and technical change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Production Analysis</dc:title>
  <dc:creator>namrata bhardwaj</dc:creator>
  <cp:lastModifiedBy>LAZARUS</cp:lastModifiedBy>
  <cp:revision>50</cp:revision>
  <dcterms:created xsi:type="dcterms:W3CDTF">2020-10-02T18:07:02Z</dcterms:created>
  <dcterms:modified xsi:type="dcterms:W3CDTF">2021-04-11T05:50:14Z</dcterms:modified>
</cp:coreProperties>
</file>