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2" r:id="rId2"/>
    <p:sldMasterId id="2147483719" r:id="rId3"/>
  </p:sldMasterIdLst>
  <p:notesMasterIdLst>
    <p:notesMasterId r:id="rId20"/>
  </p:notesMasterIdLst>
  <p:sldIdLst>
    <p:sldId id="273" r:id="rId4"/>
    <p:sldId id="257" r:id="rId5"/>
    <p:sldId id="258" r:id="rId6"/>
    <p:sldId id="259" r:id="rId7"/>
    <p:sldId id="260" r:id="rId8"/>
    <p:sldId id="261" r:id="rId9"/>
    <p:sldId id="265" r:id="rId10"/>
    <p:sldId id="264" r:id="rId11"/>
    <p:sldId id="262" r:id="rId12"/>
    <p:sldId id="268" r:id="rId13"/>
    <p:sldId id="266" r:id="rId14"/>
    <p:sldId id="269" r:id="rId15"/>
    <p:sldId id="272" r:id="rId16"/>
    <p:sldId id="267" r:id="rId17"/>
    <p:sldId id="27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07CA6-B9EC-4B06-AB60-538D10658AA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E6612-5672-4C8A-89D7-521F22245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8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A68BB-1730-45BF-AD17-9ED5F1B19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D6A793-38F3-42F4-A812-05B3E7C2E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976B07-5A30-4A62-8C05-84D63956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765C83-D6EB-4CEA-8D47-BE7DA1DC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8CA1B1-0343-4847-B46E-11387B6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9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5C49C4-D125-476F-9173-BD6D2355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05254C-E226-45FD-B8DC-4115413A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E854A0-5CD3-4E6D-A4AC-289C1FC3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9AC432-D01F-4FCC-9CA0-82298E53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F5742C-3DDC-43B8-A4BE-066CE7E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9A78D22-0125-4139-86EB-8DC8CE7F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90320D-293A-4B35-A891-36D82D3D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A5D920-9519-400A-98E1-87854B8E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B6D4A-9C14-40BD-B24B-DF7AA80D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2D6D5-A23E-44EF-8DA4-CDA2CF35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2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27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6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15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9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62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34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21898-E295-4074-B552-5AAA98EA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E60743-AE07-4B0F-9C39-B3041CB4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FD0E5-817B-4FF4-8405-B0BDF84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039F2D-5CDC-46D7-9DBB-45739444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C472D8-2B73-44B3-BE8F-4E0D7B8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38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32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40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7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805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79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1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83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85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276A9-C311-4783-87EB-E15DCFF8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C41EBC-AF26-44C4-9036-81237957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2375AB-A047-49A2-B97E-FCE24B4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EED43-BEFB-4F48-B2C7-564923EB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B07FBE-AD67-4CE0-8B41-257D41A1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8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7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79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5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83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63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442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44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78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3597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3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F714C-8C5F-420B-AA18-398D75EA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1049E-0C3A-4D84-BDB4-395891FB6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084DE2-905C-41DE-A8C4-0F3F6AC4D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E5E099-3E89-456E-A547-65B9E2B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955D9-221C-4A85-B826-B9C33AD3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A349EA-43F9-4EC4-BEBC-536D3D38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110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69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8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431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18C4-46A6-448A-A31C-99F0281A8CB3}" type="slidenum">
              <a:rPr lang="en-IN" smtClean="0">
                <a:solidFill>
                  <a:srgbClr val="90C226"/>
                </a:solidFill>
              </a:rPr>
              <a:pPr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0E8E6-A498-4B4D-B7BA-A8AF48DC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02C873-CCAE-4E12-8DC8-B7B0B203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698FFD-1135-473B-9CF0-4E55BD16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E7C33D-7D6F-4BB8-B265-09680D3CA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495BA8E-7A67-4A38-A567-662FEF94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E12DC52-2B84-4B98-B938-28D76590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8C38BDC-D22E-4E29-8B34-F32ED581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E281E96-120B-400B-AB92-BD868BC8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4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E1C7B-9EE4-43F1-BF83-D0BF494D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C674F68-EC52-4B9C-99D2-8C0D84AD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1209AE-0D9B-476A-8271-0DE1A5C0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7ABAC-CF78-4E05-8BA6-98A3EFB2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7223AD-C904-4204-8C52-82249126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79FF27-132C-4883-916C-AC5E77D6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4D8701-EA3F-435B-93C0-AB781A0B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315D8-26FA-410E-B989-E6EE9D24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D186B4-D189-4625-8C3E-AAAD0E47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9ADE10-AC48-40DE-9E2C-5954422F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731B46-AB17-4DBD-B038-F19CF402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217C6B-EEF0-4C44-8BEB-1B109371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ACC5C-5CFE-44F0-8173-BCC98640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CF870-5A60-4717-9D9E-93BE59AE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EA3ED17-39E9-4928-9E43-3786BBDB6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3FF058-1C9C-437A-82BB-2743F07BF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8A3D24-BA25-4422-80CE-F1E620E2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E89AB9-FD98-463C-A5D4-B3FFB3C4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ED861-DDC9-4B19-A8F0-6F2A42CD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2E1241D-919C-47F7-BC95-5CAAA4E1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02B2E2-26D3-4366-86DC-2881C538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5E4412-50C6-4499-BE17-CCBA24F9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73CE-8F75-4A54-BB34-AE2529A2154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804098-C660-4D6E-81AE-98F174F4E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A124FF-6847-4895-AD76-915B772BE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E101-2B74-4E67-9650-6CE8EBCE2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15A818C4-46A6-448A-A31C-99F0281A8CB3}" type="slidenum">
              <a:rPr lang="en-IN" smtClean="0">
                <a:solidFill>
                  <a:srgbClr val="90C226"/>
                </a:solidFill>
              </a:rPr>
              <a:pPr defTabSz="457200"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BF0438A-A7B5-4A7C-B5F4-4690A5753C5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06-03-2024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15A818C4-46A6-448A-A31C-99F0281A8CB3}" type="slidenum">
              <a:rPr lang="en-IN" smtClean="0">
                <a:solidFill>
                  <a:srgbClr val="90C226"/>
                </a:solidFill>
              </a:rPr>
              <a:pPr defTabSz="457200"/>
              <a:t>‹#›</a:t>
            </a:fld>
            <a:endParaRPr lang="en-IN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3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3200" y="6697980"/>
            <a:ext cx="117856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705600"/>
            <a:ext cx="12192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11774" y="582929"/>
            <a:ext cx="82169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3700" algn="l"/>
              </a:tabLst>
            </a:pPr>
            <a:r>
              <a:rPr sz="3300" spc="-5" dirty="0"/>
              <a:t>Law</a:t>
            </a:r>
            <a:r>
              <a:rPr sz="3300" spc="5" dirty="0"/>
              <a:t> </a:t>
            </a:r>
            <a:r>
              <a:rPr sz="3300" dirty="0" smtClean="0"/>
              <a:t>of</a:t>
            </a:r>
            <a:r>
              <a:rPr lang="en-US" sz="3300" dirty="0" smtClean="0"/>
              <a:t> </a:t>
            </a:r>
            <a:r>
              <a:rPr sz="3300" spc="-5" dirty="0" smtClean="0"/>
              <a:t>Production</a:t>
            </a:r>
            <a:r>
              <a:rPr sz="3300" spc="-45" dirty="0" smtClean="0"/>
              <a:t> </a:t>
            </a:r>
            <a:r>
              <a:rPr sz="3300" spc="-5" dirty="0"/>
              <a:t>Function</a:t>
            </a:r>
            <a:endParaRPr sz="3300" dirty="0"/>
          </a:p>
        </p:txBody>
      </p:sp>
      <p:sp>
        <p:nvSpPr>
          <p:cNvPr id="14" name="object 14"/>
          <p:cNvSpPr txBox="1"/>
          <p:nvPr/>
        </p:nvSpPr>
        <p:spPr>
          <a:xfrm>
            <a:off x="316524" y="1524000"/>
            <a:ext cx="112658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defTabSz="457200">
              <a:spcBef>
                <a:spcPts val="100"/>
              </a:spcBef>
              <a:buFont typeface="Arial" pitchFamily="34" charset="0"/>
              <a:buChar char="•"/>
            </a:pPr>
            <a:r>
              <a:rPr sz="2700" b="1" spc="-5" dirty="0">
                <a:solidFill>
                  <a:srgbClr val="0000FF"/>
                </a:solidFill>
                <a:latin typeface="Georgia"/>
                <a:cs typeface="Georgia"/>
              </a:rPr>
              <a:t>Laws of Variable proportion</a:t>
            </a:r>
            <a:r>
              <a:rPr sz="2700" spc="-5" dirty="0">
                <a:solidFill>
                  <a:prstClr val="black"/>
                </a:solidFill>
                <a:latin typeface="Georgia"/>
                <a:cs typeface="Georgia"/>
              </a:rPr>
              <a:t>- Law of  Diminishing Return </a:t>
            </a:r>
            <a:r>
              <a:rPr sz="2700" dirty="0">
                <a:solidFill>
                  <a:prstClr val="black"/>
                </a:solidFill>
                <a:latin typeface="Georgia"/>
                <a:cs typeface="Georgia"/>
              </a:rPr>
              <a:t>(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Short run </a:t>
            </a:r>
            <a:r>
              <a:rPr sz="2700" spc="-5" dirty="0">
                <a:solidFill>
                  <a:prstClr val="black"/>
                </a:solidFill>
                <a:latin typeface="Georgia"/>
                <a:cs typeface="Georgia"/>
              </a:rPr>
              <a:t>production  function </a:t>
            </a:r>
            <a:r>
              <a:rPr sz="2700" dirty="0">
                <a:solidFill>
                  <a:prstClr val="black"/>
                </a:solidFill>
                <a:latin typeface="Georgia"/>
                <a:cs typeface="Georgia"/>
              </a:rPr>
              <a:t>with </a:t>
            </a:r>
            <a:r>
              <a:rPr sz="2700" spc="-10" dirty="0">
                <a:solidFill>
                  <a:prstClr val="black"/>
                </a:solidFill>
                <a:latin typeface="Georgia"/>
                <a:cs typeface="Georgia"/>
              </a:rPr>
              <a:t>at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least </a:t>
            </a:r>
            <a:r>
              <a:rPr sz="2700" dirty="0">
                <a:solidFill>
                  <a:srgbClr val="FF0000"/>
                </a:solidFill>
                <a:latin typeface="Georgia"/>
                <a:cs typeface="Georgia"/>
              </a:rPr>
              <a:t>one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 </a:t>
            </a:r>
            <a:r>
              <a:rPr sz="2700" dirty="0">
                <a:solidFill>
                  <a:srgbClr val="FF0000"/>
                </a:solidFill>
                <a:latin typeface="Georgia"/>
                <a:cs typeface="Georgia"/>
              </a:rPr>
              <a:t>is</a:t>
            </a:r>
            <a:r>
              <a:rPr sz="27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700" spc="-5" dirty="0">
                <a:solidFill>
                  <a:prstClr val="black"/>
                </a:solidFill>
                <a:latin typeface="Georgia"/>
                <a:cs typeface="Georgia"/>
              </a:rPr>
              <a:t>)</a:t>
            </a:r>
            <a:endParaRPr sz="27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524" y="2754923"/>
            <a:ext cx="1141436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defTabSz="457200">
              <a:spcBef>
                <a:spcPts val="100"/>
              </a:spcBef>
              <a:buFont typeface="Arial" pitchFamily="34" charset="0"/>
              <a:buChar char="•"/>
            </a:pPr>
            <a:r>
              <a:rPr sz="2700" b="1" spc="-5" dirty="0">
                <a:solidFill>
                  <a:srgbClr val="0000FF"/>
                </a:solidFill>
                <a:latin typeface="Georgia"/>
                <a:cs typeface="Georgia"/>
              </a:rPr>
              <a:t>Laws of Return scales </a:t>
            </a:r>
            <a:r>
              <a:rPr sz="2700" dirty="0">
                <a:solidFill>
                  <a:prstClr val="black"/>
                </a:solidFill>
                <a:latin typeface="Georgia"/>
                <a:cs typeface="Georgia"/>
              </a:rPr>
              <a:t>–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Long run </a:t>
            </a:r>
            <a:r>
              <a:rPr sz="2700" spc="-5" dirty="0">
                <a:solidFill>
                  <a:prstClr val="black"/>
                </a:solidFill>
                <a:latin typeface="Georgia"/>
                <a:cs typeface="Georgia"/>
              </a:rPr>
              <a:t>production  function </a:t>
            </a:r>
            <a:r>
              <a:rPr sz="2700" dirty="0">
                <a:solidFill>
                  <a:prstClr val="black"/>
                </a:solidFill>
                <a:latin typeface="Georgia"/>
                <a:cs typeface="Georgia"/>
              </a:rPr>
              <a:t>with </a:t>
            </a:r>
            <a:r>
              <a:rPr sz="2700" spc="-10" dirty="0">
                <a:solidFill>
                  <a:srgbClr val="FF0000"/>
                </a:solidFill>
                <a:latin typeface="Georgia"/>
                <a:cs typeface="Georgia"/>
              </a:rPr>
              <a:t>all </a:t>
            </a:r>
            <a:r>
              <a:rPr sz="2700" dirty="0">
                <a:solidFill>
                  <a:srgbClr val="FF0000"/>
                </a:solidFill>
                <a:latin typeface="Georgia"/>
                <a:cs typeface="Georgia"/>
              </a:rPr>
              <a:t>inputs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factors are</a:t>
            </a:r>
            <a:r>
              <a:rPr sz="2700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700" spc="-5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  <a:endParaRPr sz="27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064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700" b="1" spc="-5" dirty="0">
                <a:solidFill>
                  <a:srgbClr val="0000FF"/>
                </a:solidFill>
                <a:latin typeface="Georgia"/>
                <a:ea typeface="+mn-ea"/>
                <a:cs typeface="Georgia"/>
              </a:rPr>
              <a:t>Laws of Variable proportion</a:t>
            </a:r>
            <a:r>
              <a:rPr lang="en-IN" sz="2700" spc="-5" dirty="0">
                <a:solidFill>
                  <a:prstClr val="black"/>
                </a:solidFill>
                <a:latin typeface="Georgia"/>
                <a:ea typeface="+mn-ea"/>
                <a:cs typeface="Georgia"/>
              </a:rPr>
              <a:t>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Meaning: Only one factor is increased( Variable ) keeping other factors constant (fixed)</a:t>
            </a:r>
          </a:p>
          <a:p>
            <a:r>
              <a:rPr lang="en-US" dirty="0" smtClean="0"/>
              <a:t>In terms of TP: It implies with the given quantity of fixed factors, initially TP will increase at increasing rate then decreasing rate and reaches to Maximum and finally decline </a:t>
            </a:r>
          </a:p>
          <a:p>
            <a:r>
              <a:rPr lang="en-US" dirty="0" smtClean="0"/>
              <a:t>In terms of MP: Initially MP increases then it decreases to Zero but remains positive and finally while declining it becomes negative.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Technology constant</a:t>
            </a:r>
          </a:p>
          <a:p>
            <a:pPr lvl="1"/>
            <a:r>
              <a:rPr lang="en-US" dirty="0" smtClean="0"/>
              <a:t>One factor Variable and other are fixed</a:t>
            </a:r>
          </a:p>
          <a:p>
            <a:pPr lvl="1"/>
            <a:r>
              <a:rPr lang="en-US" dirty="0" smtClean="0"/>
              <a:t>All VF are identical/ equally efficient</a:t>
            </a:r>
          </a:p>
          <a:p>
            <a:pPr lvl="1"/>
            <a:r>
              <a:rPr lang="en-US" dirty="0" smtClean="0"/>
              <a:t>Short period of operation</a:t>
            </a:r>
          </a:p>
          <a:p>
            <a:pPr lvl="1"/>
            <a:r>
              <a:rPr lang="en-US" dirty="0" smtClean="0"/>
              <a:t>Factors of productions are not perfect substitutes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03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C4683-3F48-4AE1-9DFF-134987D2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5" y="301842"/>
            <a:ext cx="11670437" cy="57590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Law </a:t>
            </a:r>
            <a:endParaRPr lang="en-IN"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759154"/>
              </p:ext>
            </p:extLst>
          </p:nvPr>
        </p:nvGraphicFramePr>
        <p:xfrm>
          <a:off x="1078991" y="898449"/>
          <a:ext cx="8357618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506"/>
                <a:gridCol w="1149173"/>
                <a:gridCol w="1222916"/>
                <a:gridCol w="1253643"/>
                <a:gridCol w="1911190"/>
                <a:gridCol w="1911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Fix</a:t>
                      </a:r>
                      <a:r>
                        <a:rPr lang="en-IN" baseline="0" dirty="0" smtClean="0"/>
                        <a:t> Factor </a:t>
                      </a:r>
                    </a:p>
                    <a:p>
                      <a:pPr algn="ctr"/>
                      <a:r>
                        <a:rPr lang="en-IN" baseline="0" dirty="0" smtClean="0"/>
                        <a:t>Land(acre)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Variable Factor Labour (Units)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(Units)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(Units)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Teturns</a:t>
                      </a:r>
                      <a:r>
                        <a:rPr lang="en-US" dirty="0" smtClean="0"/>
                        <a:t> to VF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Stages of Production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TP 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 at rate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MP 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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1 </a:t>
                      </a:r>
                    </a:p>
                    <a:p>
                      <a:pPr algn="ctr"/>
                      <a:r>
                        <a:rPr lang="en-US" dirty="0" smtClean="0"/>
                        <a:t>Stage of increasing returns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TP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at rate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MP (+</a:t>
                      </a:r>
                      <a:r>
                        <a:rPr lang="en-US" dirty="0" err="1" smtClean="0">
                          <a:sym typeface="Symbol" panose="05050102010706020507" pitchFamily="18" charset="2"/>
                        </a:rPr>
                        <a:t>ive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2 </a:t>
                      </a:r>
                    </a:p>
                    <a:p>
                      <a:pPr algn="ctr"/>
                      <a:r>
                        <a:rPr lang="en-US" dirty="0" smtClean="0"/>
                        <a:t>Stage of decreasing returns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 </a:t>
                      </a:r>
                    </a:p>
                    <a:p>
                      <a:pPr algn="ctr"/>
                      <a:r>
                        <a:rPr lang="en-US" dirty="0" smtClean="0">
                          <a:sym typeface="Symbol" panose="05050102010706020507" pitchFamily="18" charset="2"/>
                        </a:rPr>
                        <a:t>MP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(-</a:t>
                      </a:r>
                      <a:r>
                        <a:rPr lang="en-IN" dirty="0" err="1" smtClean="0">
                          <a:sym typeface="Symbol" panose="05050102010706020507" pitchFamily="18" charset="2"/>
                        </a:rPr>
                        <a:t>ive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3</a:t>
                      </a:r>
                    </a:p>
                    <a:p>
                      <a:pPr algn="ctr"/>
                      <a:r>
                        <a:rPr lang="en-US" dirty="0" smtClean="0"/>
                        <a:t>Stage of negative returns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104507-1415-4F2F-9085-DF517EF1C786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</a:t>
            </a:r>
            <a:endParaRPr lang="en-US" sz="1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0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object 65"/>
          <p:cNvGrpSpPr/>
          <p:nvPr/>
        </p:nvGrpSpPr>
        <p:grpSpPr>
          <a:xfrm>
            <a:off x="2019470" y="1667001"/>
            <a:ext cx="4903893" cy="4439920"/>
            <a:chOff x="1514602" y="1667001"/>
            <a:chExt cx="3677920" cy="4439920"/>
          </a:xfrm>
        </p:grpSpPr>
        <p:sp>
          <p:nvSpPr>
            <p:cNvPr id="66" name="object 66"/>
            <p:cNvSpPr/>
            <p:nvPr/>
          </p:nvSpPr>
          <p:spPr>
            <a:xfrm>
              <a:off x="1524762" y="1677161"/>
              <a:ext cx="3657600" cy="4419600"/>
            </a:xfrm>
            <a:custGeom>
              <a:avLst/>
              <a:gdLst/>
              <a:ahLst/>
              <a:cxnLst/>
              <a:rect l="l" t="t" r="r" b="b"/>
              <a:pathLst>
                <a:path w="3657600" h="4419600">
                  <a:moveTo>
                    <a:pt x="0" y="0"/>
                  </a:moveTo>
                  <a:lnTo>
                    <a:pt x="0" y="2286000"/>
                  </a:lnTo>
                </a:path>
                <a:path w="3657600" h="4419600">
                  <a:moveTo>
                    <a:pt x="0" y="2286000"/>
                  </a:moveTo>
                  <a:lnTo>
                    <a:pt x="3657600" y="2286000"/>
                  </a:lnTo>
                </a:path>
                <a:path w="3657600" h="4419600">
                  <a:moveTo>
                    <a:pt x="0" y="2438400"/>
                  </a:moveTo>
                  <a:lnTo>
                    <a:pt x="0" y="4419600"/>
                  </a:lnTo>
                </a:path>
                <a:path w="3657600" h="4419600">
                  <a:moveTo>
                    <a:pt x="0" y="4419600"/>
                  </a:moveTo>
                  <a:lnTo>
                    <a:pt x="3657600" y="4419600"/>
                  </a:lnTo>
                </a:path>
              </a:pathLst>
            </a:custGeom>
            <a:ln w="19812"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895600" y="2819399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0" y="3276600"/>
                  </a:lnTo>
                </a:path>
              </a:pathLst>
            </a:custGeom>
            <a:ln w="12192">
              <a:solidFill>
                <a:schemeClr val="tx2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387930" y="1741677"/>
            <a:ext cx="53509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457200">
              <a:spcBef>
                <a:spcPts val="105"/>
              </a:spcBef>
            </a:pPr>
            <a:r>
              <a:rPr sz="1400" spc="-15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39595" y="1912367"/>
            <a:ext cx="8331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457200">
              <a:spcBef>
                <a:spcPts val="105"/>
              </a:spcBef>
            </a:pP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oduct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32001" y="1488947"/>
            <a:ext cx="3556000" cy="4607560"/>
          </a:xfrm>
          <a:custGeom>
            <a:avLst/>
            <a:gdLst/>
            <a:ahLst/>
            <a:cxnLst/>
            <a:rect l="l" t="t" r="r" b="b"/>
            <a:pathLst>
              <a:path w="2667000" h="4607560">
                <a:moveTo>
                  <a:pt x="0" y="2473452"/>
                </a:moveTo>
                <a:lnTo>
                  <a:pt x="2209800" y="0"/>
                </a:lnTo>
              </a:path>
              <a:path w="2667000" h="4607560">
                <a:moveTo>
                  <a:pt x="1940052" y="339851"/>
                </a:moveTo>
                <a:lnTo>
                  <a:pt x="1940052" y="4607052"/>
                </a:lnTo>
              </a:path>
              <a:path w="2667000" h="4607560">
                <a:moveTo>
                  <a:pt x="2667000" y="111251"/>
                </a:moveTo>
                <a:lnTo>
                  <a:pt x="2667000" y="4607052"/>
                </a:lnTo>
              </a:path>
            </a:pathLst>
          </a:custGeom>
          <a:ln w="12192">
            <a:solidFill>
              <a:srgbClr val="40458B"/>
            </a:solidFill>
            <a:prstDash val="sysDash"/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299370" y="3716783"/>
            <a:ext cx="62399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013711" y="1577339"/>
            <a:ext cx="4306147" cy="4838700"/>
            <a:chOff x="1510283" y="1577339"/>
            <a:chExt cx="3229610" cy="4838700"/>
          </a:xfrm>
        </p:grpSpPr>
        <p:sp>
          <p:nvSpPr>
            <p:cNvPr id="75" name="object 75"/>
            <p:cNvSpPr/>
            <p:nvPr/>
          </p:nvSpPr>
          <p:spPr>
            <a:xfrm>
              <a:off x="2210561" y="4456642"/>
              <a:ext cx="2133600" cy="1945005"/>
            </a:xfrm>
            <a:custGeom>
              <a:avLst/>
              <a:gdLst/>
              <a:ahLst/>
              <a:cxnLst/>
              <a:rect l="l" t="t" r="r" b="b"/>
              <a:pathLst>
                <a:path w="2133600" h="1945004">
                  <a:moveTo>
                    <a:pt x="0" y="584368"/>
                  </a:moveTo>
                  <a:lnTo>
                    <a:pt x="39195" y="542627"/>
                  </a:lnTo>
                  <a:lnTo>
                    <a:pt x="78286" y="501134"/>
                  </a:lnTo>
                  <a:lnTo>
                    <a:pt x="117163" y="460140"/>
                  </a:lnTo>
                  <a:lnTo>
                    <a:pt x="155716" y="419894"/>
                  </a:lnTo>
                  <a:lnTo>
                    <a:pt x="193834" y="380644"/>
                  </a:lnTo>
                  <a:lnTo>
                    <a:pt x="231409" y="342640"/>
                  </a:lnTo>
                  <a:lnTo>
                    <a:pt x="268331" y="306130"/>
                  </a:lnTo>
                  <a:lnTo>
                    <a:pt x="304489" y="271365"/>
                  </a:lnTo>
                  <a:lnTo>
                    <a:pt x="339774" y="238593"/>
                  </a:lnTo>
                  <a:lnTo>
                    <a:pt x="374076" y="208063"/>
                  </a:lnTo>
                  <a:lnTo>
                    <a:pt x="407286" y="180025"/>
                  </a:lnTo>
                  <a:lnTo>
                    <a:pt x="439293" y="154727"/>
                  </a:lnTo>
                  <a:lnTo>
                    <a:pt x="483650" y="119193"/>
                  </a:lnTo>
                  <a:lnTo>
                    <a:pt x="523597" y="85338"/>
                  </a:lnTo>
                  <a:lnTo>
                    <a:pt x="560602" y="54840"/>
                  </a:lnTo>
                  <a:lnTo>
                    <a:pt x="596138" y="29378"/>
                  </a:lnTo>
                  <a:lnTo>
                    <a:pt x="631673" y="10632"/>
                  </a:lnTo>
                  <a:lnTo>
                    <a:pt x="668678" y="279"/>
                  </a:lnTo>
                  <a:lnTo>
                    <a:pt x="708625" y="0"/>
                  </a:lnTo>
                  <a:lnTo>
                    <a:pt x="752982" y="11471"/>
                  </a:lnTo>
                  <a:lnTo>
                    <a:pt x="818243" y="46613"/>
                  </a:lnTo>
                  <a:lnTo>
                    <a:pt x="852554" y="71887"/>
                  </a:lnTo>
                  <a:lnTo>
                    <a:pt x="887842" y="101636"/>
                  </a:lnTo>
                  <a:lnTo>
                    <a:pt x="923998" y="135363"/>
                  </a:lnTo>
                  <a:lnTo>
                    <a:pt x="960913" y="172571"/>
                  </a:lnTo>
                  <a:lnTo>
                    <a:pt x="998479" y="212763"/>
                  </a:lnTo>
                  <a:lnTo>
                    <a:pt x="1036588" y="255443"/>
                  </a:lnTo>
                  <a:lnTo>
                    <a:pt x="1075130" y="300114"/>
                  </a:lnTo>
                  <a:lnTo>
                    <a:pt x="1113998" y="346281"/>
                  </a:lnTo>
                  <a:lnTo>
                    <a:pt x="1153082" y="393446"/>
                  </a:lnTo>
                  <a:lnTo>
                    <a:pt x="1192276" y="441112"/>
                  </a:lnTo>
                  <a:lnTo>
                    <a:pt x="1220288" y="475664"/>
                  </a:lnTo>
                  <a:lnTo>
                    <a:pt x="1248873" y="511817"/>
                  </a:lnTo>
                  <a:lnTo>
                    <a:pt x="1277953" y="549440"/>
                  </a:lnTo>
                  <a:lnTo>
                    <a:pt x="1307453" y="588403"/>
                  </a:lnTo>
                  <a:lnTo>
                    <a:pt x="1337295" y="628574"/>
                  </a:lnTo>
                  <a:lnTo>
                    <a:pt x="1367404" y="669823"/>
                  </a:lnTo>
                  <a:lnTo>
                    <a:pt x="1397702" y="712018"/>
                  </a:lnTo>
                  <a:lnTo>
                    <a:pt x="1428114" y="755028"/>
                  </a:lnTo>
                  <a:lnTo>
                    <a:pt x="1458563" y="798724"/>
                  </a:lnTo>
                  <a:lnTo>
                    <a:pt x="1488972" y="842972"/>
                  </a:lnTo>
                  <a:lnTo>
                    <a:pt x="1519265" y="887644"/>
                  </a:lnTo>
                  <a:lnTo>
                    <a:pt x="1549366" y="932607"/>
                  </a:lnTo>
                  <a:lnTo>
                    <a:pt x="1579198" y="977731"/>
                  </a:lnTo>
                  <a:lnTo>
                    <a:pt x="1608684" y="1022885"/>
                  </a:lnTo>
                  <a:lnTo>
                    <a:pt x="1637749" y="1067937"/>
                  </a:lnTo>
                  <a:lnTo>
                    <a:pt x="1666315" y="1112757"/>
                  </a:lnTo>
                  <a:lnTo>
                    <a:pt x="1694307" y="1157214"/>
                  </a:lnTo>
                  <a:lnTo>
                    <a:pt x="1720305" y="1199149"/>
                  </a:lnTo>
                  <a:lnTo>
                    <a:pt x="1746031" y="1241397"/>
                  </a:lnTo>
                  <a:lnTo>
                    <a:pt x="1771500" y="1283940"/>
                  </a:lnTo>
                  <a:lnTo>
                    <a:pt x="1796727" y="1326759"/>
                  </a:lnTo>
                  <a:lnTo>
                    <a:pt x="1821730" y="1369835"/>
                  </a:lnTo>
                  <a:lnTo>
                    <a:pt x="1846523" y="1413151"/>
                  </a:lnTo>
                  <a:lnTo>
                    <a:pt x="1871124" y="1456688"/>
                  </a:lnTo>
                  <a:lnTo>
                    <a:pt x="1895548" y="1500428"/>
                  </a:lnTo>
                  <a:lnTo>
                    <a:pt x="1919811" y="1544352"/>
                  </a:lnTo>
                  <a:lnTo>
                    <a:pt x="1943929" y="1588441"/>
                  </a:lnTo>
                  <a:lnTo>
                    <a:pt x="1967919" y="1632678"/>
                  </a:lnTo>
                  <a:lnTo>
                    <a:pt x="1991797" y="1677044"/>
                  </a:lnTo>
                  <a:lnTo>
                    <a:pt x="2015578" y="1721521"/>
                  </a:lnTo>
                  <a:lnTo>
                    <a:pt x="2039279" y="1766090"/>
                  </a:lnTo>
                  <a:lnTo>
                    <a:pt x="2062915" y="1810732"/>
                  </a:lnTo>
                  <a:lnTo>
                    <a:pt x="2086503" y="1855430"/>
                  </a:lnTo>
                  <a:lnTo>
                    <a:pt x="2110059" y="1900165"/>
                  </a:lnTo>
                  <a:lnTo>
                    <a:pt x="2133600" y="1944919"/>
                  </a:lnTo>
                </a:path>
              </a:pathLst>
            </a:custGeom>
            <a:ln w="28956">
              <a:solidFill>
                <a:srgbClr val="9900CC"/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524761" y="1611088"/>
              <a:ext cx="3200400" cy="2352675"/>
            </a:xfrm>
            <a:custGeom>
              <a:avLst/>
              <a:gdLst/>
              <a:ahLst/>
              <a:cxnLst/>
              <a:rect l="l" t="t" r="r" b="b"/>
              <a:pathLst>
                <a:path w="3200400" h="2352675">
                  <a:moveTo>
                    <a:pt x="0" y="2352073"/>
                  </a:moveTo>
                  <a:lnTo>
                    <a:pt x="47203" y="2327386"/>
                  </a:lnTo>
                  <a:lnTo>
                    <a:pt x="94359" y="2302670"/>
                  </a:lnTo>
                  <a:lnTo>
                    <a:pt x="141421" y="2277896"/>
                  </a:lnTo>
                  <a:lnTo>
                    <a:pt x="188342" y="2253035"/>
                  </a:lnTo>
                  <a:lnTo>
                    <a:pt x="235075" y="2228058"/>
                  </a:lnTo>
                  <a:lnTo>
                    <a:pt x="281574" y="2202936"/>
                  </a:lnTo>
                  <a:lnTo>
                    <a:pt x="327790" y="2177640"/>
                  </a:lnTo>
                  <a:lnTo>
                    <a:pt x="373678" y="2152141"/>
                  </a:lnTo>
                  <a:lnTo>
                    <a:pt x="419190" y="2126410"/>
                  </a:lnTo>
                  <a:lnTo>
                    <a:pt x="464280" y="2100418"/>
                  </a:lnTo>
                  <a:lnTo>
                    <a:pt x="508899" y="2074136"/>
                  </a:lnTo>
                  <a:lnTo>
                    <a:pt x="553002" y="2047536"/>
                  </a:lnTo>
                  <a:lnTo>
                    <a:pt x="596541" y="2020587"/>
                  </a:lnTo>
                  <a:lnTo>
                    <a:pt x="639470" y="1993261"/>
                  </a:lnTo>
                  <a:lnTo>
                    <a:pt x="681741" y="1965529"/>
                  </a:lnTo>
                  <a:lnTo>
                    <a:pt x="723308" y="1937363"/>
                  </a:lnTo>
                  <a:lnTo>
                    <a:pt x="764123" y="1908732"/>
                  </a:lnTo>
                  <a:lnTo>
                    <a:pt x="804139" y="1879609"/>
                  </a:lnTo>
                  <a:lnTo>
                    <a:pt x="843310" y="1849963"/>
                  </a:lnTo>
                  <a:lnTo>
                    <a:pt x="881588" y="1819767"/>
                  </a:lnTo>
                  <a:lnTo>
                    <a:pt x="918928" y="1788990"/>
                  </a:lnTo>
                  <a:lnTo>
                    <a:pt x="955280" y="1757605"/>
                  </a:lnTo>
                  <a:lnTo>
                    <a:pt x="990600" y="1725582"/>
                  </a:lnTo>
                  <a:lnTo>
                    <a:pt x="1028103" y="1689477"/>
                  </a:lnTo>
                  <a:lnTo>
                    <a:pt x="1064446" y="1652077"/>
                  </a:lnTo>
                  <a:lnTo>
                    <a:pt x="1099679" y="1613509"/>
                  </a:lnTo>
                  <a:lnTo>
                    <a:pt x="1133850" y="1573900"/>
                  </a:lnTo>
                  <a:lnTo>
                    <a:pt x="1167009" y="1533377"/>
                  </a:lnTo>
                  <a:lnTo>
                    <a:pt x="1199205" y="1492066"/>
                  </a:lnTo>
                  <a:lnTo>
                    <a:pt x="1230488" y="1450095"/>
                  </a:lnTo>
                  <a:lnTo>
                    <a:pt x="1260908" y="1407591"/>
                  </a:lnTo>
                  <a:lnTo>
                    <a:pt x="1290512" y="1364680"/>
                  </a:lnTo>
                  <a:lnTo>
                    <a:pt x="1319351" y="1321490"/>
                  </a:lnTo>
                  <a:lnTo>
                    <a:pt x="1347475" y="1278148"/>
                  </a:lnTo>
                  <a:lnTo>
                    <a:pt x="1374932" y="1234780"/>
                  </a:lnTo>
                  <a:lnTo>
                    <a:pt x="1401772" y="1191513"/>
                  </a:lnTo>
                  <a:lnTo>
                    <a:pt x="1428044" y="1148475"/>
                  </a:lnTo>
                  <a:lnTo>
                    <a:pt x="1453798" y="1105792"/>
                  </a:lnTo>
                  <a:lnTo>
                    <a:pt x="1479083" y="1063592"/>
                  </a:lnTo>
                  <a:lnTo>
                    <a:pt x="1503948" y="1022001"/>
                  </a:lnTo>
                  <a:lnTo>
                    <a:pt x="1528443" y="981146"/>
                  </a:lnTo>
                  <a:lnTo>
                    <a:pt x="1552617" y="941154"/>
                  </a:lnTo>
                  <a:lnTo>
                    <a:pt x="1576519" y="902152"/>
                  </a:lnTo>
                  <a:lnTo>
                    <a:pt x="1600200" y="864268"/>
                  </a:lnTo>
                  <a:lnTo>
                    <a:pt x="1628071" y="817844"/>
                  </a:lnTo>
                  <a:lnTo>
                    <a:pt x="1653631" y="770845"/>
                  </a:lnTo>
                  <a:lnTo>
                    <a:pt x="1677206" y="723510"/>
                  </a:lnTo>
                  <a:lnTo>
                    <a:pt x="1699121" y="676078"/>
                  </a:lnTo>
                  <a:lnTo>
                    <a:pt x="1719703" y="628789"/>
                  </a:lnTo>
                  <a:lnTo>
                    <a:pt x="1739277" y="581881"/>
                  </a:lnTo>
                  <a:lnTo>
                    <a:pt x="1758168" y="535595"/>
                  </a:lnTo>
                  <a:lnTo>
                    <a:pt x="1776702" y="490169"/>
                  </a:lnTo>
                  <a:lnTo>
                    <a:pt x="1795205" y="445843"/>
                  </a:lnTo>
                  <a:lnTo>
                    <a:pt x="1814003" y="402856"/>
                  </a:lnTo>
                  <a:lnTo>
                    <a:pt x="1833421" y="361447"/>
                  </a:lnTo>
                  <a:lnTo>
                    <a:pt x="1853786" y="321856"/>
                  </a:lnTo>
                  <a:lnTo>
                    <a:pt x="1875422" y="284323"/>
                  </a:lnTo>
                  <a:lnTo>
                    <a:pt x="1898656" y="249085"/>
                  </a:lnTo>
                  <a:lnTo>
                    <a:pt x="1923813" y="216384"/>
                  </a:lnTo>
                  <a:lnTo>
                    <a:pt x="1951219" y="186457"/>
                  </a:lnTo>
                  <a:lnTo>
                    <a:pt x="1981200" y="159545"/>
                  </a:lnTo>
                  <a:lnTo>
                    <a:pt x="2018385" y="132384"/>
                  </a:lnTo>
                  <a:lnTo>
                    <a:pt x="2058551" y="108214"/>
                  </a:lnTo>
                  <a:lnTo>
                    <a:pt x="2101291" y="86896"/>
                  </a:lnTo>
                  <a:lnTo>
                    <a:pt x="2146198" y="68290"/>
                  </a:lnTo>
                  <a:lnTo>
                    <a:pt x="2192866" y="52258"/>
                  </a:lnTo>
                  <a:lnTo>
                    <a:pt x="2240889" y="38661"/>
                  </a:lnTo>
                  <a:lnTo>
                    <a:pt x="2289860" y="27360"/>
                  </a:lnTo>
                  <a:lnTo>
                    <a:pt x="2339373" y="18217"/>
                  </a:lnTo>
                  <a:lnTo>
                    <a:pt x="2389022" y="11092"/>
                  </a:lnTo>
                  <a:lnTo>
                    <a:pt x="2438400" y="5847"/>
                  </a:lnTo>
                  <a:lnTo>
                    <a:pt x="2487100" y="2342"/>
                  </a:lnTo>
                  <a:lnTo>
                    <a:pt x="2534716" y="439"/>
                  </a:lnTo>
                  <a:lnTo>
                    <a:pt x="2580843" y="0"/>
                  </a:lnTo>
                  <a:lnTo>
                    <a:pt x="2625073" y="884"/>
                  </a:lnTo>
                  <a:lnTo>
                    <a:pt x="2667000" y="2954"/>
                  </a:lnTo>
                  <a:lnTo>
                    <a:pt x="2717028" y="8205"/>
                  </a:lnTo>
                  <a:lnTo>
                    <a:pt x="2765601" y="17191"/>
                  </a:lnTo>
                  <a:lnTo>
                    <a:pt x="2812851" y="29572"/>
                  </a:lnTo>
                  <a:lnTo>
                    <a:pt x="2858911" y="45010"/>
                  </a:lnTo>
                  <a:lnTo>
                    <a:pt x="2903912" y="63163"/>
                  </a:lnTo>
                  <a:lnTo>
                    <a:pt x="2947987" y="83694"/>
                  </a:lnTo>
                  <a:lnTo>
                    <a:pt x="2991268" y="106262"/>
                  </a:lnTo>
                  <a:lnTo>
                    <a:pt x="3033888" y="130528"/>
                  </a:lnTo>
                  <a:lnTo>
                    <a:pt x="3075979" y="156152"/>
                  </a:lnTo>
                  <a:lnTo>
                    <a:pt x="3117673" y="182794"/>
                  </a:lnTo>
                  <a:lnTo>
                    <a:pt x="3159102" y="210116"/>
                  </a:lnTo>
                  <a:lnTo>
                    <a:pt x="3200400" y="237777"/>
                  </a:lnTo>
                </a:path>
              </a:pathLst>
            </a:custGeom>
            <a:ln w="28956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846831" y="2814827"/>
              <a:ext cx="85344" cy="85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424427" y="1748027"/>
              <a:ext cx="85344" cy="85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855975" y="4415027"/>
              <a:ext cx="85344" cy="85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3424427" y="4931663"/>
              <a:ext cx="85344" cy="85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4136135" y="6038087"/>
              <a:ext cx="85344" cy="85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4136135" y="1577339"/>
              <a:ext cx="85344" cy="85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152314" y="4757166"/>
            <a:ext cx="17940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spcBef>
                <a:spcPts val="100"/>
              </a:spcBef>
            </a:pP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Marginal</a:t>
            </a:r>
            <a:r>
              <a:rPr sz="1400" spc="-7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product</a:t>
            </a:r>
            <a:endParaRPr sz="14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93926" y="4299585"/>
            <a:ext cx="49360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457200">
              <a:spcBef>
                <a:spcPts val="100"/>
              </a:spcBef>
            </a:pP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MP</a:t>
            </a:r>
            <a:r>
              <a:rPr sz="1350" baseline="-21604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endParaRPr sz="1350" baseline="-21604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629393" y="1631951"/>
            <a:ext cx="3031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457200">
              <a:spcBef>
                <a:spcPts val="105"/>
              </a:spcBef>
            </a:pP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TP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61833" y="2597276"/>
            <a:ext cx="19642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457200">
              <a:spcBef>
                <a:spcPts val="95"/>
              </a:spcBef>
            </a:pPr>
            <a:r>
              <a:rPr sz="1600" spc="-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59293" y="4193285"/>
            <a:ext cx="19642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457200">
              <a:spcBef>
                <a:spcPts val="95"/>
              </a:spcBef>
            </a:pPr>
            <a:r>
              <a:rPr sz="1600" spc="-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73034" y="1557273"/>
            <a:ext cx="19388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457200">
              <a:spcBef>
                <a:spcPts val="95"/>
              </a:spcBef>
            </a:pPr>
            <a:r>
              <a:rPr sz="1600" spc="-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593167" y="4694709"/>
            <a:ext cx="2330027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457200">
              <a:lnSpc>
                <a:spcPts val="1914"/>
              </a:lnSpc>
            </a:pPr>
            <a:r>
              <a:rPr sz="1600" spc="-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endParaRPr sz="1600" dirty="0">
              <a:solidFill>
                <a:prstClr val="black"/>
              </a:solidFill>
              <a:latin typeface="Tahoma"/>
              <a:cs typeface="Tahoma"/>
            </a:endParaRPr>
          </a:p>
          <a:p>
            <a:pPr defTabSz="457200"/>
            <a:endParaRPr sz="1900" dirty="0">
              <a:solidFill>
                <a:prstClr val="black"/>
              </a:solidFill>
              <a:latin typeface="Tahoma"/>
              <a:cs typeface="Tahoma"/>
            </a:endParaRPr>
          </a:p>
          <a:p>
            <a:pPr defTabSz="457200"/>
            <a:endParaRPr sz="1900" dirty="0">
              <a:solidFill>
                <a:prstClr val="black"/>
              </a:solidFill>
              <a:latin typeface="Tahoma"/>
              <a:cs typeface="Tahoma"/>
            </a:endParaRPr>
          </a:p>
          <a:p>
            <a:pPr defTabSz="457200">
              <a:spcBef>
                <a:spcPts val="30"/>
              </a:spcBef>
            </a:pPr>
            <a:endParaRPr sz="205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762000" defTabSz="457200">
              <a:tabLst>
                <a:tab pos="1304925" algn="l"/>
              </a:tabLst>
            </a:pPr>
            <a:r>
              <a:rPr sz="1600" spc="-5" dirty="0">
                <a:solidFill>
                  <a:srgbClr val="40458B"/>
                </a:solidFill>
                <a:latin typeface="Tahoma"/>
                <a:cs typeface="Tahoma"/>
              </a:rPr>
              <a:t>C	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endParaRPr sz="14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488601" y="1328673"/>
            <a:ext cx="19642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457200">
              <a:spcBef>
                <a:spcPts val="95"/>
              </a:spcBef>
            </a:pPr>
            <a:r>
              <a:rPr sz="1600" spc="-5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882983" y="3986761"/>
            <a:ext cx="1704337" cy="1919806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2286000" y="0"/>
                </a:moveTo>
                <a:lnTo>
                  <a:pt x="0" y="0"/>
                </a:lnTo>
                <a:lnTo>
                  <a:pt x="0" y="1905000"/>
                </a:lnTo>
                <a:lnTo>
                  <a:pt x="2286000" y="1905000"/>
                </a:lnTo>
                <a:lnTo>
                  <a:pt x="2286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763433" y="6098441"/>
            <a:ext cx="2709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457200">
              <a:spcBef>
                <a:spcPts val="95"/>
              </a:spcBef>
            </a:pPr>
            <a:r>
              <a:rPr sz="1600" spc="-4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575" spc="15" baseline="-21164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endParaRPr sz="1575" baseline="-21164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576234" y="6098441"/>
            <a:ext cx="2751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457200">
              <a:spcBef>
                <a:spcPts val="95"/>
              </a:spcBef>
            </a:pPr>
            <a:r>
              <a:rPr sz="1600" spc="-10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575" spc="15" baseline="-21164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endParaRPr sz="1575" baseline="-21164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993640" y="6098441"/>
            <a:ext cx="2813473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defTabSz="457200">
              <a:spcBef>
                <a:spcPts val="95"/>
              </a:spcBef>
            </a:pPr>
            <a:r>
              <a:rPr sz="1600" spc="-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575" spc="-7" baseline="-21164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endParaRPr sz="1575" baseline="-21164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2700" defTabSz="457200">
              <a:spcBef>
                <a:spcPts val="665"/>
              </a:spcBef>
            </a:pPr>
            <a:endParaRPr sz="1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4" name="object 72"/>
          <p:cNvSpPr/>
          <p:nvPr/>
        </p:nvSpPr>
        <p:spPr>
          <a:xfrm>
            <a:off x="2031321" y="1482089"/>
            <a:ext cx="3556000" cy="4607560"/>
          </a:xfrm>
          <a:custGeom>
            <a:avLst/>
            <a:gdLst/>
            <a:ahLst/>
            <a:cxnLst/>
            <a:rect l="l" t="t" r="r" b="b"/>
            <a:pathLst>
              <a:path w="2667000" h="4607560">
                <a:moveTo>
                  <a:pt x="0" y="2473452"/>
                </a:moveTo>
                <a:lnTo>
                  <a:pt x="2209800" y="0"/>
                </a:lnTo>
              </a:path>
              <a:path w="2667000" h="4607560">
                <a:moveTo>
                  <a:pt x="1940052" y="339851"/>
                </a:moveTo>
                <a:lnTo>
                  <a:pt x="1940052" y="4607052"/>
                </a:lnTo>
              </a:path>
              <a:path w="2667000" h="4607560">
                <a:moveTo>
                  <a:pt x="2667000" y="111251"/>
                </a:moveTo>
                <a:lnTo>
                  <a:pt x="2667000" y="4607052"/>
                </a:lnTo>
              </a:path>
            </a:pathLst>
          </a:custGeom>
          <a:ln w="12192">
            <a:solidFill>
              <a:srgbClr val="40458B"/>
            </a:solidFill>
            <a:prstDash val="sysDash"/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2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behind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Reason: Initially there is underutilization of fixed Factor. As VF increases efficiency increases </a:t>
            </a:r>
          </a:p>
          <a:p>
            <a:r>
              <a:rPr lang="en-US" dirty="0" smtClean="0"/>
              <a:t>At one point pressure on Fix factors increases which leads to fall in productivity of the VF</a:t>
            </a:r>
          </a:p>
          <a:p>
            <a:r>
              <a:rPr lang="en-US" dirty="0" smtClean="0"/>
              <a:t>There is too much of VF in relation to FF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24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4672"/>
            <a:ext cx="10515600" cy="5372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Causes of Increasing Returns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Optimum combination of Factors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Fuller optimization of Fixed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Division of </a:t>
            </a:r>
            <a:r>
              <a:rPr lang="en-US" dirty="0" err="1" smtClean="0"/>
              <a:t>Labour</a:t>
            </a:r>
            <a:r>
              <a:rPr lang="en-US" dirty="0" smtClean="0"/>
              <a:t> and specialization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Volume discount</a:t>
            </a:r>
          </a:p>
          <a:p>
            <a:pPr marL="0" indent="0">
              <a:buNone/>
            </a:pPr>
            <a:r>
              <a:rPr lang="en-US" dirty="0" smtClean="0"/>
              <a:t>Causes of Diminishing Returns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Scarcity of resources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beyond optimum capacity: if disturbed- MP will be lesser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Lack of perfect substitute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Management problem 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49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F627C-27DA-439C-ADC0-D9A7B3B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8432A0-8C4C-4464-9023-6D02150E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Dwivedi D N, Managerial Economics, Vikas Publishing House Pvt. Ltd, 2006</a:t>
            </a:r>
          </a:p>
          <a:p>
            <a:r>
              <a:rPr lang="en-IN" i="1" dirty="0"/>
              <a:t>Samuelson, Paul A; Nordhaus, William D. (2014). Economics. Boston, Mass: Irwin McGraw-Hill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E105FD-F061-45D5-8E2A-46764C5E5978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1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D6253-318F-4EDB-8CF5-854917C9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4293093" cy="60254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Production:</a:t>
            </a:r>
            <a:endParaRPr lang="en-IN"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226C289-B87C-4582-B23F-88D61A46E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9" y="821934"/>
                <a:ext cx="11992833" cy="56143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 is a process of converting inputs into products or services.</a:t>
                </a:r>
              </a:p>
              <a:p>
                <a:pPr marL="0" indent="0" algn="just">
                  <a:buNone/>
                </a:pPr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“The relation between a firm’s physical production (output) and the material factors of production (input) is referred to as production function.”</a:t>
                </a:r>
              </a:p>
              <a:p>
                <a:pPr marL="0" indent="0" algn="just">
                  <a:buNone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-Watson</a:t>
                </a:r>
                <a:endParaRPr lang="en-US" sz="2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 Function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just">
                  <a:buNone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studies the fundamental difference between physical input and output. </a:t>
                </a:r>
              </a:p>
              <a:p>
                <a:pPr marL="0" indent="0" algn="just">
                  <a:buNone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Below is its formula. </a:t>
                </a:r>
                <a:endParaRPr lang="en-US" sz="29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 Production function</a:t>
                </a:r>
              </a:p>
              <a:p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 Capital</a:t>
                </a:r>
              </a:p>
              <a:p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L= Labour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6C289-B87C-4582-B23F-88D61A46E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9" y="821934"/>
                <a:ext cx="11992833" cy="5614378"/>
              </a:xfrm>
              <a:blipFill>
                <a:blip r:embed="rId2"/>
                <a:stretch>
                  <a:fillRect l="-966" t="-2714" r="-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1626B5B-FC63-4E59-8C56-DA787C2EEE21}"/>
              </a:ext>
            </a:extLst>
          </p:cNvPr>
          <p:cNvSpPr/>
          <p:nvPr/>
        </p:nvSpPr>
        <p:spPr>
          <a:xfrm>
            <a:off x="4931596" y="3832262"/>
            <a:ext cx="2471203" cy="760286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8BE9D7-4467-4904-84DC-BD8B65CE5E7C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DACCB2-D019-4EC1-A804-A223ED95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5587"/>
            <a:ext cx="12192000" cy="5906825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function neither  provide any information on the least cost capital, nor does it reveal the output rate that will yield the maximum profit.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function simply reveal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obtained from any and all input combination. 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844991-3A4E-4493-97DE-6F13C6FF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97" y="2557792"/>
            <a:ext cx="6835806" cy="3724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AEB294-EB34-41D1-8AB8-099EB05F3D18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0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55CBA-ABFA-46D1-8232-A8573BA2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2476" cy="611419"/>
          </a:xfrm>
        </p:spPr>
        <p:txBody>
          <a:bodyPr/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Product</a:t>
            </a:r>
            <a:endParaRPr lang="en-IN"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6CF4BD-C169-4645-AEAB-D2060E9E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3" y="976544"/>
            <a:ext cx="11992993" cy="52786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product-</a:t>
            </a: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total amount of output that a firm produces within a given period,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inputs.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Product= Average product∗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</a:p>
          <a:p>
            <a:pPr marL="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TP =AP x Unit of lab	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Product-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 per unit of factor employed in the production process.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Product= Total product</a:t>
            </a:r>
            <a:r>
              <a:rPr lang="en-IN" sz="2200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∕ Labour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929952-02BC-4260-A868-57142A9BA5DD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3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42C7153-9084-4218-8BCE-23E1F08BE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08" y="426760"/>
                <a:ext cx="11984855" cy="600448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 Product-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denotes the addition of variable factor to total product. </a:t>
                </a: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ways,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 product leads to an increase of total product with the help of additional worker or input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 </a:t>
                </a:r>
                <a:endParaRPr lang="en-IN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C7153-9084-4218-8BCE-23E1F08BE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08" y="426760"/>
                <a:ext cx="11984855" cy="6004480"/>
              </a:xfrm>
              <a:blipFill>
                <a:blip r:embed="rId2"/>
                <a:stretch>
                  <a:fillRect l="-1068" t="-1421" r="-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69518-5B85-4AE2-96BA-607FE2885065}"/>
              </a:ext>
            </a:extLst>
          </p:cNvPr>
          <p:cNvSpPr/>
          <p:nvPr/>
        </p:nvSpPr>
        <p:spPr>
          <a:xfrm>
            <a:off x="5065160" y="2014034"/>
            <a:ext cx="2352782" cy="80786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833CD8-FFB8-4DC5-8BDC-6AFFF98438F7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C4683-3F48-4AE1-9DFF-134987D2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5" y="301842"/>
            <a:ext cx="11670437" cy="57590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Total Product and Marginal Product: </a:t>
            </a:r>
            <a:endParaRPr lang="en-IN"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381612"/>
              </p:ext>
            </p:extLst>
          </p:nvPr>
        </p:nvGraphicFramePr>
        <p:xfrm>
          <a:off x="1042415" y="1751457"/>
          <a:ext cx="9592056" cy="388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8411"/>
                <a:gridCol w="1918411"/>
                <a:gridCol w="1918411"/>
                <a:gridCol w="1746349"/>
                <a:gridCol w="2090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Fix</a:t>
                      </a:r>
                      <a:r>
                        <a:rPr lang="en-IN" baseline="0" dirty="0" smtClean="0"/>
                        <a:t> Factor </a:t>
                      </a:r>
                    </a:p>
                    <a:p>
                      <a:pPr algn="ctr"/>
                      <a:r>
                        <a:rPr lang="en-IN" baseline="0" dirty="0" smtClean="0"/>
                        <a:t>Land(acre)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Variable Factor Labour (Units)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(Units)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(Units)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(Units)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11.4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104507-1415-4F2F-9085-DF517EF1C786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and </a:t>
            </a:r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Product: </a:t>
            </a:r>
            <a:r>
              <a:rPr lang="en-IN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06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When MP increases 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,TP 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increases at an increasing rate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,.</a:t>
            </a:r>
            <a:endParaRPr 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When MP declines at diminishing rate 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,TP increases at decreasing.</a:t>
            </a:r>
            <a:endParaRPr 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When MP 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zero TP 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reaches its </a:t>
            </a:r>
            <a:r>
              <a:rPr 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maximum.</a:t>
            </a:r>
            <a:endParaRPr 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When MP decreases and becomes negative then TP decreases.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Product =  ∑ Total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1330"/>
              </p:ext>
            </p:extLst>
          </p:nvPr>
        </p:nvGraphicFramePr>
        <p:xfrm>
          <a:off x="3209544" y="3069936"/>
          <a:ext cx="5312664" cy="25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271"/>
                <a:gridCol w="2633393"/>
              </a:tblGrid>
              <a:tr h="5258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TP</a:t>
                      </a:r>
                      <a:endParaRPr lang="en-IN" dirty="0"/>
                    </a:p>
                  </a:txBody>
                  <a:tcPr/>
                </a:tc>
              </a:tr>
              <a:tr h="427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Symbol" panose="05050102010706020507" pitchFamily="18" charset="2"/>
                        </a:rPr>
                        <a:t>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Symbol" panose="05050102010706020507" pitchFamily="18" charset="2"/>
                        </a:rPr>
                        <a:t>at  rate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5189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Symbol" panose="05050102010706020507" pitchFamily="18" charset="2"/>
                        </a:rPr>
                        <a:t> (+</a:t>
                      </a:r>
                      <a:r>
                        <a:rPr lang="en-IN" dirty="0" err="1" smtClean="0">
                          <a:sym typeface="Symbol" panose="05050102010706020507" pitchFamily="18" charset="2"/>
                        </a:rPr>
                        <a:t>tive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Symbol" panose="05050102010706020507" pitchFamily="18" charset="2"/>
                        </a:rPr>
                        <a:t>at  rate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20808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0(Zero)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Maximum</a:t>
                      </a:r>
                      <a:endParaRPr lang="en-IN" dirty="0"/>
                    </a:p>
                  </a:txBody>
                  <a:tcPr/>
                </a:tc>
              </a:tr>
              <a:tr h="27252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Symbol" panose="05050102010706020507" pitchFamily="18" charset="2"/>
                        </a:rPr>
                        <a:t>(-</a:t>
                      </a:r>
                      <a:r>
                        <a:rPr lang="en-IN" dirty="0" err="1" smtClean="0">
                          <a:sym typeface="Symbol" panose="05050102010706020507" pitchFamily="18" charset="2"/>
                        </a:rPr>
                        <a:t>tive</a:t>
                      </a:r>
                      <a:r>
                        <a:rPr lang="en-IN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Symbol" panose="05050102010706020507" pitchFamily="18" charset="2"/>
                        </a:rPr>
                        <a:t>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C4683-3F48-4AE1-9DFF-134987D2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5" y="301842"/>
            <a:ext cx="11670437" cy="57590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Average Product and Marginal Product: </a:t>
            </a:r>
            <a:endParaRPr lang="en-IN"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F4A45E-B802-4BE4-ADEA-CA19B972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1037548"/>
            <a:ext cx="10597897" cy="52212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product remains above an average product when AP rises.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product and marginal product become equal at the maximum AP.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MP remains below AP, in case AP declines.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 becomes negative and AP declines but will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be greater than zero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104507-1415-4F2F-9085-DF517EF1C786}"/>
              </a:ext>
            </a:extLst>
          </p:cNvPr>
          <p:cNvSpPr txBox="1"/>
          <p:nvPr/>
        </p:nvSpPr>
        <p:spPr>
          <a:xfrm>
            <a:off x="63993" y="25112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10469"/>
              </p:ext>
            </p:extLst>
          </p:nvPr>
        </p:nvGraphicFramePr>
        <p:xfrm>
          <a:off x="2724911" y="3417146"/>
          <a:ext cx="6126482" cy="201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241"/>
                <a:gridCol w="3063241"/>
              </a:tblGrid>
              <a:tr h="3661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MP</a:t>
                      </a:r>
                      <a:endParaRPr lang="en-IN" dirty="0"/>
                    </a:p>
                  </a:txBody>
                  <a:tcPr/>
                </a:tc>
              </a:tr>
              <a:tr h="631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Symbol" panose="05050102010706020507" pitchFamily="18" charset="2"/>
                        </a:rPr>
                        <a:t>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MP greater</a:t>
                      </a:r>
                      <a:r>
                        <a:rPr lang="en-IN" baseline="0" dirty="0" smtClean="0"/>
                        <a:t> than AP</a:t>
                      </a:r>
                      <a:endParaRPr lang="en-IN" dirty="0"/>
                    </a:p>
                  </a:txBody>
                  <a:tcPr/>
                </a:tc>
              </a:tr>
              <a:tr h="631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Symbol" panose="05050102010706020507" pitchFamily="18" charset="2"/>
                        </a:rPr>
                        <a:t>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MP</a:t>
                      </a:r>
                      <a:r>
                        <a:rPr lang="en-IN" baseline="0" dirty="0" smtClean="0"/>
                        <a:t> less than AP</a:t>
                      </a:r>
                      <a:endParaRPr lang="en-IN" dirty="0"/>
                    </a:p>
                  </a:txBody>
                  <a:tcPr/>
                </a:tc>
              </a:tr>
              <a:tr h="3661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Maximum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MP=AP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3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EB1093-C950-424E-8110-2FB5350CF3C6}"/>
              </a:ext>
            </a:extLst>
          </p:cNvPr>
          <p:cNvSpPr txBox="1"/>
          <p:nvPr/>
        </p:nvSpPr>
        <p:spPr>
          <a:xfrm>
            <a:off x="1" y="-26633"/>
            <a:ext cx="1219199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60B7A50D-9C07-44A8-A357-7D7954028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463" y="667820"/>
            <a:ext cx="8304944" cy="55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728</Words>
  <Application>Microsoft Office PowerPoint</Application>
  <PresentationFormat>Widescreen</PresentationFormat>
  <Paragraphs>232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MS Gothic</vt:lpstr>
      <vt:lpstr>Arial</vt:lpstr>
      <vt:lpstr>Calibri</vt:lpstr>
      <vt:lpstr>Calibri Light</vt:lpstr>
      <vt:lpstr>Cambria Math</vt:lpstr>
      <vt:lpstr>Comic Sans MS</vt:lpstr>
      <vt:lpstr>georgia</vt:lpstr>
      <vt:lpstr>georgia</vt:lpstr>
      <vt:lpstr>Symbol</vt:lpstr>
      <vt:lpstr>Tahoma</vt:lpstr>
      <vt:lpstr>Times New Roman</vt:lpstr>
      <vt:lpstr>Trebuchet MS</vt:lpstr>
      <vt:lpstr>Wingdings 3</vt:lpstr>
      <vt:lpstr>Office Theme</vt:lpstr>
      <vt:lpstr>Facet</vt:lpstr>
      <vt:lpstr>1_Facet</vt:lpstr>
      <vt:lpstr>PowerPoint Presentation</vt:lpstr>
      <vt:lpstr>Production:</vt:lpstr>
      <vt:lpstr>PowerPoint Presentation</vt:lpstr>
      <vt:lpstr>Concept of Product</vt:lpstr>
      <vt:lpstr>PowerPoint Presentation</vt:lpstr>
      <vt:lpstr>Relationship between Total Product and Marginal Product: </vt:lpstr>
      <vt:lpstr>Relationship between Marginal Product and Total Product:  </vt:lpstr>
      <vt:lpstr>Relationship between Average Product and Marginal Product: </vt:lpstr>
      <vt:lpstr>PowerPoint Presentation</vt:lpstr>
      <vt:lpstr>Law of Production Function</vt:lpstr>
      <vt:lpstr>Laws of Variable proportion-</vt:lpstr>
      <vt:lpstr>Explanation of Law </vt:lpstr>
      <vt:lpstr>PowerPoint Presentation</vt:lpstr>
      <vt:lpstr>Logic behind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Pratap</dc:creator>
  <cp:lastModifiedBy>Microsoft account</cp:lastModifiedBy>
  <cp:revision>92</cp:revision>
  <dcterms:created xsi:type="dcterms:W3CDTF">2021-12-18T03:36:05Z</dcterms:created>
  <dcterms:modified xsi:type="dcterms:W3CDTF">2024-03-06T15:37:41Z</dcterms:modified>
</cp:coreProperties>
</file>