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
  </p:notesMasterIdLst>
  <p:sldIdLst>
    <p:sldId id="265" r:id="rId2"/>
    <p:sldId id="266" r:id="rId3"/>
    <p:sldId id="283" r:id="rId4"/>
    <p:sldId id="281" r:id="rId5"/>
    <p:sldId id="276" r:id="rId6"/>
    <p:sldId id="278" r:id="rId7"/>
    <p:sldId id="285" r:id="rId8"/>
    <p:sldId id="282" r:id="rId9"/>
    <p:sldId id="291" r:id="rId10"/>
    <p:sldId id="289" r:id="rId11"/>
    <p:sldId id="256" r:id="rId12"/>
    <p:sldId id="257" r:id="rId13"/>
    <p:sldId id="258" r:id="rId14"/>
    <p:sldId id="259" r:id="rId15"/>
    <p:sldId id="287" r:id="rId16"/>
    <p:sldId id="260" r:id="rId17"/>
    <p:sldId id="272" r:id="rId18"/>
    <p:sldId id="273" r:id="rId19"/>
    <p:sldId id="288" r:id="rId20"/>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charset="0"/>
        <a:ea typeface="+mn-ea"/>
        <a:cs typeface="Times New Roman" charset="0"/>
      </a:defRPr>
    </a:lvl1pPr>
    <a:lvl2pPr marL="457200" algn="l" rtl="0" eaLnBrk="0" fontAlgn="base" hangingPunct="0">
      <a:spcBef>
        <a:spcPct val="0"/>
      </a:spcBef>
      <a:spcAft>
        <a:spcPct val="0"/>
      </a:spcAft>
      <a:defRPr kern="1200">
        <a:solidFill>
          <a:schemeClr val="tx1"/>
        </a:solidFill>
        <a:latin typeface="Arial" charset="0"/>
        <a:ea typeface="+mn-ea"/>
        <a:cs typeface="Times New Roman" charset="0"/>
      </a:defRPr>
    </a:lvl2pPr>
    <a:lvl3pPr marL="914400" algn="l" rtl="0" eaLnBrk="0" fontAlgn="base" hangingPunct="0">
      <a:spcBef>
        <a:spcPct val="0"/>
      </a:spcBef>
      <a:spcAft>
        <a:spcPct val="0"/>
      </a:spcAft>
      <a:defRPr kern="1200">
        <a:solidFill>
          <a:schemeClr val="tx1"/>
        </a:solidFill>
        <a:latin typeface="Arial" charset="0"/>
        <a:ea typeface="+mn-ea"/>
        <a:cs typeface="Times New Roman" charset="0"/>
      </a:defRPr>
    </a:lvl3pPr>
    <a:lvl4pPr marL="1371600" algn="l" rtl="0" eaLnBrk="0" fontAlgn="base" hangingPunct="0">
      <a:spcBef>
        <a:spcPct val="0"/>
      </a:spcBef>
      <a:spcAft>
        <a:spcPct val="0"/>
      </a:spcAft>
      <a:defRPr kern="1200">
        <a:solidFill>
          <a:schemeClr val="tx1"/>
        </a:solidFill>
        <a:latin typeface="Arial" charset="0"/>
        <a:ea typeface="+mn-ea"/>
        <a:cs typeface="Times New Roman" charset="0"/>
      </a:defRPr>
    </a:lvl4pPr>
    <a:lvl5pPr marL="1828800" algn="l" rtl="0" eaLnBrk="0" fontAlgn="base" hangingPunct="0">
      <a:spcBef>
        <a:spcPct val="0"/>
      </a:spcBef>
      <a:spcAft>
        <a:spcPct val="0"/>
      </a:spcAft>
      <a:defRPr kern="1200">
        <a:solidFill>
          <a:schemeClr val="tx1"/>
        </a:solidFill>
        <a:latin typeface="Arial" charset="0"/>
        <a:ea typeface="+mn-ea"/>
        <a:cs typeface="Times New Roman" charset="0"/>
      </a:defRPr>
    </a:lvl5pPr>
    <a:lvl6pPr marL="2286000" algn="l" defTabSz="914400" rtl="0" eaLnBrk="1" latinLnBrk="0" hangingPunct="1">
      <a:defRPr kern="1200">
        <a:solidFill>
          <a:schemeClr val="tx1"/>
        </a:solidFill>
        <a:latin typeface="Arial" charset="0"/>
        <a:ea typeface="+mn-ea"/>
        <a:cs typeface="Times New Roman" charset="0"/>
      </a:defRPr>
    </a:lvl6pPr>
    <a:lvl7pPr marL="2743200" algn="l" defTabSz="914400" rtl="0" eaLnBrk="1" latinLnBrk="0" hangingPunct="1">
      <a:defRPr kern="1200">
        <a:solidFill>
          <a:schemeClr val="tx1"/>
        </a:solidFill>
        <a:latin typeface="Arial" charset="0"/>
        <a:ea typeface="+mn-ea"/>
        <a:cs typeface="Times New Roman" charset="0"/>
      </a:defRPr>
    </a:lvl7pPr>
    <a:lvl8pPr marL="3200400" algn="l" defTabSz="914400" rtl="0" eaLnBrk="1" latinLnBrk="0" hangingPunct="1">
      <a:defRPr kern="1200">
        <a:solidFill>
          <a:schemeClr val="tx1"/>
        </a:solidFill>
        <a:latin typeface="Arial" charset="0"/>
        <a:ea typeface="+mn-ea"/>
        <a:cs typeface="Times New Roman" charset="0"/>
      </a:defRPr>
    </a:lvl8pPr>
    <a:lvl9pPr marL="3657600" algn="l" defTabSz="914400" rtl="0" eaLnBrk="1" latinLnBrk="0" hangingPunct="1">
      <a:defRPr kern="1200">
        <a:solidFill>
          <a:schemeClr val="tx1"/>
        </a:solidFill>
        <a:latin typeface="Arial" charset="0"/>
        <a:ea typeface="+mn-ea"/>
        <a:cs typeface="Times New Roman"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990033"/>
    <a:srgbClr val="00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snapToGrid="0">
      <p:cViewPr varScale="1">
        <p:scale>
          <a:sx n="77" d="100"/>
          <a:sy n="77" d="100"/>
        </p:scale>
        <p:origin x="1546"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BF61DE-45B5-434C-80E4-43E357A9FA36}" type="doc">
      <dgm:prSet loTypeId="urn:microsoft.com/office/officeart/2005/8/layout/vList2" loCatId="list" qsTypeId="urn:microsoft.com/office/officeart/2005/8/quickstyle/3d2#1" qsCatId="3D" csTypeId="urn:microsoft.com/office/officeart/2005/8/colors/accent1_2" csCatId="accent1"/>
      <dgm:spPr/>
      <dgm:t>
        <a:bodyPr/>
        <a:lstStyle/>
        <a:p>
          <a:endParaRPr lang="en-US"/>
        </a:p>
      </dgm:t>
    </dgm:pt>
    <dgm:pt modelId="{E5E8A0CC-6FF9-46B3-A634-12218DB169AE}">
      <dgm:prSet/>
      <dgm:spPr/>
      <dgm:t>
        <a:bodyPr/>
        <a:lstStyle/>
        <a:p>
          <a:pPr rtl="0"/>
          <a:r>
            <a:rPr lang="en-US" b="1" dirty="0"/>
            <a:t>INTRODUCTION</a:t>
          </a:r>
          <a:endParaRPr lang="en-US" dirty="0"/>
        </a:p>
      </dgm:t>
    </dgm:pt>
    <dgm:pt modelId="{7580D7A0-B9BB-4299-9709-D96165B23CEE}" type="parTrans" cxnId="{79B810C1-CC2D-4C3F-9737-4440B8309DAD}">
      <dgm:prSet/>
      <dgm:spPr/>
      <dgm:t>
        <a:bodyPr/>
        <a:lstStyle/>
        <a:p>
          <a:endParaRPr lang="en-US"/>
        </a:p>
      </dgm:t>
    </dgm:pt>
    <dgm:pt modelId="{F2A2B884-A0FD-41C0-9403-4E022DF1A99C}" type="sibTrans" cxnId="{79B810C1-CC2D-4C3F-9737-4440B8309DAD}">
      <dgm:prSet/>
      <dgm:spPr/>
      <dgm:t>
        <a:bodyPr/>
        <a:lstStyle/>
        <a:p>
          <a:endParaRPr lang="en-US"/>
        </a:p>
      </dgm:t>
    </dgm:pt>
    <dgm:pt modelId="{8DE38F79-ACB3-4068-916F-CE9137A82548}" type="pres">
      <dgm:prSet presAssocID="{F8BF61DE-45B5-434C-80E4-43E357A9FA36}" presName="linear" presStyleCnt="0">
        <dgm:presLayoutVars>
          <dgm:animLvl val="lvl"/>
          <dgm:resizeHandles val="exact"/>
        </dgm:presLayoutVars>
      </dgm:prSet>
      <dgm:spPr/>
    </dgm:pt>
    <dgm:pt modelId="{F6608575-D5CA-409F-A35D-2846A38F95F0}" type="pres">
      <dgm:prSet presAssocID="{E5E8A0CC-6FF9-46B3-A634-12218DB169AE}" presName="parentText" presStyleLbl="node1" presStyleIdx="0" presStyleCnt="1" custLinFactNeighborX="-842" custLinFactNeighborY="-19165">
        <dgm:presLayoutVars>
          <dgm:chMax val="0"/>
          <dgm:bulletEnabled val="1"/>
        </dgm:presLayoutVars>
      </dgm:prSet>
      <dgm:spPr/>
    </dgm:pt>
  </dgm:ptLst>
  <dgm:cxnLst>
    <dgm:cxn modelId="{4EBE7B5C-F2F6-4B50-AC18-9F5492C4E7DC}" type="presOf" srcId="{F8BF61DE-45B5-434C-80E4-43E357A9FA36}" destId="{8DE38F79-ACB3-4068-916F-CE9137A82548}" srcOrd="0" destOrd="0" presId="urn:microsoft.com/office/officeart/2005/8/layout/vList2"/>
    <dgm:cxn modelId="{840ED16E-EEA7-4A13-9908-8D846B736A74}" type="presOf" srcId="{E5E8A0CC-6FF9-46B3-A634-12218DB169AE}" destId="{F6608575-D5CA-409F-A35D-2846A38F95F0}" srcOrd="0" destOrd="0" presId="urn:microsoft.com/office/officeart/2005/8/layout/vList2"/>
    <dgm:cxn modelId="{79B810C1-CC2D-4C3F-9737-4440B8309DAD}" srcId="{F8BF61DE-45B5-434C-80E4-43E357A9FA36}" destId="{E5E8A0CC-6FF9-46B3-A634-12218DB169AE}" srcOrd="0" destOrd="0" parTransId="{7580D7A0-B9BB-4299-9709-D96165B23CEE}" sibTransId="{F2A2B884-A0FD-41C0-9403-4E022DF1A99C}"/>
    <dgm:cxn modelId="{FDF5DDE7-4232-42A2-A961-379E6094CB57}" type="presParOf" srcId="{8DE38F79-ACB3-4068-916F-CE9137A82548}" destId="{F6608575-D5CA-409F-A35D-2846A38F95F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6C9BA0-E962-42CD-82A9-EA8E210F04A3}" type="doc">
      <dgm:prSet loTypeId="urn:microsoft.com/office/officeart/2005/8/layout/vList2" loCatId="list" qsTypeId="urn:microsoft.com/office/officeart/2005/8/quickstyle/3d2#10" qsCatId="3D" csTypeId="urn:microsoft.com/office/officeart/2005/8/colors/accent1_2" csCatId="accent1"/>
      <dgm:spPr/>
      <dgm:t>
        <a:bodyPr/>
        <a:lstStyle/>
        <a:p>
          <a:endParaRPr lang="en-US"/>
        </a:p>
      </dgm:t>
    </dgm:pt>
    <dgm:pt modelId="{CF8F018E-5CDF-46C9-A25D-69EAAD3A729E}">
      <dgm:prSet/>
      <dgm:spPr/>
      <dgm:t>
        <a:bodyPr/>
        <a:lstStyle/>
        <a:p>
          <a:pPr rtl="0"/>
          <a:r>
            <a:rPr lang="en-US" b="1" dirty="0"/>
            <a:t>USES OF BREAK EVEVN POINT</a:t>
          </a:r>
          <a:endParaRPr lang="en-US" dirty="0"/>
        </a:p>
      </dgm:t>
    </dgm:pt>
    <dgm:pt modelId="{0F51D0EB-B74B-426E-998B-4F3EF78A73CE}" type="parTrans" cxnId="{DDB41A73-8685-49F6-BA93-8B100BEBF190}">
      <dgm:prSet/>
      <dgm:spPr/>
      <dgm:t>
        <a:bodyPr/>
        <a:lstStyle/>
        <a:p>
          <a:endParaRPr lang="en-US"/>
        </a:p>
      </dgm:t>
    </dgm:pt>
    <dgm:pt modelId="{87703C79-3567-463C-BADE-BB67A453D2AD}" type="sibTrans" cxnId="{DDB41A73-8685-49F6-BA93-8B100BEBF190}">
      <dgm:prSet/>
      <dgm:spPr/>
      <dgm:t>
        <a:bodyPr/>
        <a:lstStyle/>
        <a:p>
          <a:endParaRPr lang="en-US"/>
        </a:p>
      </dgm:t>
    </dgm:pt>
    <dgm:pt modelId="{A52E3937-D4FF-489E-BD8A-6DB5EB585460}" type="pres">
      <dgm:prSet presAssocID="{526C9BA0-E962-42CD-82A9-EA8E210F04A3}" presName="linear" presStyleCnt="0">
        <dgm:presLayoutVars>
          <dgm:animLvl val="lvl"/>
          <dgm:resizeHandles val="exact"/>
        </dgm:presLayoutVars>
      </dgm:prSet>
      <dgm:spPr/>
    </dgm:pt>
    <dgm:pt modelId="{CC6278FF-4BF4-4B78-AFD0-73F7FCF4B862}" type="pres">
      <dgm:prSet presAssocID="{CF8F018E-5CDF-46C9-A25D-69EAAD3A729E}" presName="parentText" presStyleLbl="node1" presStyleIdx="0" presStyleCnt="1">
        <dgm:presLayoutVars>
          <dgm:chMax val="0"/>
          <dgm:bulletEnabled val="1"/>
        </dgm:presLayoutVars>
      </dgm:prSet>
      <dgm:spPr/>
    </dgm:pt>
  </dgm:ptLst>
  <dgm:cxnLst>
    <dgm:cxn modelId="{9A54FE4E-5050-4A8E-BE37-217219939923}" type="presOf" srcId="{526C9BA0-E962-42CD-82A9-EA8E210F04A3}" destId="{A52E3937-D4FF-489E-BD8A-6DB5EB585460}" srcOrd="0" destOrd="0" presId="urn:microsoft.com/office/officeart/2005/8/layout/vList2"/>
    <dgm:cxn modelId="{DDB41A73-8685-49F6-BA93-8B100BEBF190}" srcId="{526C9BA0-E962-42CD-82A9-EA8E210F04A3}" destId="{CF8F018E-5CDF-46C9-A25D-69EAAD3A729E}" srcOrd="0" destOrd="0" parTransId="{0F51D0EB-B74B-426E-998B-4F3EF78A73CE}" sibTransId="{87703C79-3567-463C-BADE-BB67A453D2AD}"/>
    <dgm:cxn modelId="{9656E6BF-AE9A-47CA-B723-E3410858689C}" type="presOf" srcId="{CF8F018E-5CDF-46C9-A25D-69EAAD3A729E}" destId="{CC6278FF-4BF4-4B78-AFD0-73F7FCF4B862}" srcOrd="0" destOrd="0" presId="urn:microsoft.com/office/officeart/2005/8/layout/vList2"/>
    <dgm:cxn modelId="{DDD38FDD-5FF7-413D-8882-1E30C505DCBB}" type="presParOf" srcId="{A52E3937-D4FF-489E-BD8A-6DB5EB585460}" destId="{CC6278FF-4BF4-4B78-AFD0-73F7FCF4B86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08501BC-6560-434B-87C8-9E4A9DF50E56}" type="doc">
      <dgm:prSet loTypeId="urn:microsoft.com/office/officeart/2005/8/layout/vList2" loCatId="list" qsTypeId="urn:microsoft.com/office/officeart/2005/8/quickstyle/3d2#11" qsCatId="3D" csTypeId="urn:microsoft.com/office/officeart/2005/8/colors/accent1_2" csCatId="accent1" phldr="1"/>
      <dgm:spPr/>
      <dgm:t>
        <a:bodyPr/>
        <a:lstStyle/>
        <a:p>
          <a:endParaRPr lang="en-US"/>
        </a:p>
      </dgm:t>
    </dgm:pt>
    <dgm:pt modelId="{5344EDFE-9F9D-4B9A-9880-F95B4D0B223D}">
      <dgm:prSet/>
      <dgm:spPr/>
      <dgm:t>
        <a:bodyPr/>
        <a:lstStyle/>
        <a:p>
          <a:pPr rtl="0"/>
          <a:r>
            <a:rPr lang="en-US" b="1" dirty="0"/>
            <a:t>                      LIMITATIONS </a:t>
          </a:r>
          <a:endParaRPr lang="en-US" dirty="0"/>
        </a:p>
      </dgm:t>
    </dgm:pt>
    <dgm:pt modelId="{AE8D5232-FBE7-40FA-80E3-CB1468E80FD5}" type="parTrans" cxnId="{046606F6-E374-4B28-8A4C-087BF1F34FD0}">
      <dgm:prSet/>
      <dgm:spPr/>
      <dgm:t>
        <a:bodyPr/>
        <a:lstStyle/>
        <a:p>
          <a:endParaRPr lang="en-US"/>
        </a:p>
      </dgm:t>
    </dgm:pt>
    <dgm:pt modelId="{0B74E70D-4BF4-467A-A92E-561D445DBFD7}" type="sibTrans" cxnId="{046606F6-E374-4B28-8A4C-087BF1F34FD0}">
      <dgm:prSet/>
      <dgm:spPr/>
      <dgm:t>
        <a:bodyPr/>
        <a:lstStyle/>
        <a:p>
          <a:endParaRPr lang="en-US"/>
        </a:p>
      </dgm:t>
    </dgm:pt>
    <dgm:pt modelId="{6A653460-B0B2-4D3D-9A70-00832A7A3BDD}" type="pres">
      <dgm:prSet presAssocID="{008501BC-6560-434B-87C8-9E4A9DF50E56}" presName="linear" presStyleCnt="0">
        <dgm:presLayoutVars>
          <dgm:animLvl val="lvl"/>
          <dgm:resizeHandles val="exact"/>
        </dgm:presLayoutVars>
      </dgm:prSet>
      <dgm:spPr/>
    </dgm:pt>
    <dgm:pt modelId="{21A4AD0C-C1AA-4F84-B30D-0A7351E16FCC}" type="pres">
      <dgm:prSet presAssocID="{5344EDFE-9F9D-4B9A-9880-F95B4D0B223D}" presName="parentText" presStyleLbl="node1" presStyleIdx="0" presStyleCnt="1">
        <dgm:presLayoutVars>
          <dgm:chMax val="0"/>
          <dgm:bulletEnabled val="1"/>
        </dgm:presLayoutVars>
      </dgm:prSet>
      <dgm:spPr/>
    </dgm:pt>
  </dgm:ptLst>
  <dgm:cxnLst>
    <dgm:cxn modelId="{04CDA121-401A-46C7-B111-0B58736735DF}" type="presOf" srcId="{008501BC-6560-434B-87C8-9E4A9DF50E56}" destId="{6A653460-B0B2-4D3D-9A70-00832A7A3BDD}" srcOrd="0" destOrd="0" presId="urn:microsoft.com/office/officeart/2005/8/layout/vList2"/>
    <dgm:cxn modelId="{5304A5CE-A357-4012-A115-0F39200E7DA4}" type="presOf" srcId="{5344EDFE-9F9D-4B9A-9880-F95B4D0B223D}" destId="{21A4AD0C-C1AA-4F84-B30D-0A7351E16FCC}" srcOrd="0" destOrd="0" presId="urn:microsoft.com/office/officeart/2005/8/layout/vList2"/>
    <dgm:cxn modelId="{046606F6-E374-4B28-8A4C-087BF1F34FD0}" srcId="{008501BC-6560-434B-87C8-9E4A9DF50E56}" destId="{5344EDFE-9F9D-4B9A-9880-F95B4D0B223D}" srcOrd="0" destOrd="0" parTransId="{AE8D5232-FBE7-40FA-80E3-CB1468E80FD5}" sibTransId="{0B74E70D-4BF4-467A-A92E-561D445DBFD7}"/>
    <dgm:cxn modelId="{A9922C1D-8B4E-4FF7-BE0C-BE7FDA0FF261}" type="presParOf" srcId="{6A653460-B0B2-4D3D-9A70-00832A7A3BDD}" destId="{21A4AD0C-C1AA-4F84-B30D-0A7351E16FCC}"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C77D512-F73F-4328-A153-3F8F4C8AA789}" type="doc">
      <dgm:prSet loTypeId="urn:microsoft.com/office/officeart/2005/8/layout/vList2" loCatId="list" qsTypeId="urn:microsoft.com/office/officeart/2005/8/quickstyle/3d2#12" qsCatId="3D" csTypeId="urn:microsoft.com/office/officeart/2005/8/colors/accent1_2" csCatId="accent1"/>
      <dgm:spPr/>
      <dgm:t>
        <a:bodyPr/>
        <a:lstStyle/>
        <a:p>
          <a:endParaRPr lang="en-US"/>
        </a:p>
      </dgm:t>
    </dgm:pt>
    <dgm:pt modelId="{84E83E2A-FA70-47BB-A800-781B389B0C60}">
      <dgm:prSet/>
      <dgm:spPr/>
      <dgm:t>
        <a:bodyPr/>
        <a:lstStyle/>
        <a:p>
          <a:pPr rtl="0"/>
          <a:r>
            <a:rPr lang="en-US" b="1" dirty="0"/>
            <a:t>CONCLUSION</a:t>
          </a:r>
        </a:p>
      </dgm:t>
    </dgm:pt>
    <dgm:pt modelId="{4C440895-359E-4C81-B7A8-2EE22135EDE6}" type="parTrans" cxnId="{9BFB7B26-D833-485B-AE44-7FCAB7B32370}">
      <dgm:prSet/>
      <dgm:spPr/>
      <dgm:t>
        <a:bodyPr/>
        <a:lstStyle/>
        <a:p>
          <a:endParaRPr lang="en-US"/>
        </a:p>
      </dgm:t>
    </dgm:pt>
    <dgm:pt modelId="{FA62A819-242B-47F5-8646-E7BE964F4DBB}" type="sibTrans" cxnId="{9BFB7B26-D833-485B-AE44-7FCAB7B32370}">
      <dgm:prSet/>
      <dgm:spPr/>
      <dgm:t>
        <a:bodyPr/>
        <a:lstStyle/>
        <a:p>
          <a:endParaRPr lang="en-US"/>
        </a:p>
      </dgm:t>
    </dgm:pt>
    <dgm:pt modelId="{5171FD34-ABDE-4358-8F03-10AAACC60316}" type="pres">
      <dgm:prSet presAssocID="{FC77D512-F73F-4328-A153-3F8F4C8AA789}" presName="linear" presStyleCnt="0">
        <dgm:presLayoutVars>
          <dgm:animLvl val="lvl"/>
          <dgm:resizeHandles val="exact"/>
        </dgm:presLayoutVars>
      </dgm:prSet>
      <dgm:spPr/>
    </dgm:pt>
    <dgm:pt modelId="{C98EA41A-F252-4570-9D7E-8305B4E04472}" type="pres">
      <dgm:prSet presAssocID="{84E83E2A-FA70-47BB-A800-781B389B0C60}" presName="parentText" presStyleLbl="node1" presStyleIdx="0" presStyleCnt="1">
        <dgm:presLayoutVars>
          <dgm:chMax val="0"/>
          <dgm:bulletEnabled val="1"/>
        </dgm:presLayoutVars>
      </dgm:prSet>
      <dgm:spPr/>
    </dgm:pt>
  </dgm:ptLst>
  <dgm:cxnLst>
    <dgm:cxn modelId="{9BFB7B26-D833-485B-AE44-7FCAB7B32370}" srcId="{FC77D512-F73F-4328-A153-3F8F4C8AA789}" destId="{84E83E2A-FA70-47BB-A800-781B389B0C60}" srcOrd="0" destOrd="0" parTransId="{4C440895-359E-4C81-B7A8-2EE22135EDE6}" sibTransId="{FA62A819-242B-47F5-8646-E7BE964F4DBB}"/>
    <dgm:cxn modelId="{973FB3A7-1771-486B-BAA6-D1B1E42D7BDC}" type="presOf" srcId="{FC77D512-F73F-4328-A153-3F8F4C8AA789}" destId="{5171FD34-ABDE-4358-8F03-10AAACC60316}" srcOrd="0" destOrd="0" presId="urn:microsoft.com/office/officeart/2005/8/layout/vList2"/>
    <dgm:cxn modelId="{500343E5-BD0B-487D-8991-F4131024D129}" type="presOf" srcId="{84E83E2A-FA70-47BB-A800-781B389B0C60}" destId="{C98EA41A-F252-4570-9D7E-8305B4E04472}" srcOrd="0" destOrd="0" presId="urn:microsoft.com/office/officeart/2005/8/layout/vList2"/>
    <dgm:cxn modelId="{4FF91017-0A43-48C7-87E0-44552A710568}" type="presParOf" srcId="{5171FD34-ABDE-4358-8F03-10AAACC60316}" destId="{C98EA41A-F252-4570-9D7E-8305B4E0447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CF97326-B2D8-4689-938A-657F822E23A6}" type="doc">
      <dgm:prSet loTypeId="urn:microsoft.com/office/officeart/2005/8/layout/vList2" loCatId="list" qsTypeId="urn:microsoft.com/office/officeart/2005/8/quickstyle/3d2#2" qsCatId="3D" csTypeId="urn:microsoft.com/office/officeart/2005/8/colors/accent1_2" csCatId="accent1"/>
      <dgm:spPr/>
      <dgm:t>
        <a:bodyPr/>
        <a:lstStyle/>
        <a:p>
          <a:endParaRPr lang="en-US"/>
        </a:p>
      </dgm:t>
    </dgm:pt>
    <dgm:pt modelId="{B2A11690-7375-422A-93F1-786399DA89E1}">
      <dgm:prSet/>
      <dgm:spPr/>
      <dgm:t>
        <a:bodyPr/>
        <a:lstStyle/>
        <a:p>
          <a:pPr rtl="0"/>
          <a:r>
            <a:rPr lang="en-US" b="1" dirty="0"/>
            <a:t>BREAK EVEN POINT</a:t>
          </a:r>
        </a:p>
      </dgm:t>
    </dgm:pt>
    <dgm:pt modelId="{EAA74905-9FF8-4CA8-BF29-0E13F730CE96}" type="parTrans" cxnId="{0FB9DDD0-8943-4B98-ABD6-F0F310EDA72B}">
      <dgm:prSet/>
      <dgm:spPr/>
      <dgm:t>
        <a:bodyPr/>
        <a:lstStyle/>
        <a:p>
          <a:endParaRPr lang="en-US"/>
        </a:p>
      </dgm:t>
    </dgm:pt>
    <dgm:pt modelId="{BCD4B48C-2261-469C-A814-9506F8053EA4}" type="sibTrans" cxnId="{0FB9DDD0-8943-4B98-ABD6-F0F310EDA72B}">
      <dgm:prSet/>
      <dgm:spPr/>
      <dgm:t>
        <a:bodyPr/>
        <a:lstStyle/>
        <a:p>
          <a:endParaRPr lang="en-US"/>
        </a:p>
      </dgm:t>
    </dgm:pt>
    <dgm:pt modelId="{B9FE2CB8-6046-490E-B6EA-E71F2783A72D}" type="pres">
      <dgm:prSet presAssocID="{7CF97326-B2D8-4689-938A-657F822E23A6}" presName="linear" presStyleCnt="0">
        <dgm:presLayoutVars>
          <dgm:animLvl val="lvl"/>
          <dgm:resizeHandles val="exact"/>
        </dgm:presLayoutVars>
      </dgm:prSet>
      <dgm:spPr/>
    </dgm:pt>
    <dgm:pt modelId="{919E5748-1C24-402A-9DE8-74831176B30C}" type="pres">
      <dgm:prSet presAssocID="{B2A11690-7375-422A-93F1-786399DA89E1}" presName="parentText" presStyleLbl="node1" presStyleIdx="0" presStyleCnt="1">
        <dgm:presLayoutVars>
          <dgm:chMax val="0"/>
          <dgm:bulletEnabled val="1"/>
        </dgm:presLayoutVars>
      </dgm:prSet>
      <dgm:spPr/>
    </dgm:pt>
  </dgm:ptLst>
  <dgm:cxnLst>
    <dgm:cxn modelId="{5C797E36-2AA0-4A88-B902-3734F8DB88BA}" type="presOf" srcId="{B2A11690-7375-422A-93F1-786399DA89E1}" destId="{919E5748-1C24-402A-9DE8-74831176B30C}" srcOrd="0" destOrd="0" presId="urn:microsoft.com/office/officeart/2005/8/layout/vList2"/>
    <dgm:cxn modelId="{058E2D8B-74B1-4563-A604-66587EDEFFFD}" type="presOf" srcId="{7CF97326-B2D8-4689-938A-657F822E23A6}" destId="{B9FE2CB8-6046-490E-B6EA-E71F2783A72D}" srcOrd="0" destOrd="0" presId="urn:microsoft.com/office/officeart/2005/8/layout/vList2"/>
    <dgm:cxn modelId="{0FB9DDD0-8943-4B98-ABD6-F0F310EDA72B}" srcId="{7CF97326-B2D8-4689-938A-657F822E23A6}" destId="{B2A11690-7375-422A-93F1-786399DA89E1}" srcOrd="0" destOrd="0" parTransId="{EAA74905-9FF8-4CA8-BF29-0E13F730CE96}" sibTransId="{BCD4B48C-2261-469C-A814-9506F8053EA4}"/>
    <dgm:cxn modelId="{423D71D7-4D28-4EE9-90CD-04603327DB39}" type="presParOf" srcId="{B9FE2CB8-6046-490E-B6EA-E71F2783A72D}" destId="{919E5748-1C24-402A-9DE8-74831176B30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09CCD81-9D57-4FC0-9CB2-FB8AB07AC62D}" type="doc">
      <dgm:prSet loTypeId="urn:microsoft.com/office/officeart/2005/8/layout/vList2" loCatId="list" qsTypeId="urn:microsoft.com/office/officeart/2005/8/quickstyle/3d2#3" qsCatId="3D" csTypeId="urn:microsoft.com/office/officeart/2005/8/colors/accent1_2" csCatId="accent1"/>
      <dgm:spPr/>
      <dgm:t>
        <a:bodyPr/>
        <a:lstStyle/>
        <a:p>
          <a:endParaRPr lang="en-US"/>
        </a:p>
      </dgm:t>
    </dgm:pt>
    <dgm:pt modelId="{D1907029-EC21-4487-98BB-59A834D7DFBB}">
      <dgm:prSet/>
      <dgm:spPr/>
      <dgm:t>
        <a:bodyPr/>
        <a:lstStyle/>
        <a:p>
          <a:pPr rtl="0"/>
          <a:r>
            <a:rPr lang="en-US" b="1" dirty="0"/>
            <a:t>BREAK EVEN ANALYSIS</a:t>
          </a:r>
        </a:p>
      </dgm:t>
    </dgm:pt>
    <dgm:pt modelId="{C274444D-1CF8-4C39-8D1C-BF8F5D17D9A8}" type="parTrans" cxnId="{CAC74574-2479-4EDD-9469-278A0F468D31}">
      <dgm:prSet/>
      <dgm:spPr/>
      <dgm:t>
        <a:bodyPr/>
        <a:lstStyle/>
        <a:p>
          <a:endParaRPr lang="en-US"/>
        </a:p>
      </dgm:t>
    </dgm:pt>
    <dgm:pt modelId="{6AF3F785-D4FB-48AE-86BC-8ED581CDDCC7}" type="sibTrans" cxnId="{CAC74574-2479-4EDD-9469-278A0F468D31}">
      <dgm:prSet/>
      <dgm:spPr/>
      <dgm:t>
        <a:bodyPr/>
        <a:lstStyle/>
        <a:p>
          <a:endParaRPr lang="en-US"/>
        </a:p>
      </dgm:t>
    </dgm:pt>
    <dgm:pt modelId="{6E185079-6C1E-40BC-ADBA-F19B36825705}" type="pres">
      <dgm:prSet presAssocID="{709CCD81-9D57-4FC0-9CB2-FB8AB07AC62D}" presName="linear" presStyleCnt="0">
        <dgm:presLayoutVars>
          <dgm:animLvl val="lvl"/>
          <dgm:resizeHandles val="exact"/>
        </dgm:presLayoutVars>
      </dgm:prSet>
      <dgm:spPr/>
    </dgm:pt>
    <dgm:pt modelId="{474D6AE0-F0CB-43E4-90FC-514CF171A131}" type="pres">
      <dgm:prSet presAssocID="{D1907029-EC21-4487-98BB-59A834D7DFBB}" presName="parentText" presStyleLbl="node1" presStyleIdx="0" presStyleCnt="1">
        <dgm:presLayoutVars>
          <dgm:chMax val="0"/>
          <dgm:bulletEnabled val="1"/>
        </dgm:presLayoutVars>
      </dgm:prSet>
      <dgm:spPr/>
    </dgm:pt>
  </dgm:ptLst>
  <dgm:cxnLst>
    <dgm:cxn modelId="{0656A36B-226B-4780-BA5A-0A18EDD423F9}" type="presOf" srcId="{D1907029-EC21-4487-98BB-59A834D7DFBB}" destId="{474D6AE0-F0CB-43E4-90FC-514CF171A131}" srcOrd="0" destOrd="0" presId="urn:microsoft.com/office/officeart/2005/8/layout/vList2"/>
    <dgm:cxn modelId="{CAC74574-2479-4EDD-9469-278A0F468D31}" srcId="{709CCD81-9D57-4FC0-9CB2-FB8AB07AC62D}" destId="{D1907029-EC21-4487-98BB-59A834D7DFBB}" srcOrd="0" destOrd="0" parTransId="{C274444D-1CF8-4C39-8D1C-BF8F5D17D9A8}" sibTransId="{6AF3F785-D4FB-48AE-86BC-8ED581CDDCC7}"/>
    <dgm:cxn modelId="{31E49B7E-7E0E-4C45-9767-5C3C84CE023C}" type="presOf" srcId="{709CCD81-9D57-4FC0-9CB2-FB8AB07AC62D}" destId="{6E185079-6C1E-40BC-ADBA-F19B36825705}" srcOrd="0" destOrd="0" presId="urn:microsoft.com/office/officeart/2005/8/layout/vList2"/>
    <dgm:cxn modelId="{4B946021-2E4B-4C6B-871E-3C406DAE1293}" type="presParOf" srcId="{6E185079-6C1E-40BC-ADBA-F19B36825705}" destId="{474D6AE0-F0CB-43E4-90FC-514CF171A13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F380CB0-254D-4ECC-A7FE-19B88E45E40F}" type="doc">
      <dgm:prSet loTypeId="urn:microsoft.com/office/officeart/2005/8/layout/vList2" loCatId="list" qsTypeId="urn:microsoft.com/office/officeart/2005/8/quickstyle/3d2#4" qsCatId="3D" csTypeId="urn:microsoft.com/office/officeart/2005/8/colors/accent1_2" csCatId="accent1" phldr="1"/>
      <dgm:spPr/>
      <dgm:t>
        <a:bodyPr/>
        <a:lstStyle/>
        <a:p>
          <a:endParaRPr lang="en-US"/>
        </a:p>
      </dgm:t>
    </dgm:pt>
    <dgm:pt modelId="{2C513515-5FC8-43A6-9052-D50BBDE8E284}">
      <dgm:prSet/>
      <dgm:spPr/>
      <dgm:t>
        <a:bodyPr/>
        <a:lstStyle/>
        <a:p>
          <a:pPr rtl="0"/>
          <a:r>
            <a:rPr lang="en-US" b="1" dirty="0"/>
            <a:t>                            ASSUMPTIONS</a:t>
          </a:r>
        </a:p>
      </dgm:t>
    </dgm:pt>
    <dgm:pt modelId="{EA01687D-941B-4190-A946-92C8B7BCBBDE}" type="parTrans" cxnId="{E3738033-8B53-4FED-BBD3-084DB2A7E222}">
      <dgm:prSet/>
      <dgm:spPr/>
      <dgm:t>
        <a:bodyPr/>
        <a:lstStyle/>
        <a:p>
          <a:endParaRPr lang="en-US"/>
        </a:p>
      </dgm:t>
    </dgm:pt>
    <dgm:pt modelId="{D3D72089-CC87-40F8-9888-ACED668971FA}" type="sibTrans" cxnId="{E3738033-8B53-4FED-BBD3-084DB2A7E222}">
      <dgm:prSet/>
      <dgm:spPr/>
      <dgm:t>
        <a:bodyPr/>
        <a:lstStyle/>
        <a:p>
          <a:endParaRPr lang="en-US"/>
        </a:p>
      </dgm:t>
    </dgm:pt>
    <dgm:pt modelId="{2ECE3956-EF57-4379-BF11-B71E2EDCAFCA}" type="pres">
      <dgm:prSet presAssocID="{8F380CB0-254D-4ECC-A7FE-19B88E45E40F}" presName="linear" presStyleCnt="0">
        <dgm:presLayoutVars>
          <dgm:animLvl val="lvl"/>
          <dgm:resizeHandles val="exact"/>
        </dgm:presLayoutVars>
      </dgm:prSet>
      <dgm:spPr/>
    </dgm:pt>
    <dgm:pt modelId="{3B6372A0-F108-42E8-AF91-F2CB0E738E92}" type="pres">
      <dgm:prSet presAssocID="{2C513515-5FC8-43A6-9052-D50BBDE8E284}" presName="parentText" presStyleLbl="node1" presStyleIdx="0" presStyleCnt="1">
        <dgm:presLayoutVars>
          <dgm:chMax val="0"/>
          <dgm:bulletEnabled val="1"/>
        </dgm:presLayoutVars>
      </dgm:prSet>
      <dgm:spPr/>
    </dgm:pt>
  </dgm:ptLst>
  <dgm:cxnLst>
    <dgm:cxn modelId="{E3738033-8B53-4FED-BBD3-084DB2A7E222}" srcId="{8F380CB0-254D-4ECC-A7FE-19B88E45E40F}" destId="{2C513515-5FC8-43A6-9052-D50BBDE8E284}" srcOrd="0" destOrd="0" parTransId="{EA01687D-941B-4190-A946-92C8B7BCBBDE}" sibTransId="{D3D72089-CC87-40F8-9888-ACED668971FA}"/>
    <dgm:cxn modelId="{3438663F-6CD3-4149-A30A-5F9F44D58918}" type="presOf" srcId="{8F380CB0-254D-4ECC-A7FE-19B88E45E40F}" destId="{2ECE3956-EF57-4379-BF11-B71E2EDCAFCA}" srcOrd="0" destOrd="0" presId="urn:microsoft.com/office/officeart/2005/8/layout/vList2"/>
    <dgm:cxn modelId="{463353EC-0917-4FE7-A7B8-8721DA1D8FEE}" type="presOf" srcId="{2C513515-5FC8-43A6-9052-D50BBDE8E284}" destId="{3B6372A0-F108-42E8-AF91-F2CB0E738E92}" srcOrd="0" destOrd="0" presId="urn:microsoft.com/office/officeart/2005/8/layout/vList2"/>
    <dgm:cxn modelId="{7339A62B-1486-4442-AC21-8B551A73F173}" type="presParOf" srcId="{2ECE3956-EF57-4379-BF11-B71E2EDCAFCA}" destId="{3B6372A0-F108-42E8-AF91-F2CB0E738E9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43B611-69CC-4B4C-9E73-3D892C815AFC}" type="doc">
      <dgm:prSet loTypeId="urn:microsoft.com/office/officeart/2005/8/layout/vList2" loCatId="list" qsTypeId="urn:microsoft.com/office/officeart/2005/8/quickstyle/3d2#5" qsCatId="3D" csTypeId="urn:microsoft.com/office/officeart/2005/8/colors/accent1_2" csCatId="accent1"/>
      <dgm:spPr/>
      <dgm:t>
        <a:bodyPr/>
        <a:lstStyle/>
        <a:p>
          <a:endParaRPr lang="en-US"/>
        </a:p>
      </dgm:t>
    </dgm:pt>
    <dgm:pt modelId="{98C0643A-5BDC-4E43-8770-17C029B893A9}">
      <dgm:prSet/>
      <dgm:spPr/>
      <dgm:t>
        <a:bodyPr/>
        <a:lstStyle/>
        <a:p>
          <a:pPr rtl="0"/>
          <a:r>
            <a:rPr lang="en-US" b="1" dirty="0"/>
            <a:t>COMPUTATION</a:t>
          </a:r>
        </a:p>
      </dgm:t>
    </dgm:pt>
    <dgm:pt modelId="{A88668E9-9A73-48D0-8B8D-829E2C98B60E}" type="parTrans" cxnId="{2DD4F4F3-287A-4F32-8C33-8CFA82B15C2A}">
      <dgm:prSet/>
      <dgm:spPr/>
      <dgm:t>
        <a:bodyPr/>
        <a:lstStyle/>
        <a:p>
          <a:endParaRPr lang="en-US"/>
        </a:p>
      </dgm:t>
    </dgm:pt>
    <dgm:pt modelId="{0E034CDF-EC8E-42CD-87A1-AC1043B2ED07}" type="sibTrans" cxnId="{2DD4F4F3-287A-4F32-8C33-8CFA82B15C2A}">
      <dgm:prSet/>
      <dgm:spPr/>
      <dgm:t>
        <a:bodyPr/>
        <a:lstStyle/>
        <a:p>
          <a:endParaRPr lang="en-US"/>
        </a:p>
      </dgm:t>
    </dgm:pt>
    <dgm:pt modelId="{F6D48567-FD3B-470D-99E4-C8BD595B21E3}" type="pres">
      <dgm:prSet presAssocID="{7443B611-69CC-4B4C-9E73-3D892C815AFC}" presName="linear" presStyleCnt="0">
        <dgm:presLayoutVars>
          <dgm:animLvl val="lvl"/>
          <dgm:resizeHandles val="exact"/>
        </dgm:presLayoutVars>
      </dgm:prSet>
      <dgm:spPr/>
    </dgm:pt>
    <dgm:pt modelId="{272B86FC-705B-49EB-8121-46B2822CCF2A}" type="pres">
      <dgm:prSet presAssocID="{98C0643A-5BDC-4E43-8770-17C029B893A9}" presName="parentText" presStyleLbl="node1" presStyleIdx="0" presStyleCnt="1">
        <dgm:presLayoutVars>
          <dgm:chMax val="0"/>
          <dgm:bulletEnabled val="1"/>
        </dgm:presLayoutVars>
      </dgm:prSet>
      <dgm:spPr/>
    </dgm:pt>
  </dgm:ptLst>
  <dgm:cxnLst>
    <dgm:cxn modelId="{32198C45-815F-4450-860C-5AE1659426EA}" type="presOf" srcId="{7443B611-69CC-4B4C-9E73-3D892C815AFC}" destId="{F6D48567-FD3B-470D-99E4-C8BD595B21E3}" srcOrd="0" destOrd="0" presId="urn:microsoft.com/office/officeart/2005/8/layout/vList2"/>
    <dgm:cxn modelId="{1CFA2CDE-B80C-43E1-B590-4463B16B6F12}" type="presOf" srcId="{98C0643A-5BDC-4E43-8770-17C029B893A9}" destId="{272B86FC-705B-49EB-8121-46B2822CCF2A}" srcOrd="0" destOrd="0" presId="urn:microsoft.com/office/officeart/2005/8/layout/vList2"/>
    <dgm:cxn modelId="{2DD4F4F3-287A-4F32-8C33-8CFA82B15C2A}" srcId="{7443B611-69CC-4B4C-9E73-3D892C815AFC}" destId="{98C0643A-5BDC-4E43-8770-17C029B893A9}" srcOrd="0" destOrd="0" parTransId="{A88668E9-9A73-48D0-8B8D-829E2C98B60E}" sibTransId="{0E034CDF-EC8E-42CD-87A1-AC1043B2ED07}"/>
    <dgm:cxn modelId="{49E41FC4-9CA7-4B3A-BD1A-0D6A9CD468EC}" type="presParOf" srcId="{F6D48567-FD3B-470D-99E4-C8BD595B21E3}" destId="{272B86FC-705B-49EB-8121-46B2822CCF2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029FFF2-BB58-4BB8-BE15-639D5D4494C4}" type="doc">
      <dgm:prSet loTypeId="urn:microsoft.com/office/officeart/2005/8/layout/vList2" loCatId="list" qsTypeId="urn:microsoft.com/office/officeart/2005/8/quickstyle/3d2#6" qsCatId="3D" csTypeId="urn:microsoft.com/office/officeart/2005/8/colors/accent1_2" csCatId="accent1"/>
      <dgm:spPr/>
      <dgm:t>
        <a:bodyPr/>
        <a:lstStyle/>
        <a:p>
          <a:endParaRPr lang="en-US"/>
        </a:p>
      </dgm:t>
    </dgm:pt>
    <dgm:pt modelId="{5935F094-661F-4F6C-9310-C9D09C68E72C}">
      <dgm:prSet/>
      <dgm:spPr/>
      <dgm:t>
        <a:bodyPr/>
        <a:lstStyle/>
        <a:p>
          <a:pPr rtl="0"/>
          <a:r>
            <a:rPr lang="en-US" b="1" dirty="0"/>
            <a:t>EXAMPLES</a:t>
          </a:r>
        </a:p>
      </dgm:t>
    </dgm:pt>
    <dgm:pt modelId="{20D544A2-AB4E-4D9D-81CA-E49A4862BC06}" type="parTrans" cxnId="{B2BD1DED-B015-426A-A3AF-F3B4905DA26D}">
      <dgm:prSet/>
      <dgm:spPr/>
      <dgm:t>
        <a:bodyPr/>
        <a:lstStyle/>
        <a:p>
          <a:endParaRPr lang="en-US"/>
        </a:p>
      </dgm:t>
    </dgm:pt>
    <dgm:pt modelId="{E0F2FD46-A70B-4391-87F5-DC849CC324CF}" type="sibTrans" cxnId="{B2BD1DED-B015-426A-A3AF-F3B4905DA26D}">
      <dgm:prSet/>
      <dgm:spPr/>
      <dgm:t>
        <a:bodyPr/>
        <a:lstStyle/>
        <a:p>
          <a:endParaRPr lang="en-US"/>
        </a:p>
      </dgm:t>
    </dgm:pt>
    <dgm:pt modelId="{47F4FA37-A5EE-4FA1-894F-220165309C58}" type="pres">
      <dgm:prSet presAssocID="{F029FFF2-BB58-4BB8-BE15-639D5D4494C4}" presName="linear" presStyleCnt="0">
        <dgm:presLayoutVars>
          <dgm:animLvl val="lvl"/>
          <dgm:resizeHandles val="exact"/>
        </dgm:presLayoutVars>
      </dgm:prSet>
      <dgm:spPr/>
    </dgm:pt>
    <dgm:pt modelId="{E112A1CE-1E55-4958-8594-DADB9B421E69}" type="pres">
      <dgm:prSet presAssocID="{5935F094-661F-4F6C-9310-C9D09C68E72C}" presName="parentText" presStyleLbl="node1" presStyleIdx="0" presStyleCnt="1">
        <dgm:presLayoutVars>
          <dgm:chMax val="0"/>
          <dgm:bulletEnabled val="1"/>
        </dgm:presLayoutVars>
      </dgm:prSet>
      <dgm:spPr/>
    </dgm:pt>
  </dgm:ptLst>
  <dgm:cxnLst>
    <dgm:cxn modelId="{734E4F35-A3A9-4BF3-B369-19B22962A6B3}" type="presOf" srcId="{F029FFF2-BB58-4BB8-BE15-639D5D4494C4}" destId="{47F4FA37-A5EE-4FA1-894F-220165309C58}" srcOrd="0" destOrd="0" presId="urn:microsoft.com/office/officeart/2005/8/layout/vList2"/>
    <dgm:cxn modelId="{1F9A8BD6-0060-49F8-8164-EBDFD5041A41}" type="presOf" srcId="{5935F094-661F-4F6C-9310-C9D09C68E72C}" destId="{E112A1CE-1E55-4958-8594-DADB9B421E69}" srcOrd="0" destOrd="0" presId="urn:microsoft.com/office/officeart/2005/8/layout/vList2"/>
    <dgm:cxn modelId="{B2BD1DED-B015-426A-A3AF-F3B4905DA26D}" srcId="{F029FFF2-BB58-4BB8-BE15-639D5D4494C4}" destId="{5935F094-661F-4F6C-9310-C9D09C68E72C}" srcOrd="0" destOrd="0" parTransId="{20D544A2-AB4E-4D9D-81CA-E49A4862BC06}" sibTransId="{E0F2FD46-A70B-4391-87F5-DC849CC324CF}"/>
    <dgm:cxn modelId="{F6D75CA1-5849-4B3B-959E-B82D3300FDA6}" type="presParOf" srcId="{47F4FA37-A5EE-4FA1-894F-220165309C58}" destId="{E112A1CE-1E55-4958-8594-DADB9B421E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DC54825-28E7-40A5-A39E-FE813F69C133}" type="doc">
      <dgm:prSet loTypeId="urn:microsoft.com/office/officeart/2005/8/layout/vList2" loCatId="list" qsTypeId="urn:microsoft.com/office/officeart/2005/8/quickstyle/3d2#7" qsCatId="3D" csTypeId="urn:microsoft.com/office/officeart/2005/8/colors/accent1_2" csCatId="accent1"/>
      <dgm:spPr/>
      <dgm:t>
        <a:bodyPr/>
        <a:lstStyle/>
        <a:p>
          <a:endParaRPr lang="en-US"/>
        </a:p>
      </dgm:t>
    </dgm:pt>
    <dgm:pt modelId="{41869441-E4C4-4E4F-BA71-B3C16C842956}">
      <dgm:prSet/>
      <dgm:spPr/>
      <dgm:t>
        <a:bodyPr/>
        <a:lstStyle/>
        <a:p>
          <a:pPr rtl="0"/>
          <a:r>
            <a:rPr lang="en-US" b="1" dirty="0"/>
            <a:t>EXAMPLE</a:t>
          </a:r>
        </a:p>
      </dgm:t>
    </dgm:pt>
    <dgm:pt modelId="{A547B464-475D-4539-BD9B-4B849FF6F974}" type="parTrans" cxnId="{EC0C26AA-2095-4801-98CC-7B7B54894A9B}">
      <dgm:prSet/>
      <dgm:spPr/>
      <dgm:t>
        <a:bodyPr/>
        <a:lstStyle/>
        <a:p>
          <a:endParaRPr lang="en-US"/>
        </a:p>
      </dgm:t>
    </dgm:pt>
    <dgm:pt modelId="{D51966A5-6460-4624-9AA4-A56B171D5C47}" type="sibTrans" cxnId="{EC0C26AA-2095-4801-98CC-7B7B54894A9B}">
      <dgm:prSet/>
      <dgm:spPr/>
      <dgm:t>
        <a:bodyPr/>
        <a:lstStyle/>
        <a:p>
          <a:endParaRPr lang="en-US"/>
        </a:p>
      </dgm:t>
    </dgm:pt>
    <dgm:pt modelId="{E9597DF8-EDAF-405D-B211-23B86D485316}" type="pres">
      <dgm:prSet presAssocID="{7DC54825-28E7-40A5-A39E-FE813F69C133}" presName="linear" presStyleCnt="0">
        <dgm:presLayoutVars>
          <dgm:animLvl val="lvl"/>
          <dgm:resizeHandles val="exact"/>
        </dgm:presLayoutVars>
      </dgm:prSet>
      <dgm:spPr/>
    </dgm:pt>
    <dgm:pt modelId="{1E77B064-F3BA-406F-B5E2-3B37A57018D9}" type="pres">
      <dgm:prSet presAssocID="{41869441-E4C4-4E4F-BA71-B3C16C842956}" presName="parentText" presStyleLbl="node1" presStyleIdx="0" presStyleCnt="1" custLinFactNeighborY="-1292">
        <dgm:presLayoutVars>
          <dgm:chMax val="0"/>
          <dgm:bulletEnabled val="1"/>
        </dgm:presLayoutVars>
      </dgm:prSet>
      <dgm:spPr/>
    </dgm:pt>
  </dgm:ptLst>
  <dgm:cxnLst>
    <dgm:cxn modelId="{C104F633-4CCF-46C4-8C06-0F3DBB188BDE}" type="presOf" srcId="{7DC54825-28E7-40A5-A39E-FE813F69C133}" destId="{E9597DF8-EDAF-405D-B211-23B86D485316}" srcOrd="0" destOrd="0" presId="urn:microsoft.com/office/officeart/2005/8/layout/vList2"/>
    <dgm:cxn modelId="{EC0C26AA-2095-4801-98CC-7B7B54894A9B}" srcId="{7DC54825-28E7-40A5-A39E-FE813F69C133}" destId="{41869441-E4C4-4E4F-BA71-B3C16C842956}" srcOrd="0" destOrd="0" parTransId="{A547B464-475D-4539-BD9B-4B849FF6F974}" sibTransId="{D51966A5-6460-4624-9AA4-A56B171D5C47}"/>
    <dgm:cxn modelId="{873791E7-A988-4FB9-A14F-40E4C63891CB}" type="presOf" srcId="{41869441-E4C4-4E4F-BA71-B3C16C842956}" destId="{1E77B064-F3BA-406F-B5E2-3B37A57018D9}" srcOrd="0" destOrd="0" presId="urn:microsoft.com/office/officeart/2005/8/layout/vList2"/>
    <dgm:cxn modelId="{6598D6BC-BBA2-422E-A4D1-4412690A75B0}" type="presParOf" srcId="{E9597DF8-EDAF-405D-B211-23B86D485316}" destId="{1E77B064-F3BA-406F-B5E2-3B37A57018D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177704-9FAE-4CEF-A0DF-9D697097F3B0}" type="doc">
      <dgm:prSet loTypeId="urn:microsoft.com/office/officeart/2005/8/layout/vList2" loCatId="list" qsTypeId="urn:microsoft.com/office/officeart/2005/8/quickstyle/3d2#8" qsCatId="3D" csTypeId="urn:microsoft.com/office/officeart/2005/8/colors/accent1_2" csCatId="accent1" phldr="1"/>
      <dgm:spPr/>
      <dgm:t>
        <a:bodyPr/>
        <a:lstStyle/>
        <a:p>
          <a:endParaRPr lang="en-US"/>
        </a:p>
      </dgm:t>
    </dgm:pt>
    <dgm:pt modelId="{94EF9CA3-ED80-4BEF-8F52-47974CBAB504}">
      <dgm:prSet/>
      <dgm:spPr/>
      <dgm:t>
        <a:bodyPr/>
        <a:lstStyle/>
        <a:p>
          <a:pPr rtl="0"/>
          <a:r>
            <a:rPr lang="en-US" b="1" dirty="0"/>
            <a:t>                 MARGIN OF SAFETY</a:t>
          </a:r>
        </a:p>
      </dgm:t>
    </dgm:pt>
    <dgm:pt modelId="{17C29E44-7831-4FD6-AFEA-248FB2AB33B7}" type="parTrans" cxnId="{C56E77D1-99A4-4CB1-A284-102DA74F2882}">
      <dgm:prSet/>
      <dgm:spPr/>
      <dgm:t>
        <a:bodyPr/>
        <a:lstStyle/>
        <a:p>
          <a:endParaRPr lang="en-US"/>
        </a:p>
      </dgm:t>
    </dgm:pt>
    <dgm:pt modelId="{FC29F2E2-6B70-4721-BF53-0900173CB90C}" type="sibTrans" cxnId="{C56E77D1-99A4-4CB1-A284-102DA74F2882}">
      <dgm:prSet/>
      <dgm:spPr/>
      <dgm:t>
        <a:bodyPr/>
        <a:lstStyle/>
        <a:p>
          <a:endParaRPr lang="en-US"/>
        </a:p>
      </dgm:t>
    </dgm:pt>
    <dgm:pt modelId="{DBF01957-2941-4705-A98C-92F6D7C429C5}" type="pres">
      <dgm:prSet presAssocID="{E2177704-9FAE-4CEF-A0DF-9D697097F3B0}" presName="linear" presStyleCnt="0">
        <dgm:presLayoutVars>
          <dgm:animLvl val="lvl"/>
          <dgm:resizeHandles val="exact"/>
        </dgm:presLayoutVars>
      </dgm:prSet>
      <dgm:spPr/>
    </dgm:pt>
    <dgm:pt modelId="{251567B8-8497-4227-A4C7-CEB004D5A739}" type="pres">
      <dgm:prSet presAssocID="{94EF9CA3-ED80-4BEF-8F52-47974CBAB504}" presName="parentText" presStyleLbl="node1" presStyleIdx="0" presStyleCnt="1">
        <dgm:presLayoutVars>
          <dgm:chMax val="0"/>
          <dgm:bulletEnabled val="1"/>
        </dgm:presLayoutVars>
      </dgm:prSet>
      <dgm:spPr/>
    </dgm:pt>
  </dgm:ptLst>
  <dgm:cxnLst>
    <dgm:cxn modelId="{049F5342-0A61-46EB-AA0D-5DAF6CA52822}" type="presOf" srcId="{94EF9CA3-ED80-4BEF-8F52-47974CBAB504}" destId="{251567B8-8497-4227-A4C7-CEB004D5A739}" srcOrd="0" destOrd="0" presId="urn:microsoft.com/office/officeart/2005/8/layout/vList2"/>
    <dgm:cxn modelId="{6BF4E556-0639-4AF2-BEA5-F11075179DDA}" type="presOf" srcId="{E2177704-9FAE-4CEF-A0DF-9D697097F3B0}" destId="{DBF01957-2941-4705-A98C-92F6D7C429C5}" srcOrd="0" destOrd="0" presId="urn:microsoft.com/office/officeart/2005/8/layout/vList2"/>
    <dgm:cxn modelId="{C56E77D1-99A4-4CB1-A284-102DA74F2882}" srcId="{E2177704-9FAE-4CEF-A0DF-9D697097F3B0}" destId="{94EF9CA3-ED80-4BEF-8F52-47974CBAB504}" srcOrd="0" destOrd="0" parTransId="{17C29E44-7831-4FD6-AFEA-248FB2AB33B7}" sibTransId="{FC29F2E2-6B70-4721-BF53-0900173CB90C}"/>
    <dgm:cxn modelId="{6D191A61-08EA-4784-8290-200B0AF217FB}" type="presParOf" srcId="{DBF01957-2941-4705-A98C-92F6D7C429C5}" destId="{251567B8-8497-4227-A4C7-CEB004D5A73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940A9B0-0586-4D0E-8AA1-B71FB8988706}" type="doc">
      <dgm:prSet loTypeId="urn:microsoft.com/office/officeart/2005/8/layout/vList2" loCatId="list" qsTypeId="urn:microsoft.com/office/officeart/2005/8/quickstyle/3d2#9" qsCatId="3D" csTypeId="urn:microsoft.com/office/officeart/2005/8/colors/accent1_2" csCatId="accent1"/>
      <dgm:spPr/>
      <dgm:t>
        <a:bodyPr/>
        <a:lstStyle/>
        <a:p>
          <a:endParaRPr lang="en-US"/>
        </a:p>
      </dgm:t>
    </dgm:pt>
    <dgm:pt modelId="{9A87B002-2690-4F9F-B9A3-B3EB3B1CC719}">
      <dgm:prSet/>
      <dgm:spPr/>
      <dgm:t>
        <a:bodyPr/>
        <a:lstStyle/>
        <a:p>
          <a:pPr rtl="0"/>
          <a:r>
            <a:rPr lang="en-GB" dirty="0"/>
            <a:t>Break-Even Analysis</a:t>
          </a:r>
          <a:endParaRPr lang="en-US" dirty="0"/>
        </a:p>
      </dgm:t>
    </dgm:pt>
    <dgm:pt modelId="{AE180F17-00F7-4EA6-9E77-989D21CEE4DB}" type="parTrans" cxnId="{08AA8002-0BA4-412E-989C-1F4E74721EF0}">
      <dgm:prSet/>
      <dgm:spPr/>
      <dgm:t>
        <a:bodyPr/>
        <a:lstStyle/>
        <a:p>
          <a:endParaRPr lang="en-US"/>
        </a:p>
      </dgm:t>
    </dgm:pt>
    <dgm:pt modelId="{78A76138-87F6-44A7-943B-67BAD7304C29}" type="sibTrans" cxnId="{08AA8002-0BA4-412E-989C-1F4E74721EF0}">
      <dgm:prSet/>
      <dgm:spPr/>
      <dgm:t>
        <a:bodyPr/>
        <a:lstStyle/>
        <a:p>
          <a:endParaRPr lang="en-US"/>
        </a:p>
      </dgm:t>
    </dgm:pt>
    <dgm:pt modelId="{9DDB4905-926A-4D40-A0A8-8B58662B3748}" type="pres">
      <dgm:prSet presAssocID="{1940A9B0-0586-4D0E-8AA1-B71FB8988706}" presName="linear" presStyleCnt="0">
        <dgm:presLayoutVars>
          <dgm:animLvl val="lvl"/>
          <dgm:resizeHandles val="exact"/>
        </dgm:presLayoutVars>
      </dgm:prSet>
      <dgm:spPr/>
    </dgm:pt>
    <dgm:pt modelId="{4BE5F690-C362-4B48-B6B4-47E2442BF89D}" type="pres">
      <dgm:prSet presAssocID="{9A87B002-2690-4F9F-B9A3-B3EB3B1CC719}" presName="parentText" presStyleLbl="node1" presStyleIdx="0" presStyleCnt="1" custLinFactNeighborY="1914">
        <dgm:presLayoutVars>
          <dgm:chMax val="0"/>
          <dgm:bulletEnabled val="1"/>
        </dgm:presLayoutVars>
      </dgm:prSet>
      <dgm:spPr/>
    </dgm:pt>
  </dgm:ptLst>
  <dgm:cxnLst>
    <dgm:cxn modelId="{08AA8002-0BA4-412E-989C-1F4E74721EF0}" srcId="{1940A9B0-0586-4D0E-8AA1-B71FB8988706}" destId="{9A87B002-2690-4F9F-B9A3-B3EB3B1CC719}" srcOrd="0" destOrd="0" parTransId="{AE180F17-00F7-4EA6-9E77-989D21CEE4DB}" sibTransId="{78A76138-87F6-44A7-943B-67BAD7304C29}"/>
    <dgm:cxn modelId="{5B193C26-8244-4187-B959-2AEE6F932280}" type="presOf" srcId="{1940A9B0-0586-4D0E-8AA1-B71FB8988706}" destId="{9DDB4905-926A-4D40-A0A8-8B58662B3748}" srcOrd="0" destOrd="0" presId="urn:microsoft.com/office/officeart/2005/8/layout/vList2"/>
    <dgm:cxn modelId="{2AD36DEE-4460-447F-9FBC-42610799FB17}" type="presOf" srcId="{9A87B002-2690-4F9F-B9A3-B3EB3B1CC719}" destId="{4BE5F690-C362-4B48-B6B4-47E2442BF89D}" srcOrd="0" destOrd="0" presId="urn:microsoft.com/office/officeart/2005/8/layout/vList2"/>
    <dgm:cxn modelId="{A8635B82-0946-4102-A2DC-D28B41205A61}" type="presParOf" srcId="{9DDB4905-926A-4D40-A0A8-8B58662B3748}" destId="{4BE5F690-C362-4B48-B6B4-47E2442BF89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608575-D5CA-409F-A35D-2846A38F95F0}">
      <dsp:nvSpPr>
        <dsp:cNvPr id="0" name=""/>
        <dsp:cNvSpPr/>
      </dsp:nvSpPr>
      <dsp:spPr>
        <a:xfrm>
          <a:off x="0" y="0"/>
          <a:ext cx="8229600" cy="1117935"/>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b="1" kern="1200" dirty="0"/>
            <a:t>INTRODUCTION</a:t>
          </a:r>
          <a:endParaRPr lang="en-US" sz="3900" kern="1200" dirty="0"/>
        </a:p>
      </dsp:txBody>
      <dsp:txXfrm>
        <a:off x="54573" y="54573"/>
        <a:ext cx="8120454" cy="10087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278FF-4BF4-4B78-AFD0-73F7FCF4B862}">
      <dsp:nvSpPr>
        <dsp:cNvPr id="0" name=""/>
        <dsp:cNvSpPr/>
      </dsp:nvSpPr>
      <dsp:spPr>
        <a:xfrm>
          <a:off x="0" y="13641"/>
          <a:ext cx="8102600" cy="91728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rtl="0">
            <a:lnSpc>
              <a:spcPct val="90000"/>
            </a:lnSpc>
            <a:spcBef>
              <a:spcPct val="0"/>
            </a:spcBef>
            <a:spcAft>
              <a:spcPct val="35000"/>
            </a:spcAft>
            <a:buNone/>
          </a:pPr>
          <a:r>
            <a:rPr lang="en-US" sz="3200" b="1" kern="1200" dirty="0"/>
            <a:t>USES OF BREAK EVEVN POINT</a:t>
          </a:r>
          <a:endParaRPr lang="en-US" sz="3200" kern="1200" dirty="0"/>
        </a:p>
      </dsp:txBody>
      <dsp:txXfrm>
        <a:off x="44778" y="58419"/>
        <a:ext cx="8013044" cy="82772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4AD0C-C1AA-4F84-B30D-0A7351E16FCC}">
      <dsp:nvSpPr>
        <dsp:cNvPr id="0" name=""/>
        <dsp:cNvSpPr/>
      </dsp:nvSpPr>
      <dsp:spPr>
        <a:xfrm>
          <a:off x="0" y="10735"/>
          <a:ext cx="7912100" cy="74529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US" sz="2600" b="1" kern="1200" dirty="0"/>
            <a:t>                      LIMITATIONS </a:t>
          </a:r>
          <a:endParaRPr lang="en-US" sz="2600" kern="1200" dirty="0"/>
        </a:p>
      </dsp:txBody>
      <dsp:txXfrm>
        <a:off x="36382" y="47117"/>
        <a:ext cx="7839336" cy="6725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8EA41A-F252-4570-9D7E-8305B4E04472}">
      <dsp:nvSpPr>
        <dsp:cNvPr id="0" name=""/>
        <dsp:cNvSpPr/>
      </dsp:nvSpPr>
      <dsp:spPr>
        <a:xfrm>
          <a:off x="0" y="12532"/>
          <a:ext cx="8229600" cy="1117935"/>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b="1" kern="1200" dirty="0"/>
            <a:t>CONCLUSION</a:t>
          </a:r>
        </a:p>
      </dsp:txBody>
      <dsp:txXfrm>
        <a:off x="54573" y="67105"/>
        <a:ext cx="8120454" cy="10087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E5748-1C24-402A-9DE8-74831176B30C}">
      <dsp:nvSpPr>
        <dsp:cNvPr id="0" name=""/>
        <dsp:cNvSpPr/>
      </dsp:nvSpPr>
      <dsp:spPr>
        <a:xfrm>
          <a:off x="0" y="2573"/>
          <a:ext cx="8140700" cy="888615"/>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rtl="0">
            <a:lnSpc>
              <a:spcPct val="90000"/>
            </a:lnSpc>
            <a:spcBef>
              <a:spcPct val="0"/>
            </a:spcBef>
            <a:spcAft>
              <a:spcPct val="35000"/>
            </a:spcAft>
            <a:buNone/>
          </a:pPr>
          <a:r>
            <a:rPr lang="en-US" sz="3100" b="1" kern="1200" dirty="0"/>
            <a:t>BREAK EVEN POINT</a:t>
          </a:r>
        </a:p>
      </dsp:txBody>
      <dsp:txXfrm>
        <a:off x="43379" y="45952"/>
        <a:ext cx="8053942" cy="8018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4D6AE0-F0CB-43E4-90FC-514CF171A131}">
      <dsp:nvSpPr>
        <dsp:cNvPr id="0" name=""/>
        <dsp:cNvSpPr/>
      </dsp:nvSpPr>
      <dsp:spPr>
        <a:xfrm>
          <a:off x="0" y="12532"/>
          <a:ext cx="8229600" cy="1117935"/>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b="1" kern="1200" dirty="0"/>
            <a:t>BREAK EVEN ANALYSIS</a:t>
          </a:r>
        </a:p>
      </dsp:txBody>
      <dsp:txXfrm>
        <a:off x="54573" y="67105"/>
        <a:ext cx="8120454" cy="10087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6372A0-F108-42E8-AF91-F2CB0E738E92}">
      <dsp:nvSpPr>
        <dsp:cNvPr id="0" name=""/>
        <dsp:cNvSpPr/>
      </dsp:nvSpPr>
      <dsp:spPr>
        <a:xfrm>
          <a:off x="0" y="7651"/>
          <a:ext cx="7937500" cy="68796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t>                            ASSUMPTIONS</a:t>
          </a:r>
        </a:p>
      </dsp:txBody>
      <dsp:txXfrm>
        <a:off x="33583" y="41234"/>
        <a:ext cx="7870334" cy="6207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2B86FC-705B-49EB-8121-46B2822CCF2A}">
      <dsp:nvSpPr>
        <dsp:cNvPr id="0" name=""/>
        <dsp:cNvSpPr/>
      </dsp:nvSpPr>
      <dsp:spPr>
        <a:xfrm>
          <a:off x="0" y="12188"/>
          <a:ext cx="8051800" cy="831285"/>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rtl="0">
            <a:lnSpc>
              <a:spcPct val="90000"/>
            </a:lnSpc>
            <a:spcBef>
              <a:spcPct val="0"/>
            </a:spcBef>
            <a:spcAft>
              <a:spcPct val="35000"/>
            </a:spcAft>
            <a:buNone/>
          </a:pPr>
          <a:r>
            <a:rPr lang="en-US" sz="2900" b="1" kern="1200" dirty="0"/>
            <a:t>COMPUTATION</a:t>
          </a:r>
        </a:p>
      </dsp:txBody>
      <dsp:txXfrm>
        <a:off x="40580" y="52768"/>
        <a:ext cx="7970640" cy="7501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12A1CE-1E55-4958-8594-DADB9B421E69}">
      <dsp:nvSpPr>
        <dsp:cNvPr id="0" name=""/>
        <dsp:cNvSpPr/>
      </dsp:nvSpPr>
      <dsp:spPr>
        <a:xfrm>
          <a:off x="0" y="12532"/>
          <a:ext cx="8229600" cy="1117935"/>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b="1" kern="1200" dirty="0"/>
            <a:t>EXAMPLES</a:t>
          </a:r>
        </a:p>
      </dsp:txBody>
      <dsp:txXfrm>
        <a:off x="54573" y="67105"/>
        <a:ext cx="8120454" cy="100878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77B064-F3BA-406F-B5E2-3B37A57018D9}">
      <dsp:nvSpPr>
        <dsp:cNvPr id="0" name=""/>
        <dsp:cNvSpPr/>
      </dsp:nvSpPr>
      <dsp:spPr>
        <a:xfrm>
          <a:off x="0" y="0"/>
          <a:ext cx="8229600" cy="1117935"/>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rtl="0">
            <a:lnSpc>
              <a:spcPct val="90000"/>
            </a:lnSpc>
            <a:spcBef>
              <a:spcPct val="0"/>
            </a:spcBef>
            <a:spcAft>
              <a:spcPct val="35000"/>
            </a:spcAft>
            <a:buNone/>
          </a:pPr>
          <a:r>
            <a:rPr lang="en-US" sz="3900" b="1" kern="1200" dirty="0"/>
            <a:t>EXAMPLE</a:t>
          </a:r>
        </a:p>
      </dsp:txBody>
      <dsp:txXfrm>
        <a:off x="54573" y="54573"/>
        <a:ext cx="8120454" cy="100878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1567B8-8497-4227-A4C7-CEB004D5A739}">
      <dsp:nvSpPr>
        <dsp:cNvPr id="0" name=""/>
        <dsp:cNvSpPr/>
      </dsp:nvSpPr>
      <dsp:spPr>
        <a:xfrm>
          <a:off x="0" y="4205"/>
          <a:ext cx="8077200" cy="85995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rtl="0">
            <a:lnSpc>
              <a:spcPct val="90000"/>
            </a:lnSpc>
            <a:spcBef>
              <a:spcPct val="0"/>
            </a:spcBef>
            <a:spcAft>
              <a:spcPct val="35000"/>
            </a:spcAft>
            <a:buNone/>
          </a:pPr>
          <a:r>
            <a:rPr lang="en-US" sz="3000" b="1" kern="1200" dirty="0"/>
            <a:t>                 MARGIN OF SAFETY</a:t>
          </a:r>
        </a:p>
      </dsp:txBody>
      <dsp:txXfrm>
        <a:off x="41979" y="46184"/>
        <a:ext cx="7993242" cy="77599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5F690-C362-4B48-B6B4-47E2442BF89D}">
      <dsp:nvSpPr>
        <dsp:cNvPr id="0" name=""/>
        <dsp:cNvSpPr/>
      </dsp:nvSpPr>
      <dsp:spPr>
        <a:xfrm>
          <a:off x="0" y="16709"/>
          <a:ext cx="5600699" cy="745290"/>
        </a:xfrm>
        <a:prstGeom prst="roundRect">
          <a:avLst/>
        </a:prstGeom>
        <a:gradFill rotWithShape="0">
          <a:gsLst>
            <a:gs pos="0">
              <a:schemeClr val="accent1">
                <a:hueOff val="0"/>
                <a:satOff val="0"/>
                <a:lumOff val="0"/>
                <a:alphaOff val="0"/>
                <a:shade val="15000"/>
                <a:satMod val="180000"/>
              </a:schemeClr>
            </a:gs>
            <a:gs pos="50000">
              <a:schemeClr val="accent1">
                <a:hueOff val="0"/>
                <a:satOff val="0"/>
                <a:lumOff val="0"/>
                <a:alphaOff val="0"/>
                <a:shade val="45000"/>
                <a:satMod val="170000"/>
              </a:schemeClr>
            </a:gs>
            <a:gs pos="70000">
              <a:schemeClr val="accent1">
                <a:hueOff val="0"/>
                <a:satOff val="0"/>
                <a:lumOff val="0"/>
                <a:alphaOff val="0"/>
                <a:tint val="99000"/>
                <a:shade val="65000"/>
                <a:satMod val="155000"/>
              </a:schemeClr>
            </a:gs>
            <a:gs pos="100000">
              <a:schemeClr val="accent1">
                <a:hueOff val="0"/>
                <a:satOff val="0"/>
                <a:lumOff val="0"/>
                <a:alphaOff val="0"/>
                <a:tint val="95500"/>
                <a:shade val="100000"/>
                <a:satMod val="155000"/>
              </a:schemeClr>
            </a:gs>
          </a:gsLst>
          <a:lin ang="16200000" scaled="0"/>
        </a:gradFill>
        <a:ln>
          <a:noFill/>
        </a:ln>
        <a:effectLst>
          <a:outerShdw blurRad="50800" dist="381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rtl="0">
            <a:lnSpc>
              <a:spcPct val="90000"/>
            </a:lnSpc>
            <a:spcBef>
              <a:spcPct val="0"/>
            </a:spcBef>
            <a:spcAft>
              <a:spcPct val="35000"/>
            </a:spcAft>
            <a:buNone/>
          </a:pPr>
          <a:r>
            <a:rPr lang="en-GB" sz="2600" kern="1200" dirty="0"/>
            <a:t>Break-Even Analysis</a:t>
          </a:r>
          <a:endParaRPr lang="en-US" sz="2600" kern="1200" dirty="0"/>
        </a:p>
      </dsp:txBody>
      <dsp:txXfrm>
        <a:off x="36382" y="53091"/>
        <a:ext cx="5527935" cy="67252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2#10">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2#1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2#1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3">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4">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5">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6">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7">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8">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2#9">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E84FC3-B62D-47D2-AC5A-C1509E7F62C1}" type="datetimeFigureOut">
              <a:rPr lang="en-US" smtClean="0"/>
              <a:pPr/>
              <a:t>4/16/2024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326974-7A05-4BE7-9244-61119E8F73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1326974-7A05-4BE7-9244-61119E8F73AF}" type="slidenum">
              <a:rPr lang="en-US" smtClean="0"/>
              <a:pPr/>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25E1F32C-6DCB-48F9-8190-050C5A0A6A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4A42CA-3981-4C85-9B4B-5F7F8C6966C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19C6BC-D341-455F-9BA0-8D1DE9669C8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0FF102-0FA2-4EDF-8AB9-B65C607DD5E8}"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FDD83D-90F3-4C28-8BF6-DF6268084E73}"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D4D8C-F107-4418-B595-43D672851B81}"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5FEABB-C05F-48B6-B139-91E50B89D77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7907C3-4F39-449E-AD2C-3710352E4FCB}"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DA3A85-446E-4852-B8CA-5D3BE9F719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3CA180-F5D3-4EED-8527-C07A3669DE6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E16B3DF-4AD2-4650-90E5-4FCE1352254C}"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1810BB54-AC78-4D38-91FD-B889555282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a:xfrm>
            <a:off x="560388" y="355600"/>
            <a:ext cx="6965950" cy="1782763"/>
          </a:xfrm>
        </p:spPr>
        <p:txBody>
          <a:bodyPr>
            <a:normAutofit/>
          </a:bodyPr>
          <a:lstStyle/>
          <a:p>
            <a:pPr algn="ctr"/>
            <a:r>
              <a:rPr lang="en-GB" dirty="0"/>
              <a:t>BREAK-EVEN ANALYSIS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grpId="1" nodeType="clickEffect">
                                  <p:stCondLst>
                                    <p:cond delay="0"/>
                                  </p:stCondLst>
                                  <p:childTnLst>
                                    <p:set>
                                      <p:cBhvr>
                                        <p:cTn id="6" dur="1" fill="hold">
                                          <p:stCondLst>
                                            <p:cond delay="0"/>
                                          </p:stCondLst>
                                        </p:cTn>
                                        <p:tgtEl>
                                          <p:spTgt spid="90114"/>
                                        </p:tgtEl>
                                        <p:attrNameLst>
                                          <p:attrName>style.visibility</p:attrName>
                                        </p:attrNameLst>
                                      </p:cBhvr>
                                      <p:to>
                                        <p:strVal val="visible"/>
                                      </p:to>
                                    </p:set>
                                    <p:animEffect transition="in" filter="fade">
                                      <p:cBhvr>
                                        <p:cTn id="7" dur="100"/>
                                        <p:tgtEl>
                                          <p:spTgt spid="90114"/>
                                        </p:tgtEl>
                                      </p:cBhvr>
                                    </p:animEffect>
                                    <p:anim calcmode="lin" valueType="num">
                                      <p:cBhvr>
                                        <p:cTn id="8" dur="400" fill="hold"/>
                                        <p:tgtEl>
                                          <p:spTgt spid="90114"/>
                                        </p:tgtEl>
                                        <p:attrNameLst>
                                          <p:attrName>ppt_x</p:attrName>
                                        </p:attrNameLst>
                                      </p:cBhvr>
                                      <p:tavLst>
                                        <p:tav tm="0">
                                          <p:val>
                                            <p:strVal val="#ppt_x"/>
                                          </p:val>
                                        </p:tav>
                                        <p:tav tm="100000">
                                          <p:val>
                                            <p:strVal val="#ppt_x"/>
                                          </p:val>
                                        </p:tav>
                                      </p:tavLst>
                                    </p:anim>
                                    <p:anim calcmode="lin" valueType="num">
                                      <p:cBhvr>
                                        <p:cTn id="9" dur="400" fill="hold"/>
                                        <p:tgtEl>
                                          <p:spTgt spid="90114"/>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901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901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For example, if it costs R.s. 50 to produce a pen, and there are fixed costs of R.s.1,000, the break-even point for selling the widgets would be:</a:t>
            </a:r>
            <a:br>
              <a:rPr lang="en-US" sz="2000" dirty="0"/>
            </a:br>
            <a:br>
              <a:rPr lang="en-US" sz="2000" dirty="0"/>
            </a:br>
            <a:r>
              <a:rPr lang="en-US" sz="2000" dirty="0"/>
              <a:t>If selling for R.s. 100: 20 Widgets </a:t>
            </a:r>
          </a:p>
          <a:p>
            <a:pPr>
              <a:buNone/>
            </a:pPr>
            <a:r>
              <a:rPr lang="en-US" sz="2000" dirty="0"/>
              <a:t>   (Calculated as 1000/(100-50)=20)</a:t>
            </a:r>
            <a:br>
              <a:rPr lang="en-US" sz="2000" dirty="0"/>
            </a:br>
            <a:br>
              <a:rPr lang="en-US" sz="2000" dirty="0"/>
            </a:br>
            <a:r>
              <a:rPr lang="en-US" sz="2000" dirty="0"/>
              <a:t>If selling for $200: 20 Widgets </a:t>
            </a:r>
          </a:p>
          <a:p>
            <a:pPr>
              <a:buNone/>
            </a:pPr>
            <a:r>
              <a:rPr lang="en-US" sz="2000" dirty="0"/>
              <a:t>   (Calculated as 1000/(200-50)=6.7)</a:t>
            </a:r>
            <a:br>
              <a:rPr lang="en-US" sz="2000" dirty="0"/>
            </a:br>
            <a:br>
              <a:rPr lang="en-US" sz="2000" dirty="0"/>
            </a:br>
            <a:r>
              <a:rPr lang="en-US" sz="2000" dirty="0"/>
              <a:t>From this we can make out that the company should sell products at higher price to reach BEP faster.</a:t>
            </a:r>
          </a:p>
        </p:txBody>
      </p:sp>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algn="ctr"/>
            <a:r>
              <a:rPr lang="en-GB" sz="3200"/>
              <a:t>Break-Even Analysis</a:t>
            </a:r>
          </a:p>
        </p:txBody>
      </p:sp>
      <p:sp>
        <p:nvSpPr>
          <p:cNvPr id="2051" name="Line 3"/>
          <p:cNvSpPr>
            <a:spLocks noChangeShapeType="1"/>
          </p:cNvSpPr>
          <p:nvPr/>
        </p:nvSpPr>
        <p:spPr bwMode="auto">
          <a:xfrm>
            <a:off x="1066800" y="1905000"/>
            <a:ext cx="0" cy="3733800"/>
          </a:xfrm>
          <a:prstGeom prst="line">
            <a:avLst/>
          </a:prstGeom>
          <a:noFill/>
          <a:ln w="38100">
            <a:solidFill>
              <a:schemeClr val="tx1"/>
            </a:solidFill>
            <a:round/>
            <a:headEnd/>
            <a:tailEnd/>
          </a:ln>
          <a:effectLst/>
        </p:spPr>
        <p:txBody>
          <a:bodyPr/>
          <a:lstStyle/>
          <a:p>
            <a:endParaRPr lang="en-US"/>
          </a:p>
        </p:txBody>
      </p:sp>
      <p:sp>
        <p:nvSpPr>
          <p:cNvPr id="2052" name="Text Box 4"/>
          <p:cNvSpPr txBox="1">
            <a:spLocks noChangeArrowheads="1"/>
          </p:cNvSpPr>
          <p:nvPr/>
        </p:nvSpPr>
        <p:spPr bwMode="auto">
          <a:xfrm>
            <a:off x="212725" y="1385888"/>
            <a:ext cx="1706563"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Costs/Revenue</a:t>
            </a:r>
          </a:p>
        </p:txBody>
      </p:sp>
      <p:sp>
        <p:nvSpPr>
          <p:cNvPr id="2053" name="Line 5"/>
          <p:cNvSpPr>
            <a:spLocks noChangeShapeType="1"/>
          </p:cNvSpPr>
          <p:nvPr/>
        </p:nvSpPr>
        <p:spPr bwMode="auto">
          <a:xfrm>
            <a:off x="1066800" y="5638800"/>
            <a:ext cx="6248400" cy="0"/>
          </a:xfrm>
          <a:prstGeom prst="line">
            <a:avLst/>
          </a:prstGeom>
          <a:noFill/>
          <a:ln w="38100">
            <a:solidFill>
              <a:schemeClr val="tx1"/>
            </a:solidFill>
            <a:round/>
            <a:headEnd/>
            <a:tailEnd/>
          </a:ln>
          <a:effectLst/>
        </p:spPr>
        <p:txBody>
          <a:bodyPr/>
          <a:lstStyle/>
          <a:p>
            <a:endParaRPr lang="en-US"/>
          </a:p>
        </p:txBody>
      </p:sp>
      <p:sp>
        <p:nvSpPr>
          <p:cNvPr id="2054" name="Text Box 6"/>
          <p:cNvSpPr txBox="1">
            <a:spLocks noChangeArrowheads="1"/>
          </p:cNvSpPr>
          <p:nvPr/>
        </p:nvSpPr>
        <p:spPr bwMode="auto">
          <a:xfrm>
            <a:off x="6918325" y="5729288"/>
            <a:ext cx="1493838"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Output/Sales</a:t>
            </a:r>
          </a:p>
        </p:txBody>
      </p:sp>
      <p:sp>
        <p:nvSpPr>
          <p:cNvPr id="2055" name="Text Box 7"/>
          <p:cNvSpPr txBox="1">
            <a:spLocks noChangeArrowheads="1"/>
          </p:cNvSpPr>
          <p:nvPr/>
        </p:nvSpPr>
        <p:spPr bwMode="auto">
          <a:xfrm>
            <a:off x="7391400" y="1600200"/>
            <a:ext cx="1524000" cy="1314450"/>
          </a:xfrm>
          <a:prstGeom prst="rect">
            <a:avLst/>
          </a:prstGeom>
          <a:solidFill>
            <a:schemeClr val="hlink"/>
          </a:solidFill>
          <a:ln w="9525">
            <a:noFill/>
            <a:miter lim="800000"/>
            <a:headEnd/>
            <a:tailEnd/>
          </a:ln>
          <a:effectLst/>
        </p:spPr>
        <p:txBody>
          <a:bodyPr>
            <a:spAutoFit/>
          </a:bodyPr>
          <a:lstStyle/>
          <a:p>
            <a:pPr eaLnBrk="1" hangingPunct="1">
              <a:spcBef>
                <a:spcPct val="50000"/>
              </a:spcBef>
            </a:pPr>
            <a:r>
              <a:rPr lang="en-GB" sz="1600">
                <a:latin typeface="Times New Roman" charset="0"/>
              </a:rPr>
              <a:t>Initially a firm will incur fixed costs, these do not depend on output or sales.</a:t>
            </a:r>
          </a:p>
        </p:txBody>
      </p:sp>
      <p:sp>
        <p:nvSpPr>
          <p:cNvPr id="2056" name="Line 8"/>
          <p:cNvSpPr>
            <a:spLocks noChangeShapeType="1"/>
          </p:cNvSpPr>
          <p:nvPr/>
        </p:nvSpPr>
        <p:spPr bwMode="auto">
          <a:xfrm>
            <a:off x="1066800" y="4724400"/>
            <a:ext cx="6172200" cy="0"/>
          </a:xfrm>
          <a:prstGeom prst="line">
            <a:avLst/>
          </a:prstGeom>
          <a:noFill/>
          <a:ln w="38100">
            <a:solidFill>
              <a:srgbClr val="FF9900"/>
            </a:solidFill>
            <a:round/>
            <a:headEnd/>
            <a:tailEnd/>
          </a:ln>
          <a:effectLst/>
        </p:spPr>
        <p:txBody>
          <a:bodyPr/>
          <a:lstStyle/>
          <a:p>
            <a:endParaRPr lang="en-US"/>
          </a:p>
        </p:txBody>
      </p:sp>
      <p:sp>
        <p:nvSpPr>
          <p:cNvPr id="2057" name="Text Box 9"/>
          <p:cNvSpPr txBox="1">
            <a:spLocks noChangeArrowheads="1"/>
          </p:cNvSpPr>
          <p:nvPr/>
        </p:nvSpPr>
        <p:spPr bwMode="auto">
          <a:xfrm>
            <a:off x="7299325" y="4460875"/>
            <a:ext cx="5572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FC</a:t>
            </a:r>
          </a:p>
        </p:txBody>
      </p:sp>
      <p:sp>
        <p:nvSpPr>
          <p:cNvPr id="2058" name="Text Box 10"/>
          <p:cNvSpPr txBox="1">
            <a:spLocks noChangeArrowheads="1"/>
          </p:cNvSpPr>
          <p:nvPr/>
        </p:nvSpPr>
        <p:spPr bwMode="auto">
          <a:xfrm>
            <a:off x="7315200" y="1295400"/>
            <a:ext cx="1676400" cy="1803400"/>
          </a:xfrm>
          <a:prstGeom prst="rect">
            <a:avLst/>
          </a:prstGeom>
          <a:solidFill>
            <a:schemeClr val="hlink"/>
          </a:solidFill>
          <a:ln w="9525">
            <a:noFill/>
            <a:miter lim="800000"/>
            <a:headEnd/>
            <a:tailEnd/>
          </a:ln>
          <a:effectLst/>
        </p:spPr>
        <p:txBody>
          <a:bodyPr>
            <a:spAutoFit/>
          </a:bodyPr>
          <a:lstStyle/>
          <a:p>
            <a:pPr eaLnBrk="1" hangingPunct="1">
              <a:spcBef>
                <a:spcPct val="50000"/>
              </a:spcBef>
            </a:pPr>
            <a:r>
              <a:rPr lang="en-GB" sz="1600">
                <a:latin typeface="Times New Roman" charset="0"/>
              </a:rPr>
              <a:t>As output is generated, the firm will incur variable costs – these vary directly with the amount produced</a:t>
            </a:r>
          </a:p>
        </p:txBody>
      </p:sp>
      <p:sp>
        <p:nvSpPr>
          <p:cNvPr id="2059" name="Line 11"/>
          <p:cNvSpPr>
            <a:spLocks noChangeShapeType="1"/>
          </p:cNvSpPr>
          <p:nvPr/>
        </p:nvSpPr>
        <p:spPr bwMode="auto">
          <a:xfrm flipV="1">
            <a:off x="1066800" y="1981200"/>
            <a:ext cx="5486400" cy="3657600"/>
          </a:xfrm>
          <a:prstGeom prst="line">
            <a:avLst/>
          </a:prstGeom>
          <a:noFill/>
          <a:ln w="38100">
            <a:solidFill>
              <a:srgbClr val="0000FF"/>
            </a:solidFill>
            <a:round/>
            <a:headEnd/>
            <a:tailEnd/>
          </a:ln>
          <a:effectLst/>
        </p:spPr>
        <p:txBody>
          <a:bodyPr/>
          <a:lstStyle/>
          <a:p>
            <a:endParaRPr lang="en-US"/>
          </a:p>
        </p:txBody>
      </p:sp>
      <p:sp>
        <p:nvSpPr>
          <p:cNvPr id="2060" name="Text Box 12"/>
          <p:cNvSpPr txBox="1">
            <a:spLocks noChangeArrowheads="1"/>
          </p:cNvSpPr>
          <p:nvPr/>
        </p:nvSpPr>
        <p:spPr bwMode="auto">
          <a:xfrm>
            <a:off x="6477000" y="1752600"/>
            <a:ext cx="6080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VC</a:t>
            </a:r>
          </a:p>
        </p:txBody>
      </p:sp>
      <p:sp>
        <p:nvSpPr>
          <p:cNvPr id="2061" name="Text Box 13"/>
          <p:cNvSpPr txBox="1">
            <a:spLocks noChangeArrowheads="1"/>
          </p:cNvSpPr>
          <p:nvPr/>
        </p:nvSpPr>
        <p:spPr bwMode="auto">
          <a:xfrm>
            <a:off x="7315200" y="1371600"/>
            <a:ext cx="1828800" cy="1739900"/>
          </a:xfrm>
          <a:prstGeom prst="rect">
            <a:avLst/>
          </a:prstGeom>
          <a:solidFill>
            <a:schemeClr val="hlink"/>
          </a:solidFill>
          <a:ln w="9525">
            <a:noFill/>
            <a:miter lim="800000"/>
            <a:headEnd/>
            <a:tailEnd/>
          </a:ln>
          <a:effectLst/>
        </p:spPr>
        <p:txBody>
          <a:bodyPr>
            <a:spAutoFit/>
          </a:bodyPr>
          <a:lstStyle/>
          <a:p>
            <a:pPr eaLnBrk="1" hangingPunct="1">
              <a:spcBef>
                <a:spcPct val="50000"/>
              </a:spcBef>
            </a:pPr>
            <a:r>
              <a:rPr lang="en-GB">
                <a:latin typeface="Times New Roman" charset="0"/>
              </a:rPr>
              <a:t>The total costs therefore (assuming accurate forecasts!) is the sum of FC+VC</a:t>
            </a:r>
          </a:p>
        </p:txBody>
      </p:sp>
      <p:sp>
        <p:nvSpPr>
          <p:cNvPr id="2063" name="Line 15"/>
          <p:cNvSpPr>
            <a:spLocks noChangeShapeType="1"/>
          </p:cNvSpPr>
          <p:nvPr/>
        </p:nvSpPr>
        <p:spPr bwMode="auto">
          <a:xfrm flipV="1">
            <a:off x="1066800" y="1752600"/>
            <a:ext cx="4419600" cy="2971800"/>
          </a:xfrm>
          <a:prstGeom prst="line">
            <a:avLst/>
          </a:prstGeom>
          <a:noFill/>
          <a:ln w="38100">
            <a:solidFill>
              <a:srgbClr val="990033"/>
            </a:solidFill>
            <a:round/>
            <a:headEnd/>
            <a:tailEnd/>
          </a:ln>
          <a:effectLst/>
        </p:spPr>
        <p:txBody>
          <a:bodyPr/>
          <a:lstStyle/>
          <a:p>
            <a:endParaRPr lang="en-US"/>
          </a:p>
        </p:txBody>
      </p:sp>
      <p:sp>
        <p:nvSpPr>
          <p:cNvPr id="2064" name="Text Box 16"/>
          <p:cNvSpPr txBox="1">
            <a:spLocks noChangeArrowheads="1"/>
          </p:cNvSpPr>
          <p:nvPr/>
        </p:nvSpPr>
        <p:spPr bwMode="auto">
          <a:xfrm>
            <a:off x="5470525" y="1489075"/>
            <a:ext cx="573088"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TC</a:t>
            </a:r>
          </a:p>
        </p:txBody>
      </p:sp>
      <p:sp>
        <p:nvSpPr>
          <p:cNvPr id="2065" name="Text Box 17"/>
          <p:cNvSpPr txBox="1">
            <a:spLocks noChangeArrowheads="1"/>
          </p:cNvSpPr>
          <p:nvPr/>
        </p:nvSpPr>
        <p:spPr bwMode="auto">
          <a:xfrm>
            <a:off x="7239000" y="1371600"/>
            <a:ext cx="1752600" cy="2047875"/>
          </a:xfrm>
          <a:prstGeom prst="rect">
            <a:avLst/>
          </a:prstGeom>
          <a:solidFill>
            <a:schemeClr val="hlink"/>
          </a:solidFill>
          <a:ln w="9525">
            <a:noFill/>
            <a:miter lim="800000"/>
            <a:headEnd/>
            <a:tailEnd/>
          </a:ln>
          <a:effectLst/>
        </p:spPr>
        <p:txBody>
          <a:bodyPr>
            <a:spAutoFit/>
          </a:bodyPr>
          <a:lstStyle/>
          <a:p>
            <a:pPr eaLnBrk="1" hangingPunct="1">
              <a:spcBef>
                <a:spcPct val="50000"/>
              </a:spcBef>
            </a:pPr>
            <a:r>
              <a:rPr lang="en-GB" sz="1600">
                <a:latin typeface="Times New Roman" charset="0"/>
              </a:rPr>
              <a:t>Total revenue is determined by the price charged and the quantity sold – again this will be determined by expected forecast sales initially.</a:t>
            </a:r>
          </a:p>
        </p:txBody>
      </p:sp>
      <p:sp>
        <p:nvSpPr>
          <p:cNvPr id="2066" name="Line 18"/>
          <p:cNvSpPr>
            <a:spLocks noChangeShapeType="1"/>
          </p:cNvSpPr>
          <p:nvPr/>
        </p:nvSpPr>
        <p:spPr bwMode="auto">
          <a:xfrm flipV="1">
            <a:off x="1066800" y="1752600"/>
            <a:ext cx="1828800" cy="3886200"/>
          </a:xfrm>
          <a:prstGeom prst="line">
            <a:avLst/>
          </a:prstGeom>
          <a:noFill/>
          <a:ln w="38100">
            <a:solidFill>
              <a:srgbClr val="009900"/>
            </a:solidFill>
            <a:prstDash val="lgDash"/>
            <a:round/>
            <a:headEnd/>
            <a:tailEnd/>
          </a:ln>
          <a:effectLst/>
        </p:spPr>
        <p:txBody>
          <a:bodyPr/>
          <a:lstStyle/>
          <a:p>
            <a:endParaRPr lang="en-US"/>
          </a:p>
        </p:txBody>
      </p:sp>
      <p:sp>
        <p:nvSpPr>
          <p:cNvPr id="2067" name="Text Box 19"/>
          <p:cNvSpPr txBox="1">
            <a:spLocks noChangeArrowheads="1"/>
          </p:cNvSpPr>
          <p:nvPr/>
        </p:nvSpPr>
        <p:spPr bwMode="auto">
          <a:xfrm>
            <a:off x="2879725" y="1489075"/>
            <a:ext cx="573088"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TR</a:t>
            </a:r>
          </a:p>
        </p:txBody>
      </p:sp>
      <p:sp>
        <p:nvSpPr>
          <p:cNvPr id="2068" name="Line 20"/>
          <p:cNvSpPr>
            <a:spLocks noChangeShapeType="1"/>
          </p:cNvSpPr>
          <p:nvPr/>
        </p:nvSpPr>
        <p:spPr bwMode="auto">
          <a:xfrm flipV="1">
            <a:off x="1143000" y="1600200"/>
            <a:ext cx="2895600" cy="4038600"/>
          </a:xfrm>
          <a:prstGeom prst="line">
            <a:avLst/>
          </a:prstGeom>
          <a:noFill/>
          <a:ln w="38100">
            <a:solidFill>
              <a:srgbClr val="009900"/>
            </a:solidFill>
            <a:prstDash val="lgDash"/>
            <a:round/>
            <a:headEnd/>
            <a:tailEnd/>
          </a:ln>
          <a:effectLst/>
        </p:spPr>
        <p:txBody>
          <a:bodyPr/>
          <a:lstStyle/>
          <a:p>
            <a:endParaRPr lang="en-US"/>
          </a:p>
        </p:txBody>
      </p:sp>
      <p:sp>
        <p:nvSpPr>
          <p:cNvPr id="2069" name="Line 21"/>
          <p:cNvSpPr>
            <a:spLocks noChangeShapeType="1"/>
          </p:cNvSpPr>
          <p:nvPr/>
        </p:nvSpPr>
        <p:spPr bwMode="auto">
          <a:xfrm flipV="1">
            <a:off x="1066800" y="1524000"/>
            <a:ext cx="4495800" cy="4114800"/>
          </a:xfrm>
          <a:prstGeom prst="line">
            <a:avLst/>
          </a:prstGeom>
          <a:noFill/>
          <a:ln w="38100">
            <a:solidFill>
              <a:srgbClr val="009900"/>
            </a:solidFill>
            <a:prstDash val="lgDash"/>
            <a:round/>
            <a:headEnd/>
            <a:tailEnd/>
          </a:ln>
          <a:effectLst/>
        </p:spPr>
        <p:txBody>
          <a:bodyPr/>
          <a:lstStyle/>
          <a:p>
            <a:endParaRPr lang="en-US"/>
          </a:p>
        </p:txBody>
      </p:sp>
      <p:sp>
        <p:nvSpPr>
          <p:cNvPr id="2070" name="Line 22"/>
          <p:cNvSpPr>
            <a:spLocks noChangeShapeType="1"/>
          </p:cNvSpPr>
          <p:nvPr/>
        </p:nvSpPr>
        <p:spPr bwMode="auto">
          <a:xfrm flipV="1">
            <a:off x="1066800" y="1524000"/>
            <a:ext cx="3962400" cy="4114800"/>
          </a:xfrm>
          <a:prstGeom prst="line">
            <a:avLst/>
          </a:prstGeom>
          <a:noFill/>
          <a:ln w="38100">
            <a:solidFill>
              <a:srgbClr val="009900"/>
            </a:solidFill>
            <a:prstDash val="lgDash"/>
            <a:round/>
            <a:headEnd/>
            <a:tailEnd/>
          </a:ln>
          <a:effectLst/>
        </p:spPr>
        <p:txBody>
          <a:bodyPr/>
          <a:lstStyle/>
          <a:p>
            <a:endParaRPr lang="en-US"/>
          </a:p>
        </p:txBody>
      </p:sp>
      <p:sp>
        <p:nvSpPr>
          <p:cNvPr id="2071" name="Text Box 23"/>
          <p:cNvSpPr txBox="1">
            <a:spLocks noChangeArrowheads="1"/>
          </p:cNvSpPr>
          <p:nvPr/>
        </p:nvSpPr>
        <p:spPr bwMode="auto">
          <a:xfrm>
            <a:off x="7162800" y="1371600"/>
            <a:ext cx="1752600" cy="1311275"/>
          </a:xfrm>
          <a:prstGeom prst="rect">
            <a:avLst/>
          </a:prstGeom>
          <a:solidFill>
            <a:schemeClr val="hlink"/>
          </a:solidFill>
          <a:ln w="9525">
            <a:noFill/>
            <a:miter lim="800000"/>
            <a:headEnd/>
            <a:tailEnd/>
          </a:ln>
          <a:effectLst/>
        </p:spPr>
        <p:txBody>
          <a:bodyPr>
            <a:spAutoFit/>
          </a:bodyPr>
          <a:lstStyle/>
          <a:p>
            <a:pPr eaLnBrk="1" hangingPunct="1">
              <a:spcBef>
                <a:spcPct val="50000"/>
              </a:spcBef>
            </a:pPr>
            <a:r>
              <a:rPr lang="en-GB" sz="2000">
                <a:latin typeface="Times New Roman" charset="0"/>
              </a:rPr>
              <a:t>The lower the price, the less steep the total revenue curve.</a:t>
            </a:r>
          </a:p>
        </p:txBody>
      </p:sp>
      <p:sp>
        <p:nvSpPr>
          <p:cNvPr id="2072" name="Line 24"/>
          <p:cNvSpPr>
            <a:spLocks noChangeShapeType="1"/>
          </p:cNvSpPr>
          <p:nvPr/>
        </p:nvSpPr>
        <p:spPr bwMode="auto">
          <a:xfrm flipV="1">
            <a:off x="1066800" y="1752600"/>
            <a:ext cx="3200400" cy="3886200"/>
          </a:xfrm>
          <a:prstGeom prst="line">
            <a:avLst/>
          </a:prstGeom>
          <a:noFill/>
          <a:ln w="38100">
            <a:solidFill>
              <a:srgbClr val="009900"/>
            </a:solidFill>
            <a:round/>
            <a:headEnd/>
            <a:tailEnd/>
          </a:ln>
          <a:effectLst/>
        </p:spPr>
        <p:txBody>
          <a:bodyPr/>
          <a:lstStyle/>
          <a:p>
            <a:endParaRPr lang="en-US"/>
          </a:p>
        </p:txBody>
      </p:sp>
      <p:sp>
        <p:nvSpPr>
          <p:cNvPr id="2073" name="Text Box 25"/>
          <p:cNvSpPr txBox="1">
            <a:spLocks noChangeArrowheads="1"/>
          </p:cNvSpPr>
          <p:nvPr/>
        </p:nvSpPr>
        <p:spPr bwMode="auto">
          <a:xfrm>
            <a:off x="4191000" y="1447800"/>
            <a:ext cx="573088"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TR</a:t>
            </a:r>
          </a:p>
        </p:txBody>
      </p:sp>
      <p:sp>
        <p:nvSpPr>
          <p:cNvPr id="2074" name="Line 26"/>
          <p:cNvSpPr>
            <a:spLocks noChangeShapeType="1"/>
          </p:cNvSpPr>
          <p:nvPr/>
        </p:nvSpPr>
        <p:spPr bwMode="auto">
          <a:xfrm>
            <a:off x="2743200" y="3581400"/>
            <a:ext cx="0" cy="2057400"/>
          </a:xfrm>
          <a:prstGeom prst="line">
            <a:avLst/>
          </a:prstGeom>
          <a:noFill/>
          <a:ln w="38100">
            <a:solidFill>
              <a:schemeClr val="tx1"/>
            </a:solidFill>
            <a:prstDash val="sysDot"/>
            <a:round/>
            <a:headEnd/>
            <a:tailEnd/>
          </a:ln>
          <a:effectLst/>
        </p:spPr>
        <p:txBody>
          <a:bodyPr/>
          <a:lstStyle/>
          <a:p>
            <a:endParaRPr lang="en-US"/>
          </a:p>
        </p:txBody>
      </p:sp>
      <p:sp>
        <p:nvSpPr>
          <p:cNvPr id="2075" name="Text Box 27"/>
          <p:cNvSpPr txBox="1">
            <a:spLocks noChangeArrowheads="1"/>
          </p:cNvSpPr>
          <p:nvPr/>
        </p:nvSpPr>
        <p:spPr bwMode="auto">
          <a:xfrm>
            <a:off x="2514600" y="5638800"/>
            <a:ext cx="495300"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Q1</a:t>
            </a:r>
          </a:p>
        </p:txBody>
      </p:sp>
      <p:sp>
        <p:nvSpPr>
          <p:cNvPr id="2076" name="Text Box 28"/>
          <p:cNvSpPr txBox="1">
            <a:spLocks noChangeArrowheads="1"/>
          </p:cNvSpPr>
          <p:nvPr/>
        </p:nvSpPr>
        <p:spPr bwMode="auto">
          <a:xfrm>
            <a:off x="7010400" y="1219200"/>
            <a:ext cx="1981200" cy="2292350"/>
          </a:xfrm>
          <a:prstGeom prst="rect">
            <a:avLst/>
          </a:prstGeom>
          <a:solidFill>
            <a:schemeClr val="hlink"/>
          </a:solidFill>
          <a:ln w="9525">
            <a:noFill/>
            <a:miter lim="800000"/>
            <a:headEnd/>
            <a:tailEnd/>
          </a:ln>
          <a:effectLst/>
        </p:spPr>
        <p:txBody>
          <a:bodyPr>
            <a:spAutoFit/>
          </a:bodyPr>
          <a:lstStyle/>
          <a:p>
            <a:pPr eaLnBrk="1" hangingPunct="1">
              <a:spcBef>
                <a:spcPct val="50000"/>
              </a:spcBef>
            </a:pPr>
            <a:r>
              <a:rPr lang="en-GB" sz="1600" dirty="0">
                <a:latin typeface="Times New Roman" charset="0"/>
              </a:rPr>
              <a:t>The Break-even point occurs where total revenue equals total costs – the firm, in this example would have to sell Q1 to generate sufficient revenue to cover its costs.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path" presetSubtype="0" accel="50000" decel="50000" fill="hold" grpId="0" nodeType="withEffect">
                                  <p:stCondLst>
                                    <p:cond delay="0"/>
                                  </p:stCondLst>
                                  <p:iterate type="lt">
                                    <p:tmPct val="10000"/>
                                  </p:iterate>
                                  <p:childTnLst>
                                    <p:animMotion origin="layout" path="M 0.0 0.0  C 0.007 -0.01333  0.014 -0.028  0.021 -0.04667  C 0.04 -0.1  0.045 -0.152  0.031 -0.16  C 0.017 -0.16933  -0.01 -0.132  -0.029 -0.07867  C -0.039 -0.05067  -0.045 -0.024  -0.047 -0.004  C -0.05 0.012  -0.051 0.028  -0.051 0.04667  C -0.051 0.10667  -0.038 0.156  -0.023 0.156  C -0.008 0.156  0.005 0.10667  0.005 0.04667  C 0.005 0.01867  0.002 -0.008  -0.003 -0.02667  C -0.005 -0.04267  -0.01 -0.06  -0.016 -0.07733  C -0.036 -0.132  -0.063 -0.16933  -0.077 -0.16  C -0.091 -0.15067  -0.086 -0.1  -0.066 -0.04533  C -0.058 -0.02  -0.047 0.00133  -0.036 0.016  C -0.028 0.02933  -0.019 0.04133  -0.007 0.05333  C 0.029 0.092  0.065 0.10933  0.075 0.09333  C 0.084 0.07733  0.064 0.03333  0.028 -0.004  C 0.013 -0.02  -0.003 -0.032  -0.016 -0.04  C -0.028 -0.048  -0.043 -0.05467  -0.059 -0.05867  C -0.103 -0.072  -0.141 -0.068  -0.144 -0.04667  C -0.148 -0.02667  -0.115 0.0  -0.071 0.01333  C -0.051 0.01867  -0.032 0.02133  -0.017 0.02  C -0.004 0.02  0.01 0.01733  0.025 0.01333  C 0.069 0.0  0.102 -0.028  0.098 -0.048  C 0.095 -0.068  0.057 -0.07333  0.013 -0.06  C -0.008 -0.05333  -0.027 -0.044  -0.04 -0.03333  C -0.051 -0.02533  -0.062 -0.016  -0.074 -0.004  C -0.109 0.03467  -0.13 0.07733  -0.12 0.09333  C -0.111 0.10933  -0.074 0.092  -0.039 0.05467  C -0.022 0.036  -0.008 0.01733  0.0 0.0  Z" pathEditMode="relative">
                                      <p:cBhvr>
                                        <p:cTn id="6" dur="1299" fill="hold">
                                          <p:stCondLst>
                                            <p:cond delay="0"/>
                                          </p:stCondLst>
                                        </p:cTn>
                                        <p:tgtEl>
                                          <p:spTgt spid="2050"/>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2051"/>
                                        </p:tgtEl>
                                        <p:attrNameLst>
                                          <p:attrName>style.visibility</p:attrName>
                                        </p:attrNameLst>
                                      </p:cBhvr>
                                      <p:to>
                                        <p:strVal val="visible"/>
                                      </p:to>
                                    </p:set>
                                    <p:animEffect transition="in" filter="dissolve">
                                      <p:cBhvr>
                                        <p:cTn id="11" dur="500"/>
                                        <p:tgtEl>
                                          <p:spTgt spid="2051"/>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2052"/>
                                        </p:tgtEl>
                                        <p:attrNameLst>
                                          <p:attrName>style.visibility</p:attrName>
                                        </p:attrNameLst>
                                      </p:cBhvr>
                                      <p:to>
                                        <p:strVal val="visible"/>
                                      </p:to>
                                    </p:set>
                                    <p:animEffect transition="in" filter="dissolve">
                                      <p:cBhvr>
                                        <p:cTn id="16" dur="500"/>
                                        <p:tgtEl>
                                          <p:spTgt spid="2052"/>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2053"/>
                                        </p:tgtEl>
                                        <p:attrNameLst>
                                          <p:attrName>style.visibility</p:attrName>
                                        </p:attrNameLst>
                                      </p:cBhvr>
                                      <p:to>
                                        <p:strVal val="visible"/>
                                      </p:to>
                                    </p:set>
                                    <p:animEffect transition="in" filter="dissolve">
                                      <p:cBhvr>
                                        <p:cTn id="21" dur="500"/>
                                        <p:tgtEl>
                                          <p:spTgt spid="2053"/>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2054"/>
                                        </p:tgtEl>
                                        <p:attrNameLst>
                                          <p:attrName>style.visibility</p:attrName>
                                        </p:attrNameLst>
                                      </p:cBhvr>
                                      <p:to>
                                        <p:strVal val="visible"/>
                                      </p:to>
                                    </p:set>
                                    <p:animEffect transition="in" filter="dissolve">
                                      <p:cBhvr>
                                        <p:cTn id="26" dur="500"/>
                                        <p:tgtEl>
                                          <p:spTgt spid="2054"/>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055"/>
                                        </p:tgtEl>
                                        <p:attrNameLst>
                                          <p:attrName>style.visibility</p:attrName>
                                        </p:attrNameLst>
                                      </p:cBhvr>
                                      <p:to>
                                        <p:strVal val="visible"/>
                                      </p:to>
                                    </p:set>
                                    <p:animEffect transition="in" filter="dissolve">
                                      <p:cBhvr>
                                        <p:cTn id="31" dur="500"/>
                                        <p:tgtEl>
                                          <p:spTgt spid="2055"/>
                                        </p:tgtEl>
                                      </p:cBhvr>
                                    </p:animEffect>
                                  </p:childTnLst>
                                  <p:subTnLst>
                                    <p:set>
                                      <p:cBhvr override="childStyle">
                                        <p:cTn dur="1" fill="hold" display="0" masterRel="nextClick" afterEffect="1"/>
                                        <p:tgtEl>
                                          <p:spTgt spid="2055"/>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056"/>
                                        </p:tgtEl>
                                        <p:attrNameLst>
                                          <p:attrName>style.visibility</p:attrName>
                                        </p:attrNameLst>
                                      </p:cBhvr>
                                      <p:to>
                                        <p:strVal val="visible"/>
                                      </p:to>
                                    </p:set>
                                    <p:animEffect transition="in" filter="strips(downRight)">
                                      <p:cBhvr>
                                        <p:cTn id="36" dur="500"/>
                                        <p:tgtEl>
                                          <p:spTgt spid="205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057"/>
                                        </p:tgtEl>
                                        <p:attrNameLst>
                                          <p:attrName>style.visibility</p:attrName>
                                        </p:attrNameLst>
                                      </p:cBhvr>
                                      <p:to>
                                        <p:strVal val="visible"/>
                                      </p:to>
                                    </p:set>
                                    <p:animEffect transition="in" filter="dissolve">
                                      <p:cBhvr>
                                        <p:cTn id="41" dur="500"/>
                                        <p:tgtEl>
                                          <p:spTgt spid="205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058"/>
                                        </p:tgtEl>
                                        <p:attrNameLst>
                                          <p:attrName>style.visibility</p:attrName>
                                        </p:attrNameLst>
                                      </p:cBhvr>
                                      <p:to>
                                        <p:strVal val="visible"/>
                                      </p:to>
                                    </p:set>
                                    <p:animEffect transition="in" filter="dissolve">
                                      <p:cBhvr>
                                        <p:cTn id="46" dur="500"/>
                                        <p:tgtEl>
                                          <p:spTgt spid="2058"/>
                                        </p:tgtEl>
                                      </p:cBhvr>
                                    </p:animEffect>
                                  </p:childTnLst>
                                  <p:subTnLst>
                                    <p:set>
                                      <p:cBhvr override="childStyle">
                                        <p:cTn dur="1" fill="hold" display="0" masterRel="nextClick" afterEffect="1"/>
                                        <p:tgtEl>
                                          <p:spTgt spid="2058"/>
                                        </p:tgtEl>
                                        <p:attrNameLst>
                                          <p:attrName>style.visibility</p:attrName>
                                        </p:attrNameLst>
                                      </p:cBhvr>
                                      <p:to>
                                        <p:strVal val="hidden"/>
                                      </p:to>
                                    </p:set>
                                  </p:subTnLst>
                                </p:cTn>
                              </p:par>
                            </p:childTnLst>
                          </p:cTn>
                        </p:par>
                      </p:childTnLst>
                    </p:cTn>
                  </p:par>
                  <p:par>
                    <p:cTn id="47" fill="hold">
                      <p:stCondLst>
                        <p:cond delay="indefinite"/>
                      </p:stCondLst>
                      <p:childTnLst>
                        <p:par>
                          <p:cTn id="48" fill="hold">
                            <p:stCondLst>
                              <p:cond delay="0"/>
                            </p:stCondLst>
                            <p:childTnLst>
                              <p:par>
                                <p:cTn id="49" presetID="18" presetClass="entr" presetSubtype="3" fill="hold" grpId="0" nodeType="clickEffect">
                                  <p:stCondLst>
                                    <p:cond delay="0"/>
                                  </p:stCondLst>
                                  <p:childTnLst>
                                    <p:set>
                                      <p:cBhvr>
                                        <p:cTn id="50" dur="1" fill="hold">
                                          <p:stCondLst>
                                            <p:cond delay="0"/>
                                          </p:stCondLst>
                                        </p:cTn>
                                        <p:tgtEl>
                                          <p:spTgt spid="2059"/>
                                        </p:tgtEl>
                                        <p:attrNameLst>
                                          <p:attrName>style.visibility</p:attrName>
                                        </p:attrNameLst>
                                      </p:cBhvr>
                                      <p:to>
                                        <p:strVal val="visible"/>
                                      </p:to>
                                    </p:set>
                                    <p:animEffect transition="in" filter="strips(upRight)">
                                      <p:cBhvr>
                                        <p:cTn id="51" dur="500"/>
                                        <p:tgtEl>
                                          <p:spTgt spid="2059"/>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060"/>
                                        </p:tgtEl>
                                        <p:attrNameLst>
                                          <p:attrName>style.visibility</p:attrName>
                                        </p:attrNameLst>
                                      </p:cBhvr>
                                      <p:to>
                                        <p:strVal val="visible"/>
                                      </p:to>
                                    </p:set>
                                    <p:animEffect transition="in" filter="dissolve">
                                      <p:cBhvr>
                                        <p:cTn id="56" dur="500"/>
                                        <p:tgtEl>
                                          <p:spTgt spid="2060"/>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061"/>
                                        </p:tgtEl>
                                        <p:attrNameLst>
                                          <p:attrName>style.visibility</p:attrName>
                                        </p:attrNameLst>
                                      </p:cBhvr>
                                      <p:to>
                                        <p:strVal val="visible"/>
                                      </p:to>
                                    </p:set>
                                    <p:animEffect transition="in" filter="dissolve">
                                      <p:cBhvr>
                                        <p:cTn id="61" dur="500"/>
                                        <p:tgtEl>
                                          <p:spTgt spid="2061"/>
                                        </p:tgtEl>
                                      </p:cBhvr>
                                    </p:animEffect>
                                  </p:childTnLst>
                                  <p:subTnLst>
                                    <p:set>
                                      <p:cBhvr override="childStyle">
                                        <p:cTn dur="1" fill="hold" display="0" masterRel="nextClick" afterEffect="1"/>
                                        <p:tgtEl>
                                          <p:spTgt spid="2061"/>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18" presetClass="entr" presetSubtype="3" fill="hold" grpId="0" nodeType="clickEffect">
                                  <p:stCondLst>
                                    <p:cond delay="0"/>
                                  </p:stCondLst>
                                  <p:childTnLst>
                                    <p:set>
                                      <p:cBhvr>
                                        <p:cTn id="65" dur="1" fill="hold">
                                          <p:stCondLst>
                                            <p:cond delay="0"/>
                                          </p:stCondLst>
                                        </p:cTn>
                                        <p:tgtEl>
                                          <p:spTgt spid="2063"/>
                                        </p:tgtEl>
                                        <p:attrNameLst>
                                          <p:attrName>style.visibility</p:attrName>
                                        </p:attrNameLst>
                                      </p:cBhvr>
                                      <p:to>
                                        <p:strVal val="visible"/>
                                      </p:to>
                                    </p:set>
                                    <p:animEffect transition="in" filter="strips(upRight)">
                                      <p:cBhvr>
                                        <p:cTn id="66" dur="500"/>
                                        <p:tgtEl>
                                          <p:spTgt spid="206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064"/>
                                        </p:tgtEl>
                                        <p:attrNameLst>
                                          <p:attrName>style.visibility</p:attrName>
                                        </p:attrNameLst>
                                      </p:cBhvr>
                                      <p:to>
                                        <p:strVal val="visible"/>
                                      </p:to>
                                    </p:set>
                                    <p:animEffect transition="in" filter="dissolve">
                                      <p:cBhvr>
                                        <p:cTn id="71" dur="500"/>
                                        <p:tgtEl>
                                          <p:spTgt spid="206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2065"/>
                                        </p:tgtEl>
                                        <p:attrNameLst>
                                          <p:attrName>style.visibility</p:attrName>
                                        </p:attrNameLst>
                                      </p:cBhvr>
                                      <p:to>
                                        <p:strVal val="visible"/>
                                      </p:to>
                                    </p:set>
                                    <p:animEffect transition="in" filter="dissolve">
                                      <p:cBhvr>
                                        <p:cTn id="76" dur="500"/>
                                        <p:tgtEl>
                                          <p:spTgt spid="2065"/>
                                        </p:tgtEl>
                                      </p:cBhvr>
                                    </p:animEffect>
                                  </p:childTnLst>
                                  <p:subTnLst>
                                    <p:set>
                                      <p:cBhvr override="childStyle">
                                        <p:cTn dur="1" fill="hold" display="0" masterRel="nextClick" afterEffect="1"/>
                                        <p:tgtEl>
                                          <p:spTgt spid="2065"/>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2067"/>
                                        </p:tgtEl>
                                        <p:attrNameLst>
                                          <p:attrName>style.visibility</p:attrName>
                                        </p:attrNameLst>
                                      </p:cBhvr>
                                      <p:to>
                                        <p:strVal val="visible"/>
                                      </p:to>
                                    </p:set>
                                    <p:animEffect transition="in" filter="dissolve">
                                      <p:cBhvr>
                                        <p:cTn id="81" dur="500"/>
                                        <p:tgtEl>
                                          <p:spTgt spid="2067"/>
                                        </p:tgtEl>
                                      </p:cBhvr>
                                    </p:animEffect>
                                  </p:childTnLst>
                                  <p:subTnLst>
                                    <p:set>
                                      <p:cBhvr override="childStyle">
                                        <p:cTn dur="1" fill="hold" display="0" masterRel="nextClick" afterEffect="1"/>
                                        <p:tgtEl>
                                          <p:spTgt spid="2067"/>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18" presetClass="entr" presetSubtype="3" fill="hold" grpId="0" nodeType="clickEffect">
                                  <p:stCondLst>
                                    <p:cond delay="0"/>
                                  </p:stCondLst>
                                  <p:childTnLst>
                                    <p:set>
                                      <p:cBhvr>
                                        <p:cTn id="85" dur="1" fill="hold">
                                          <p:stCondLst>
                                            <p:cond delay="0"/>
                                          </p:stCondLst>
                                        </p:cTn>
                                        <p:tgtEl>
                                          <p:spTgt spid="2066"/>
                                        </p:tgtEl>
                                        <p:attrNameLst>
                                          <p:attrName>style.visibility</p:attrName>
                                        </p:attrNameLst>
                                      </p:cBhvr>
                                      <p:to>
                                        <p:strVal val="visible"/>
                                      </p:to>
                                    </p:set>
                                    <p:animEffect transition="in" filter="strips(upRight)">
                                      <p:cBhvr>
                                        <p:cTn id="86" dur="500"/>
                                        <p:tgtEl>
                                          <p:spTgt spid="2066"/>
                                        </p:tgtEl>
                                      </p:cBhvr>
                                    </p:animEffect>
                                  </p:childTnLst>
                                  <p:subTnLst>
                                    <p:set>
                                      <p:cBhvr override="childStyle">
                                        <p:cTn dur="1" fill="hold" display="0" masterRel="nextClick" afterEffect="1"/>
                                        <p:tgtEl>
                                          <p:spTgt spid="206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18" presetClass="entr" presetSubtype="3" fill="hold" grpId="0" nodeType="clickEffect">
                                  <p:stCondLst>
                                    <p:cond delay="0"/>
                                  </p:stCondLst>
                                  <p:childTnLst>
                                    <p:set>
                                      <p:cBhvr>
                                        <p:cTn id="90" dur="1" fill="hold">
                                          <p:stCondLst>
                                            <p:cond delay="0"/>
                                          </p:stCondLst>
                                        </p:cTn>
                                        <p:tgtEl>
                                          <p:spTgt spid="2068"/>
                                        </p:tgtEl>
                                        <p:attrNameLst>
                                          <p:attrName>style.visibility</p:attrName>
                                        </p:attrNameLst>
                                      </p:cBhvr>
                                      <p:to>
                                        <p:strVal val="visible"/>
                                      </p:to>
                                    </p:set>
                                    <p:animEffect transition="in" filter="strips(upRight)">
                                      <p:cBhvr>
                                        <p:cTn id="91" dur="500"/>
                                        <p:tgtEl>
                                          <p:spTgt spid="2068"/>
                                        </p:tgtEl>
                                      </p:cBhvr>
                                    </p:animEffect>
                                  </p:childTnLst>
                                  <p:subTnLst>
                                    <p:set>
                                      <p:cBhvr override="childStyle">
                                        <p:cTn dur="1" fill="hold" display="0" masterRel="nextClick" afterEffect="1"/>
                                        <p:tgtEl>
                                          <p:spTgt spid="2068"/>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18" presetClass="entr" presetSubtype="3" fill="hold" grpId="0" nodeType="clickEffect">
                                  <p:stCondLst>
                                    <p:cond delay="0"/>
                                  </p:stCondLst>
                                  <p:childTnLst>
                                    <p:set>
                                      <p:cBhvr>
                                        <p:cTn id="95" dur="1" fill="hold">
                                          <p:stCondLst>
                                            <p:cond delay="0"/>
                                          </p:stCondLst>
                                        </p:cTn>
                                        <p:tgtEl>
                                          <p:spTgt spid="2070"/>
                                        </p:tgtEl>
                                        <p:attrNameLst>
                                          <p:attrName>style.visibility</p:attrName>
                                        </p:attrNameLst>
                                      </p:cBhvr>
                                      <p:to>
                                        <p:strVal val="visible"/>
                                      </p:to>
                                    </p:set>
                                    <p:animEffect transition="in" filter="strips(upRight)">
                                      <p:cBhvr>
                                        <p:cTn id="96" dur="500"/>
                                        <p:tgtEl>
                                          <p:spTgt spid="2070"/>
                                        </p:tgtEl>
                                      </p:cBhvr>
                                    </p:animEffect>
                                  </p:childTnLst>
                                  <p:subTnLst>
                                    <p:set>
                                      <p:cBhvr override="childStyle">
                                        <p:cTn dur="1" fill="hold" display="0" masterRel="nextClick" afterEffect="1"/>
                                        <p:tgtEl>
                                          <p:spTgt spid="2070"/>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18" presetClass="entr" presetSubtype="3" fill="hold" grpId="0" nodeType="clickEffect">
                                  <p:stCondLst>
                                    <p:cond delay="0"/>
                                  </p:stCondLst>
                                  <p:childTnLst>
                                    <p:set>
                                      <p:cBhvr>
                                        <p:cTn id="100" dur="1" fill="hold">
                                          <p:stCondLst>
                                            <p:cond delay="0"/>
                                          </p:stCondLst>
                                        </p:cTn>
                                        <p:tgtEl>
                                          <p:spTgt spid="2069"/>
                                        </p:tgtEl>
                                        <p:attrNameLst>
                                          <p:attrName>style.visibility</p:attrName>
                                        </p:attrNameLst>
                                      </p:cBhvr>
                                      <p:to>
                                        <p:strVal val="visible"/>
                                      </p:to>
                                    </p:set>
                                    <p:animEffect transition="in" filter="strips(upRight)">
                                      <p:cBhvr>
                                        <p:cTn id="101" dur="500"/>
                                        <p:tgtEl>
                                          <p:spTgt spid="2069"/>
                                        </p:tgtEl>
                                      </p:cBhvr>
                                    </p:animEffect>
                                  </p:childTnLst>
                                  <p:subTnLst>
                                    <p:set>
                                      <p:cBhvr override="childStyle">
                                        <p:cTn dur="1" fill="hold" display="0" masterRel="nextClick" afterEffect="1"/>
                                        <p:tgtEl>
                                          <p:spTgt spid="2069"/>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071"/>
                                        </p:tgtEl>
                                        <p:attrNameLst>
                                          <p:attrName>style.visibility</p:attrName>
                                        </p:attrNameLst>
                                      </p:cBhvr>
                                      <p:to>
                                        <p:strVal val="visible"/>
                                      </p:to>
                                    </p:set>
                                    <p:animEffect transition="in" filter="dissolve">
                                      <p:cBhvr>
                                        <p:cTn id="106" dur="500"/>
                                        <p:tgtEl>
                                          <p:spTgt spid="2071"/>
                                        </p:tgtEl>
                                      </p:cBhvr>
                                    </p:animEffect>
                                  </p:childTnLst>
                                  <p:subTnLst>
                                    <p:set>
                                      <p:cBhvr override="childStyle">
                                        <p:cTn dur="1" fill="hold" display="0" masterRel="nextClick" afterEffect="1"/>
                                        <p:tgtEl>
                                          <p:spTgt spid="2071"/>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8" presetClass="entr" presetSubtype="3" fill="hold" grpId="0" nodeType="clickEffect">
                                  <p:stCondLst>
                                    <p:cond delay="0"/>
                                  </p:stCondLst>
                                  <p:childTnLst>
                                    <p:set>
                                      <p:cBhvr>
                                        <p:cTn id="110" dur="1" fill="hold">
                                          <p:stCondLst>
                                            <p:cond delay="0"/>
                                          </p:stCondLst>
                                        </p:cTn>
                                        <p:tgtEl>
                                          <p:spTgt spid="2072"/>
                                        </p:tgtEl>
                                        <p:attrNameLst>
                                          <p:attrName>style.visibility</p:attrName>
                                        </p:attrNameLst>
                                      </p:cBhvr>
                                      <p:to>
                                        <p:strVal val="visible"/>
                                      </p:to>
                                    </p:set>
                                    <p:animEffect transition="in" filter="strips(upRight)">
                                      <p:cBhvr>
                                        <p:cTn id="111" dur="500"/>
                                        <p:tgtEl>
                                          <p:spTgt spid="2072"/>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2073"/>
                                        </p:tgtEl>
                                        <p:attrNameLst>
                                          <p:attrName>style.visibility</p:attrName>
                                        </p:attrNameLst>
                                      </p:cBhvr>
                                      <p:to>
                                        <p:strVal val="visible"/>
                                      </p:to>
                                    </p:set>
                                    <p:animEffect transition="in" filter="dissolve">
                                      <p:cBhvr>
                                        <p:cTn id="116" dur="500"/>
                                        <p:tgtEl>
                                          <p:spTgt spid="2073"/>
                                        </p:tgtEl>
                                      </p:cBhvr>
                                    </p:animEffect>
                                  </p:childTnLst>
                                </p:cTn>
                              </p:par>
                            </p:childTnLst>
                          </p:cTn>
                        </p:par>
                      </p:childTnLst>
                    </p:cTn>
                  </p:par>
                  <p:par>
                    <p:cTn id="117" fill="hold">
                      <p:stCondLst>
                        <p:cond delay="indefinite"/>
                      </p:stCondLst>
                      <p:childTnLst>
                        <p:par>
                          <p:cTn id="118" fill="hold">
                            <p:stCondLst>
                              <p:cond delay="0"/>
                            </p:stCondLst>
                            <p:childTnLst>
                              <p:par>
                                <p:cTn id="119" presetID="7" presetClass="entr" presetSubtype="4" fill="hold" grpId="0" nodeType="clickEffect">
                                  <p:stCondLst>
                                    <p:cond delay="0"/>
                                  </p:stCondLst>
                                  <p:childTnLst>
                                    <p:set>
                                      <p:cBhvr>
                                        <p:cTn id="120" dur="1" fill="hold">
                                          <p:stCondLst>
                                            <p:cond delay="0"/>
                                          </p:stCondLst>
                                        </p:cTn>
                                        <p:tgtEl>
                                          <p:spTgt spid="2074"/>
                                        </p:tgtEl>
                                        <p:attrNameLst>
                                          <p:attrName>style.visibility</p:attrName>
                                        </p:attrNameLst>
                                      </p:cBhvr>
                                      <p:to>
                                        <p:strVal val="visible"/>
                                      </p:to>
                                    </p:set>
                                    <p:anim calcmode="lin" valueType="num">
                                      <p:cBhvr additive="base">
                                        <p:cTn id="121" dur="5000" fill="hold"/>
                                        <p:tgtEl>
                                          <p:spTgt spid="2074"/>
                                        </p:tgtEl>
                                        <p:attrNameLst>
                                          <p:attrName>ppt_x</p:attrName>
                                        </p:attrNameLst>
                                      </p:cBhvr>
                                      <p:tavLst>
                                        <p:tav tm="0">
                                          <p:val>
                                            <p:strVal val="#ppt_x"/>
                                          </p:val>
                                        </p:tav>
                                        <p:tav tm="100000">
                                          <p:val>
                                            <p:strVal val="#ppt_x"/>
                                          </p:val>
                                        </p:tav>
                                      </p:tavLst>
                                    </p:anim>
                                    <p:anim calcmode="lin" valueType="num">
                                      <p:cBhvr additive="base">
                                        <p:cTn id="122" dur="5000" fill="hold"/>
                                        <p:tgtEl>
                                          <p:spTgt spid="2074"/>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075"/>
                                        </p:tgtEl>
                                        <p:attrNameLst>
                                          <p:attrName>style.visibility</p:attrName>
                                        </p:attrNameLst>
                                      </p:cBhvr>
                                      <p:to>
                                        <p:strVal val="visible"/>
                                      </p:to>
                                    </p:set>
                                    <p:animEffect transition="in" filter="dissolve">
                                      <p:cBhvr>
                                        <p:cTn id="127" dur="500"/>
                                        <p:tgtEl>
                                          <p:spTgt spid="2075"/>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2076"/>
                                        </p:tgtEl>
                                        <p:attrNameLst>
                                          <p:attrName>style.visibility</p:attrName>
                                        </p:attrNameLst>
                                      </p:cBhvr>
                                      <p:to>
                                        <p:strVal val="visible"/>
                                      </p:to>
                                    </p:set>
                                    <p:animEffect transition="in" filter="dissolve">
                                      <p:cBhvr>
                                        <p:cTn id="132" dur="500"/>
                                        <p:tgtEl>
                                          <p:spTgt spid="2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p:bldP spid="2051" grpId="0" animBg="1"/>
      <p:bldP spid="2052" grpId="0" autoUpdateAnimBg="0"/>
      <p:bldP spid="2053" grpId="0" animBg="1"/>
      <p:bldP spid="2054" grpId="0" autoUpdateAnimBg="0"/>
      <p:bldP spid="2055" grpId="0" animBg="1" autoUpdateAnimBg="0"/>
      <p:bldP spid="2056" grpId="0" animBg="1"/>
      <p:bldP spid="2057" grpId="0" autoUpdateAnimBg="0"/>
      <p:bldP spid="2058" grpId="0" animBg="1" autoUpdateAnimBg="0"/>
      <p:bldP spid="2059" grpId="0" animBg="1"/>
      <p:bldP spid="2060" grpId="0" autoUpdateAnimBg="0"/>
      <p:bldP spid="2061" grpId="0" animBg="1" autoUpdateAnimBg="0"/>
      <p:bldP spid="2063" grpId="0" animBg="1"/>
      <p:bldP spid="2064" grpId="0" autoUpdateAnimBg="0"/>
      <p:bldP spid="2065" grpId="0" animBg="1" autoUpdateAnimBg="0"/>
      <p:bldP spid="2066" grpId="0" animBg="1"/>
      <p:bldP spid="2067" grpId="0" autoUpdateAnimBg="0"/>
      <p:bldP spid="2068" grpId="0" animBg="1"/>
      <p:bldP spid="2069" grpId="0" animBg="1"/>
      <p:bldP spid="2070" grpId="0" animBg="1"/>
      <p:bldP spid="2071" grpId="0" animBg="1" autoUpdateAnimBg="0"/>
      <p:bldP spid="2072" grpId="0" animBg="1"/>
      <p:bldP spid="2073" grpId="0" autoUpdateAnimBg="0"/>
      <p:bldP spid="2074" grpId="0" animBg="1"/>
      <p:bldP spid="2075" grpId="0" autoUpdateAnimBg="0"/>
      <p:bldP spid="207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ChangeArrowheads="1"/>
          </p:cNvSpPr>
          <p:nvPr/>
        </p:nvSpPr>
        <p:spPr bwMode="auto">
          <a:xfrm>
            <a:off x="627063" y="392113"/>
            <a:ext cx="7772400" cy="762000"/>
          </a:xfrm>
          <a:prstGeom prst="rect">
            <a:avLst/>
          </a:prstGeom>
          <a:noFill/>
          <a:ln w="9525">
            <a:noFill/>
            <a:miter lim="800000"/>
            <a:headEnd/>
            <a:tailEnd/>
          </a:ln>
          <a:effectLst/>
        </p:spPr>
        <p:txBody>
          <a:bodyPr anchor="ctr"/>
          <a:lstStyle/>
          <a:p>
            <a:pPr algn="ctr" eaLnBrk="1" hangingPunct="1"/>
            <a:r>
              <a:rPr lang="en-GB" sz="3200">
                <a:solidFill>
                  <a:schemeClr val="tx2"/>
                </a:solidFill>
              </a:rPr>
              <a:t>Break-Even Analysis</a:t>
            </a:r>
          </a:p>
        </p:txBody>
      </p:sp>
      <p:sp>
        <p:nvSpPr>
          <p:cNvPr id="1028" name="Line 4"/>
          <p:cNvSpPr>
            <a:spLocks noChangeShapeType="1"/>
          </p:cNvSpPr>
          <p:nvPr/>
        </p:nvSpPr>
        <p:spPr bwMode="auto">
          <a:xfrm>
            <a:off x="1066800" y="1905000"/>
            <a:ext cx="0" cy="3733800"/>
          </a:xfrm>
          <a:prstGeom prst="line">
            <a:avLst/>
          </a:prstGeom>
          <a:noFill/>
          <a:ln w="38100">
            <a:solidFill>
              <a:schemeClr val="tx1"/>
            </a:solidFill>
            <a:round/>
            <a:headEnd/>
            <a:tailEnd/>
          </a:ln>
          <a:effectLst/>
        </p:spPr>
        <p:txBody>
          <a:bodyPr/>
          <a:lstStyle/>
          <a:p>
            <a:endParaRPr lang="en-US"/>
          </a:p>
        </p:txBody>
      </p:sp>
      <p:sp>
        <p:nvSpPr>
          <p:cNvPr id="1029" name="Text Box 5"/>
          <p:cNvSpPr txBox="1">
            <a:spLocks noChangeArrowheads="1"/>
          </p:cNvSpPr>
          <p:nvPr/>
        </p:nvSpPr>
        <p:spPr bwMode="auto">
          <a:xfrm>
            <a:off x="212725" y="1385888"/>
            <a:ext cx="1706563"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Costs/Revenue</a:t>
            </a:r>
          </a:p>
        </p:txBody>
      </p:sp>
      <p:sp>
        <p:nvSpPr>
          <p:cNvPr id="1030" name="Line 6"/>
          <p:cNvSpPr>
            <a:spLocks noChangeShapeType="1"/>
          </p:cNvSpPr>
          <p:nvPr/>
        </p:nvSpPr>
        <p:spPr bwMode="auto">
          <a:xfrm>
            <a:off x="1066800" y="5638800"/>
            <a:ext cx="6248400" cy="0"/>
          </a:xfrm>
          <a:prstGeom prst="line">
            <a:avLst/>
          </a:prstGeom>
          <a:noFill/>
          <a:ln w="38100">
            <a:solidFill>
              <a:schemeClr val="tx1"/>
            </a:solidFill>
            <a:round/>
            <a:headEnd/>
            <a:tailEnd/>
          </a:ln>
          <a:effectLst/>
        </p:spPr>
        <p:txBody>
          <a:bodyPr/>
          <a:lstStyle/>
          <a:p>
            <a:endParaRPr lang="en-US"/>
          </a:p>
        </p:txBody>
      </p:sp>
      <p:sp>
        <p:nvSpPr>
          <p:cNvPr id="1031" name="Text Box 7"/>
          <p:cNvSpPr txBox="1">
            <a:spLocks noChangeArrowheads="1"/>
          </p:cNvSpPr>
          <p:nvPr/>
        </p:nvSpPr>
        <p:spPr bwMode="auto">
          <a:xfrm>
            <a:off x="6918325" y="5729288"/>
            <a:ext cx="1493838"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Output/Sales</a:t>
            </a:r>
          </a:p>
        </p:txBody>
      </p:sp>
      <p:sp>
        <p:nvSpPr>
          <p:cNvPr id="1033" name="Line 9"/>
          <p:cNvSpPr>
            <a:spLocks noChangeShapeType="1"/>
          </p:cNvSpPr>
          <p:nvPr/>
        </p:nvSpPr>
        <p:spPr bwMode="auto">
          <a:xfrm>
            <a:off x="1066800" y="4724400"/>
            <a:ext cx="6172200" cy="0"/>
          </a:xfrm>
          <a:prstGeom prst="line">
            <a:avLst/>
          </a:prstGeom>
          <a:noFill/>
          <a:ln w="38100">
            <a:solidFill>
              <a:srgbClr val="FF9900"/>
            </a:solidFill>
            <a:round/>
            <a:headEnd/>
            <a:tailEnd/>
          </a:ln>
          <a:effectLst/>
        </p:spPr>
        <p:txBody>
          <a:bodyPr/>
          <a:lstStyle/>
          <a:p>
            <a:endParaRPr lang="en-US"/>
          </a:p>
        </p:txBody>
      </p:sp>
      <p:sp>
        <p:nvSpPr>
          <p:cNvPr id="1034" name="Text Box 10"/>
          <p:cNvSpPr txBox="1">
            <a:spLocks noChangeArrowheads="1"/>
          </p:cNvSpPr>
          <p:nvPr/>
        </p:nvSpPr>
        <p:spPr bwMode="auto">
          <a:xfrm>
            <a:off x="7299325" y="4460875"/>
            <a:ext cx="5572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FC</a:t>
            </a:r>
          </a:p>
        </p:txBody>
      </p:sp>
      <p:sp>
        <p:nvSpPr>
          <p:cNvPr id="1036" name="Line 12"/>
          <p:cNvSpPr>
            <a:spLocks noChangeShapeType="1"/>
          </p:cNvSpPr>
          <p:nvPr/>
        </p:nvSpPr>
        <p:spPr bwMode="auto">
          <a:xfrm flipV="1">
            <a:off x="1066800" y="1981200"/>
            <a:ext cx="5486400" cy="3657600"/>
          </a:xfrm>
          <a:prstGeom prst="line">
            <a:avLst/>
          </a:prstGeom>
          <a:noFill/>
          <a:ln w="38100">
            <a:solidFill>
              <a:srgbClr val="0000FF"/>
            </a:solidFill>
            <a:round/>
            <a:headEnd/>
            <a:tailEnd/>
          </a:ln>
          <a:effectLst/>
        </p:spPr>
        <p:txBody>
          <a:bodyPr/>
          <a:lstStyle/>
          <a:p>
            <a:endParaRPr lang="en-US"/>
          </a:p>
        </p:txBody>
      </p:sp>
      <p:sp>
        <p:nvSpPr>
          <p:cNvPr id="1037" name="Text Box 13"/>
          <p:cNvSpPr txBox="1">
            <a:spLocks noChangeArrowheads="1"/>
          </p:cNvSpPr>
          <p:nvPr/>
        </p:nvSpPr>
        <p:spPr bwMode="auto">
          <a:xfrm>
            <a:off x="6477000" y="1752600"/>
            <a:ext cx="6080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VC</a:t>
            </a:r>
          </a:p>
        </p:txBody>
      </p:sp>
      <p:sp>
        <p:nvSpPr>
          <p:cNvPr id="1039" name="Line 15"/>
          <p:cNvSpPr>
            <a:spLocks noChangeShapeType="1"/>
          </p:cNvSpPr>
          <p:nvPr/>
        </p:nvSpPr>
        <p:spPr bwMode="auto">
          <a:xfrm flipV="1">
            <a:off x="1066800" y="1752600"/>
            <a:ext cx="4419600" cy="2971800"/>
          </a:xfrm>
          <a:prstGeom prst="line">
            <a:avLst/>
          </a:prstGeom>
          <a:noFill/>
          <a:ln w="38100">
            <a:solidFill>
              <a:srgbClr val="990033"/>
            </a:solidFill>
            <a:round/>
            <a:headEnd/>
            <a:tailEnd/>
          </a:ln>
          <a:effectLst/>
        </p:spPr>
        <p:txBody>
          <a:bodyPr/>
          <a:lstStyle/>
          <a:p>
            <a:endParaRPr lang="en-US"/>
          </a:p>
        </p:txBody>
      </p:sp>
      <p:sp>
        <p:nvSpPr>
          <p:cNvPr id="1040" name="Text Box 16"/>
          <p:cNvSpPr txBox="1">
            <a:spLocks noChangeArrowheads="1"/>
          </p:cNvSpPr>
          <p:nvPr/>
        </p:nvSpPr>
        <p:spPr bwMode="auto">
          <a:xfrm>
            <a:off x="5470525" y="1489075"/>
            <a:ext cx="573088"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TC</a:t>
            </a:r>
          </a:p>
        </p:txBody>
      </p:sp>
      <p:sp>
        <p:nvSpPr>
          <p:cNvPr id="1048" name="Line 24"/>
          <p:cNvSpPr>
            <a:spLocks noChangeShapeType="1"/>
          </p:cNvSpPr>
          <p:nvPr/>
        </p:nvSpPr>
        <p:spPr bwMode="auto">
          <a:xfrm flipV="1">
            <a:off x="1066800" y="1752600"/>
            <a:ext cx="3200400" cy="3886200"/>
          </a:xfrm>
          <a:prstGeom prst="line">
            <a:avLst/>
          </a:prstGeom>
          <a:noFill/>
          <a:ln w="38100">
            <a:solidFill>
              <a:srgbClr val="009900"/>
            </a:solidFill>
            <a:round/>
            <a:headEnd/>
            <a:tailEnd/>
          </a:ln>
          <a:effectLst/>
        </p:spPr>
        <p:txBody>
          <a:bodyPr/>
          <a:lstStyle/>
          <a:p>
            <a:endParaRPr lang="en-US"/>
          </a:p>
        </p:txBody>
      </p:sp>
      <p:sp>
        <p:nvSpPr>
          <p:cNvPr id="1049" name="Text Box 25"/>
          <p:cNvSpPr txBox="1">
            <a:spLocks noChangeArrowheads="1"/>
          </p:cNvSpPr>
          <p:nvPr/>
        </p:nvSpPr>
        <p:spPr bwMode="auto">
          <a:xfrm>
            <a:off x="4191000" y="1570038"/>
            <a:ext cx="1183337" cy="307777"/>
          </a:xfrm>
          <a:prstGeom prst="rect">
            <a:avLst/>
          </a:prstGeom>
          <a:noFill/>
          <a:ln w="9525">
            <a:noFill/>
            <a:miter lim="800000"/>
            <a:headEnd/>
            <a:tailEnd/>
          </a:ln>
          <a:effectLst/>
        </p:spPr>
        <p:txBody>
          <a:bodyPr wrap="none">
            <a:spAutoFit/>
          </a:bodyPr>
          <a:lstStyle/>
          <a:p>
            <a:pPr eaLnBrk="1" hangingPunct="1"/>
            <a:r>
              <a:rPr lang="en-GB" sz="1400" dirty="0">
                <a:latin typeface="Times New Roman" charset="0"/>
              </a:rPr>
              <a:t>TR (p = Rs.2)</a:t>
            </a:r>
          </a:p>
        </p:txBody>
      </p:sp>
      <p:sp>
        <p:nvSpPr>
          <p:cNvPr id="1050" name="Line 26"/>
          <p:cNvSpPr>
            <a:spLocks noChangeShapeType="1"/>
          </p:cNvSpPr>
          <p:nvPr/>
        </p:nvSpPr>
        <p:spPr bwMode="auto">
          <a:xfrm>
            <a:off x="2743200" y="3581400"/>
            <a:ext cx="0" cy="2057400"/>
          </a:xfrm>
          <a:prstGeom prst="line">
            <a:avLst/>
          </a:prstGeom>
          <a:noFill/>
          <a:ln w="38100">
            <a:solidFill>
              <a:schemeClr val="tx1"/>
            </a:solidFill>
            <a:prstDash val="sysDot"/>
            <a:round/>
            <a:headEnd/>
            <a:tailEnd/>
          </a:ln>
          <a:effectLst/>
        </p:spPr>
        <p:txBody>
          <a:bodyPr/>
          <a:lstStyle/>
          <a:p>
            <a:endParaRPr lang="en-US"/>
          </a:p>
        </p:txBody>
      </p:sp>
      <p:sp>
        <p:nvSpPr>
          <p:cNvPr id="1051" name="Text Box 27"/>
          <p:cNvSpPr txBox="1">
            <a:spLocks noChangeArrowheads="1"/>
          </p:cNvSpPr>
          <p:nvPr/>
        </p:nvSpPr>
        <p:spPr bwMode="auto">
          <a:xfrm>
            <a:off x="2514600" y="5638800"/>
            <a:ext cx="495300"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Q1</a:t>
            </a:r>
          </a:p>
        </p:txBody>
      </p:sp>
      <p:sp>
        <p:nvSpPr>
          <p:cNvPr id="1053" name="Text Box 29"/>
          <p:cNvSpPr txBox="1">
            <a:spLocks noChangeArrowheads="1"/>
          </p:cNvSpPr>
          <p:nvPr/>
        </p:nvSpPr>
        <p:spPr bwMode="auto">
          <a:xfrm>
            <a:off x="7299325" y="265113"/>
            <a:ext cx="1524000" cy="4093428"/>
          </a:xfrm>
          <a:prstGeom prst="rect">
            <a:avLst/>
          </a:prstGeom>
          <a:solidFill>
            <a:schemeClr val="hlink"/>
          </a:solidFill>
          <a:ln w="9525">
            <a:noFill/>
            <a:miter lim="800000"/>
            <a:headEnd/>
            <a:tailEnd/>
          </a:ln>
          <a:effectLst/>
        </p:spPr>
        <p:txBody>
          <a:bodyPr>
            <a:spAutoFit/>
          </a:bodyPr>
          <a:lstStyle/>
          <a:p>
            <a:pPr eaLnBrk="1" hangingPunct="1">
              <a:spcBef>
                <a:spcPct val="50000"/>
              </a:spcBef>
            </a:pPr>
            <a:r>
              <a:rPr lang="en-GB" sz="2000" dirty="0">
                <a:latin typeface="Times New Roman" charset="0"/>
              </a:rPr>
              <a:t>If the firm chose to set price higher than Rs.2 (say Rs.3) the TR curve would be steeper – they would not have to sell as many units to break even</a:t>
            </a:r>
          </a:p>
        </p:txBody>
      </p:sp>
      <p:sp>
        <p:nvSpPr>
          <p:cNvPr id="1054" name="Line 30"/>
          <p:cNvSpPr>
            <a:spLocks noChangeShapeType="1"/>
          </p:cNvSpPr>
          <p:nvPr/>
        </p:nvSpPr>
        <p:spPr bwMode="auto">
          <a:xfrm flipV="1">
            <a:off x="1066800" y="1828800"/>
            <a:ext cx="1371600" cy="3810000"/>
          </a:xfrm>
          <a:prstGeom prst="line">
            <a:avLst/>
          </a:prstGeom>
          <a:noFill/>
          <a:ln w="38100">
            <a:solidFill>
              <a:srgbClr val="009900"/>
            </a:solidFill>
            <a:round/>
            <a:headEnd/>
            <a:tailEnd/>
          </a:ln>
          <a:effectLst/>
        </p:spPr>
        <p:txBody>
          <a:bodyPr/>
          <a:lstStyle/>
          <a:p>
            <a:endParaRPr lang="en-US"/>
          </a:p>
        </p:txBody>
      </p:sp>
      <p:sp>
        <p:nvSpPr>
          <p:cNvPr id="1055" name="Text Box 31"/>
          <p:cNvSpPr txBox="1">
            <a:spLocks noChangeArrowheads="1"/>
          </p:cNvSpPr>
          <p:nvPr/>
        </p:nvSpPr>
        <p:spPr bwMode="auto">
          <a:xfrm>
            <a:off x="2362200" y="1524000"/>
            <a:ext cx="1468672" cy="369332"/>
          </a:xfrm>
          <a:prstGeom prst="rect">
            <a:avLst/>
          </a:prstGeom>
          <a:noFill/>
          <a:ln w="9525">
            <a:noFill/>
            <a:miter lim="800000"/>
            <a:headEnd/>
            <a:tailEnd/>
          </a:ln>
          <a:effectLst/>
        </p:spPr>
        <p:txBody>
          <a:bodyPr wrap="none">
            <a:spAutoFit/>
          </a:bodyPr>
          <a:lstStyle/>
          <a:p>
            <a:pPr eaLnBrk="1" hangingPunct="1"/>
            <a:r>
              <a:rPr lang="en-GB" dirty="0">
                <a:latin typeface="Times New Roman" charset="0"/>
              </a:rPr>
              <a:t>TR (p = Rs.3)</a:t>
            </a:r>
          </a:p>
        </p:txBody>
      </p:sp>
      <p:sp>
        <p:nvSpPr>
          <p:cNvPr id="1056" name="Line 32"/>
          <p:cNvSpPr>
            <a:spLocks noChangeShapeType="1"/>
          </p:cNvSpPr>
          <p:nvPr/>
        </p:nvSpPr>
        <p:spPr bwMode="auto">
          <a:xfrm>
            <a:off x="1524000" y="4419600"/>
            <a:ext cx="0" cy="1219200"/>
          </a:xfrm>
          <a:prstGeom prst="line">
            <a:avLst/>
          </a:prstGeom>
          <a:noFill/>
          <a:ln w="38100">
            <a:solidFill>
              <a:schemeClr val="tx1"/>
            </a:solidFill>
            <a:prstDash val="sysDot"/>
            <a:round/>
            <a:headEnd/>
            <a:tailEnd/>
          </a:ln>
          <a:effectLst/>
        </p:spPr>
        <p:txBody>
          <a:bodyPr/>
          <a:lstStyle/>
          <a:p>
            <a:endParaRPr lang="en-US"/>
          </a:p>
        </p:txBody>
      </p:sp>
      <p:sp>
        <p:nvSpPr>
          <p:cNvPr id="1057" name="Text Box 33"/>
          <p:cNvSpPr txBox="1">
            <a:spLocks noChangeArrowheads="1"/>
          </p:cNvSpPr>
          <p:nvPr/>
        </p:nvSpPr>
        <p:spPr bwMode="auto">
          <a:xfrm>
            <a:off x="1295400" y="5638800"/>
            <a:ext cx="463550" cy="366713"/>
          </a:xfrm>
          <a:prstGeom prst="rect">
            <a:avLst/>
          </a:prstGeom>
          <a:noFill/>
          <a:ln w="9525">
            <a:noFill/>
            <a:miter lim="800000"/>
            <a:headEnd/>
            <a:tailEnd/>
          </a:ln>
          <a:effectLst/>
        </p:spPr>
        <p:txBody>
          <a:bodyPr wrap="none">
            <a:spAutoFit/>
          </a:bodyPr>
          <a:lstStyle/>
          <a:p>
            <a:pPr eaLnBrk="1" hangingPunct="1"/>
            <a:r>
              <a:rPr lang="en-GB">
                <a:latin typeface="Times New Roman" charset="0"/>
              </a:rPr>
              <a:t>Q2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1054"/>
                                        </p:tgtEl>
                                        <p:attrNameLst>
                                          <p:attrName>style.visibility</p:attrName>
                                        </p:attrNameLst>
                                      </p:cBhvr>
                                      <p:to>
                                        <p:strVal val="visible"/>
                                      </p:to>
                                    </p:set>
                                    <p:animEffect transition="in" filter="strips(upRight)">
                                      <p:cBhvr>
                                        <p:cTn id="7" dur="500"/>
                                        <p:tgtEl>
                                          <p:spTgt spid="10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55"/>
                                        </p:tgtEl>
                                        <p:attrNameLst>
                                          <p:attrName>style.visibility</p:attrName>
                                        </p:attrNameLst>
                                      </p:cBhvr>
                                      <p:to>
                                        <p:strVal val="visible"/>
                                      </p:to>
                                    </p:set>
                                    <p:animEffect transition="in" filter="dissolve">
                                      <p:cBhvr>
                                        <p:cTn id="12" dur="500"/>
                                        <p:tgtEl>
                                          <p:spTgt spid="1055"/>
                                        </p:tgtEl>
                                      </p:cBhvr>
                                    </p:animEffect>
                                  </p:childTnLst>
                                </p:cTn>
                              </p:par>
                            </p:childTnLst>
                          </p:cTn>
                        </p:par>
                      </p:childTnLst>
                    </p:cTn>
                  </p:par>
                  <p:par>
                    <p:cTn id="13" fill="hold">
                      <p:stCondLst>
                        <p:cond delay="indefinite"/>
                      </p:stCondLst>
                      <p:childTnLst>
                        <p:par>
                          <p:cTn id="14" fill="hold">
                            <p:stCondLst>
                              <p:cond delay="0"/>
                            </p:stCondLst>
                            <p:childTnLst>
                              <p:par>
                                <p:cTn id="15" presetID="7" presetClass="entr" presetSubtype="2" fill="hold" grpId="0" nodeType="clickEffect">
                                  <p:stCondLst>
                                    <p:cond delay="0"/>
                                  </p:stCondLst>
                                  <p:childTnLst>
                                    <p:set>
                                      <p:cBhvr>
                                        <p:cTn id="16" dur="1" fill="hold">
                                          <p:stCondLst>
                                            <p:cond delay="0"/>
                                          </p:stCondLst>
                                        </p:cTn>
                                        <p:tgtEl>
                                          <p:spTgt spid="1056"/>
                                        </p:tgtEl>
                                        <p:attrNameLst>
                                          <p:attrName>style.visibility</p:attrName>
                                        </p:attrNameLst>
                                      </p:cBhvr>
                                      <p:to>
                                        <p:strVal val="visible"/>
                                      </p:to>
                                    </p:set>
                                    <p:anim calcmode="lin" valueType="num">
                                      <p:cBhvr additive="base">
                                        <p:cTn id="17" dur="5000" fill="hold"/>
                                        <p:tgtEl>
                                          <p:spTgt spid="1056"/>
                                        </p:tgtEl>
                                        <p:attrNameLst>
                                          <p:attrName>ppt_x</p:attrName>
                                        </p:attrNameLst>
                                      </p:cBhvr>
                                      <p:tavLst>
                                        <p:tav tm="0">
                                          <p:val>
                                            <p:strVal val="1+#ppt_w/2"/>
                                          </p:val>
                                        </p:tav>
                                        <p:tav tm="100000">
                                          <p:val>
                                            <p:strVal val="#ppt_x"/>
                                          </p:val>
                                        </p:tav>
                                      </p:tavLst>
                                    </p:anim>
                                    <p:anim calcmode="lin" valueType="num">
                                      <p:cBhvr additive="base">
                                        <p:cTn id="18" dur="5000" fill="hold"/>
                                        <p:tgtEl>
                                          <p:spTgt spid="1056"/>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057"/>
                                        </p:tgtEl>
                                        <p:attrNameLst>
                                          <p:attrName>style.visibility</p:attrName>
                                        </p:attrNameLst>
                                      </p:cBhvr>
                                      <p:to>
                                        <p:strVal val="visible"/>
                                      </p:to>
                                    </p:set>
                                    <p:animEffect transition="in" filter="dissolve">
                                      <p:cBhvr>
                                        <p:cTn id="23" dur="500"/>
                                        <p:tgtEl>
                                          <p:spTgt spid="1057"/>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053"/>
                                        </p:tgtEl>
                                        <p:attrNameLst>
                                          <p:attrName>style.visibility</p:attrName>
                                        </p:attrNameLst>
                                      </p:cBhvr>
                                      <p:to>
                                        <p:strVal val="visible"/>
                                      </p:to>
                                    </p:set>
                                    <p:animEffect transition="in" filter="dissolve">
                                      <p:cBhvr>
                                        <p:cTn id="28" dur="500"/>
                                        <p:tgtEl>
                                          <p:spTgt spid="10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3" grpId="0" animBg="1" autoUpdateAnimBg="0"/>
      <p:bldP spid="1054" grpId="0" animBg="1"/>
      <p:bldP spid="1055" grpId="0" autoUpdateAnimBg="0"/>
      <p:bldP spid="1056" grpId="0" animBg="1"/>
      <p:bldP spid="1057"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ChangeArrowheads="1"/>
          </p:cNvSpPr>
          <p:nvPr/>
        </p:nvSpPr>
        <p:spPr bwMode="auto">
          <a:xfrm>
            <a:off x="609600" y="685800"/>
            <a:ext cx="7772400" cy="762000"/>
          </a:xfrm>
          <a:prstGeom prst="rect">
            <a:avLst/>
          </a:prstGeom>
          <a:noFill/>
          <a:ln w="9525">
            <a:noFill/>
            <a:miter lim="800000"/>
            <a:headEnd/>
            <a:tailEnd/>
          </a:ln>
          <a:effectLst/>
        </p:spPr>
        <p:txBody>
          <a:bodyPr anchor="ctr"/>
          <a:lstStyle/>
          <a:p>
            <a:pPr eaLnBrk="1" hangingPunct="1"/>
            <a:r>
              <a:rPr lang="en-GB" sz="3200">
                <a:solidFill>
                  <a:schemeClr val="tx2"/>
                </a:solidFill>
              </a:rPr>
              <a:t>Break-Even Analysis</a:t>
            </a:r>
          </a:p>
        </p:txBody>
      </p:sp>
      <p:sp>
        <p:nvSpPr>
          <p:cNvPr id="5124" name="Line 4"/>
          <p:cNvSpPr>
            <a:spLocks noChangeShapeType="1"/>
          </p:cNvSpPr>
          <p:nvPr/>
        </p:nvSpPr>
        <p:spPr bwMode="auto">
          <a:xfrm>
            <a:off x="1066800" y="1905000"/>
            <a:ext cx="0" cy="3733800"/>
          </a:xfrm>
          <a:prstGeom prst="line">
            <a:avLst/>
          </a:prstGeom>
          <a:noFill/>
          <a:ln w="38100">
            <a:solidFill>
              <a:schemeClr val="tx1"/>
            </a:solidFill>
            <a:round/>
            <a:headEnd/>
            <a:tailEnd/>
          </a:ln>
          <a:effectLst/>
        </p:spPr>
        <p:txBody>
          <a:bodyPr/>
          <a:lstStyle/>
          <a:p>
            <a:endParaRPr lang="en-US"/>
          </a:p>
        </p:txBody>
      </p:sp>
      <p:sp>
        <p:nvSpPr>
          <p:cNvPr id="5125" name="Text Box 5"/>
          <p:cNvSpPr txBox="1">
            <a:spLocks noChangeArrowheads="1"/>
          </p:cNvSpPr>
          <p:nvPr/>
        </p:nvSpPr>
        <p:spPr bwMode="auto">
          <a:xfrm>
            <a:off x="212725" y="1385888"/>
            <a:ext cx="1706563"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Costs/Revenue</a:t>
            </a:r>
          </a:p>
        </p:txBody>
      </p:sp>
      <p:sp>
        <p:nvSpPr>
          <p:cNvPr id="5126" name="Line 6"/>
          <p:cNvSpPr>
            <a:spLocks noChangeShapeType="1"/>
          </p:cNvSpPr>
          <p:nvPr/>
        </p:nvSpPr>
        <p:spPr bwMode="auto">
          <a:xfrm>
            <a:off x="1066800" y="5638800"/>
            <a:ext cx="6248400" cy="0"/>
          </a:xfrm>
          <a:prstGeom prst="line">
            <a:avLst/>
          </a:prstGeom>
          <a:noFill/>
          <a:ln w="38100">
            <a:solidFill>
              <a:schemeClr val="tx1"/>
            </a:solidFill>
            <a:round/>
            <a:headEnd/>
            <a:tailEnd/>
          </a:ln>
          <a:effectLst/>
        </p:spPr>
        <p:txBody>
          <a:bodyPr/>
          <a:lstStyle/>
          <a:p>
            <a:endParaRPr lang="en-US"/>
          </a:p>
        </p:txBody>
      </p:sp>
      <p:sp>
        <p:nvSpPr>
          <p:cNvPr id="5127" name="Text Box 7"/>
          <p:cNvSpPr txBox="1">
            <a:spLocks noChangeArrowheads="1"/>
          </p:cNvSpPr>
          <p:nvPr/>
        </p:nvSpPr>
        <p:spPr bwMode="auto">
          <a:xfrm>
            <a:off x="6918325" y="5729288"/>
            <a:ext cx="1493838"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Output/Sales</a:t>
            </a:r>
          </a:p>
        </p:txBody>
      </p:sp>
      <p:sp>
        <p:nvSpPr>
          <p:cNvPr id="5128" name="Line 8"/>
          <p:cNvSpPr>
            <a:spLocks noChangeShapeType="1"/>
          </p:cNvSpPr>
          <p:nvPr/>
        </p:nvSpPr>
        <p:spPr bwMode="auto">
          <a:xfrm>
            <a:off x="1066800" y="4724400"/>
            <a:ext cx="6172200" cy="0"/>
          </a:xfrm>
          <a:prstGeom prst="line">
            <a:avLst/>
          </a:prstGeom>
          <a:noFill/>
          <a:ln w="38100">
            <a:solidFill>
              <a:srgbClr val="FF9900"/>
            </a:solidFill>
            <a:round/>
            <a:headEnd/>
            <a:tailEnd/>
          </a:ln>
          <a:effectLst/>
        </p:spPr>
        <p:txBody>
          <a:bodyPr/>
          <a:lstStyle/>
          <a:p>
            <a:endParaRPr lang="en-US"/>
          </a:p>
        </p:txBody>
      </p:sp>
      <p:sp>
        <p:nvSpPr>
          <p:cNvPr id="5129" name="Text Box 9"/>
          <p:cNvSpPr txBox="1">
            <a:spLocks noChangeArrowheads="1"/>
          </p:cNvSpPr>
          <p:nvPr/>
        </p:nvSpPr>
        <p:spPr bwMode="auto">
          <a:xfrm>
            <a:off x="7299325" y="4460875"/>
            <a:ext cx="5572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FC</a:t>
            </a:r>
          </a:p>
        </p:txBody>
      </p:sp>
      <p:sp>
        <p:nvSpPr>
          <p:cNvPr id="5130" name="Line 10"/>
          <p:cNvSpPr>
            <a:spLocks noChangeShapeType="1"/>
          </p:cNvSpPr>
          <p:nvPr/>
        </p:nvSpPr>
        <p:spPr bwMode="auto">
          <a:xfrm flipV="1">
            <a:off x="1066800" y="1981200"/>
            <a:ext cx="5486400" cy="3657600"/>
          </a:xfrm>
          <a:prstGeom prst="line">
            <a:avLst/>
          </a:prstGeom>
          <a:noFill/>
          <a:ln w="38100">
            <a:solidFill>
              <a:srgbClr val="0000FF"/>
            </a:solidFill>
            <a:round/>
            <a:headEnd/>
            <a:tailEnd/>
          </a:ln>
          <a:effectLst/>
        </p:spPr>
        <p:txBody>
          <a:bodyPr/>
          <a:lstStyle/>
          <a:p>
            <a:endParaRPr lang="en-US"/>
          </a:p>
        </p:txBody>
      </p:sp>
      <p:sp>
        <p:nvSpPr>
          <p:cNvPr id="5131" name="Text Box 11"/>
          <p:cNvSpPr txBox="1">
            <a:spLocks noChangeArrowheads="1"/>
          </p:cNvSpPr>
          <p:nvPr/>
        </p:nvSpPr>
        <p:spPr bwMode="auto">
          <a:xfrm>
            <a:off x="6477000" y="1752600"/>
            <a:ext cx="6080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VC</a:t>
            </a:r>
          </a:p>
        </p:txBody>
      </p:sp>
      <p:sp>
        <p:nvSpPr>
          <p:cNvPr id="5132" name="Line 12"/>
          <p:cNvSpPr>
            <a:spLocks noChangeShapeType="1"/>
          </p:cNvSpPr>
          <p:nvPr/>
        </p:nvSpPr>
        <p:spPr bwMode="auto">
          <a:xfrm flipV="1">
            <a:off x="1066800" y="1524000"/>
            <a:ext cx="4800600" cy="3124200"/>
          </a:xfrm>
          <a:prstGeom prst="line">
            <a:avLst/>
          </a:prstGeom>
          <a:noFill/>
          <a:ln w="38100">
            <a:solidFill>
              <a:srgbClr val="990033"/>
            </a:solidFill>
            <a:round/>
            <a:headEnd/>
            <a:tailEnd/>
          </a:ln>
          <a:effectLst/>
        </p:spPr>
        <p:txBody>
          <a:bodyPr/>
          <a:lstStyle/>
          <a:p>
            <a:endParaRPr lang="en-US"/>
          </a:p>
        </p:txBody>
      </p:sp>
      <p:sp>
        <p:nvSpPr>
          <p:cNvPr id="5133" name="Text Box 13"/>
          <p:cNvSpPr txBox="1">
            <a:spLocks noChangeArrowheads="1"/>
          </p:cNvSpPr>
          <p:nvPr/>
        </p:nvSpPr>
        <p:spPr bwMode="auto">
          <a:xfrm>
            <a:off x="5638800" y="1600200"/>
            <a:ext cx="573088"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TC</a:t>
            </a:r>
          </a:p>
        </p:txBody>
      </p:sp>
      <p:sp>
        <p:nvSpPr>
          <p:cNvPr id="5134" name="Line 14"/>
          <p:cNvSpPr>
            <a:spLocks noChangeShapeType="1"/>
          </p:cNvSpPr>
          <p:nvPr/>
        </p:nvSpPr>
        <p:spPr bwMode="auto">
          <a:xfrm flipV="1">
            <a:off x="1066800" y="1752600"/>
            <a:ext cx="3200400" cy="3886200"/>
          </a:xfrm>
          <a:prstGeom prst="line">
            <a:avLst/>
          </a:prstGeom>
          <a:noFill/>
          <a:ln w="38100">
            <a:solidFill>
              <a:srgbClr val="009900"/>
            </a:solidFill>
            <a:round/>
            <a:headEnd/>
            <a:tailEnd/>
          </a:ln>
          <a:effectLst/>
        </p:spPr>
        <p:txBody>
          <a:bodyPr/>
          <a:lstStyle/>
          <a:p>
            <a:endParaRPr lang="en-US"/>
          </a:p>
        </p:txBody>
      </p:sp>
      <p:sp>
        <p:nvSpPr>
          <p:cNvPr id="5135" name="Text Box 15"/>
          <p:cNvSpPr txBox="1">
            <a:spLocks noChangeArrowheads="1"/>
          </p:cNvSpPr>
          <p:nvPr/>
        </p:nvSpPr>
        <p:spPr bwMode="auto">
          <a:xfrm>
            <a:off x="3124200" y="1600200"/>
            <a:ext cx="1183337" cy="307777"/>
          </a:xfrm>
          <a:prstGeom prst="rect">
            <a:avLst/>
          </a:prstGeom>
          <a:noFill/>
          <a:ln w="9525">
            <a:noFill/>
            <a:miter lim="800000"/>
            <a:headEnd/>
            <a:tailEnd/>
          </a:ln>
          <a:effectLst/>
        </p:spPr>
        <p:txBody>
          <a:bodyPr wrap="none">
            <a:spAutoFit/>
          </a:bodyPr>
          <a:lstStyle/>
          <a:p>
            <a:pPr eaLnBrk="1" hangingPunct="1"/>
            <a:r>
              <a:rPr lang="en-GB" sz="1400" dirty="0">
                <a:latin typeface="Times New Roman" charset="0"/>
              </a:rPr>
              <a:t>TR (p = Rs.2)</a:t>
            </a:r>
          </a:p>
        </p:txBody>
      </p:sp>
      <p:sp>
        <p:nvSpPr>
          <p:cNvPr id="5136" name="Line 16"/>
          <p:cNvSpPr>
            <a:spLocks noChangeShapeType="1"/>
          </p:cNvSpPr>
          <p:nvPr/>
        </p:nvSpPr>
        <p:spPr bwMode="auto">
          <a:xfrm>
            <a:off x="2743200" y="3581400"/>
            <a:ext cx="0" cy="2057400"/>
          </a:xfrm>
          <a:prstGeom prst="line">
            <a:avLst/>
          </a:prstGeom>
          <a:noFill/>
          <a:ln w="38100">
            <a:solidFill>
              <a:schemeClr val="tx1"/>
            </a:solidFill>
            <a:prstDash val="sysDot"/>
            <a:round/>
            <a:headEnd/>
            <a:tailEnd/>
          </a:ln>
          <a:effectLst/>
        </p:spPr>
        <p:txBody>
          <a:bodyPr/>
          <a:lstStyle/>
          <a:p>
            <a:endParaRPr lang="en-US"/>
          </a:p>
        </p:txBody>
      </p:sp>
      <p:sp>
        <p:nvSpPr>
          <p:cNvPr id="5137" name="Text Box 17"/>
          <p:cNvSpPr txBox="1">
            <a:spLocks noChangeArrowheads="1"/>
          </p:cNvSpPr>
          <p:nvPr/>
        </p:nvSpPr>
        <p:spPr bwMode="auto">
          <a:xfrm>
            <a:off x="2514600" y="5638800"/>
            <a:ext cx="495300"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Q1</a:t>
            </a:r>
          </a:p>
        </p:txBody>
      </p:sp>
      <p:sp>
        <p:nvSpPr>
          <p:cNvPr id="5138" name="Text Box 18"/>
          <p:cNvSpPr txBox="1">
            <a:spLocks noChangeArrowheads="1"/>
          </p:cNvSpPr>
          <p:nvPr/>
        </p:nvSpPr>
        <p:spPr bwMode="auto">
          <a:xfrm>
            <a:off x="7315200" y="1447800"/>
            <a:ext cx="1524000" cy="2835275"/>
          </a:xfrm>
          <a:prstGeom prst="rect">
            <a:avLst/>
          </a:prstGeom>
          <a:solidFill>
            <a:schemeClr val="hlink"/>
          </a:solidFill>
          <a:ln w="9525">
            <a:noFill/>
            <a:miter lim="800000"/>
            <a:headEnd/>
            <a:tailEnd/>
          </a:ln>
          <a:effectLst/>
        </p:spPr>
        <p:txBody>
          <a:bodyPr>
            <a:spAutoFit/>
          </a:bodyPr>
          <a:lstStyle/>
          <a:p>
            <a:pPr eaLnBrk="1" hangingPunct="1">
              <a:spcBef>
                <a:spcPct val="50000"/>
              </a:spcBef>
            </a:pPr>
            <a:r>
              <a:rPr lang="en-GB" sz="2000" dirty="0">
                <a:latin typeface="Times New Roman" charset="0"/>
              </a:rPr>
              <a:t>If the firm chose to set prices lower (say Rs.1) it would need to sell more units before covering its costs</a:t>
            </a:r>
          </a:p>
        </p:txBody>
      </p:sp>
      <p:sp>
        <p:nvSpPr>
          <p:cNvPr id="5143" name="Line 23"/>
          <p:cNvSpPr>
            <a:spLocks noChangeShapeType="1"/>
          </p:cNvSpPr>
          <p:nvPr/>
        </p:nvSpPr>
        <p:spPr bwMode="auto">
          <a:xfrm flipV="1">
            <a:off x="1066800" y="1524000"/>
            <a:ext cx="4419600" cy="4114800"/>
          </a:xfrm>
          <a:prstGeom prst="line">
            <a:avLst/>
          </a:prstGeom>
          <a:noFill/>
          <a:ln w="38100">
            <a:solidFill>
              <a:srgbClr val="009900"/>
            </a:solidFill>
            <a:round/>
            <a:headEnd/>
            <a:tailEnd/>
          </a:ln>
          <a:effectLst/>
        </p:spPr>
        <p:txBody>
          <a:bodyPr/>
          <a:lstStyle/>
          <a:p>
            <a:endParaRPr lang="en-US"/>
          </a:p>
        </p:txBody>
      </p:sp>
      <p:sp>
        <p:nvSpPr>
          <p:cNvPr id="5144" name="Text Box 24"/>
          <p:cNvSpPr txBox="1">
            <a:spLocks noChangeArrowheads="1"/>
          </p:cNvSpPr>
          <p:nvPr/>
        </p:nvSpPr>
        <p:spPr bwMode="auto">
          <a:xfrm>
            <a:off x="4953000" y="1219200"/>
            <a:ext cx="1468672" cy="369332"/>
          </a:xfrm>
          <a:prstGeom prst="rect">
            <a:avLst/>
          </a:prstGeom>
          <a:noFill/>
          <a:ln w="9525">
            <a:noFill/>
            <a:miter lim="800000"/>
            <a:headEnd/>
            <a:tailEnd/>
          </a:ln>
          <a:effectLst/>
        </p:spPr>
        <p:txBody>
          <a:bodyPr wrap="none">
            <a:spAutoFit/>
          </a:bodyPr>
          <a:lstStyle/>
          <a:p>
            <a:pPr eaLnBrk="1" hangingPunct="1"/>
            <a:r>
              <a:rPr lang="en-GB" dirty="0">
                <a:latin typeface="Times New Roman" charset="0"/>
              </a:rPr>
              <a:t>TR (p = Rs.1)</a:t>
            </a:r>
          </a:p>
        </p:txBody>
      </p:sp>
      <p:sp>
        <p:nvSpPr>
          <p:cNvPr id="5145" name="Line 25"/>
          <p:cNvSpPr>
            <a:spLocks noChangeShapeType="1"/>
          </p:cNvSpPr>
          <p:nvPr/>
        </p:nvSpPr>
        <p:spPr bwMode="auto">
          <a:xfrm>
            <a:off x="4648200" y="2362200"/>
            <a:ext cx="0" cy="3276600"/>
          </a:xfrm>
          <a:prstGeom prst="line">
            <a:avLst/>
          </a:prstGeom>
          <a:noFill/>
          <a:ln w="38100">
            <a:solidFill>
              <a:schemeClr val="tx1"/>
            </a:solidFill>
            <a:prstDash val="sysDot"/>
            <a:round/>
            <a:headEnd/>
            <a:tailEnd/>
          </a:ln>
          <a:effectLst/>
        </p:spPr>
        <p:txBody>
          <a:bodyPr/>
          <a:lstStyle/>
          <a:p>
            <a:endParaRPr lang="en-US"/>
          </a:p>
        </p:txBody>
      </p:sp>
      <p:sp>
        <p:nvSpPr>
          <p:cNvPr id="5146" name="Text Box 26"/>
          <p:cNvSpPr txBox="1">
            <a:spLocks noChangeArrowheads="1"/>
          </p:cNvSpPr>
          <p:nvPr/>
        </p:nvSpPr>
        <p:spPr bwMode="auto">
          <a:xfrm>
            <a:off x="4419600" y="5688013"/>
            <a:ext cx="495300"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Q3</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138"/>
                                        </p:tgtEl>
                                        <p:attrNameLst>
                                          <p:attrName>style.visibility</p:attrName>
                                        </p:attrNameLst>
                                      </p:cBhvr>
                                      <p:to>
                                        <p:strVal val="visible"/>
                                      </p:to>
                                    </p:set>
                                    <p:animEffect transition="in" filter="dissolve">
                                      <p:cBhvr>
                                        <p:cTn id="7" dur="500"/>
                                        <p:tgtEl>
                                          <p:spTgt spid="5138"/>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5143"/>
                                        </p:tgtEl>
                                        <p:attrNameLst>
                                          <p:attrName>style.visibility</p:attrName>
                                        </p:attrNameLst>
                                      </p:cBhvr>
                                      <p:to>
                                        <p:strVal val="visible"/>
                                      </p:to>
                                    </p:set>
                                    <p:animEffect transition="in" filter="strips(upRight)">
                                      <p:cBhvr>
                                        <p:cTn id="11" dur="500"/>
                                        <p:tgtEl>
                                          <p:spTgt spid="5143"/>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5144"/>
                                        </p:tgtEl>
                                        <p:attrNameLst>
                                          <p:attrName>style.visibility</p:attrName>
                                        </p:attrNameLst>
                                      </p:cBhvr>
                                      <p:to>
                                        <p:strVal val="visible"/>
                                      </p:to>
                                    </p:set>
                                    <p:animEffect transition="in" filter="dissolve">
                                      <p:cBhvr>
                                        <p:cTn id="15" dur="500"/>
                                        <p:tgtEl>
                                          <p:spTgt spid="5144"/>
                                        </p:tgtEl>
                                      </p:cBhvr>
                                    </p:animEffect>
                                  </p:childTnLst>
                                </p:cTn>
                              </p:par>
                            </p:childTnLst>
                          </p:cTn>
                        </p:par>
                        <p:par>
                          <p:cTn id="16" fill="hold">
                            <p:stCondLst>
                              <p:cond delay="1500"/>
                            </p:stCondLst>
                            <p:childTnLst>
                              <p:par>
                                <p:cTn id="17" presetID="7" presetClass="entr" presetSubtype="8" fill="hold" grpId="0" nodeType="afterEffect">
                                  <p:stCondLst>
                                    <p:cond delay="0"/>
                                  </p:stCondLst>
                                  <p:childTnLst>
                                    <p:set>
                                      <p:cBhvr>
                                        <p:cTn id="18" dur="1" fill="hold">
                                          <p:stCondLst>
                                            <p:cond delay="0"/>
                                          </p:stCondLst>
                                        </p:cTn>
                                        <p:tgtEl>
                                          <p:spTgt spid="5145"/>
                                        </p:tgtEl>
                                        <p:attrNameLst>
                                          <p:attrName>style.visibility</p:attrName>
                                        </p:attrNameLst>
                                      </p:cBhvr>
                                      <p:to>
                                        <p:strVal val="visible"/>
                                      </p:to>
                                    </p:set>
                                    <p:anim calcmode="lin" valueType="num">
                                      <p:cBhvr additive="base">
                                        <p:cTn id="19" dur="5000" fill="hold"/>
                                        <p:tgtEl>
                                          <p:spTgt spid="5145"/>
                                        </p:tgtEl>
                                        <p:attrNameLst>
                                          <p:attrName>ppt_x</p:attrName>
                                        </p:attrNameLst>
                                      </p:cBhvr>
                                      <p:tavLst>
                                        <p:tav tm="0">
                                          <p:val>
                                            <p:strVal val="0-#ppt_w/2"/>
                                          </p:val>
                                        </p:tav>
                                        <p:tav tm="100000">
                                          <p:val>
                                            <p:strVal val="#ppt_x"/>
                                          </p:val>
                                        </p:tav>
                                      </p:tavLst>
                                    </p:anim>
                                    <p:anim calcmode="lin" valueType="num">
                                      <p:cBhvr additive="base">
                                        <p:cTn id="20" dur="5000" fill="hold"/>
                                        <p:tgtEl>
                                          <p:spTgt spid="5145"/>
                                        </p:tgtEl>
                                        <p:attrNameLst>
                                          <p:attrName>ppt_y</p:attrName>
                                        </p:attrNameLst>
                                      </p:cBhvr>
                                      <p:tavLst>
                                        <p:tav tm="0">
                                          <p:val>
                                            <p:strVal val="#ppt_y"/>
                                          </p:val>
                                        </p:tav>
                                        <p:tav tm="100000">
                                          <p:val>
                                            <p:strVal val="#ppt_y"/>
                                          </p:val>
                                        </p:tav>
                                      </p:tavLst>
                                    </p:anim>
                                  </p:childTnLst>
                                </p:cTn>
                              </p:par>
                            </p:childTnLst>
                          </p:cTn>
                        </p:par>
                        <p:par>
                          <p:cTn id="21" fill="hold">
                            <p:stCondLst>
                              <p:cond delay="6500"/>
                            </p:stCondLst>
                            <p:childTnLst>
                              <p:par>
                                <p:cTn id="22" presetID="9" presetClass="entr" presetSubtype="0" fill="hold" grpId="0" nodeType="afterEffect">
                                  <p:stCondLst>
                                    <p:cond delay="0"/>
                                  </p:stCondLst>
                                  <p:childTnLst>
                                    <p:set>
                                      <p:cBhvr>
                                        <p:cTn id="23" dur="1" fill="hold">
                                          <p:stCondLst>
                                            <p:cond delay="0"/>
                                          </p:stCondLst>
                                        </p:cTn>
                                        <p:tgtEl>
                                          <p:spTgt spid="5146"/>
                                        </p:tgtEl>
                                        <p:attrNameLst>
                                          <p:attrName>style.visibility</p:attrName>
                                        </p:attrNameLst>
                                      </p:cBhvr>
                                      <p:to>
                                        <p:strVal val="visible"/>
                                      </p:to>
                                    </p:set>
                                    <p:animEffect transition="in" filter="dissolve">
                                      <p:cBhvr>
                                        <p:cTn id="24" dur="500"/>
                                        <p:tgtEl>
                                          <p:spTgt spid="5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8" grpId="0" animBg="1" autoUpdateAnimBg="0"/>
      <p:bldP spid="5143" grpId="0" animBg="1"/>
      <p:bldP spid="5144" grpId="0" autoUpdateAnimBg="0"/>
      <p:bldP spid="5145" grpId="0" animBg="1"/>
      <p:bldP spid="5146"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09600" y="685800"/>
            <a:ext cx="7772400" cy="762000"/>
          </a:xfrm>
          <a:prstGeom prst="rect">
            <a:avLst/>
          </a:prstGeom>
          <a:noFill/>
          <a:ln w="9525">
            <a:noFill/>
            <a:miter lim="800000"/>
            <a:headEnd/>
            <a:tailEnd/>
          </a:ln>
          <a:effectLst/>
        </p:spPr>
        <p:txBody>
          <a:bodyPr anchor="ctr"/>
          <a:lstStyle/>
          <a:p>
            <a:pPr eaLnBrk="1" hangingPunct="1"/>
            <a:r>
              <a:rPr lang="en-GB" sz="3200">
                <a:solidFill>
                  <a:schemeClr val="tx2"/>
                </a:solidFill>
              </a:rPr>
              <a:t>Break-Even Analysis</a:t>
            </a:r>
          </a:p>
        </p:txBody>
      </p:sp>
      <p:sp>
        <p:nvSpPr>
          <p:cNvPr id="6147" name="Line 3"/>
          <p:cNvSpPr>
            <a:spLocks noChangeShapeType="1"/>
          </p:cNvSpPr>
          <p:nvPr/>
        </p:nvSpPr>
        <p:spPr bwMode="auto">
          <a:xfrm>
            <a:off x="1066800" y="1905000"/>
            <a:ext cx="0" cy="3733800"/>
          </a:xfrm>
          <a:prstGeom prst="line">
            <a:avLst/>
          </a:prstGeom>
          <a:noFill/>
          <a:ln w="38100">
            <a:solidFill>
              <a:schemeClr val="tx1"/>
            </a:solidFill>
            <a:round/>
            <a:headEnd/>
            <a:tailEnd/>
          </a:ln>
          <a:effectLst/>
        </p:spPr>
        <p:txBody>
          <a:bodyPr/>
          <a:lstStyle/>
          <a:p>
            <a:endParaRPr lang="en-US"/>
          </a:p>
        </p:txBody>
      </p:sp>
      <p:sp>
        <p:nvSpPr>
          <p:cNvPr id="6148" name="Text Box 4"/>
          <p:cNvSpPr txBox="1">
            <a:spLocks noChangeArrowheads="1"/>
          </p:cNvSpPr>
          <p:nvPr/>
        </p:nvSpPr>
        <p:spPr bwMode="auto">
          <a:xfrm>
            <a:off x="212725" y="1385888"/>
            <a:ext cx="1706563"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Costs/Revenue</a:t>
            </a:r>
          </a:p>
        </p:txBody>
      </p:sp>
      <p:sp>
        <p:nvSpPr>
          <p:cNvPr id="6149" name="Line 5"/>
          <p:cNvSpPr>
            <a:spLocks noChangeShapeType="1"/>
          </p:cNvSpPr>
          <p:nvPr/>
        </p:nvSpPr>
        <p:spPr bwMode="auto">
          <a:xfrm>
            <a:off x="1066800" y="5638800"/>
            <a:ext cx="6248400" cy="0"/>
          </a:xfrm>
          <a:prstGeom prst="line">
            <a:avLst/>
          </a:prstGeom>
          <a:noFill/>
          <a:ln w="38100">
            <a:solidFill>
              <a:schemeClr val="tx1"/>
            </a:solidFill>
            <a:round/>
            <a:headEnd/>
            <a:tailEnd/>
          </a:ln>
          <a:effectLst/>
        </p:spPr>
        <p:txBody>
          <a:bodyPr/>
          <a:lstStyle/>
          <a:p>
            <a:endParaRPr lang="en-US"/>
          </a:p>
        </p:txBody>
      </p:sp>
      <p:sp>
        <p:nvSpPr>
          <p:cNvPr id="6150" name="Text Box 6"/>
          <p:cNvSpPr txBox="1">
            <a:spLocks noChangeArrowheads="1"/>
          </p:cNvSpPr>
          <p:nvPr/>
        </p:nvSpPr>
        <p:spPr bwMode="auto">
          <a:xfrm>
            <a:off x="6918325" y="5729288"/>
            <a:ext cx="1493838"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Output/Sales</a:t>
            </a:r>
          </a:p>
        </p:txBody>
      </p:sp>
      <p:sp>
        <p:nvSpPr>
          <p:cNvPr id="6151" name="Line 7"/>
          <p:cNvSpPr>
            <a:spLocks noChangeShapeType="1"/>
          </p:cNvSpPr>
          <p:nvPr/>
        </p:nvSpPr>
        <p:spPr bwMode="auto">
          <a:xfrm>
            <a:off x="1066800" y="4724400"/>
            <a:ext cx="6172200" cy="0"/>
          </a:xfrm>
          <a:prstGeom prst="line">
            <a:avLst/>
          </a:prstGeom>
          <a:noFill/>
          <a:ln w="38100">
            <a:solidFill>
              <a:srgbClr val="FF9900"/>
            </a:solidFill>
            <a:round/>
            <a:headEnd/>
            <a:tailEnd/>
          </a:ln>
          <a:effectLst/>
        </p:spPr>
        <p:txBody>
          <a:bodyPr/>
          <a:lstStyle/>
          <a:p>
            <a:endParaRPr lang="en-US"/>
          </a:p>
        </p:txBody>
      </p:sp>
      <p:sp>
        <p:nvSpPr>
          <p:cNvPr id="6152" name="Text Box 8"/>
          <p:cNvSpPr txBox="1">
            <a:spLocks noChangeArrowheads="1"/>
          </p:cNvSpPr>
          <p:nvPr/>
        </p:nvSpPr>
        <p:spPr bwMode="auto">
          <a:xfrm>
            <a:off x="7299325" y="4460875"/>
            <a:ext cx="5572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FC</a:t>
            </a:r>
          </a:p>
        </p:txBody>
      </p:sp>
      <p:sp>
        <p:nvSpPr>
          <p:cNvPr id="6153" name="Line 9"/>
          <p:cNvSpPr>
            <a:spLocks noChangeShapeType="1"/>
          </p:cNvSpPr>
          <p:nvPr/>
        </p:nvSpPr>
        <p:spPr bwMode="auto">
          <a:xfrm flipV="1">
            <a:off x="1066800" y="1981200"/>
            <a:ext cx="5486400" cy="3657600"/>
          </a:xfrm>
          <a:prstGeom prst="line">
            <a:avLst/>
          </a:prstGeom>
          <a:noFill/>
          <a:ln w="38100">
            <a:solidFill>
              <a:srgbClr val="0000FF"/>
            </a:solidFill>
            <a:round/>
            <a:headEnd/>
            <a:tailEnd/>
          </a:ln>
          <a:effectLst/>
        </p:spPr>
        <p:txBody>
          <a:bodyPr/>
          <a:lstStyle/>
          <a:p>
            <a:endParaRPr lang="en-US"/>
          </a:p>
        </p:txBody>
      </p:sp>
      <p:sp>
        <p:nvSpPr>
          <p:cNvPr id="6154" name="Text Box 10"/>
          <p:cNvSpPr txBox="1">
            <a:spLocks noChangeArrowheads="1"/>
          </p:cNvSpPr>
          <p:nvPr/>
        </p:nvSpPr>
        <p:spPr bwMode="auto">
          <a:xfrm>
            <a:off x="6477000" y="1752600"/>
            <a:ext cx="6080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VC</a:t>
            </a:r>
          </a:p>
        </p:txBody>
      </p:sp>
      <p:sp>
        <p:nvSpPr>
          <p:cNvPr id="6155" name="Line 11"/>
          <p:cNvSpPr>
            <a:spLocks noChangeShapeType="1"/>
          </p:cNvSpPr>
          <p:nvPr/>
        </p:nvSpPr>
        <p:spPr bwMode="auto">
          <a:xfrm flipV="1">
            <a:off x="1066800" y="1524000"/>
            <a:ext cx="4800600" cy="3124200"/>
          </a:xfrm>
          <a:prstGeom prst="line">
            <a:avLst/>
          </a:prstGeom>
          <a:noFill/>
          <a:ln w="38100">
            <a:solidFill>
              <a:srgbClr val="990033"/>
            </a:solidFill>
            <a:round/>
            <a:headEnd/>
            <a:tailEnd/>
          </a:ln>
          <a:effectLst/>
        </p:spPr>
        <p:txBody>
          <a:bodyPr/>
          <a:lstStyle/>
          <a:p>
            <a:endParaRPr lang="en-US"/>
          </a:p>
        </p:txBody>
      </p:sp>
      <p:sp>
        <p:nvSpPr>
          <p:cNvPr id="6156" name="Text Box 12"/>
          <p:cNvSpPr txBox="1">
            <a:spLocks noChangeArrowheads="1"/>
          </p:cNvSpPr>
          <p:nvPr/>
        </p:nvSpPr>
        <p:spPr bwMode="auto">
          <a:xfrm>
            <a:off x="5867400" y="1295400"/>
            <a:ext cx="573088"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TC</a:t>
            </a:r>
          </a:p>
        </p:txBody>
      </p:sp>
      <p:sp>
        <p:nvSpPr>
          <p:cNvPr id="6157" name="Line 13"/>
          <p:cNvSpPr>
            <a:spLocks noChangeShapeType="1"/>
          </p:cNvSpPr>
          <p:nvPr/>
        </p:nvSpPr>
        <p:spPr bwMode="auto">
          <a:xfrm flipV="1">
            <a:off x="1066800" y="1447800"/>
            <a:ext cx="3657600" cy="4191000"/>
          </a:xfrm>
          <a:prstGeom prst="line">
            <a:avLst/>
          </a:prstGeom>
          <a:noFill/>
          <a:ln w="38100">
            <a:solidFill>
              <a:srgbClr val="009900"/>
            </a:solidFill>
            <a:round/>
            <a:headEnd/>
            <a:tailEnd/>
          </a:ln>
          <a:effectLst/>
        </p:spPr>
        <p:txBody>
          <a:bodyPr/>
          <a:lstStyle/>
          <a:p>
            <a:endParaRPr lang="en-US"/>
          </a:p>
        </p:txBody>
      </p:sp>
      <p:sp>
        <p:nvSpPr>
          <p:cNvPr id="6158" name="Text Box 14"/>
          <p:cNvSpPr txBox="1">
            <a:spLocks noChangeArrowheads="1"/>
          </p:cNvSpPr>
          <p:nvPr/>
        </p:nvSpPr>
        <p:spPr bwMode="auto">
          <a:xfrm>
            <a:off x="4724400" y="1295400"/>
            <a:ext cx="1183337" cy="307777"/>
          </a:xfrm>
          <a:prstGeom prst="rect">
            <a:avLst/>
          </a:prstGeom>
          <a:noFill/>
          <a:ln w="9525">
            <a:noFill/>
            <a:miter lim="800000"/>
            <a:headEnd/>
            <a:tailEnd/>
          </a:ln>
          <a:effectLst/>
        </p:spPr>
        <p:txBody>
          <a:bodyPr wrap="none">
            <a:spAutoFit/>
          </a:bodyPr>
          <a:lstStyle/>
          <a:p>
            <a:pPr eaLnBrk="1" hangingPunct="1"/>
            <a:r>
              <a:rPr lang="en-GB" sz="1400" dirty="0">
                <a:latin typeface="Times New Roman" charset="0"/>
              </a:rPr>
              <a:t>TR (p = Rs.2)</a:t>
            </a:r>
          </a:p>
        </p:txBody>
      </p:sp>
      <p:sp>
        <p:nvSpPr>
          <p:cNvPr id="6159" name="Line 15"/>
          <p:cNvSpPr>
            <a:spLocks noChangeShapeType="1"/>
          </p:cNvSpPr>
          <p:nvPr/>
        </p:nvSpPr>
        <p:spPr bwMode="auto">
          <a:xfrm>
            <a:off x="3048000" y="3352800"/>
            <a:ext cx="0" cy="2286000"/>
          </a:xfrm>
          <a:prstGeom prst="line">
            <a:avLst/>
          </a:prstGeom>
          <a:noFill/>
          <a:ln w="38100">
            <a:solidFill>
              <a:schemeClr val="tx1"/>
            </a:solidFill>
            <a:prstDash val="sysDot"/>
            <a:round/>
            <a:headEnd/>
            <a:tailEnd/>
          </a:ln>
          <a:effectLst/>
        </p:spPr>
        <p:txBody>
          <a:bodyPr/>
          <a:lstStyle/>
          <a:p>
            <a:endParaRPr lang="en-US"/>
          </a:p>
        </p:txBody>
      </p:sp>
      <p:sp>
        <p:nvSpPr>
          <p:cNvPr id="6160" name="Text Box 16"/>
          <p:cNvSpPr txBox="1">
            <a:spLocks noChangeArrowheads="1"/>
          </p:cNvSpPr>
          <p:nvPr/>
        </p:nvSpPr>
        <p:spPr bwMode="auto">
          <a:xfrm>
            <a:off x="2819400" y="5638800"/>
            <a:ext cx="495300"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Q1</a:t>
            </a:r>
          </a:p>
        </p:txBody>
      </p:sp>
      <p:sp>
        <p:nvSpPr>
          <p:cNvPr id="6179" name="Line 35"/>
          <p:cNvSpPr>
            <a:spLocks noChangeShapeType="1"/>
          </p:cNvSpPr>
          <p:nvPr/>
        </p:nvSpPr>
        <p:spPr bwMode="auto">
          <a:xfrm>
            <a:off x="630238" y="4586288"/>
            <a:ext cx="1035050" cy="0"/>
          </a:xfrm>
          <a:prstGeom prst="line">
            <a:avLst/>
          </a:prstGeom>
          <a:noFill/>
          <a:ln w="76200">
            <a:solidFill>
              <a:schemeClr val="tx1"/>
            </a:solidFill>
            <a:round/>
            <a:headEnd/>
            <a:tailEnd type="triangle" w="med" len="med"/>
          </a:ln>
          <a:effectLst/>
        </p:spPr>
        <p:txBody>
          <a:bodyPr/>
          <a:lstStyle/>
          <a:p>
            <a:endParaRPr lang="en-US"/>
          </a:p>
        </p:txBody>
      </p:sp>
      <p:sp>
        <p:nvSpPr>
          <p:cNvPr id="6180" name="Text Box 36"/>
          <p:cNvSpPr txBox="1">
            <a:spLocks noChangeArrowheads="1"/>
          </p:cNvSpPr>
          <p:nvPr/>
        </p:nvSpPr>
        <p:spPr bwMode="auto">
          <a:xfrm>
            <a:off x="252413" y="4157663"/>
            <a:ext cx="760412"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Loss</a:t>
            </a:r>
          </a:p>
        </p:txBody>
      </p:sp>
      <p:sp>
        <p:nvSpPr>
          <p:cNvPr id="6181" name="Line 37"/>
          <p:cNvSpPr>
            <a:spLocks noChangeShapeType="1"/>
          </p:cNvSpPr>
          <p:nvPr/>
        </p:nvSpPr>
        <p:spPr bwMode="auto">
          <a:xfrm flipH="1" flipV="1">
            <a:off x="4257675" y="2262188"/>
            <a:ext cx="1211263" cy="1587"/>
          </a:xfrm>
          <a:prstGeom prst="line">
            <a:avLst/>
          </a:prstGeom>
          <a:noFill/>
          <a:ln w="76200">
            <a:solidFill>
              <a:schemeClr val="tx1"/>
            </a:solidFill>
            <a:round/>
            <a:headEnd/>
            <a:tailEnd type="triangle" w="med" len="med"/>
          </a:ln>
          <a:effectLst/>
        </p:spPr>
        <p:txBody>
          <a:bodyPr/>
          <a:lstStyle/>
          <a:p>
            <a:endParaRPr lang="en-US"/>
          </a:p>
        </p:txBody>
      </p:sp>
      <p:sp>
        <p:nvSpPr>
          <p:cNvPr id="6182" name="Text Box 38"/>
          <p:cNvSpPr txBox="1">
            <a:spLocks noChangeArrowheads="1"/>
          </p:cNvSpPr>
          <p:nvPr/>
        </p:nvSpPr>
        <p:spPr bwMode="auto">
          <a:xfrm>
            <a:off x="5184775" y="1863725"/>
            <a:ext cx="877888"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Profit</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44500" y="1341628"/>
            <a:ext cx="8229600" cy="4525963"/>
          </a:xfrm>
        </p:spPr>
        <p:txBody>
          <a:bodyPr/>
          <a:lstStyle/>
          <a:p>
            <a:r>
              <a:rPr lang="en-US" sz="2000" dirty="0"/>
              <a:t>Margin of safety represents the strength of the business. It enables a business to know what is the exact amount it has gained or lost and whether they are over or below the break even point.</a:t>
            </a:r>
          </a:p>
          <a:p>
            <a:pPr>
              <a:buNone/>
            </a:pPr>
            <a:endParaRPr lang="en-US" sz="2000" dirty="0"/>
          </a:p>
          <a:p>
            <a:r>
              <a:rPr lang="en-US" sz="2000" dirty="0"/>
              <a:t>margin of safety = (current output - breakeven output) OR</a:t>
            </a:r>
          </a:p>
          <a:p>
            <a:pPr>
              <a:buNone/>
            </a:pPr>
            <a:endParaRPr lang="en-US" sz="2000" dirty="0"/>
          </a:p>
          <a:p>
            <a:r>
              <a:rPr lang="en-US" sz="2000" dirty="0"/>
              <a:t>Margin o safety = actual sales – BEP sales</a:t>
            </a:r>
          </a:p>
          <a:p>
            <a:pPr>
              <a:buNone/>
            </a:pPr>
            <a:endParaRPr lang="en-US" sz="2000" dirty="0"/>
          </a:p>
          <a:p>
            <a:r>
              <a:rPr lang="en-US" sz="2000" dirty="0"/>
              <a:t>margin of safety% = (current output - breakeven output)/current output × 100</a:t>
            </a:r>
          </a:p>
          <a:p>
            <a:pPr>
              <a:buNone/>
            </a:pPr>
            <a:endParaRPr lang="en-US" dirty="0"/>
          </a:p>
        </p:txBody>
      </p:sp>
      <p:graphicFrame>
        <p:nvGraphicFramePr>
          <p:cNvPr id="4" name="Diagram 3"/>
          <p:cNvGraphicFramePr/>
          <p:nvPr/>
        </p:nvGraphicFramePr>
        <p:xfrm>
          <a:off x="457200" y="274638"/>
          <a:ext cx="8077200" cy="868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Diagram 28"/>
          <p:cNvGraphicFramePr/>
          <p:nvPr/>
        </p:nvGraphicFramePr>
        <p:xfrm>
          <a:off x="0" y="0"/>
          <a:ext cx="56007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171" name="Line 3"/>
          <p:cNvSpPr>
            <a:spLocks noChangeShapeType="1"/>
          </p:cNvSpPr>
          <p:nvPr/>
        </p:nvSpPr>
        <p:spPr bwMode="auto">
          <a:xfrm>
            <a:off x="736600" y="1879600"/>
            <a:ext cx="0" cy="3733800"/>
          </a:xfrm>
          <a:prstGeom prst="line">
            <a:avLst/>
          </a:prstGeom>
          <a:noFill/>
          <a:ln w="38100">
            <a:solidFill>
              <a:schemeClr val="tx1"/>
            </a:solidFill>
            <a:round/>
            <a:headEnd/>
            <a:tailEnd/>
          </a:ln>
          <a:effectLst/>
        </p:spPr>
        <p:txBody>
          <a:bodyPr/>
          <a:lstStyle/>
          <a:p>
            <a:endParaRPr lang="en-US"/>
          </a:p>
        </p:txBody>
      </p:sp>
      <p:sp>
        <p:nvSpPr>
          <p:cNvPr id="7172" name="Text Box 4"/>
          <p:cNvSpPr txBox="1">
            <a:spLocks noChangeArrowheads="1"/>
          </p:cNvSpPr>
          <p:nvPr/>
        </p:nvSpPr>
        <p:spPr bwMode="auto">
          <a:xfrm>
            <a:off x="212725" y="1385888"/>
            <a:ext cx="1706563"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Costs/Revenue</a:t>
            </a:r>
          </a:p>
        </p:txBody>
      </p:sp>
      <p:sp>
        <p:nvSpPr>
          <p:cNvPr id="7173" name="Line 5"/>
          <p:cNvSpPr>
            <a:spLocks noChangeShapeType="1"/>
          </p:cNvSpPr>
          <p:nvPr/>
        </p:nvSpPr>
        <p:spPr bwMode="auto">
          <a:xfrm>
            <a:off x="711200" y="5638800"/>
            <a:ext cx="6248400" cy="0"/>
          </a:xfrm>
          <a:prstGeom prst="line">
            <a:avLst/>
          </a:prstGeom>
          <a:noFill/>
          <a:ln w="38100">
            <a:solidFill>
              <a:schemeClr val="tx1"/>
            </a:solidFill>
            <a:round/>
            <a:headEnd/>
            <a:tailEnd/>
          </a:ln>
          <a:effectLst/>
        </p:spPr>
        <p:txBody>
          <a:bodyPr/>
          <a:lstStyle/>
          <a:p>
            <a:endParaRPr lang="en-US"/>
          </a:p>
        </p:txBody>
      </p:sp>
      <p:sp>
        <p:nvSpPr>
          <p:cNvPr id="7174" name="Text Box 6"/>
          <p:cNvSpPr txBox="1">
            <a:spLocks noChangeArrowheads="1"/>
          </p:cNvSpPr>
          <p:nvPr/>
        </p:nvSpPr>
        <p:spPr bwMode="auto">
          <a:xfrm>
            <a:off x="6918325" y="5729288"/>
            <a:ext cx="1493838"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Output/Sales</a:t>
            </a:r>
          </a:p>
        </p:txBody>
      </p:sp>
      <p:sp>
        <p:nvSpPr>
          <p:cNvPr id="7175" name="Line 7"/>
          <p:cNvSpPr>
            <a:spLocks noChangeShapeType="1"/>
          </p:cNvSpPr>
          <p:nvPr/>
        </p:nvSpPr>
        <p:spPr bwMode="auto">
          <a:xfrm flipV="1">
            <a:off x="685800" y="4674754"/>
            <a:ext cx="6264564" cy="62345"/>
          </a:xfrm>
          <a:prstGeom prst="line">
            <a:avLst/>
          </a:prstGeom>
          <a:noFill/>
          <a:ln w="38100">
            <a:solidFill>
              <a:srgbClr val="FF9900"/>
            </a:solidFill>
            <a:round/>
            <a:headEnd/>
            <a:tailEnd/>
          </a:ln>
          <a:effectLst/>
        </p:spPr>
        <p:txBody>
          <a:bodyPr/>
          <a:lstStyle/>
          <a:p>
            <a:endParaRPr lang="en-US"/>
          </a:p>
        </p:txBody>
      </p:sp>
      <p:sp>
        <p:nvSpPr>
          <p:cNvPr id="7176" name="Text Box 8"/>
          <p:cNvSpPr txBox="1">
            <a:spLocks noChangeArrowheads="1"/>
          </p:cNvSpPr>
          <p:nvPr/>
        </p:nvSpPr>
        <p:spPr bwMode="auto">
          <a:xfrm>
            <a:off x="7299325" y="4460875"/>
            <a:ext cx="5572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FC</a:t>
            </a:r>
          </a:p>
        </p:txBody>
      </p:sp>
      <p:sp>
        <p:nvSpPr>
          <p:cNvPr id="7177" name="Line 9"/>
          <p:cNvSpPr>
            <a:spLocks noChangeShapeType="1"/>
          </p:cNvSpPr>
          <p:nvPr/>
        </p:nvSpPr>
        <p:spPr bwMode="auto">
          <a:xfrm flipV="1">
            <a:off x="762000" y="1955800"/>
            <a:ext cx="5486400" cy="3657600"/>
          </a:xfrm>
          <a:prstGeom prst="line">
            <a:avLst/>
          </a:prstGeom>
          <a:noFill/>
          <a:ln w="38100">
            <a:solidFill>
              <a:srgbClr val="0000FF"/>
            </a:solidFill>
            <a:round/>
            <a:headEnd/>
            <a:tailEnd/>
          </a:ln>
          <a:effectLst/>
        </p:spPr>
        <p:txBody>
          <a:bodyPr/>
          <a:lstStyle/>
          <a:p>
            <a:endParaRPr lang="en-US"/>
          </a:p>
        </p:txBody>
      </p:sp>
      <p:sp>
        <p:nvSpPr>
          <p:cNvPr id="7178" name="Text Box 10"/>
          <p:cNvSpPr txBox="1">
            <a:spLocks noChangeArrowheads="1"/>
          </p:cNvSpPr>
          <p:nvPr/>
        </p:nvSpPr>
        <p:spPr bwMode="auto">
          <a:xfrm>
            <a:off x="6477000" y="1752600"/>
            <a:ext cx="608013"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VC</a:t>
            </a:r>
          </a:p>
        </p:txBody>
      </p:sp>
      <p:sp>
        <p:nvSpPr>
          <p:cNvPr id="7179" name="Line 11"/>
          <p:cNvSpPr>
            <a:spLocks noChangeShapeType="1"/>
          </p:cNvSpPr>
          <p:nvPr/>
        </p:nvSpPr>
        <p:spPr bwMode="auto">
          <a:xfrm flipV="1">
            <a:off x="720437" y="1607127"/>
            <a:ext cx="4800600" cy="3124200"/>
          </a:xfrm>
          <a:prstGeom prst="line">
            <a:avLst/>
          </a:prstGeom>
          <a:noFill/>
          <a:ln w="38100">
            <a:solidFill>
              <a:srgbClr val="990033"/>
            </a:solidFill>
            <a:round/>
            <a:headEnd/>
            <a:tailEnd/>
          </a:ln>
          <a:effectLst/>
        </p:spPr>
        <p:txBody>
          <a:bodyPr/>
          <a:lstStyle/>
          <a:p>
            <a:endParaRPr lang="en-US"/>
          </a:p>
        </p:txBody>
      </p:sp>
      <p:sp>
        <p:nvSpPr>
          <p:cNvPr id="7180" name="Text Box 12"/>
          <p:cNvSpPr txBox="1">
            <a:spLocks noChangeArrowheads="1"/>
          </p:cNvSpPr>
          <p:nvPr/>
        </p:nvSpPr>
        <p:spPr bwMode="auto">
          <a:xfrm>
            <a:off x="5908675" y="1255713"/>
            <a:ext cx="573088"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TC</a:t>
            </a:r>
          </a:p>
        </p:txBody>
      </p:sp>
      <p:sp>
        <p:nvSpPr>
          <p:cNvPr id="7181" name="Line 13"/>
          <p:cNvSpPr>
            <a:spLocks noChangeShapeType="1"/>
          </p:cNvSpPr>
          <p:nvPr/>
        </p:nvSpPr>
        <p:spPr bwMode="auto">
          <a:xfrm flipV="1">
            <a:off x="774700" y="1514475"/>
            <a:ext cx="3665538" cy="4111625"/>
          </a:xfrm>
          <a:prstGeom prst="line">
            <a:avLst/>
          </a:prstGeom>
          <a:noFill/>
          <a:ln w="38100">
            <a:solidFill>
              <a:srgbClr val="009900"/>
            </a:solidFill>
            <a:round/>
            <a:headEnd/>
            <a:tailEnd/>
          </a:ln>
          <a:effectLst/>
        </p:spPr>
        <p:txBody>
          <a:bodyPr/>
          <a:lstStyle/>
          <a:p>
            <a:endParaRPr lang="en-US"/>
          </a:p>
        </p:txBody>
      </p:sp>
      <p:sp>
        <p:nvSpPr>
          <p:cNvPr id="7182" name="Text Box 14"/>
          <p:cNvSpPr txBox="1">
            <a:spLocks noChangeArrowheads="1"/>
          </p:cNvSpPr>
          <p:nvPr/>
        </p:nvSpPr>
        <p:spPr bwMode="auto">
          <a:xfrm>
            <a:off x="4278313" y="1285875"/>
            <a:ext cx="1228221" cy="307777"/>
          </a:xfrm>
          <a:prstGeom prst="rect">
            <a:avLst/>
          </a:prstGeom>
          <a:noFill/>
          <a:ln w="9525">
            <a:noFill/>
            <a:miter lim="800000"/>
            <a:headEnd/>
            <a:tailEnd/>
          </a:ln>
          <a:effectLst/>
        </p:spPr>
        <p:txBody>
          <a:bodyPr wrap="none">
            <a:spAutoFit/>
          </a:bodyPr>
          <a:lstStyle/>
          <a:p>
            <a:pPr eaLnBrk="1" hangingPunct="1"/>
            <a:r>
              <a:rPr lang="en-GB" sz="1400" dirty="0">
                <a:latin typeface="Times New Roman" charset="0"/>
              </a:rPr>
              <a:t>TR (p = Rs. 2)</a:t>
            </a:r>
          </a:p>
        </p:txBody>
      </p:sp>
      <p:sp>
        <p:nvSpPr>
          <p:cNvPr id="7183" name="Line 15"/>
          <p:cNvSpPr>
            <a:spLocks noChangeShapeType="1"/>
          </p:cNvSpPr>
          <p:nvPr/>
        </p:nvSpPr>
        <p:spPr bwMode="auto">
          <a:xfrm>
            <a:off x="2738438" y="3429000"/>
            <a:ext cx="0" cy="2355850"/>
          </a:xfrm>
          <a:prstGeom prst="line">
            <a:avLst/>
          </a:prstGeom>
          <a:noFill/>
          <a:ln w="38100">
            <a:solidFill>
              <a:schemeClr val="tx1"/>
            </a:solidFill>
            <a:prstDash val="sysDot"/>
            <a:round/>
            <a:headEnd/>
            <a:tailEnd/>
          </a:ln>
          <a:effectLst/>
        </p:spPr>
        <p:txBody>
          <a:bodyPr/>
          <a:lstStyle/>
          <a:p>
            <a:endParaRPr lang="en-US"/>
          </a:p>
        </p:txBody>
      </p:sp>
      <p:sp>
        <p:nvSpPr>
          <p:cNvPr id="7184" name="Text Box 16"/>
          <p:cNvSpPr txBox="1">
            <a:spLocks noChangeArrowheads="1"/>
          </p:cNvSpPr>
          <p:nvPr/>
        </p:nvSpPr>
        <p:spPr bwMode="auto">
          <a:xfrm>
            <a:off x="2979738" y="5608638"/>
            <a:ext cx="495300"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Q1</a:t>
            </a:r>
          </a:p>
        </p:txBody>
      </p:sp>
      <p:sp>
        <p:nvSpPr>
          <p:cNvPr id="7191" name="Line 23"/>
          <p:cNvSpPr>
            <a:spLocks noChangeShapeType="1"/>
          </p:cNvSpPr>
          <p:nvPr/>
        </p:nvSpPr>
        <p:spPr bwMode="auto">
          <a:xfrm>
            <a:off x="4148138" y="1868488"/>
            <a:ext cx="0" cy="3716337"/>
          </a:xfrm>
          <a:prstGeom prst="line">
            <a:avLst/>
          </a:prstGeom>
          <a:noFill/>
          <a:ln w="38100">
            <a:solidFill>
              <a:schemeClr val="tx1"/>
            </a:solidFill>
            <a:prstDash val="sysDot"/>
            <a:round/>
            <a:headEnd/>
            <a:tailEnd/>
          </a:ln>
          <a:effectLst/>
        </p:spPr>
        <p:txBody>
          <a:bodyPr/>
          <a:lstStyle/>
          <a:p>
            <a:endParaRPr lang="en-US"/>
          </a:p>
        </p:txBody>
      </p:sp>
      <p:sp>
        <p:nvSpPr>
          <p:cNvPr id="7192" name="Text Box 24"/>
          <p:cNvSpPr txBox="1">
            <a:spLocks noChangeArrowheads="1"/>
          </p:cNvSpPr>
          <p:nvPr/>
        </p:nvSpPr>
        <p:spPr bwMode="auto">
          <a:xfrm>
            <a:off x="4181475" y="5645150"/>
            <a:ext cx="495300" cy="396875"/>
          </a:xfrm>
          <a:prstGeom prst="rect">
            <a:avLst/>
          </a:prstGeom>
          <a:noFill/>
          <a:ln w="9525">
            <a:noFill/>
            <a:miter lim="800000"/>
            <a:headEnd/>
            <a:tailEnd/>
          </a:ln>
          <a:effectLst/>
        </p:spPr>
        <p:txBody>
          <a:bodyPr wrap="none">
            <a:spAutoFit/>
          </a:bodyPr>
          <a:lstStyle/>
          <a:p>
            <a:pPr eaLnBrk="1" hangingPunct="1"/>
            <a:r>
              <a:rPr lang="en-GB" sz="2000">
                <a:latin typeface="Times New Roman" charset="0"/>
              </a:rPr>
              <a:t>Q2</a:t>
            </a:r>
          </a:p>
        </p:txBody>
      </p:sp>
      <p:sp>
        <p:nvSpPr>
          <p:cNvPr id="7194" name="Line 26"/>
          <p:cNvSpPr>
            <a:spLocks noChangeShapeType="1"/>
          </p:cNvSpPr>
          <p:nvPr/>
        </p:nvSpPr>
        <p:spPr bwMode="auto">
          <a:xfrm>
            <a:off x="2774950" y="5133975"/>
            <a:ext cx="1198563" cy="0"/>
          </a:xfrm>
          <a:prstGeom prst="line">
            <a:avLst/>
          </a:prstGeom>
          <a:noFill/>
          <a:ln w="38100">
            <a:solidFill>
              <a:schemeClr val="accent2"/>
            </a:solidFill>
            <a:prstDash val="lgDash"/>
            <a:round/>
            <a:headEnd type="oval" w="med" len="med"/>
            <a:tailEnd type="oval" w="med" len="med"/>
          </a:ln>
          <a:effectLst/>
        </p:spPr>
        <p:txBody>
          <a:bodyPr/>
          <a:lstStyle/>
          <a:p>
            <a:endParaRPr lang="en-US"/>
          </a:p>
        </p:txBody>
      </p:sp>
      <p:sp>
        <p:nvSpPr>
          <p:cNvPr id="7195" name="Line 27"/>
          <p:cNvSpPr>
            <a:spLocks noChangeShapeType="1"/>
          </p:cNvSpPr>
          <p:nvPr/>
        </p:nvSpPr>
        <p:spPr bwMode="auto">
          <a:xfrm flipH="1">
            <a:off x="3806825" y="4287838"/>
            <a:ext cx="1184275" cy="763587"/>
          </a:xfrm>
          <a:prstGeom prst="line">
            <a:avLst/>
          </a:prstGeom>
          <a:noFill/>
          <a:ln w="38100">
            <a:solidFill>
              <a:schemeClr val="tx1"/>
            </a:solidFill>
            <a:round/>
            <a:headEnd/>
            <a:tailEnd type="triangle" w="med" len="med"/>
          </a:ln>
          <a:effectLst/>
        </p:spPr>
        <p:txBody>
          <a:bodyPr/>
          <a:lstStyle/>
          <a:p>
            <a:endParaRPr lang="en-US"/>
          </a:p>
        </p:txBody>
      </p:sp>
      <p:sp>
        <p:nvSpPr>
          <p:cNvPr id="7196" name="Text Box 28"/>
          <p:cNvSpPr txBox="1">
            <a:spLocks noChangeArrowheads="1"/>
          </p:cNvSpPr>
          <p:nvPr/>
        </p:nvSpPr>
        <p:spPr bwMode="auto">
          <a:xfrm>
            <a:off x="4989513" y="3962400"/>
            <a:ext cx="2265362" cy="457200"/>
          </a:xfrm>
          <a:prstGeom prst="rect">
            <a:avLst/>
          </a:prstGeom>
          <a:noFill/>
          <a:ln w="9525">
            <a:noFill/>
            <a:miter lim="800000"/>
            <a:headEnd/>
            <a:tailEnd/>
          </a:ln>
          <a:effectLst/>
        </p:spPr>
        <p:txBody>
          <a:bodyPr wrap="none">
            <a:spAutoFit/>
          </a:bodyPr>
          <a:lstStyle/>
          <a:p>
            <a:pPr eaLnBrk="1" hangingPunct="1"/>
            <a:r>
              <a:rPr lang="en-GB" sz="2400">
                <a:latin typeface="Times New Roman" charset="0"/>
              </a:rPr>
              <a:t>Margin of Safety</a:t>
            </a:r>
          </a:p>
        </p:txBody>
      </p:sp>
      <p:sp>
        <p:nvSpPr>
          <p:cNvPr id="7197" name="Text Box 29"/>
          <p:cNvSpPr txBox="1">
            <a:spLocks noChangeArrowheads="1"/>
          </p:cNvSpPr>
          <p:nvPr/>
        </p:nvSpPr>
        <p:spPr bwMode="auto">
          <a:xfrm>
            <a:off x="7554913" y="365125"/>
            <a:ext cx="1589087" cy="2781300"/>
          </a:xfrm>
          <a:prstGeom prst="rect">
            <a:avLst/>
          </a:prstGeom>
          <a:solidFill>
            <a:schemeClr val="hlink"/>
          </a:solidFill>
          <a:ln w="9525">
            <a:noFill/>
            <a:miter lim="800000"/>
            <a:headEnd/>
            <a:tailEnd/>
          </a:ln>
          <a:effectLst/>
        </p:spPr>
        <p:txBody>
          <a:bodyPr>
            <a:spAutoFit/>
          </a:bodyPr>
          <a:lstStyle/>
          <a:p>
            <a:pPr eaLnBrk="1" hangingPunct="1">
              <a:spcBef>
                <a:spcPct val="50000"/>
              </a:spcBef>
            </a:pPr>
            <a:r>
              <a:rPr lang="en-GB" sz="1600" b="1" dirty="0">
                <a:latin typeface="Times New Roman" charset="0"/>
              </a:rPr>
              <a:t>Margin of safety</a:t>
            </a:r>
            <a:r>
              <a:rPr lang="en-GB" sz="1600" dirty="0">
                <a:latin typeface="Times New Roman" charset="0"/>
              </a:rPr>
              <a:t> shows how far sales can fall before losses made. If Q1 = 1000 and Q2 = 1800, sales could fall by 800 units before a loss would be made</a:t>
            </a:r>
          </a:p>
        </p:txBody>
      </p:sp>
      <p:sp>
        <p:nvSpPr>
          <p:cNvPr id="7198" name="Line 30"/>
          <p:cNvSpPr>
            <a:spLocks noChangeShapeType="1"/>
          </p:cNvSpPr>
          <p:nvPr/>
        </p:nvSpPr>
        <p:spPr bwMode="auto">
          <a:xfrm flipV="1">
            <a:off x="776288" y="1520825"/>
            <a:ext cx="1955800" cy="4068763"/>
          </a:xfrm>
          <a:prstGeom prst="line">
            <a:avLst/>
          </a:prstGeom>
          <a:noFill/>
          <a:ln w="38100">
            <a:solidFill>
              <a:srgbClr val="009900"/>
            </a:solidFill>
            <a:round/>
            <a:headEnd/>
            <a:tailEnd/>
          </a:ln>
          <a:effectLst/>
        </p:spPr>
        <p:txBody>
          <a:bodyPr/>
          <a:lstStyle/>
          <a:p>
            <a:endParaRPr lang="en-US"/>
          </a:p>
        </p:txBody>
      </p:sp>
      <p:sp>
        <p:nvSpPr>
          <p:cNvPr id="7199" name="Text Box 31"/>
          <p:cNvSpPr txBox="1">
            <a:spLocks noChangeArrowheads="1"/>
          </p:cNvSpPr>
          <p:nvPr/>
        </p:nvSpPr>
        <p:spPr bwMode="auto">
          <a:xfrm>
            <a:off x="2546350" y="1247775"/>
            <a:ext cx="1526380" cy="369332"/>
          </a:xfrm>
          <a:prstGeom prst="rect">
            <a:avLst/>
          </a:prstGeom>
          <a:noFill/>
          <a:ln w="9525">
            <a:noFill/>
            <a:miter lim="800000"/>
            <a:headEnd/>
            <a:tailEnd/>
          </a:ln>
          <a:effectLst/>
        </p:spPr>
        <p:txBody>
          <a:bodyPr wrap="none">
            <a:spAutoFit/>
          </a:bodyPr>
          <a:lstStyle/>
          <a:p>
            <a:pPr eaLnBrk="1" hangingPunct="1"/>
            <a:r>
              <a:rPr lang="en-GB" dirty="0">
                <a:latin typeface="Times New Roman" charset="0"/>
              </a:rPr>
              <a:t>TR (p = Rs. 3)</a:t>
            </a:r>
          </a:p>
        </p:txBody>
      </p:sp>
      <p:sp>
        <p:nvSpPr>
          <p:cNvPr id="7200" name="Line 32"/>
          <p:cNvSpPr>
            <a:spLocks noChangeShapeType="1"/>
          </p:cNvSpPr>
          <p:nvPr/>
        </p:nvSpPr>
        <p:spPr bwMode="auto">
          <a:xfrm>
            <a:off x="1382713" y="4298950"/>
            <a:ext cx="0" cy="1438275"/>
          </a:xfrm>
          <a:prstGeom prst="line">
            <a:avLst/>
          </a:prstGeom>
          <a:noFill/>
          <a:ln w="38100">
            <a:solidFill>
              <a:schemeClr val="tx1"/>
            </a:solidFill>
            <a:prstDash val="sysDot"/>
            <a:round/>
            <a:headEnd/>
            <a:tailEnd/>
          </a:ln>
          <a:effectLst/>
        </p:spPr>
        <p:txBody>
          <a:bodyPr/>
          <a:lstStyle/>
          <a:p>
            <a:endParaRPr lang="en-US"/>
          </a:p>
        </p:txBody>
      </p:sp>
      <p:sp>
        <p:nvSpPr>
          <p:cNvPr id="7201" name="Text Box 33"/>
          <p:cNvSpPr txBox="1">
            <a:spLocks noChangeArrowheads="1"/>
          </p:cNvSpPr>
          <p:nvPr/>
        </p:nvSpPr>
        <p:spPr bwMode="auto">
          <a:xfrm>
            <a:off x="1541463" y="5614988"/>
            <a:ext cx="495300" cy="396875"/>
          </a:xfrm>
          <a:prstGeom prst="rect">
            <a:avLst/>
          </a:prstGeom>
          <a:noFill/>
          <a:ln w="9525">
            <a:noFill/>
            <a:miter lim="800000"/>
            <a:headEnd/>
            <a:tailEnd/>
          </a:ln>
          <a:effectLst/>
        </p:spPr>
        <p:txBody>
          <a:bodyPr wrap="none">
            <a:spAutoFit/>
          </a:bodyPr>
          <a:lstStyle/>
          <a:p>
            <a:pPr eaLnBrk="1" hangingPunct="1"/>
            <a:r>
              <a:rPr lang="en-GB" sz="2000" dirty="0">
                <a:latin typeface="Times New Roman" charset="0"/>
              </a:rPr>
              <a:t>Q3</a:t>
            </a:r>
          </a:p>
        </p:txBody>
      </p:sp>
      <p:sp>
        <p:nvSpPr>
          <p:cNvPr id="7202" name="Line 34"/>
          <p:cNvSpPr>
            <a:spLocks noChangeShapeType="1"/>
          </p:cNvSpPr>
          <p:nvPr/>
        </p:nvSpPr>
        <p:spPr bwMode="auto">
          <a:xfrm flipH="1">
            <a:off x="1447800" y="5365750"/>
            <a:ext cx="2654300" cy="0"/>
          </a:xfrm>
          <a:prstGeom prst="line">
            <a:avLst/>
          </a:prstGeom>
          <a:noFill/>
          <a:ln w="38100">
            <a:solidFill>
              <a:schemeClr val="accent2"/>
            </a:solidFill>
            <a:prstDash val="lgDash"/>
            <a:round/>
            <a:headEnd type="oval" w="med" len="med"/>
            <a:tailEnd type="oval" w="med" len="med"/>
          </a:ln>
          <a:effectLst/>
        </p:spPr>
        <p:txBody>
          <a:bodyPr/>
          <a:lstStyle/>
          <a:p>
            <a:endParaRPr lang="en-US"/>
          </a:p>
        </p:txBody>
      </p:sp>
      <p:sp>
        <p:nvSpPr>
          <p:cNvPr id="7203" name="Text Box 35"/>
          <p:cNvSpPr txBox="1">
            <a:spLocks noChangeArrowheads="1"/>
          </p:cNvSpPr>
          <p:nvPr/>
        </p:nvSpPr>
        <p:spPr bwMode="auto">
          <a:xfrm>
            <a:off x="7912100" y="3122355"/>
            <a:ext cx="1231900" cy="3785652"/>
          </a:xfrm>
          <a:prstGeom prst="rect">
            <a:avLst/>
          </a:prstGeom>
          <a:solidFill>
            <a:schemeClr val="hlink"/>
          </a:solidFill>
          <a:ln w="9525">
            <a:noFill/>
            <a:miter lim="800000"/>
            <a:headEnd/>
            <a:tailEnd/>
          </a:ln>
          <a:effectLst/>
        </p:spPr>
        <p:txBody>
          <a:bodyPr wrap="square">
            <a:spAutoFit/>
          </a:bodyPr>
          <a:lstStyle/>
          <a:p>
            <a:pPr eaLnBrk="1" hangingPunct="1">
              <a:spcBef>
                <a:spcPct val="50000"/>
              </a:spcBef>
            </a:pPr>
            <a:r>
              <a:rPr lang="en-GB" sz="2000" dirty="0">
                <a:latin typeface="Times New Roman" charset="0"/>
              </a:rPr>
              <a:t>A higher price would lower the break even point and the margin of safety would widen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7191"/>
                                        </p:tgtEl>
                                        <p:attrNameLst>
                                          <p:attrName>style.visibility</p:attrName>
                                        </p:attrNameLst>
                                      </p:cBhvr>
                                      <p:to>
                                        <p:strVal val="visible"/>
                                      </p:to>
                                    </p:set>
                                    <p:anim calcmode="lin" valueType="num">
                                      <p:cBhvr additive="base">
                                        <p:cTn id="7" dur="5000" fill="hold"/>
                                        <p:tgtEl>
                                          <p:spTgt spid="7191"/>
                                        </p:tgtEl>
                                        <p:attrNameLst>
                                          <p:attrName>ppt_x</p:attrName>
                                        </p:attrNameLst>
                                      </p:cBhvr>
                                      <p:tavLst>
                                        <p:tav tm="0">
                                          <p:val>
                                            <p:strVal val="0-#ppt_w/2"/>
                                          </p:val>
                                        </p:tav>
                                        <p:tav tm="100000">
                                          <p:val>
                                            <p:strVal val="#ppt_x"/>
                                          </p:val>
                                        </p:tav>
                                      </p:tavLst>
                                    </p:anim>
                                    <p:anim calcmode="lin" valueType="num">
                                      <p:cBhvr additive="base">
                                        <p:cTn id="8" dur="5000" fill="hold"/>
                                        <p:tgtEl>
                                          <p:spTgt spid="7191"/>
                                        </p:tgtEl>
                                        <p:attrNameLst>
                                          <p:attrName>ppt_y</p:attrName>
                                        </p:attrNameLst>
                                      </p:cBhvr>
                                      <p:tavLst>
                                        <p:tav tm="0">
                                          <p:val>
                                            <p:strVal val="#ppt_y"/>
                                          </p:val>
                                        </p:tav>
                                        <p:tav tm="100000">
                                          <p:val>
                                            <p:strVal val="#ppt_y"/>
                                          </p:val>
                                        </p:tav>
                                      </p:tavLst>
                                    </p:anim>
                                  </p:childTnLst>
                                </p:cTn>
                              </p:par>
                            </p:childTnLst>
                          </p:cTn>
                        </p:par>
                        <p:par>
                          <p:cTn id="9" fill="hold">
                            <p:stCondLst>
                              <p:cond delay="5000"/>
                            </p:stCondLst>
                            <p:childTnLst>
                              <p:par>
                                <p:cTn id="10" presetID="9" presetClass="entr" presetSubtype="0" fill="hold" grpId="0" nodeType="afterEffect">
                                  <p:stCondLst>
                                    <p:cond delay="0"/>
                                  </p:stCondLst>
                                  <p:childTnLst>
                                    <p:set>
                                      <p:cBhvr>
                                        <p:cTn id="11" dur="1" fill="hold">
                                          <p:stCondLst>
                                            <p:cond delay="0"/>
                                          </p:stCondLst>
                                        </p:cTn>
                                        <p:tgtEl>
                                          <p:spTgt spid="7192"/>
                                        </p:tgtEl>
                                        <p:attrNameLst>
                                          <p:attrName>style.visibility</p:attrName>
                                        </p:attrNameLst>
                                      </p:cBhvr>
                                      <p:to>
                                        <p:strVal val="visible"/>
                                      </p:to>
                                    </p:set>
                                    <p:animEffect transition="in" filter="dissolve">
                                      <p:cBhvr>
                                        <p:cTn id="12" dur="500"/>
                                        <p:tgtEl>
                                          <p:spTgt spid="7192"/>
                                        </p:tgtEl>
                                      </p:cBhvr>
                                    </p:animEffect>
                                  </p:childTnLst>
                                </p:cTn>
                              </p:par>
                            </p:childTnLst>
                          </p:cTn>
                        </p:par>
                        <p:par>
                          <p:cTn id="13" fill="hold">
                            <p:stCondLst>
                              <p:cond delay="5500"/>
                            </p:stCondLst>
                            <p:childTnLst>
                              <p:par>
                                <p:cTn id="14" presetID="17" presetClass="entr" presetSubtype="10" fill="hold" grpId="0" nodeType="afterEffect">
                                  <p:stCondLst>
                                    <p:cond delay="0"/>
                                  </p:stCondLst>
                                  <p:childTnLst>
                                    <p:set>
                                      <p:cBhvr>
                                        <p:cTn id="15" dur="1" fill="hold">
                                          <p:stCondLst>
                                            <p:cond delay="0"/>
                                          </p:stCondLst>
                                        </p:cTn>
                                        <p:tgtEl>
                                          <p:spTgt spid="7194"/>
                                        </p:tgtEl>
                                        <p:attrNameLst>
                                          <p:attrName>style.visibility</p:attrName>
                                        </p:attrNameLst>
                                      </p:cBhvr>
                                      <p:to>
                                        <p:strVal val="visible"/>
                                      </p:to>
                                    </p:set>
                                    <p:anim calcmode="lin" valueType="num">
                                      <p:cBhvr>
                                        <p:cTn id="16" dur="500" fill="hold"/>
                                        <p:tgtEl>
                                          <p:spTgt spid="7194"/>
                                        </p:tgtEl>
                                        <p:attrNameLst>
                                          <p:attrName>ppt_w</p:attrName>
                                        </p:attrNameLst>
                                      </p:cBhvr>
                                      <p:tavLst>
                                        <p:tav tm="0">
                                          <p:val>
                                            <p:fltVal val="0"/>
                                          </p:val>
                                        </p:tav>
                                        <p:tav tm="100000">
                                          <p:val>
                                            <p:strVal val="#ppt_w"/>
                                          </p:val>
                                        </p:tav>
                                      </p:tavLst>
                                    </p:anim>
                                    <p:anim calcmode="lin" valueType="num">
                                      <p:cBhvr>
                                        <p:cTn id="17" dur="500" fill="hold"/>
                                        <p:tgtEl>
                                          <p:spTgt spid="7194"/>
                                        </p:tgtEl>
                                        <p:attrNameLst>
                                          <p:attrName>ppt_h</p:attrName>
                                        </p:attrNameLst>
                                      </p:cBhvr>
                                      <p:tavLst>
                                        <p:tav tm="0">
                                          <p:val>
                                            <p:strVal val="#ppt_h"/>
                                          </p:val>
                                        </p:tav>
                                        <p:tav tm="100000">
                                          <p:val>
                                            <p:strVal val="#ppt_h"/>
                                          </p:val>
                                        </p:tav>
                                      </p:tavLst>
                                    </p:anim>
                                  </p:childTnLst>
                                </p:cTn>
                              </p:par>
                            </p:childTnLst>
                          </p:cTn>
                        </p:par>
                        <p:par>
                          <p:cTn id="18" fill="hold">
                            <p:stCondLst>
                              <p:cond delay="6000"/>
                            </p:stCondLst>
                            <p:childTnLst>
                              <p:par>
                                <p:cTn id="19" presetID="9" presetClass="entr" presetSubtype="0" fill="hold" grpId="0" nodeType="afterEffect">
                                  <p:stCondLst>
                                    <p:cond delay="0"/>
                                  </p:stCondLst>
                                  <p:childTnLst>
                                    <p:set>
                                      <p:cBhvr>
                                        <p:cTn id="20" dur="1" fill="hold">
                                          <p:stCondLst>
                                            <p:cond delay="0"/>
                                          </p:stCondLst>
                                        </p:cTn>
                                        <p:tgtEl>
                                          <p:spTgt spid="7195"/>
                                        </p:tgtEl>
                                        <p:attrNameLst>
                                          <p:attrName>style.visibility</p:attrName>
                                        </p:attrNameLst>
                                      </p:cBhvr>
                                      <p:to>
                                        <p:strVal val="visible"/>
                                      </p:to>
                                    </p:set>
                                    <p:animEffect transition="in" filter="dissolve">
                                      <p:cBhvr>
                                        <p:cTn id="21" dur="500"/>
                                        <p:tgtEl>
                                          <p:spTgt spid="7195"/>
                                        </p:tgtEl>
                                      </p:cBhvr>
                                    </p:animEffect>
                                  </p:childTnLst>
                                </p:cTn>
                              </p:par>
                            </p:childTnLst>
                          </p:cTn>
                        </p:par>
                        <p:par>
                          <p:cTn id="22" fill="hold">
                            <p:stCondLst>
                              <p:cond delay="6500"/>
                            </p:stCondLst>
                            <p:childTnLst>
                              <p:par>
                                <p:cTn id="23" presetID="9" presetClass="entr" presetSubtype="0" fill="hold" grpId="0" nodeType="afterEffect">
                                  <p:stCondLst>
                                    <p:cond delay="0"/>
                                  </p:stCondLst>
                                  <p:childTnLst>
                                    <p:set>
                                      <p:cBhvr>
                                        <p:cTn id="24" dur="1" fill="hold">
                                          <p:stCondLst>
                                            <p:cond delay="0"/>
                                          </p:stCondLst>
                                        </p:cTn>
                                        <p:tgtEl>
                                          <p:spTgt spid="7196"/>
                                        </p:tgtEl>
                                        <p:attrNameLst>
                                          <p:attrName>style.visibility</p:attrName>
                                        </p:attrNameLst>
                                      </p:cBhvr>
                                      <p:to>
                                        <p:strVal val="visible"/>
                                      </p:to>
                                    </p:set>
                                    <p:animEffect transition="in" filter="dissolve">
                                      <p:cBhvr>
                                        <p:cTn id="25" dur="500"/>
                                        <p:tgtEl>
                                          <p:spTgt spid="7196"/>
                                        </p:tgtEl>
                                      </p:cBhvr>
                                    </p:animEffect>
                                  </p:childTnLst>
                                </p:cTn>
                              </p:par>
                            </p:childTnLst>
                          </p:cTn>
                        </p:par>
                        <p:par>
                          <p:cTn id="26" fill="hold">
                            <p:stCondLst>
                              <p:cond delay="7000"/>
                            </p:stCondLst>
                            <p:childTnLst>
                              <p:par>
                                <p:cTn id="27" presetID="9" presetClass="entr" presetSubtype="0" fill="hold" grpId="0" nodeType="afterEffect">
                                  <p:stCondLst>
                                    <p:cond delay="0"/>
                                  </p:stCondLst>
                                  <p:childTnLst>
                                    <p:set>
                                      <p:cBhvr>
                                        <p:cTn id="28" dur="1" fill="hold">
                                          <p:stCondLst>
                                            <p:cond delay="0"/>
                                          </p:stCondLst>
                                        </p:cTn>
                                        <p:tgtEl>
                                          <p:spTgt spid="7197"/>
                                        </p:tgtEl>
                                        <p:attrNameLst>
                                          <p:attrName>style.visibility</p:attrName>
                                        </p:attrNameLst>
                                      </p:cBhvr>
                                      <p:to>
                                        <p:strVal val="visible"/>
                                      </p:to>
                                    </p:set>
                                    <p:animEffect transition="in" filter="dissolve">
                                      <p:cBhvr>
                                        <p:cTn id="29" dur="500"/>
                                        <p:tgtEl>
                                          <p:spTgt spid="7197"/>
                                        </p:tgtEl>
                                      </p:cBhvr>
                                    </p:animEffect>
                                  </p:childTnLst>
                                </p:cTn>
                              </p:par>
                            </p:childTnLst>
                          </p:cTn>
                        </p:par>
                        <p:par>
                          <p:cTn id="30" fill="hold">
                            <p:stCondLst>
                              <p:cond delay="7500"/>
                            </p:stCondLst>
                            <p:childTnLst>
                              <p:par>
                                <p:cTn id="31" presetID="18" presetClass="entr" presetSubtype="3" fill="hold" grpId="0" nodeType="afterEffect">
                                  <p:stCondLst>
                                    <p:cond delay="0"/>
                                  </p:stCondLst>
                                  <p:childTnLst>
                                    <p:set>
                                      <p:cBhvr>
                                        <p:cTn id="32" dur="1" fill="hold">
                                          <p:stCondLst>
                                            <p:cond delay="0"/>
                                          </p:stCondLst>
                                        </p:cTn>
                                        <p:tgtEl>
                                          <p:spTgt spid="7198"/>
                                        </p:tgtEl>
                                        <p:attrNameLst>
                                          <p:attrName>style.visibility</p:attrName>
                                        </p:attrNameLst>
                                      </p:cBhvr>
                                      <p:to>
                                        <p:strVal val="visible"/>
                                      </p:to>
                                    </p:set>
                                    <p:animEffect transition="in" filter="strips(upRight)">
                                      <p:cBhvr>
                                        <p:cTn id="33" dur="500"/>
                                        <p:tgtEl>
                                          <p:spTgt spid="7198"/>
                                        </p:tgtEl>
                                      </p:cBhvr>
                                    </p:animEffect>
                                  </p:childTnLst>
                                </p:cTn>
                              </p:par>
                            </p:childTnLst>
                          </p:cTn>
                        </p:par>
                        <p:par>
                          <p:cTn id="34" fill="hold">
                            <p:stCondLst>
                              <p:cond delay="8000"/>
                            </p:stCondLst>
                            <p:childTnLst>
                              <p:par>
                                <p:cTn id="35" presetID="9" presetClass="entr" presetSubtype="0" fill="hold" grpId="0" nodeType="afterEffect">
                                  <p:stCondLst>
                                    <p:cond delay="0"/>
                                  </p:stCondLst>
                                  <p:childTnLst>
                                    <p:set>
                                      <p:cBhvr>
                                        <p:cTn id="36" dur="1" fill="hold">
                                          <p:stCondLst>
                                            <p:cond delay="0"/>
                                          </p:stCondLst>
                                        </p:cTn>
                                        <p:tgtEl>
                                          <p:spTgt spid="7199"/>
                                        </p:tgtEl>
                                        <p:attrNameLst>
                                          <p:attrName>style.visibility</p:attrName>
                                        </p:attrNameLst>
                                      </p:cBhvr>
                                      <p:to>
                                        <p:strVal val="visible"/>
                                      </p:to>
                                    </p:set>
                                    <p:animEffect transition="in" filter="dissolve">
                                      <p:cBhvr>
                                        <p:cTn id="37" dur="500"/>
                                        <p:tgtEl>
                                          <p:spTgt spid="7199"/>
                                        </p:tgtEl>
                                      </p:cBhvr>
                                    </p:animEffect>
                                  </p:childTnLst>
                                </p:cTn>
                              </p:par>
                            </p:childTnLst>
                          </p:cTn>
                        </p:par>
                        <p:par>
                          <p:cTn id="38" fill="hold">
                            <p:stCondLst>
                              <p:cond delay="8500"/>
                            </p:stCondLst>
                            <p:childTnLst>
                              <p:par>
                                <p:cTn id="39" presetID="7" presetClass="entr" presetSubtype="2" fill="hold" grpId="0" nodeType="afterEffect">
                                  <p:stCondLst>
                                    <p:cond delay="0"/>
                                  </p:stCondLst>
                                  <p:childTnLst>
                                    <p:set>
                                      <p:cBhvr>
                                        <p:cTn id="40" dur="1" fill="hold">
                                          <p:stCondLst>
                                            <p:cond delay="0"/>
                                          </p:stCondLst>
                                        </p:cTn>
                                        <p:tgtEl>
                                          <p:spTgt spid="7200"/>
                                        </p:tgtEl>
                                        <p:attrNameLst>
                                          <p:attrName>style.visibility</p:attrName>
                                        </p:attrNameLst>
                                      </p:cBhvr>
                                      <p:to>
                                        <p:strVal val="visible"/>
                                      </p:to>
                                    </p:set>
                                    <p:anim calcmode="lin" valueType="num">
                                      <p:cBhvr additive="base">
                                        <p:cTn id="41" dur="5000" fill="hold"/>
                                        <p:tgtEl>
                                          <p:spTgt spid="7200"/>
                                        </p:tgtEl>
                                        <p:attrNameLst>
                                          <p:attrName>ppt_x</p:attrName>
                                        </p:attrNameLst>
                                      </p:cBhvr>
                                      <p:tavLst>
                                        <p:tav tm="0">
                                          <p:val>
                                            <p:strVal val="1+#ppt_w/2"/>
                                          </p:val>
                                        </p:tav>
                                        <p:tav tm="100000">
                                          <p:val>
                                            <p:strVal val="#ppt_x"/>
                                          </p:val>
                                        </p:tav>
                                      </p:tavLst>
                                    </p:anim>
                                    <p:anim calcmode="lin" valueType="num">
                                      <p:cBhvr additive="base">
                                        <p:cTn id="42" dur="5000" fill="hold"/>
                                        <p:tgtEl>
                                          <p:spTgt spid="7200"/>
                                        </p:tgtEl>
                                        <p:attrNameLst>
                                          <p:attrName>ppt_y</p:attrName>
                                        </p:attrNameLst>
                                      </p:cBhvr>
                                      <p:tavLst>
                                        <p:tav tm="0">
                                          <p:val>
                                            <p:strVal val="#ppt_y"/>
                                          </p:val>
                                        </p:tav>
                                        <p:tav tm="100000">
                                          <p:val>
                                            <p:strVal val="#ppt_y"/>
                                          </p:val>
                                        </p:tav>
                                      </p:tavLst>
                                    </p:anim>
                                  </p:childTnLst>
                                </p:cTn>
                              </p:par>
                            </p:childTnLst>
                          </p:cTn>
                        </p:par>
                        <p:par>
                          <p:cTn id="43" fill="hold">
                            <p:stCondLst>
                              <p:cond delay="13500"/>
                            </p:stCondLst>
                            <p:childTnLst>
                              <p:par>
                                <p:cTn id="44" presetID="9" presetClass="entr" presetSubtype="0" fill="hold" grpId="0" nodeType="afterEffect">
                                  <p:stCondLst>
                                    <p:cond delay="0"/>
                                  </p:stCondLst>
                                  <p:childTnLst>
                                    <p:set>
                                      <p:cBhvr>
                                        <p:cTn id="45" dur="1" fill="hold">
                                          <p:stCondLst>
                                            <p:cond delay="0"/>
                                          </p:stCondLst>
                                        </p:cTn>
                                        <p:tgtEl>
                                          <p:spTgt spid="7201"/>
                                        </p:tgtEl>
                                        <p:attrNameLst>
                                          <p:attrName>style.visibility</p:attrName>
                                        </p:attrNameLst>
                                      </p:cBhvr>
                                      <p:to>
                                        <p:strVal val="visible"/>
                                      </p:to>
                                    </p:set>
                                    <p:animEffect transition="in" filter="dissolve">
                                      <p:cBhvr>
                                        <p:cTn id="46" dur="500"/>
                                        <p:tgtEl>
                                          <p:spTgt spid="7201"/>
                                        </p:tgtEl>
                                      </p:cBhvr>
                                    </p:animEffect>
                                  </p:childTnLst>
                                </p:cTn>
                              </p:par>
                            </p:childTnLst>
                          </p:cTn>
                        </p:par>
                        <p:par>
                          <p:cTn id="47" fill="hold">
                            <p:stCondLst>
                              <p:cond delay="14000"/>
                            </p:stCondLst>
                            <p:childTnLst>
                              <p:par>
                                <p:cTn id="48" presetID="17" presetClass="entr" presetSubtype="10" fill="hold" grpId="0" nodeType="afterEffect">
                                  <p:stCondLst>
                                    <p:cond delay="0"/>
                                  </p:stCondLst>
                                  <p:childTnLst>
                                    <p:set>
                                      <p:cBhvr>
                                        <p:cTn id="49" dur="1" fill="hold">
                                          <p:stCondLst>
                                            <p:cond delay="0"/>
                                          </p:stCondLst>
                                        </p:cTn>
                                        <p:tgtEl>
                                          <p:spTgt spid="7202"/>
                                        </p:tgtEl>
                                        <p:attrNameLst>
                                          <p:attrName>style.visibility</p:attrName>
                                        </p:attrNameLst>
                                      </p:cBhvr>
                                      <p:to>
                                        <p:strVal val="visible"/>
                                      </p:to>
                                    </p:set>
                                    <p:anim calcmode="lin" valueType="num">
                                      <p:cBhvr>
                                        <p:cTn id="50" dur="500" fill="hold"/>
                                        <p:tgtEl>
                                          <p:spTgt spid="7202"/>
                                        </p:tgtEl>
                                        <p:attrNameLst>
                                          <p:attrName>ppt_w</p:attrName>
                                        </p:attrNameLst>
                                      </p:cBhvr>
                                      <p:tavLst>
                                        <p:tav tm="0">
                                          <p:val>
                                            <p:fltVal val="0"/>
                                          </p:val>
                                        </p:tav>
                                        <p:tav tm="100000">
                                          <p:val>
                                            <p:strVal val="#ppt_w"/>
                                          </p:val>
                                        </p:tav>
                                      </p:tavLst>
                                    </p:anim>
                                    <p:anim calcmode="lin" valueType="num">
                                      <p:cBhvr>
                                        <p:cTn id="51" dur="500" fill="hold"/>
                                        <p:tgtEl>
                                          <p:spTgt spid="7202"/>
                                        </p:tgtEl>
                                        <p:attrNameLst>
                                          <p:attrName>ppt_h</p:attrName>
                                        </p:attrNameLst>
                                      </p:cBhvr>
                                      <p:tavLst>
                                        <p:tav tm="0">
                                          <p:val>
                                            <p:strVal val="#ppt_h"/>
                                          </p:val>
                                        </p:tav>
                                        <p:tav tm="100000">
                                          <p:val>
                                            <p:strVal val="#ppt_h"/>
                                          </p:val>
                                        </p:tav>
                                      </p:tavLst>
                                    </p:anim>
                                  </p:childTnLst>
                                </p:cTn>
                              </p:par>
                            </p:childTnLst>
                          </p:cTn>
                        </p:par>
                        <p:par>
                          <p:cTn id="52" fill="hold">
                            <p:stCondLst>
                              <p:cond delay="14500"/>
                            </p:stCondLst>
                            <p:childTnLst>
                              <p:par>
                                <p:cTn id="53" presetID="9" presetClass="entr" presetSubtype="0" fill="hold" grpId="0" nodeType="afterEffect">
                                  <p:stCondLst>
                                    <p:cond delay="0"/>
                                  </p:stCondLst>
                                  <p:childTnLst>
                                    <p:set>
                                      <p:cBhvr>
                                        <p:cTn id="54" dur="1" fill="hold">
                                          <p:stCondLst>
                                            <p:cond delay="0"/>
                                          </p:stCondLst>
                                        </p:cTn>
                                        <p:tgtEl>
                                          <p:spTgt spid="7203"/>
                                        </p:tgtEl>
                                        <p:attrNameLst>
                                          <p:attrName>style.visibility</p:attrName>
                                        </p:attrNameLst>
                                      </p:cBhvr>
                                      <p:to>
                                        <p:strVal val="visible"/>
                                      </p:to>
                                    </p:set>
                                    <p:animEffect transition="in" filter="dissolve">
                                      <p:cBhvr>
                                        <p:cTn id="55" dur="500"/>
                                        <p:tgtEl>
                                          <p:spTgt spid="7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1" grpId="0" animBg="1"/>
      <p:bldP spid="7192" grpId="0" autoUpdateAnimBg="0"/>
      <p:bldP spid="7194" grpId="0" animBg="1"/>
      <p:bldP spid="7195" grpId="0" animBg="1"/>
      <p:bldP spid="7196" grpId="0" autoUpdateAnimBg="0"/>
      <p:bldP spid="7197" grpId="0" animBg="1" autoUpdateAnimBg="0"/>
      <p:bldP spid="7198" grpId="0" animBg="1"/>
      <p:bldP spid="7199" grpId="0" autoUpdateAnimBg="0"/>
      <p:bldP spid="7200" grpId="0" animBg="1"/>
      <p:bldP spid="7201" grpId="0" autoUpdateAnimBg="0"/>
      <p:bldP spid="7202" grpId="0" animBg="1"/>
      <p:bldP spid="720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768350" y="1250950"/>
            <a:ext cx="8032750" cy="5137150"/>
          </a:xfrm>
        </p:spPr>
        <p:txBody>
          <a:bodyPr/>
          <a:lstStyle/>
          <a:p>
            <a:r>
              <a:rPr lang="en-US" sz="2000" dirty="0"/>
              <a:t>Helpful in deciding the minimum quantity of sales</a:t>
            </a:r>
          </a:p>
          <a:p>
            <a:pPr>
              <a:buNone/>
            </a:pPr>
            <a:endParaRPr lang="en-US" sz="2000" dirty="0"/>
          </a:p>
          <a:p>
            <a:r>
              <a:rPr lang="en-US" sz="2000" dirty="0"/>
              <a:t>Helpful in the determination of tender price.</a:t>
            </a:r>
          </a:p>
          <a:p>
            <a:pPr>
              <a:buNone/>
            </a:pPr>
            <a:endParaRPr lang="en-US" sz="2000" dirty="0"/>
          </a:p>
          <a:p>
            <a:r>
              <a:rPr lang="en-US" sz="2000" dirty="0"/>
              <a:t>Helpful in examining effects upon organization’s profitability.</a:t>
            </a:r>
          </a:p>
          <a:p>
            <a:pPr>
              <a:buNone/>
            </a:pPr>
            <a:endParaRPr lang="en-US" sz="2000" dirty="0"/>
          </a:p>
          <a:p>
            <a:r>
              <a:rPr lang="en-US" sz="2000" dirty="0"/>
              <a:t>Helpful in deciding about the substitution of new plants.</a:t>
            </a:r>
          </a:p>
          <a:p>
            <a:pPr>
              <a:buNone/>
            </a:pPr>
            <a:endParaRPr lang="en-US" sz="2000" dirty="0"/>
          </a:p>
          <a:p>
            <a:r>
              <a:rPr lang="en-US" sz="2000" dirty="0"/>
              <a:t>Helpful in sales price and quantity.</a:t>
            </a:r>
          </a:p>
          <a:p>
            <a:pPr>
              <a:buNone/>
            </a:pPr>
            <a:endParaRPr lang="en-US" sz="2000" dirty="0"/>
          </a:p>
          <a:p>
            <a:r>
              <a:rPr lang="en-US" sz="2000" dirty="0"/>
              <a:t>Helpful in determining marginal cost.</a:t>
            </a:r>
          </a:p>
          <a:p>
            <a:pPr>
              <a:buFontTx/>
              <a:buNone/>
            </a:pPr>
            <a:endParaRPr lang="en-US" sz="2800" dirty="0"/>
          </a:p>
        </p:txBody>
      </p:sp>
      <p:graphicFrame>
        <p:nvGraphicFramePr>
          <p:cNvPr id="4" name="Diagram 3"/>
          <p:cNvGraphicFramePr/>
          <p:nvPr/>
        </p:nvGraphicFramePr>
        <p:xfrm>
          <a:off x="457200" y="274638"/>
          <a:ext cx="8102600" cy="9445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blinds(horizontal)">
                                      <p:cBhvr>
                                        <p:cTn id="7" dur="500"/>
                                        <p:tgtEl>
                                          <p:spTgt spid="983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8307">
                                            <p:txEl>
                                              <p:pRg st="2" end="2"/>
                                            </p:txEl>
                                          </p:spTgt>
                                        </p:tgtEl>
                                        <p:attrNameLst>
                                          <p:attrName>style.visibility</p:attrName>
                                        </p:attrNameLst>
                                      </p:cBhvr>
                                      <p:to>
                                        <p:strVal val="visible"/>
                                      </p:to>
                                    </p:set>
                                    <p:animEffect transition="in" filter="blinds(horizontal)">
                                      <p:cBhvr>
                                        <p:cTn id="12" dur="500"/>
                                        <p:tgtEl>
                                          <p:spTgt spid="983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8307">
                                            <p:txEl>
                                              <p:pRg st="4" end="4"/>
                                            </p:txEl>
                                          </p:spTgt>
                                        </p:tgtEl>
                                        <p:attrNameLst>
                                          <p:attrName>style.visibility</p:attrName>
                                        </p:attrNameLst>
                                      </p:cBhvr>
                                      <p:to>
                                        <p:strVal val="visible"/>
                                      </p:to>
                                    </p:set>
                                    <p:animEffect transition="in" filter="blinds(horizontal)">
                                      <p:cBhvr>
                                        <p:cTn id="17" dur="500"/>
                                        <p:tgtEl>
                                          <p:spTgt spid="9830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8307">
                                            <p:txEl>
                                              <p:pRg st="6" end="6"/>
                                            </p:txEl>
                                          </p:spTgt>
                                        </p:tgtEl>
                                        <p:attrNameLst>
                                          <p:attrName>style.visibility</p:attrName>
                                        </p:attrNameLst>
                                      </p:cBhvr>
                                      <p:to>
                                        <p:strVal val="visible"/>
                                      </p:to>
                                    </p:set>
                                    <p:animEffect transition="in" filter="blinds(horizontal)">
                                      <p:cBhvr>
                                        <p:cTn id="22" dur="500"/>
                                        <p:tgtEl>
                                          <p:spTgt spid="98307">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8307">
                                            <p:txEl>
                                              <p:pRg st="8" end="8"/>
                                            </p:txEl>
                                          </p:spTgt>
                                        </p:tgtEl>
                                        <p:attrNameLst>
                                          <p:attrName>style.visibility</p:attrName>
                                        </p:attrNameLst>
                                      </p:cBhvr>
                                      <p:to>
                                        <p:strVal val="visible"/>
                                      </p:to>
                                    </p:set>
                                    <p:animEffect transition="in" filter="blinds(horizontal)">
                                      <p:cBhvr>
                                        <p:cTn id="27" dur="500"/>
                                        <p:tgtEl>
                                          <p:spTgt spid="98307">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8307">
                                            <p:txEl>
                                              <p:pRg st="10" end="10"/>
                                            </p:txEl>
                                          </p:spTgt>
                                        </p:tgtEl>
                                        <p:attrNameLst>
                                          <p:attrName>style.visibility</p:attrName>
                                        </p:attrNameLst>
                                      </p:cBhvr>
                                      <p:to>
                                        <p:strVal val="visible"/>
                                      </p:to>
                                    </p:set>
                                    <p:animEffect transition="in" filter="blinds(horizontal)">
                                      <p:cBhvr>
                                        <p:cTn id="32" dur="500"/>
                                        <p:tgtEl>
                                          <p:spTgt spid="983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idx="1"/>
          </p:nvPr>
        </p:nvSpPr>
        <p:spPr>
          <a:xfrm>
            <a:off x="263524" y="1133475"/>
            <a:ext cx="8677275" cy="5021263"/>
          </a:xfrm>
        </p:spPr>
        <p:txBody>
          <a:bodyPr>
            <a:normAutofit/>
          </a:bodyPr>
          <a:lstStyle/>
          <a:p>
            <a:pPr>
              <a:lnSpc>
                <a:spcPct val="80000"/>
              </a:lnSpc>
            </a:pPr>
            <a:r>
              <a:rPr lang="en-US" sz="2000" dirty="0"/>
              <a:t>Break-even analysis is only a supply side (costs only) analysis, as it tells you nothing about what sales are actually likely to be for the product at these various prices. </a:t>
            </a:r>
          </a:p>
          <a:p>
            <a:pPr>
              <a:lnSpc>
                <a:spcPct val="80000"/>
              </a:lnSpc>
              <a:buNone/>
            </a:pPr>
            <a:endParaRPr lang="en-US" sz="2000" dirty="0"/>
          </a:p>
          <a:p>
            <a:pPr>
              <a:lnSpc>
                <a:spcPct val="80000"/>
              </a:lnSpc>
            </a:pPr>
            <a:r>
              <a:rPr lang="en-US" sz="2000" dirty="0"/>
              <a:t>It assumes that fixed costs (FC) are constant </a:t>
            </a:r>
          </a:p>
          <a:p>
            <a:pPr>
              <a:lnSpc>
                <a:spcPct val="80000"/>
              </a:lnSpc>
              <a:buNone/>
            </a:pPr>
            <a:endParaRPr lang="en-US" sz="2000" dirty="0"/>
          </a:p>
          <a:p>
            <a:pPr>
              <a:lnSpc>
                <a:spcPct val="80000"/>
              </a:lnSpc>
            </a:pPr>
            <a:r>
              <a:rPr lang="en-US" sz="2000" dirty="0"/>
              <a:t>It assumes average variable costs are constant per unit of output, at least in the range of likely quantities of sales. </a:t>
            </a:r>
          </a:p>
          <a:p>
            <a:pPr>
              <a:lnSpc>
                <a:spcPct val="80000"/>
              </a:lnSpc>
            </a:pPr>
            <a:endParaRPr lang="en-US" sz="2000" dirty="0"/>
          </a:p>
          <a:p>
            <a:pPr>
              <a:lnSpc>
                <a:spcPct val="80000"/>
              </a:lnSpc>
            </a:pPr>
            <a:r>
              <a:rPr lang="en-US" sz="2000" dirty="0"/>
              <a:t>It assumes that the quantity of goods produced is equal to the quantity of goods sold (i.e., there is no change in the quantity of goods held in inventory at the beginning of the period and the quantity of goods held in inventory at the end of the period. </a:t>
            </a:r>
          </a:p>
          <a:p>
            <a:pPr>
              <a:lnSpc>
                <a:spcPct val="80000"/>
              </a:lnSpc>
              <a:buNone/>
            </a:pPr>
            <a:endParaRPr lang="en-US" sz="2000" dirty="0"/>
          </a:p>
          <a:p>
            <a:pPr>
              <a:lnSpc>
                <a:spcPct val="80000"/>
              </a:lnSpc>
            </a:pPr>
            <a:r>
              <a:rPr lang="en-US" sz="2000" dirty="0"/>
              <a:t>In multi-product companies, it assumes that the relative proportions of each product sold and produced are constant.</a:t>
            </a:r>
          </a:p>
          <a:p>
            <a:pPr>
              <a:lnSpc>
                <a:spcPct val="80000"/>
              </a:lnSpc>
            </a:pPr>
            <a:endParaRPr lang="en-US" sz="2400" dirty="0"/>
          </a:p>
        </p:txBody>
      </p:sp>
      <p:graphicFrame>
        <p:nvGraphicFramePr>
          <p:cNvPr id="4" name="Diagram 3"/>
          <p:cNvGraphicFramePr/>
          <p:nvPr/>
        </p:nvGraphicFramePr>
        <p:xfrm>
          <a:off x="457200" y="274638"/>
          <a:ext cx="7912100" cy="766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9331">
                                            <p:txEl>
                                              <p:pRg st="2" end="2"/>
                                            </p:txEl>
                                          </p:spTgt>
                                        </p:tgtEl>
                                        <p:attrNameLst>
                                          <p:attrName>style.visibility</p:attrName>
                                        </p:attrNameLst>
                                      </p:cBhvr>
                                      <p:to>
                                        <p:strVal val="visible"/>
                                      </p:to>
                                    </p:set>
                                    <p:anim calcmode="lin" valueType="num">
                                      <p:cBhvr additive="base">
                                        <p:cTn id="13"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9331">
                                            <p:txEl>
                                              <p:pRg st="4" end="4"/>
                                            </p:txEl>
                                          </p:spTgt>
                                        </p:tgtEl>
                                        <p:attrNameLst>
                                          <p:attrName>style.visibility</p:attrName>
                                        </p:attrNameLst>
                                      </p:cBhvr>
                                      <p:to>
                                        <p:strVal val="visible"/>
                                      </p:to>
                                    </p:set>
                                    <p:anim calcmode="lin" valueType="num">
                                      <p:cBhvr additive="base">
                                        <p:cTn id="19"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9331">
                                            <p:txEl>
                                              <p:pRg st="6" end="6"/>
                                            </p:txEl>
                                          </p:spTgt>
                                        </p:tgtEl>
                                        <p:attrNameLst>
                                          <p:attrName>style.visibility</p:attrName>
                                        </p:attrNameLst>
                                      </p:cBhvr>
                                      <p:to>
                                        <p:strVal val="visible"/>
                                      </p:to>
                                    </p:set>
                                    <p:anim calcmode="lin" valueType="num">
                                      <p:cBhvr additive="base">
                                        <p:cTn id="25" dur="500" fill="hold"/>
                                        <p:tgtEl>
                                          <p:spTgt spid="9933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9331">
                                            <p:txEl>
                                              <p:pRg st="8" end="8"/>
                                            </p:txEl>
                                          </p:spTgt>
                                        </p:tgtEl>
                                        <p:attrNameLst>
                                          <p:attrName>style.visibility</p:attrName>
                                        </p:attrNameLst>
                                      </p:cBhvr>
                                      <p:to>
                                        <p:strVal val="visible"/>
                                      </p:to>
                                    </p:set>
                                    <p:anim calcmode="lin" valueType="num">
                                      <p:cBhvr additive="base">
                                        <p:cTn id="31" dur="500" fill="hold"/>
                                        <p:tgtEl>
                                          <p:spTgt spid="99331">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933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2000" dirty="0"/>
              <a:t>A company should determine its break even point before selling its products.</a:t>
            </a:r>
          </a:p>
          <a:p>
            <a:pPr>
              <a:buNone/>
            </a:pPr>
            <a:endParaRPr lang="en-US" sz="2000" dirty="0"/>
          </a:p>
          <a:p>
            <a:r>
              <a:rPr lang="en-US" sz="2000" dirty="0"/>
              <a:t> In order to know how </a:t>
            </a:r>
            <a:r>
              <a:rPr lang="en-US" sz="2000" u="sng" dirty="0"/>
              <a:t>price your product</a:t>
            </a:r>
            <a:r>
              <a:rPr lang="en-US" sz="2000" dirty="0"/>
              <a:t>, you first have to know how to calculate breakeven point.</a:t>
            </a:r>
          </a:p>
          <a:p>
            <a:pPr>
              <a:buNone/>
            </a:pPr>
            <a:endParaRPr lang="en-US" sz="2000" dirty="0"/>
          </a:p>
          <a:p>
            <a:r>
              <a:rPr lang="en-US" sz="2000" dirty="0"/>
              <a:t>Break-even analysis is a supply side analysis; that is it only analyzes the costs of the sales.</a:t>
            </a:r>
          </a:p>
          <a:p>
            <a:pPr>
              <a:buNone/>
            </a:pPr>
            <a:endParaRPr lang="en-US" sz="2000" dirty="0"/>
          </a:p>
          <a:p>
            <a:r>
              <a:rPr lang="en-US" sz="2000" dirty="0"/>
              <a:t>It does not analyze how demand may be affected at different price levels.</a:t>
            </a:r>
          </a:p>
          <a:p>
            <a:pPr>
              <a:buNone/>
            </a:pPr>
            <a:endParaRPr lang="en-US" sz="2000" dirty="0"/>
          </a:p>
        </p:txBody>
      </p:sp>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429491" y="1453619"/>
            <a:ext cx="8285018" cy="4877908"/>
          </a:xfrm>
        </p:spPr>
        <p:txBody>
          <a:bodyPr>
            <a:normAutofit/>
          </a:bodyPr>
          <a:lstStyle/>
          <a:p>
            <a:r>
              <a:rPr lang="en-US" sz="2000" dirty="0"/>
              <a:t>A </a:t>
            </a:r>
            <a:r>
              <a:rPr lang="en-US" sz="2000" b="1" dirty="0"/>
              <a:t>breakeven analysis</a:t>
            </a:r>
            <a:r>
              <a:rPr lang="en-US" sz="2000" dirty="0"/>
              <a:t> is used to determine how much sales volume your business needs to start making a profit. </a:t>
            </a:r>
          </a:p>
          <a:p>
            <a:pPr>
              <a:buNone/>
            </a:pPr>
            <a:endParaRPr lang="en-US" sz="2000" dirty="0"/>
          </a:p>
          <a:p>
            <a:r>
              <a:rPr lang="en-US" sz="2000" dirty="0"/>
              <a:t>The breakeven analysis is especially useful when you're developing a pricing strategy, either as part of a marketing plan or a business plan.</a:t>
            </a:r>
          </a:p>
          <a:p>
            <a:pPr>
              <a:buNone/>
            </a:pPr>
            <a:endParaRPr lang="en-US" sz="2000" dirty="0"/>
          </a:p>
          <a:p>
            <a:r>
              <a:rPr lang="en-US" sz="2000" dirty="0"/>
              <a:t>In economics &amp; business, specifically cost accounting, the </a:t>
            </a:r>
            <a:r>
              <a:rPr lang="en-US" sz="2000" b="1" dirty="0"/>
              <a:t>break-even point</a:t>
            </a:r>
            <a:r>
              <a:rPr lang="en-US" sz="2000" dirty="0"/>
              <a:t> (BEP) is the point at which cost or expenses and revenue are equal: there is no net loss or gain, and one has "broken even".</a:t>
            </a:r>
          </a:p>
          <a:p>
            <a:endParaRPr lang="en-US" sz="2000" dirty="0"/>
          </a:p>
          <a:p>
            <a:r>
              <a:rPr lang="en-US" sz="2000" dirty="0"/>
              <a:t>Total cost = Total revenue = B.E.P.</a:t>
            </a:r>
          </a:p>
        </p:txBody>
      </p:sp>
      <p:graphicFrame>
        <p:nvGraphicFramePr>
          <p:cNvPr id="6" name="Diagram 5"/>
          <p:cNvGraphicFramePr/>
          <p:nvPr/>
        </p:nvGraphicFramePr>
        <p:xfrm>
          <a:off x="457200" y="205365"/>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2163">
                                            <p:txEl>
                                              <p:pRg st="0" end="0"/>
                                            </p:txEl>
                                          </p:spTgt>
                                        </p:tgtEl>
                                        <p:attrNameLst>
                                          <p:attrName>style.visibility</p:attrName>
                                        </p:attrNameLst>
                                      </p:cBhvr>
                                      <p:to>
                                        <p:strVal val="visible"/>
                                      </p:to>
                                    </p:set>
                                    <p:animEffect transition="in" filter="slide(fromBottom)">
                                      <p:cBhvr>
                                        <p:cTn id="7" dur="500"/>
                                        <p:tgtEl>
                                          <p:spTgt spid="921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2163">
                                            <p:txEl>
                                              <p:pRg st="2" end="2"/>
                                            </p:txEl>
                                          </p:spTgt>
                                        </p:tgtEl>
                                        <p:attrNameLst>
                                          <p:attrName>style.visibility</p:attrName>
                                        </p:attrNameLst>
                                      </p:cBhvr>
                                      <p:to>
                                        <p:strVal val="visible"/>
                                      </p:to>
                                    </p:set>
                                    <p:animEffect transition="in" filter="slide(fromBottom)">
                                      <p:cBhvr>
                                        <p:cTn id="12" dur="500"/>
                                        <p:tgtEl>
                                          <p:spTgt spid="921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2163">
                                            <p:txEl>
                                              <p:pRg st="4" end="4"/>
                                            </p:txEl>
                                          </p:spTgt>
                                        </p:tgtEl>
                                        <p:attrNameLst>
                                          <p:attrName>style.visibility</p:attrName>
                                        </p:attrNameLst>
                                      </p:cBhvr>
                                      <p:to>
                                        <p:strVal val="visible"/>
                                      </p:to>
                                    </p:set>
                                    <p:animEffect transition="in" filter="slide(fromBottom)">
                                      <p:cBhvr>
                                        <p:cTn id="17" dur="500"/>
                                        <p:tgtEl>
                                          <p:spTgt spid="9216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2163">
                                            <p:txEl>
                                              <p:pRg st="6" end="6"/>
                                            </p:txEl>
                                          </p:spTgt>
                                        </p:tgtEl>
                                        <p:attrNameLst>
                                          <p:attrName>style.visibility</p:attrName>
                                        </p:attrNameLst>
                                      </p:cBhvr>
                                      <p:to>
                                        <p:strVal val="visible"/>
                                      </p:to>
                                    </p:set>
                                    <p:animEffect transition="in" filter="slide(fromBottom)">
                                      <p:cBhvr>
                                        <p:cTn id="22" dur="500"/>
                                        <p:tgtEl>
                                          <p:spTgt spid="921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240px-CVP-TC-Sales-PL-BEP.svg.png"/>
          <p:cNvPicPr>
            <a:picLocks noGrp="1" noChangeAspect="1"/>
          </p:cNvPicPr>
          <p:nvPr>
            <p:ph idx="1"/>
          </p:nvPr>
        </p:nvPicPr>
        <p:blipFill>
          <a:blip r:embed="rId2" cstate="print"/>
          <a:stretch>
            <a:fillRect/>
          </a:stretch>
        </p:blipFill>
        <p:spPr>
          <a:xfrm>
            <a:off x="1206500" y="1494631"/>
            <a:ext cx="6146800" cy="4725987"/>
          </a:xfrm>
        </p:spPr>
      </p:pic>
      <p:graphicFrame>
        <p:nvGraphicFramePr>
          <p:cNvPr id="4" name="Diagram 3"/>
          <p:cNvGraphicFramePr/>
          <p:nvPr/>
        </p:nvGraphicFramePr>
        <p:xfrm>
          <a:off x="457200" y="274638"/>
          <a:ext cx="8140700" cy="893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4073" y="2092036"/>
            <a:ext cx="8229600" cy="4419600"/>
          </a:xfrm>
        </p:spPr>
        <p:txBody>
          <a:bodyPr>
            <a:normAutofit/>
          </a:bodyPr>
          <a:lstStyle/>
          <a:p>
            <a:pPr>
              <a:buNone/>
            </a:pPr>
            <a:endParaRPr lang="en-US" sz="2000" dirty="0"/>
          </a:p>
          <a:p>
            <a:r>
              <a:rPr lang="en-US" sz="2000" dirty="0"/>
              <a:t>There are two basic types of costs a company incurs. </a:t>
            </a:r>
          </a:p>
          <a:p>
            <a:pPr lvl="1">
              <a:buFontTx/>
              <a:buChar char="•"/>
            </a:pPr>
            <a:r>
              <a:rPr lang="en-US" sz="2000" dirty="0"/>
              <a:t> </a:t>
            </a:r>
            <a:r>
              <a:rPr lang="en-US" sz="2000" dirty="0">
                <a:solidFill>
                  <a:srgbClr val="0000FF"/>
                </a:solidFill>
              </a:rPr>
              <a:t>Variable Costs</a:t>
            </a:r>
          </a:p>
          <a:p>
            <a:pPr lvl="1">
              <a:buFontTx/>
              <a:buChar char="•"/>
            </a:pPr>
            <a:r>
              <a:rPr lang="en-US" sz="2000" dirty="0"/>
              <a:t> </a:t>
            </a:r>
            <a:r>
              <a:rPr lang="en-US" sz="2000" dirty="0">
                <a:solidFill>
                  <a:srgbClr val="FF3300"/>
                </a:solidFill>
              </a:rPr>
              <a:t>Fixed Costs</a:t>
            </a:r>
          </a:p>
          <a:p>
            <a:pPr lvl="1">
              <a:buNone/>
            </a:pPr>
            <a:endParaRPr lang="en-US" sz="2000" dirty="0">
              <a:solidFill>
                <a:srgbClr val="FF3300"/>
              </a:solidFill>
            </a:endParaRPr>
          </a:p>
          <a:p>
            <a:r>
              <a:rPr lang="en-US" sz="2000" dirty="0">
                <a:solidFill>
                  <a:srgbClr val="0000FF"/>
                </a:solidFill>
              </a:rPr>
              <a:t>Variable costs</a:t>
            </a:r>
            <a:r>
              <a:rPr lang="en-US" sz="2000" dirty="0"/>
              <a:t> are costs that change with changes in production levels or sales.  Examples include:  Costs of materials used in the production of the goods.</a:t>
            </a:r>
          </a:p>
          <a:p>
            <a:endParaRPr lang="en-US" sz="2000" dirty="0"/>
          </a:p>
          <a:p>
            <a:r>
              <a:rPr lang="en-US" sz="2000" dirty="0">
                <a:solidFill>
                  <a:srgbClr val="FF3300"/>
                </a:solidFill>
              </a:rPr>
              <a:t>Fixed costs</a:t>
            </a:r>
            <a:r>
              <a:rPr lang="en-US" sz="2000" dirty="0"/>
              <a:t> remain roughly the same regardless of sales/output levels.  Examples include:  Rent, Insurance and Wages</a:t>
            </a:r>
          </a:p>
          <a:p>
            <a:pPr>
              <a:buNone/>
            </a:pPr>
            <a:endParaRPr lang="en-US" dirty="0"/>
          </a:p>
        </p:txBody>
      </p:sp>
      <p:graphicFrame>
        <p:nvGraphicFramePr>
          <p:cNvPr id="5" name="Diagram 4"/>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415637" y="1496291"/>
            <a:ext cx="7813963" cy="830997"/>
          </a:xfrm>
          <a:prstGeom prst="rect">
            <a:avLst/>
          </a:prstGeom>
        </p:spPr>
        <p:txBody>
          <a:bodyPr wrap="square">
            <a:spAutoFit/>
          </a:bodyPr>
          <a:lstStyle/>
          <a:p>
            <a:r>
              <a:rPr lang="en-US" sz="2400" dirty="0">
                <a:latin typeface="Times New Roman" charset="0"/>
              </a:rPr>
              <a:t>In order to calculate how profitable a product will be, we must firstly look at the Costs Price and Revenue involved.</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263524" y="1"/>
            <a:ext cx="8880475" cy="6567054"/>
          </a:xfrm>
        </p:spPr>
        <p:txBody>
          <a:bodyPr>
            <a:normAutofit fontScale="92500" lnSpcReduction="20000"/>
          </a:bodyPr>
          <a:lstStyle/>
          <a:p>
            <a:pPr>
              <a:lnSpc>
                <a:spcPct val="80000"/>
              </a:lnSpc>
              <a:buNone/>
            </a:pPr>
            <a:endParaRPr lang="en-US" sz="2800" dirty="0"/>
          </a:p>
          <a:p>
            <a:pPr>
              <a:lnSpc>
                <a:spcPct val="80000"/>
              </a:lnSpc>
              <a:buNone/>
            </a:pPr>
            <a:br>
              <a:rPr lang="en-US" sz="2800" dirty="0"/>
            </a:br>
            <a:endParaRPr lang="en-US" sz="2800" dirty="0"/>
          </a:p>
          <a:p>
            <a:pPr>
              <a:lnSpc>
                <a:spcPct val="80000"/>
              </a:lnSpc>
              <a:buNone/>
            </a:pPr>
            <a:r>
              <a:rPr lang="en-US" sz="2000" b="1" dirty="0"/>
              <a:t>  </a:t>
            </a:r>
          </a:p>
          <a:p>
            <a:pPr>
              <a:lnSpc>
                <a:spcPct val="80000"/>
              </a:lnSpc>
              <a:buNone/>
            </a:pPr>
            <a:endParaRPr lang="en-US" sz="2000" b="1" dirty="0"/>
          </a:p>
          <a:p>
            <a:pPr>
              <a:lnSpc>
                <a:spcPct val="80000"/>
              </a:lnSpc>
            </a:pPr>
            <a:r>
              <a:rPr lang="en-US" sz="2400" b="1" u="sng" dirty="0"/>
              <a:t>Unit Price:</a:t>
            </a:r>
          </a:p>
          <a:p>
            <a:pPr>
              <a:lnSpc>
                <a:spcPct val="80000"/>
              </a:lnSpc>
              <a:buNone/>
            </a:pPr>
            <a:br>
              <a:rPr lang="en-US" sz="2000" dirty="0"/>
            </a:br>
            <a:r>
              <a:rPr lang="en-US" sz="2000" dirty="0"/>
              <a:t>The amount of money charged to the customer for each unit of a product or service. </a:t>
            </a:r>
          </a:p>
          <a:p>
            <a:pPr>
              <a:lnSpc>
                <a:spcPct val="80000"/>
              </a:lnSpc>
              <a:buNone/>
            </a:pPr>
            <a:endParaRPr lang="en-US" sz="2000" dirty="0"/>
          </a:p>
          <a:p>
            <a:pPr>
              <a:lnSpc>
                <a:spcPct val="80000"/>
              </a:lnSpc>
              <a:buNone/>
            </a:pPr>
            <a:br>
              <a:rPr lang="en-US" sz="2000" dirty="0"/>
            </a:br>
            <a:endParaRPr lang="en-US" sz="2000" dirty="0"/>
          </a:p>
          <a:p>
            <a:r>
              <a:rPr lang="en-US" sz="2400" b="1" u="sng" dirty="0"/>
              <a:t>Total</a:t>
            </a:r>
            <a:r>
              <a:rPr lang="en-US" sz="2400" b="1" dirty="0"/>
              <a:t> </a:t>
            </a:r>
            <a:r>
              <a:rPr lang="en-US" sz="2400" b="1" u="sng" dirty="0"/>
              <a:t>Cost</a:t>
            </a:r>
            <a:r>
              <a:rPr lang="en-US" sz="2400" b="1" dirty="0"/>
              <a:t>:</a:t>
            </a:r>
          </a:p>
          <a:p>
            <a:pPr>
              <a:buNone/>
            </a:pPr>
            <a:br>
              <a:rPr lang="en-US" sz="2000" dirty="0"/>
            </a:br>
            <a:r>
              <a:rPr lang="en-US" sz="2000" dirty="0"/>
              <a:t>The sum of the fixed cost and total variable cost for any given level of production. </a:t>
            </a:r>
            <a:br>
              <a:rPr lang="en-US" sz="2000" b="1" i="1" dirty="0"/>
            </a:br>
            <a:r>
              <a:rPr lang="en-US" sz="2000" b="1" i="1" dirty="0"/>
              <a:t>(Fixed Cost + Total Variable Cost )</a:t>
            </a:r>
            <a:r>
              <a:rPr lang="en-US" sz="2000" b="1" u="sng" dirty="0"/>
              <a:t> </a:t>
            </a:r>
          </a:p>
          <a:p>
            <a:pPr>
              <a:buNone/>
            </a:pPr>
            <a:endParaRPr lang="en-US" sz="2000" b="1" u="sng" dirty="0"/>
          </a:p>
          <a:p>
            <a:pPr>
              <a:buNone/>
            </a:pPr>
            <a:endParaRPr lang="en-US" sz="2000" b="1" u="sng" dirty="0"/>
          </a:p>
          <a:p>
            <a:r>
              <a:rPr lang="en-US" sz="2400" b="1" u="sng" dirty="0"/>
              <a:t>Total</a:t>
            </a:r>
            <a:r>
              <a:rPr lang="en-US" sz="2400" b="1" dirty="0"/>
              <a:t> </a:t>
            </a:r>
            <a:r>
              <a:rPr lang="en-US" sz="2400" b="1" u="sng" dirty="0"/>
              <a:t>Variable</a:t>
            </a:r>
            <a:r>
              <a:rPr lang="en-US" sz="2400" b="1" dirty="0"/>
              <a:t> </a:t>
            </a:r>
            <a:r>
              <a:rPr lang="en-US" sz="2400" b="1" u="sng" dirty="0"/>
              <a:t>Cost</a:t>
            </a:r>
            <a:r>
              <a:rPr lang="en-US" sz="2400" b="1" dirty="0"/>
              <a:t>:</a:t>
            </a:r>
          </a:p>
          <a:p>
            <a:pPr>
              <a:buNone/>
            </a:pPr>
            <a:br>
              <a:rPr lang="en-US" sz="2000" dirty="0"/>
            </a:br>
            <a:r>
              <a:rPr lang="en-US" sz="2000" dirty="0"/>
              <a:t>The product of expected unit sales and variable unit cost. </a:t>
            </a:r>
            <a:br>
              <a:rPr lang="en-US" sz="2000" b="1" i="1" dirty="0"/>
            </a:br>
            <a:r>
              <a:rPr lang="en-US" sz="2000" b="1" i="1" dirty="0"/>
              <a:t>(Expected Unit Sales * Variable Unit Cost )</a:t>
            </a:r>
            <a:r>
              <a:rPr lang="en-US" sz="2000" dirty="0"/>
              <a:t> </a:t>
            </a:r>
            <a:br>
              <a:rPr lang="en-US" sz="2000" dirty="0"/>
            </a:br>
            <a:endParaRPr lang="en-US" sz="2000" dirty="0"/>
          </a:p>
          <a:p>
            <a:pPr>
              <a:buNone/>
            </a:pPr>
            <a:br>
              <a:rPr lang="en-US" sz="2000" dirty="0"/>
            </a:br>
            <a:endParaRPr lang="en-US" sz="2000" dirty="0"/>
          </a:p>
          <a:p>
            <a:endParaRPr lang="en-US" sz="2000" b="1" i="1" dirty="0"/>
          </a:p>
          <a:p>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2403">
                                            <p:txEl>
                                              <p:pRg st="1" end="1"/>
                                            </p:txEl>
                                          </p:spTgt>
                                        </p:tgtEl>
                                        <p:attrNameLst>
                                          <p:attrName>style.visibility</p:attrName>
                                        </p:attrNameLst>
                                      </p:cBhvr>
                                      <p:to>
                                        <p:strVal val="visible"/>
                                      </p:to>
                                    </p:set>
                                    <p:animEffect transition="in" filter="slide(fromBottom)">
                                      <p:cBhvr>
                                        <p:cTn id="7" dur="500"/>
                                        <p:tgtEl>
                                          <p:spTgt spid="1024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02403">
                                            <p:txEl>
                                              <p:pRg st="2" end="2"/>
                                            </p:txEl>
                                          </p:spTgt>
                                        </p:tgtEl>
                                        <p:attrNameLst>
                                          <p:attrName>style.visibility</p:attrName>
                                        </p:attrNameLst>
                                      </p:cBhvr>
                                      <p:to>
                                        <p:strVal val="visible"/>
                                      </p:to>
                                    </p:set>
                                    <p:animEffect transition="in" filter="slide(fromBottom)">
                                      <p:cBhvr>
                                        <p:cTn id="12" dur="500"/>
                                        <p:tgtEl>
                                          <p:spTgt spid="10240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2403">
                                            <p:txEl>
                                              <p:pRg st="4" end="4"/>
                                            </p:txEl>
                                          </p:spTgt>
                                        </p:tgtEl>
                                        <p:attrNameLst>
                                          <p:attrName>style.visibility</p:attrName>
                                        </p:attrNameLst>
                                      </p:cBhvr>
                                      <p:to>
                                        <p:strVal val="visible"/>
                                      </p:to>
                                    </p:set>
                                    <p:animEffect transition="in" filter="slide(fromBottom)">
                                      <p:cBhvr>
                                        <p:cTn id="17" dur="500"/>
                                        <p:tgtEl>
                                          <p:spTgt spid="10240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02403">
                                            <p:txEl>
                                              <p:pRg st="5" end="5"/>
                                            </p:txEl>
                                          </p:spTgt>
                                        </p:tgtEl>
                                        <p:attrNameLst>
                                          <p:attrName>style.visibility</p:attrName>
                                        </p:attrNameLst>
                                      </p:cBhvr>
                                      <p:to>
                                        <p:strVal val="visible"/>
                                      </p:to>
                                    </p:set>
                                    <p:animEffect transition="in" filter="slide(fromBottom)">
                                      <p:cBhvr>
                                        <p:cTn id="22" dur="500"/>
                                        <p:tgtEl>
                                          <p:spTgt spid="10240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02403">
                                            <p:txEl>
                                              <p:pRg st="7" end="7"/>
                                            </p:txEl>
                                          </p:spTgt>
                                        </p:tgtEl>
                                        <p:attrNameLst>
                                          <p:attrName>style.visibility</p:attrName>
                                        </p:attrNameLst>
                                      </p:cBhvr>
                                      <p:to>
                                        <p:strVal val="visible"/>
                                      </p:to>
                                    </p:set>
                                    <p:animEffect transition="in" filter="slide(fromBottom)">
                                      <p:cBhvr>
                                        <p:cTn id="27" dur="500"/>
                                        <p:tgtEl>
                                          <p:spTgt spid="10240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102403">
                                            <p:txEl>
                                              <p:pRg st="8" end="8"/>
                                            </p:txEl>
                                          </p:spTgt>
                                        </p:tgtEl>
                                        <p:attrNameLst>
                                          <p:attrName>style.visibility</p:attrName>
                                        </p:attrNameLst>
                                      </p:cBhvr>
                                      <p:to>
                                        <p:strVal val="visible"/>
                                      </p:to>
                                    </p:set>
                                    <p:animEffect transition="in" filter="slide(fromBottom)">
                                      <p:cBhvr>
                                        <p:cTn id="32" dur="500"/>
                                        <p:tgtEl>
                                          <p:spTgt spid="10240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102403">
                                            <p:txEl>
                                              <p:pRg st="9" end="9"/>
                                            </p:txEl>
                                          </p:spTgt>
                                        </p:tgtEl>
                                        <p:attrNameLst>
                                          <p:attrName>style.visibility</p:attrName>
                                        </p:attrNameLst>
                                      </p:cBhvr>
                                      <p:to>
                                        <p:strVal val="visible"/>
                                      </p:to>
                                    </p:set>
                                    <p:animEffect transition="in" filter="slide(fromBottom)">
                                      <p:cBhvr>
                                        <p:cTn id="37" dur="500"/>
                                        <p:tgtEl>
                                          <p:spTgt spid="102403">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102403">
                                            <p:txEl>
                                              <p:pRg st="12" end="12"/>
                                            </p:txEl>
                                          </p:spTgt>
                                        </p:tgtEl>
                                        <p:attrNameLst>
                                          <p:attrName>style.visibility</p:attrName>
                                        </p:attrNameLst>
                                      </p:cBhvr>
                                      <p:to>
                                        <p:strVal val="visible"/>
                                      </p:to>
                                    </p:set>
                                    <p:animEffect transition="in" filter="slide(fromBottom)">
                                      <p:cBhvr>
                                        <p:cTn id="42" dur="500"/>
                                        <p:tgtEl>
                                          <p:spTgt spid="102403">
                                            <p:txEl>
                                              <p:pRg st="12" end="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102403">
                                            <p:txEl>
                                              <p:pRg st="13" end="13"/>
                                            </p:txEl>
                                          </p:spTgt>
                                        </p:tgtEl>
                                        <p:attrNameLst>
                                          <p:attrName>style.visibility</p:attrName>
                                        </p:attrNameLst>
                                      </p:cBhvr>
                                      <p:to>
                                        <p:strVal val="visible"/>
                                      </p:to>
                                    </p:set>
                                    <p:animEffect transition="in" filter="slide(fromBottom)">
                                      <p:cBhvr>
                                        <p:cTn id="47" dur="500"/>
                                        <p:tgtEl>
                                          <p:spTgt spid="102403">
                                            <p:txEl>
                                              <p:pRg st="13" end="1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102403">
                                            <p:txEl>
                                              <p:pRg st="14" end="14"/>
                                            </p:txEl>
                                          </p:spTgt>
                                        </p:tgtEl>
                                        <p:attrNameLst>
                                          <p:attrName>style.visibility</p:attrName>
                                        </p:attrNameLst>
                                      </p:cBhvr>
                                      <p:to>
                                        <p:strVal val="visible"/>
                                      </p:to>
                                    </p:set>
                                    <p:animEffect transition="in" filter="slide(fromBottom)">
                                      <p:cBhvr>
                                        <p:cTn id="52" dur="500"/>
                                        <p:tgtEl>
                                          <p:spTgt spid="10240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Rectangle 3"/>
          <p:cNvSpPr>
            <a:spLocks noGrp="1" noChangeArrowheads="1"/>
          </p:cNvSpPr>
          <p:nvPr>
            <p:ph idx="1"/>
          </p:nvPr>
        </p:nvSpPr>
        <p:spPr>
          <a:xfrm>
            <a:off x="415635" y="304800"/>
            <a:ext cx="8728365" cy="6248400"/>
          </a:xfrm>
        </p:spPr>
        <p:txBody>
          <a:bodyPr/>
          <a:lstStyle/>
          <a:p>
            <a:pPr>
              <a:buNone/>
            </a:pPr>
            <a:endParaRPr lang="en-US" sz="2000" b="1" u="sng" dirty="0"/>
          </a:p>
          <a:p>
            <a:r>
              <a:rPr lang="en-US" sz="2000" b="1" u="sng" dirty="0"/>
              <a:t>Total</a:t>
            </a:r>
            <a:r>
              <a:rPr lang="en-US" sz="2000" b="1" dirty="0"/>
              <a:t> </a:t>
            </a:r>
            <a:r>
              <a:rPr lang="en-US" sz="2000" b="1" u="sng" dirty="0"/>
              <a:t>Revenue</a:t>
            </a:r>
            <a:r>
              <a:rPr lang="en-US" sz="2000" b="1" dirty="0"/>
              <a:t>:</a:t>
            </a:r>
            <a:br>
              <a:rPr lang="en-US" sz="2000" dirty="0"/>
            </a:br>
            <a:r>
              <a:rPr lang="en-US" sz="2000" dirty="0"/>
              <a:t>The product of expected unit sales and unit price.</a:t>
            </a:r>
            <a:r>
              <a:rPr lang="en-US" sz="2000" b="1" i="1" dirty="0"/>
              <a:t> </a:t>
            </a:r>
            <a:br>
              <a:rPr lang="en-US" sz="2000" b="1" i="1" dirty="0"/>
            </a:br>
            <a:r>
              <a:rPr lang="en-US" sz="2000" b="1" i="1" dirty="0"/>
              <a:t>(Expected Unit Sales * Unit Price )</a:t>
            </a:r>
            <a:r>
              <a:rPr lang="en-US" sz="2000" dirty="0"/>
              <a:t> </a:t>
            </a:r>
            <a:br>
              <a:rPr lang="en-US" sz="2000" dirty="0"/>
            </a:br>
            <a:endParaRPr lang="en-US" sz="2000" dirty="0"/>
          </a:p>
          <a:p>
            <a:r>
              <a:rPr lang="en-US" sz="2000" b="1" u="sng" dirty="0"/>
              <a:t>Profit/ loss </a:t>
            </a:r>
            <a:br>
              <a:rPr lang="en-US" sz="2000" dirty="0"/>
            </a:br>
            <a:r>
              <a:rPr lang="en-US" sz="2000" dirty="0"/>
              <a:t>The monetary gain or loss resulting from revenues after subtracting all associated costs. </a:t>
            </a:r>
            <a:r>
              <a:rPr lang="en-US" sz="2000" b="1" i="1" dirty="0"/>
              <a:t>(Total Revenue - Total Costs)</a:t>
            </a:r>
            <a:r>
              <a:rPr lang="en-US" sz="2000" dirty="0"/>
              <a:t> </a:t>
            </a:r>
            <a:br>
              <a:rPr lang="en-US" dirty="0"/>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Effect transition="in" filter="fade">
                                      <p:cBhvr>
                                        <p:cTn id="7" dur="100"/>
                                        <p:tgtEl>
                                          <p:spTgt spid="104451">
                                            <p:txEl>
                                              <p:pRg st="1" end="1"/>
                                            </p:txEl>
                                          </p:spTgt>
                                        </p:tgtEl>
                                      </p:cBhvr>
                                    </p:animEffect>
                                    <p:anim calcmode="lin" valueType="num">
                                      <p:cBhvr>
                                        <p:cTn id="8" dur="400" fill="hold"/>
                                        <p:tgtEl>
                                          <p:spTgt spid="104451">
                                            <p:txEl>
                                              <p:pRg st="1" end="1"/>
                                            </p:txEl>
                                          </p:spTgt>
                                        </p:tgtEl>
                                        <p:attrNameLst>
                                          <p:attrName>ppt_x</p:attrName>
                                        </p:attrNameLst>
                                      </p:cBhvr>
                                      <p:tavLst>
                                        <p:tav tm="0">
                                          <p:val>
                                            <p:strVal val="#ppt_x"/>
                                          </p:val>
                                        </p:tav>
                                        <p:tav tm="100000">
                                          <p:val>
                                            <p:strVal val="#ppt_x"/>
                                          </p:val>
                                        </p:tav>
                                      </p:tavLst>
                                    </p:anim>
                                    <p:anim calcmode="lin" valueType="num">
                                      <p:cBhvr>
                                        <p:cTn id="9" dur="400" fill="hold"/>
                                        <p:tgtEl>
                                          <p:spTgt spid="104451">
                                            <p:txEl>
                                              <p:pRg st="1" end="1"/>
                                            </p:txEl>
                                          </p:spTgt>
                                        </p:tgtEl>
                                        <p:attrNameLst>
                                          <p:attrName>ppt_y</p:attrName>
                                        </p:attrNameLst>
                                      </p:cBhvr>
                                      <p:tavLst>
                                        <p:tav tm="0">
                                          <p:val>
                                            <p:strVal val="#ppt_y+0.31"/>
                                          </p:val>
                                        </p:tav>
                                        <p:tav tm="100000">
                                          <p:val>
                                            <p:strVal val="#ppt_y+0.31"/>
                                          </p:val>
                                        </p:tav>
                                      </p:tavLst>
                                    </p:anim>
                                    <p:anim calcmode="lin" valueType="num">
                                      <p:cBhvr>
                                        <p:cTn id="10" dur="600" decel="50000" fill="hold">
                                          <p:stCondLst>
                                            <p:cond delay="400"/>
                                          </p:stCondLst>
                                        </p:cTn>
                                        <p:tgtEl>
                                          <p:spTgt spid="104451">
                                            <p:txEl>
                                              <p:pRg st="1" end="1"/>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11" dur="600" decel="50000" fill="hold">
                                          <p:stCondLst>
                                            <p:cond delay="400"/>
                                          </p:stCondLst>
                                        </p:cTn>
                                        <p:tgtEl>
                                          <p:spTgt spid="104451">
                                            <p:txEl>
                                              <p:pRg st="1" end="1"/>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04451">
                                            <p:txEl>
                                              <p:pRg st="1" end="1"/>
                                            </p:txEl>
                                          </p:spTgt>
                                        </p:tgtEl>
                                        <p:attrNameLst>
                                          <p:attrName>style.visibility</p:attrName>
                                        </p:attrNameLst>
                                      </p:cBhvr>
                                      <p:to>
                                        <p:strVal val="visible"/>
                                      </p:to>
                                    </p:set>
                                    <p:animEffect transition="in" filter="box(in)">
                                      <p:cBhvr>
                                        <p:cTn id="16" dur="500"/>
                                        <p:tgtEl>
                                          <p:spTgt spid="10445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3" presetClass="entr" presetSubtype="0" fill="hold" nodeType="clickEffect">
                                  <p:stCondLst>
                                    <p:cond delay="0"/>
                                  </p:stCondLst>
                                  <p:childTnLst>
                                    <p:set>
                                      <p:cBhvr>
                                        <p:cTn id="20" dur="1" fill="hold">
                                          <p:stCondLst>
                                            <p:cond delay="0"/>
                                          </p:stCondLst>
                                        </p:cTn>
                                        <p:tgtEl>
                                          <p:spTgt spid="104451">
                                            <p:txEl>
                                              <p:pRg st="2" end="2"/>
                                            </p:txEl>
                                          </p:spTgt>
                                        </p:tgtEl>
                                        <p:attrNameLst>
                                          <p:attrName>style.visibility</p:attrName>
                                        </p:attrNameLst>
                                      </p:cBhvr>
                                      <p:to>
                                        <p:strVal val="visible"/>
                                      </p:to>
                                    </p:set>
                                    <p:animEffect transition="in" filter="fade">
                                      <p:cBhvr>
                                        <p:cTn id="21" dur="100"/>
                                        <p:tgtEl>
                                          <p:spTgt spid="104451">
                                            <p:txEl>
                                              <p:pRg st="2" end="2"/>
                                            </p:txEl>
                                          </p:spTgt>
                                        </p:tgtEl>
                                      </p:cBhvr>
                                    </p:animEffect>
                                    <p:anim calcmode="lin" valueType="num">
                                      <p:cBhvr>
                                        <p:cTn id="22" dur="400" fill="hold"/>
                                        <p:tgtEl>
                                          <p:spTgt spid="104451">
                                            <p:txEl>
                                              <p:pRg st="2" end="2"/>
                                            </p:txEl>
                                          </p:spTgt>
                                        </p:tgtEl>
                                        <p:attrNameLst>
                                          <p:attrName>ppt_x</p:attrName>
                                        </p:attrNameLst>
                                      </p:cBhvr>
                                      <p:tavLst>
                                        <p:tav tm="0">
                                          <p:val>
                                            <p:strVal val="#ppt_x"/>
                                          </p:val>
                                        </p:tav>
                                        <p:tav tm="100000">
                                          <p:val>
                                            <p:strVal val="#ppt_x"/>
                                          </p:val>
                                        </p:tav>
                                      </p:tavLst>
                                    </p:anim>
                                    <p:anim calcmode="lin" valueType="num">
                                      <p:cBhvr>
                                        <p:cTn id="23" dur="400" fill="hold"/>
                                        <p:tgtEl>
                                          <p:spTgt spid="104451">
                                            <p:txEl>
                                              <p:pRg st="2" end="2"/>
                                            </p:txEl>
                                          </p:spTgt>
                                        </p:tgtEl>
                                        <p:attrNameLst>
                                          <p:attrName>ppt_y</p:attrName>
                                        </p:attrNameLst>
                                      </p:cBhvr>
                                      <p:tavLst>
                                        <p:tav tm="0">
                                          <p:val>
                                            <p:strVal val="#ppt_y+0.31"/>
                                          </p:val>
                                        </p:tav>
                                        <p:tav tm="100000">
                                          <p:val>
                                            <p:strVal val="#ppt_y+0.31"/>
                                          </p:val>
                                        </p:tav>
                                      </p:tavLst>
                                    </p:anim>
                                    <p:anim calcmode="lin" valueType="num">
                                      <p:cBhvr>
                                        <p:cTn id="24" dur="600" decel="50000" fill="hold">
                                          <p:stCondLst>
                                            <p:cond delay="400"/>
                                          </p:stCondLst>
                                        </p:cTn>
                                        <p:tgtEl>
                                          <p:spTgt spid="104451">
                                            <p:txEl>
                                              <p:pRg st="2" end="2"/>
                                            </p:txEl>
                                          </p:spTgt>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5" dur="600" decel="50000" fill="hold">
                                          <p:stCondLst>
                                            <p:cond delay="400"/>
                                          </p:stCondLst>
                                        </p:cTn>
                                        <p:tgtEl>
                                          <p:spTgt spid="104451">
                                            <p:txEl>
                                              <p:pRg st="2" end="2"/>
                                            </p:txEl>
                                          </p:spTgt>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800" y="1062228"/>
            <a:ext cx="8229600" cy="5287772"/>
          </a:xfrm>
        </p:spPr>
        <p:txBody>
          <a:bodyPr>
            <a:normAutofit fontScale="92500" lnSpcReduction="10000"/>
          </a:bodyPr>
          <a:lstStyle/>
          <a:p>
            <a:r>
              <a:rPr lang="en-US" sz="2000" dirty="0"/>
              <a:t>All  elements of cost i.e. production, administration and selling distribution can be divided into fixed and variable components.</a:t>
            </a:r>
          </a:p>
          <a:p>
            <a:endParaRPr lang="en-US" sz="2000" dirty="0"/>
          </a:p>
          <a:p>
            <a:r>
              <a:rPr lang="en-US" sz="2000" dirty="0"/>
              <a:t>Variable costs remain constant per unit of output.</a:t>
            </a:r>
          </a:p>
          <a:p>
            <a:endParaRPr lang="en-US" sz="2000" dirty="0"/>
          </a:p>
          <a:p>
            <a:r>
              <a:rPr lang="en-US" sz="2000" dirty="0"/>
              <a:t>Fixed cost remain constant at all volume of output.</a:t>
            </a:r>
          </a:p>
          <a:p>
            <a:endParaRPr lang="en-US" sz="2000" dirty="0"/>
          </a:p>
          <a:p>
            <a:r>
              <a:rPr lang="en-US" sz="2000" dirty="0"/>
              <a:t>Selling price per unit remains unchanged or constant at all levels of output.</a:t>
            </a:r>
          </a:p>
          <a:p>
            <a:endParaRPr lang="en-US" sz="2000" dirty="0"/>
          </a:p>
          <a:p>
            <a:r>
              <a:rPr lang="en-US" sz="2000" dirty="0"/>
              <a:t>Volume of production is the only factor that influences cost.</a:t>
            </a:r>
          </a:p>
          <a:p>
            <a:endParaRPr lang="en-US" sz="2000" dirty="0"/>
          </a:p>
          <a:p>
            <a:r>
              <a:rPr lang="en-US" sz="2000" dirty="0"/>
              <a:t>There will be no change in the general price level.</a:t>
            </a:r>
          </a:p>
          <a:p>
            <a:pPr>
              <a:buNone/>
            </a:pPr>
            <a:endParaRPr lang="en-US" sz="2000" dirty="0"/>
          </a:p>
          <a:p>
            <a:r>
              <a:rPr lang="en-US" sz="2000" dirty="0"/>
              <a:t>There is one product and in case of multi product, the sales </a:t>
            </a:r>
            <a:r>
              <a:rPr lang="en-US" sz="2000"/>
              <a:t>remain constant.</a:t>
            </a:r>
            <a:endParaRPr lang="en-US" sz="2000" dirty="0"/>
          </a:p>
        </p:txBody>
      </p:sp>
      <p:graphicFrame>
        <p:nvGraphicFramePr>
          <p:cNvPr id="4" name="Diagram 3"/>
          <p:cNvGraphicFramePr/>
          <p:nvPr/>
        </p:nvGraphicFramePr>
        <p:xfrm>
          <a:off x="457200" y="274638"/>
          <a:ext cx="7937500" cy="7032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89228"/>
            <a:ext cx="8369300" cy="5275072"/>
          </a:xfrm>
        </p:spPr>
        <p:txBody>
          <a:bodyPr>
            <a:normAutofit fontScale="92500" lnSpcReduction="10000"/>
          </a:bodyPr>
          <a:lstStyle/>
          <a:p>
            <a:r>
              <a:rPr lang="en-US" sz="2000" dirty="0"/>
              <a:t>The break-even point (in terms of Unit Sales (X)) can be directly computed in terms of Total Revenue (TR) and Total Costs (TC) as:</a:t>
            </a:r>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endParaRPr lang="en-US" sz="2000" dirty="0"/>
          </a:p>
          <a:p>
            <a:pPr>
              <a:buNone/>
            </a:pPr>
            <a:r>
              <a:rPr lang="en-US" sz="2000" dirty="0"/>
              <a:t>   The quantity (P – V) is of interest in its own right, and is called the Unit Contribution Margin (C): it is the marginal profit per unit, or alternatively the portion of each sale that contributes to Fixed     Costs</a:t>
            </a:r>
          </a:p>
        </p:txBody>
      </p:sp>
      <p:graphicFrame>
        <p:nvGraphicFramePr>
          <p:cNvPr id="4" name="Diagram 3"/>
          <p:cNvGraphicFramePr/>
          <p:nvPr/>
        </p:nvGraphicFramePr>
        <p:xfrm>
          <a:off x="457200" y="274638"/>
          <a:ext cx="8051800" cy="8556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31b42b98a5545690683d90df14104eda (1).png"/>
          <p:cNvPicPr>
            <a:picLocks noChangeAspect="1"/>
          </p:cNvPicPr>
          <p:nvPr/>
        </p:nvPicPr>
        <p:blipFill>
          <a:blip r:embed="rId7" cstate="print"/>
          <a:stretch>
            <a:fillRect/>
          </a:stretch>
        </p:blipFill>
        <p:spPr>
          <a:xfrm>
            <a:off x="950912" y="1930401"/>
            <a:ext cx="3138488" cy="1962214"/>
          </a:xfrm>
          <a:prstGeom prst="rect">
            <a:avLst/>
          </a:prstGeom>
        </p:spPr>
      </p:pic>
      <p:sp>
        <p:nvSpPr>
          <p:cNvPr id="7" name="Rectangle 6"/>
          <p:cNvSpPr/>
          <p:nvPr/>
        </p:nvSpPr>
        <p:spPr>
          <a:xfrm>
            <a:off x="4572000" y="2273301"/>
            <a:ext cx="3213100" cy="1222466"/>
          </a:xfrm>
          <a:prstGeom prst="rect">
            <a:avLst/>
          </a:prstGeom>
        </p:spPr>
        <p:txBody>
          <a:bodyPr wrap="square">
            <a:spAutoFit/>
          </a:bodyPr>
          <a:lstStyle/>
          <a:p>
            <a:r>
              <a:rPr lang="en-US" dirty="0"/>
              <a:t>where:</a:t>
            </a:r>
          </a:p>
          <a:p>
            <a:r>
              <a:rPr lang="en-US" dirty="0"/>
              <a:t>TFC is Total Fixed Costs,</a:t>
            </a:r>
          </a:p>
          <a:p>
            <a:r>
              <a:rPr lang="en-US" dirty="0"/>
              <a:t>P is Unit Sale Price, and</a:t>
            </a:r>
          </a:p>
          <a:p>
            <a:r>
              <a:rPr lang="en-US" dirty="0"/>
              <a:t>V is Unit Variable Cost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dirty="0"/>
              <a:t>For example, suppose that your fixed costs for producing 100,000 product were 30,000 Rs a year.</a:t>
            </a:r>
          </a:p>
          <a:p>
            <a:endParaRPr lang="en-US" dirty="0"/>
          </a:p>
          <a:p>
            <a:r>
              <a:rPr lang="en-US" dirty="0"/>
              <a:t>Your variable costs are 2.20 R.s materials, 4.00 R.s labor, and 0.80 Rs overhead, for a total of 7.00 R.s per unit.</a:t>
            </a:r>
          </a:p>
          <a:p>
            <a:endParaRPr lang="en-US" dirty="0"/>
          </a:p>
          <a:p>
            <a:r>
              <a:rPr lang="en-US" dirty="0"/>
              <a:t>If you choose a selling price of 12.00 Rs for each product, then:</a:t>
            </a:r>
          </a:p>
          <a:p>
            <a:endParaRPr lang="en-US" dirty="0"/>
          </a:p>
          <a:p>
            <a:r>
              <a:rPr lang="en-US" dirty="0"/>
              <a:t>BEP=  TFC/P-V</a:t>
            </a:r>
          </a:p>
          <a:p>
            <a:endParaRPr lang="en-US" dirty="0"/>
          </a:p>
          <a:p>
            <a:r>
              <a:rPr lang="en-US" dirty="0"/>
              <a:t>30,000(TFC)  divided by [12.00(P) - 7.00(V)]  equals 6000 units.</a:t>
            </a:r>
          </a:p>
          <a:p>
            <a:endParaRPr lang="en-US" dirty="0"/>
          </a:p>
          <a:p>
            <a:r>
              <a:rPr lang="en-US" dirty="0"/>
              <a:t>This is the number of products that have to be sold at a selling price of 12.00 Rs before your business will start to make a profit.</a:t>
            </a:r>
          </a:p>
          <a:p>
            <a:pPr>
              <a:buNone/>
            </a:pPr>
            <a:endParaRPr lang="en-US" dirty="0"/>
          </a:p>
        </p:txBody>
      </p:sp>
      <p:graphicFrame>
        <p:nvGraphicFramePr>
          <p:cNvPr id="4" name="Diagram 3"/>
          <p:cNvGraphicFramePr/>
          <p:nvPr/>
        </p:nvGraphicFramePr>
        <p:xfrm>
          <a:off x="457200" y="274638"/>
          <a:ext cx="8229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697</TotalTime>
  <Words>1449</Words>
  <Application>Microsoft Office PowerPoint</Application>
  <PresentationFormat>On-screen Show (4:3)</PresentationFormat>
  <Paragraphs>185</Paragraphs>
  <Slides>19</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Lucida Sans Unicode</vt:lpstr>
      <vt:lpstr>Times New Roman</vt:lpstr>
      <vt:lpstr>Verdana</vt:lpstr>
      <vt:lpstr>Wingdings 2</vt:lpstr>
      <vt:lpstr>Wingdings 3</vt:lpstr>
      <vt:lpstr>Concourse</vt:lpstr>
      <vt:lpstr>BREAK-EVEN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Break-Even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Break-Even Analysis</dc:title>
  <dc:creator>yogesh raghuwanshi</dc:creator>
  <cp:lastModifiedBy>srishti saxena</cp:lastModifiedBy>
  <cp:revision>57</cp:revision>
  <dcterms:created xsi:type="dcterms:W3CDTF">2004-02-10T10:35:39Z</dcterms:created>
  <dcterms:modified xsi:type="dcterms:W3CDTF">2024-04-16T03:46:00Z</dcterms:modified>
</cp:coreProperties>
</file>