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62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2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9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942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1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7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19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30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6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3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6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4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2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50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0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C00A-3AD2-40AD-BF95-75C428E6EFF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485D6-2813-44E7-9399-6338072F3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0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3FAB-A8B8-4C92-8F76-18B5EF696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>
                <a:solidFill>
                  <a:schemeClr val="accent2">
                    <a:lumMod val="75000"/>
                  </a:schemeClr>
                </a:solidFill>
              </a:rPr>
              <a:t>Theory of 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57916-4C5D-462C-9B2B-34CBBFE82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Short-run and Long-run Cost Curves</a:t>
            </a:r>
          </a:p>
        </p:txBody>
      </p:sp>
    </p:spTree>
    <p:extLst>
      <p:ext uri="{BB962C8B-B14F-4D97-AF65-F5344CB8AC3E}">
        <p14:creationId xmlns:p14="http://schemas.microsoft.com/office/powerpoint/2010/main" val="86012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47" y="228350"/>
            <a:ext cx="10471573" cy="1414490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sz="3200" b="1" spc="-5" dirty="0"/>
              <a:t>Short </a:t>
            </a:r>
            <a:r>
              <a:rPr sz="3200" b="1" spc="-10" dirty="0"/>
              <a:t>Run </a:t>
            </a:r>
            <a:r>
              <a:rPr sz="3200" b="1" spc="-105" dirty="0"/>
              <a:t>Total </a:t>
            </a:r>
            <a:r>
              <a:rPr sz="3200" b="1" spc="-20" dirty="0"/>
              <a:t>Cost</a:t>
            </a:r>
            <a:r>
              <a:rPr sz="3200" b="1" spc="100" dirty="0"/>
              <a:t> </a:t>
            </a:r>
            <a:r>
              <a:rPr sz="3200" b="1" spc="-5" dirty="0"/>
              <a:t>Curves</a:t>
            </a:r>
          </a:p>
          <a:p>
            <a:pPr marL="1740535">
              <a:lnSpc>
                <a:spcPct val="100000"/>
              </a:lnSpc>
              <a:spcBef>
                <a:spcPts val="880"/>
              </a:spcBef>
            </a:pPr>
            <a:r>
              <a:rPr sz="3200" b="1" dirty="0">
                <a:solidFill>
                  <a:srgbClr val="660066"/>
                </a:solidFill>
              </a:rPr>
              <a:t>Y</a:t>
            </a:r>
            <a:endParaRPr sz="3200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3183533" y="1645983"/>
            <a:ext cx="6218375" cy="3591560"/>
            <a:chOff x="2387650" y="1645983"/>
            <a:chExt cx="5642610" cy="3591560"/>
          </a:xfrm>
        </p:grpSpPr>
        <p:sp>
          <p:nvSpPr>
            <p:cNvPr id="4" name="object 4"/>
            <p:cNvSpPr/>
            <p:nvPr/>
          </p:nvSpPr>
          <p:spPr>
            <a:xfrm>
              <a:off x="2444762" y="1658683"/>
              <a:ext cx="1905" cy="3507104"/>
            </a:xfrm>
            <a:custGeom>
              <a:avLst/>
              <a:gdLst/>
              <a:ahLst/>
              <a:cxnLst/>
              <a:rect l="l" t="t" r="r" b="b"/>
              <a:pathLst>
                <a:path w="1905" h="3507104">
                  <a:moveTo>
                    <a:pt x="0" y="0"/>
                  </a:moveTo>
                  <a:lnTo>
                    <a:pt x="1574" y="3507041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0350" y="1658683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76225"/>
                  </a:moveTo>
                  <a:lnTo>
                    <a:pt x="44411" y="0"/>
                  </a:lnTo>
                  <a:lnTo>
                    <a:pt x="88900" y="761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049" y="5180012"/>
              <a:ext cx="5585460" cy="0"/>
            </a:xfrm>
            <a:custGeom>
              <a:avLst/>
              <a:gdLst/>
              <a:ahLst/>
              <a:cxnLst/>
              <a:rect l="l" t="t" r="r" b="b"/>
              <a:pathLst>
                <a:path w="5585459">
                  <a:moveTo>
                    <a:pt x="0" y="0"/>
                  </a:moveTo>
                  <a:lnTo>
                    <a:pt x="5585079" y="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40928" y="513556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0624" y="2057399"/>
              <a:ext cx="2492375" cy="2179955"/>
            </a:xfrm>
            <a:custGeom>
              <a:avLst/>
              <a:gdLst/>
              <a:ahLst/>
              <a:cxnLst/>
              <a:rect l="l" t="t" r="r" b="b"/>
              <a:pathLst>
                <a:path w="2492375" h="2179954">
                  <a:moveTo>
                    <a:pt x="0" y="2179637"/>
                  </a:moveTo>
                  <a:lnTo>
                    <a:pt x="17249" y="2144610"/>
                  </a:lnTo>
                  <a:lnTo>
                    <a:pt x="34872" y="2109607"/>
                  </a:lnTo>
                  <a:lnTo>
                    <a:pt x="53238" y="2074649"/>
                  </a:lnTo>
                  <a:lnTo>
                    <a:pt x="72721" y="2039760"/>
                  </a:lnTo>
                  <a:lnTo>
                    <a:pt x="93693" y="2004962"/>
                  </a:lnTo>
                  <a:lnTo>
                    <a:pt x="116527" y="1970279"/>
                  </a:lnTo>
                  <a:lnTo>
                    <a:pt x="141593" y="1935732"/>
                  </a:lnTo>
                  <a:lnTo>
                    <a:pt x="169265" y="1901345"/>
                  </a:lnTo>
                  <a:lnTo>
                    <a:pt x="199915" y="1867141"/>
                  </a:lnTo>
                  <a:lnTo>
                    <a:pt x="233915" y="1833141"/>
                  </a:lnTo>
                  <a:lnTo>
                    <a:pt x="271637" y="1799370"/>
                  </a:lnTo>
                  <a:lnTo>
                    <a:pt x="313453" y="1765850"/>
                  </a:lnTo>
                  <a:lnTo>
                    <a:pt x="359736" y="1732603"/>
                  </a:lnTo>
                  <a:lnTo>
                    <a:pt x="410858" y="1699652"/>
                  </a:lnTo>
                  <a:lnTo>
                    <a:pt x="467191" y="1667020"/>
                  </a:lnTo>
                  <a:lnTo>
                    <a:pt x="529107" y="1634731"/>
                  </a:lnTo>
                  <a:lnTo>
                    <a:pt x="597540" y="1604969"/>
                  </a:lnTo>
                  <a:lnTo>
                    <a:pt x="635663" y="1591030"/>
                  </a:lnTo>
                  <a:lnTo>
                    <a:pt x="676152" y="1577636"/>
                  </a:lnTo>
                  <a:lnTo>
                    <a:pt x="718827" y="1564727"/>
                  </a:lnTo>
                  <a:lnTo>
                    <a:pt x="763509" y="1552242"/>
                  </a:lnTo>
                  <a:lnTo>
                    <a:pt x="810020" y="1540119"/>
                  </a:lnTo>
                  <a:lnTo>
                    <a:pt x="858180" y="1528298"/>
                  </a:lnTo>
                  <a:lnTo>
                    <a:pt x="907810" y="1516717"/>
                  </a:lnTo>
                  <a:lnTo>
                    <a:pt x="958732" y="1505315"/>
                  </a:lnTo>
                  <a:lnTo>
                    <a:pt x="1010767" y="1494032"/>
                  </a:lnTo>
                  <a:lnTo>
                    <a:pt x="1063734" y="1482806"/>
                  </a:lnTo>
                  <a:lnTo>
                    <a:pt x="1117457" y="1471576"/>
                  </a:lnTo>
                  <a:lnTo>
                    <a:pt x="1171754" y="1460282"/>
                  </a:lnTo>
                  <a:lnTo>
                    <a:pt x="1226448" y="1448861"/>
                  </a:lnTo>
                  <a:lnTo>
                    <a:pt x="1281360" y="1437253"/>
                  </a:lnTo>
                  <a:lnTo>
                    <a:pt x="1336309" y="1425396"/>
                  </a:lnTo>
                  <a:lnTo>
                    <a:pt x="1391119" y="1413231"/>
                  </a:lnTo>
                  <a:lnTo>
                    <a:pt x="1445608" y="1400695"/>
                  </a:lnTo>
                  <a:lnTo>
                    <a:pt x="1499599" y="1387727"/>
                  </a:lnTo>
                  <a:lnTo>
                    <a:pt x="1552912" y="1374267"/>
                  </a:lnTo>
                  <a:lnTo>
                    <a:pt x="1605369" y="1360254"/>
                  </a:lnTo>
                  <a:lnTo>
                    <a:pt x="1656790" y="1345625"/>
                  </a:lnTo>
                  <a:lnTo>
                    <a:pt x="1706996" y="1330321"/>
                  </a:lnTo>
                  <a:lnTo>
                    <a:pt x="1755809" y="1314280"/>
                  </a:lnTo>
                  <a:lnTo>
                    <a:pt x="1803049" y="1297441"/>
                  </a:lnTo>
                  <a:lnTo>
                    <a:pt x="1848537" y="1279743"/>
                  </a:lnTo>
                  <a:lnTo>
                    <a:pt x="1892095" y="1261124"/>
                  </a:lnTo>
                  <a:lnTo>
                    <a:pt x="1933543" y="1241525"/>
                  </a:lnTo>
                  <a:lnTo>
                    <a:pt x="1972703" y="1220883"/>
                  </a:lnTo>
                  <a:lnTo>
                    <a:pt x="2009394" y="1199138"/>
                  </a:lnTo>
                  <a:lnTo>
                    <a:pt x="2043439" y="1176228"/>
                  </a:lnTo>
                  <a:lnTo>
                    <a:pt x="2074659" y="1152093"/>
                  </a:lnTo>
                  <a:lnTo>
                    <a:pt x="2277971" y="857137"/>
                  </a:lnTo>
                  <a:lnTo>
                    <a:pt x="2406222" y="473876"/>
                  </a:lnTo>
                  <a:lnTo>
                    <a:pt x="2473121" y="141700"/>
                  </a:lnTo>
                  <a:lnTo>
                    <a:pt x="2492375" y="0"/>
                  </a:lnTo>
                </a:path>
              </a:pathLst>
            </a:custGeom>
            <a:ln w="38100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399" y="2133599"/>
              <a:ext cx="3200400" cy="3048000"/>
            </a:xfrm>
            <a:custGeom>
              <a:avLst/>
              <a:gdLst/>
              <a:ahLst/>
              <a:cxnLst/>
              <a:rect l="l" t="t" r="r" b="b"/>
              <a:pathLst>
                <a:path w="3200400" h="3048000">
                  <a:moveTo>
                    <a:pt x="0" y="3048000"/>
                  </a:moveTo>
                  <a:lnTo>
                    <a:pt x="16850" y="3010680"/>
                  </a:lnTo>
                  <a:lnTo>
                    <a:pt x="33911" y="2973375"/>
                  </a:lnTo>
                  <a:lnTo>
                    <a:pt x="51395" y="2936097"/>
                  </a:lnTo>
                  <a:lnTo>
                    <a:pt x="69514" y="2898862"/>
                  </a:lnTo>
                  <a:lnTo>
                    <a:pt x="88478" y="2861683"/>
                  </a:lnTo>
                  <a:lnTo>
                    <a:pt x="108499" y="2824575"/>
                  </a:lnTo>
                  <a:lnTo>
                    <a:pt x="129788" y="2787551"/>
                  </a:lnTo>
                  <a:lnTo>
                    <a:pt x="152558" y="2750625"/>
                  </a:lnTo>
                  <a:lnTo>
                    <a:pt x="177018" y="2713813"/>
                  </a:lnTo>
                  <a:lnTo>
                    <a:pt x="203381" y="2677127"/>
                  </a:lnTo>
                  <a:lnTo>
                    <a:pt x="231859" y="2640583"/>
                  </a:lnTo>
                  <a:lnTo>
                    <a:pt x="262661" y="2604193"/>
                  </a:lnTo>
                  <a:lnTo>
                    <a:pt x="296001" y="2567973"/>
                  </a:lnTo>
                  <a:lnTo>
                    <a:pt x="332089" y="2531936"/>
                  </a:lnTo>
                  <a:lnTo>
                    <a:pt x="371136" y="2496097"/>
                  </a:lnTo>
                  <a:lnTo>
                    <a:pt x="413354" y="2460469"/>
                  </a:lnTo>
                  <a:lnTo>
                    <a:pt x="458955" y="2425068"/>
                  </a:lnTo>
                  <a:lnTo>
                    <a:pt x="508150" y="2389905"/>
                  </a:lnTo>
                  <a:lnTo>
                    <a:pt x="561150" y="2354997"/>
                  </a:lnTo>
                  <a:lnTo>
                    <a:pt x="618167" y="2320357"/>
                  </a:lnTo>
                  <a:lnTo>
                    <a:pt x="679411" y="2286000"/>
                  </a:lnTo>
                  <a:lnTo>
                    <a:pt x="745617" y="2253733"/>
                  </a:lnTo>
                  <a:lnTo>
                    <a:pt x="781753" y="2238403"/>
                  </a:lnTo>
                  <a:lnTo>
                    <a:pt x="819772" y="2223559"/>
                  </a:lnTo>
                  <a:lnTo>
                    <a:pt x="859570" y="2209160"/>
                  </a:lnTo>
                  <a:lnTo>
                    <a:pt x="901044" y="2195169"/>
                  </a:lnTo>
                  <a:lnTo>
                    <a:pt x="944090" y="2181547"/>
                  </a:lnTo>
                  <a:lnTo>
                    <a:pt x="988604" y="2168255"/>
                  </a:lnTo>
                  <a:lnTo>
                    <a:pt x="1034481" y="2155255"/>
                  </a:lnTo>
                  <a:lnTo>
                    <a:pt x="1081619" y="2142507"/>
                  </a:lnTo>
                  <a:lnTo>
                    <a:pt x="1129912" y="2129974"/>
                  </a:lnTo>
                  <a:lnTo>
                    <a:pt x="1179258" y="2117617"/>
                  </a:lnTo>
                  <a:lnTo>
                    <a:pt x="1229552" y="2105397"/>
                  </a:lnTo>
                  <a:lnTo>
                    <a:pt x="1280690" y="2093276"/>
                  </a:lnTo>
                  <a:lnTo>
                    <a:pt x="1332569" y="2081214"/>
                  </a:lnTo>
                  <a:lnTo>
                    <a:pt x="1385085" y="2069174"/>
                  </a:lnTo>
                  <a:lnTo>
                    <a:pt x="1438133" y="2057117"/>
                  </a:lnTo>
                  <a:lnTo>
                    <a:pt x="1491610" y="2045004"/>
                  </a:lnTo>
                  <a:lnTo>
                    <a:pt x="1545412" y="2032796"/>
                  </a:lnTo>
                  <a:lnTo>
                    <a:pt x="1599435" y="2020455"/>
                  </a:lnTo>
                  <a:lnTo>
                    <a:pt x="1653576" y="2007943"/>
                  </a:lnTo>
                  <a:lnTo>
                    <a:pt x="1707729" y="1995220"/>
                  </a:lnTo>
                  <a:lnTo>
                    <a:pt x="1761792" y="1982248"/>
                  </a:lnTo>
                  <a:lnTo>
                    <a:pt x="1815660" y="1968989"/>
                  </a:lnTo>
                  <a:lnTo>
                    <a:pt x="1869230" y="1955404"/>
                  </a:lnTo>
                  <a:lnTo>
                    <a:pt x="1922398" y="1941453"/>
                  </a:lnTo>
                  <a:lnTo>
                    <a:pt x="1975059" y="1927100"/>
                  </a:lnTo>
                  <a:lnTo>
                    <a:pt x="2027110" y="1912305"/>
                  </a:lnTo>
                  <a:lnTo>
                    <a:pt x="2078447" y="1897029"/>
                  </a:lnTo>
                  <a:lnTo>
                    <a:pt x="2128967" y="1881233"/>
                  </a:lnTo>
                  <a:lnTo>
                    <a:pt x="2178564" y="1864880"/>
                  </a:lnTo>
                  <a:lnTo>
                    <a:pt x="2227136" y="1847931"/>
                  </a:lnTo>
                  <a:lnTo>
                    <a:pt x="2274578" y="1830347"/>
                  </a:lnTo>
                  <a:lnTo>
                    <a:pt x="2320787" y="1812089"/>
                  </a:lnTo>
                  <a:lnTo>
                    <a:pt x="2365658" y="1793118"/>
                  </a:lnTo>
                  <a:lnTo>
                    <a:pt x="2409088" y="1773397"/>
                  </a:lnTo>
                  <a:lnTo>
                    <a:pt x="2450973" y="1752887"/>
                  </a:lnTo>
                  <a:lnTo>
                    <a:pt x="2491209" y="1731548"/>
                  </a:lnTo>
                  <a:lnTo>
                    <a:pt x="2529691" y="1709343"/>
                  </a:lnTo>
                  <a:lnTo>
                    <a:pt x="2566317" y="1686233"/>
                  </a:lnTo>
                  <a:lnTo>
                    <a:pt x="2600982" y="1662178"/>
                  </a:lnTo>
                  <a:lnTo>
                    <a:pt x="2633583" y="1637141"/>
                  </a:lnTo>
                  <a:lnTo>
                    <a:pt x="2664015" y="1611083"/>
                  </a:lnTo>
                  <a:lnTo>
                    <a:pt x="2925083" y="1198617"/>
                  </a:lnTo>
                  <a:lnTo>
                    <a:pt x="3089770" y="662666"/>
                  </a:lnTo>
                  <a:lnTo>
                    <a:pt x="3175675" y="198153"/>
                  </a:lnTo>
                  <a:lnTo>
                    <a:pt x="3200400" y="0"/>
                  </a:lnTo>
                </a:path>
              </a:pathLst>
            </a:custGeom>
            <a:ln w="38100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8399" y="4267200"/>
              <a:ext cx="4953000" cy="1905"/>
            </a:xfrm>
            <a:custGeom>
              <a:avLst/>
              <a:gdLst/>
              <a:ahLst/>
              <a:cxnLst/>
              <a:rect l="l" t="t" r="r" b="b"/>
              <a:pathLst>
                <a:path w="4953000" h="1904">
                  <a:moveTo>
                    <a:pt x="0" y="0"/>
                  </a:moveTo>
                  <a:lnTo>
                    <a:pt x="4953000" y="1587"/>
                  </a:lnTo>
                </a:path>
              </a:pathLst>
            </a:custGeom>
            <a:ln w="317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80295" y="1649793"/>
            <a:ext cx="135209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P</a:t>
            </a:r>
            <a:r>
              <a:rPr sz="2000" b="1" spc="-5" dirty="0">
                <a:latin typeface="Carlito"/>
                <a:cs typeface="Carlito"/>
              </a:rPr>
              <a:t>ri</a:t>
            </a:r>
            <a:r>
              <a:rPr sz="2000" b="1" dirty="0">
                <a:latin typeface="Carlito"/>
                <a:cs typeface="Carlito"/>
              </a:rPr>
              <a:t>ce  </a:t>
            </a:r>
            <a:r>
              <a:rPr sz="2000" b="1" spc="-10" dirty="0">
                <a:latin typeface="Carlito"/>
                <a:cs typeface="Carlito"/>
              </a:rPr>
              <a:t>Cost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2878" y="5277231"/>
            <a:ext cx="1566333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66"/>
                </a:solidFill>
                <a:latin typeface="Carlito"/>
                <a:cs typeface="Carlito"/>
              </a:rPr>
              <a:t>Output</a:t>
            </a:r>
            <a:r>
              <a:rPr sz="2000" b="1" spc="-114" dirty="0">
                <a:solidFill>
                  <a:srgbClr val="FF0066"/>
                </a:solidFill>
                <a:latin typeface="Carlito"/>
                <a:cs typeface="Carlito"/>
              </a:rPr>
              <a:t> </a:t>
            </a:r>
            <a:r>
              <a:rPr sz="2000" b="1" spc="10" dirty="0">
                <a:solidFill>
                  <a:srgbClr val="FF0066"/>
                </a:solidFill>
                <a:latin typeface="Carlito"/>
                <a:cs typeface="Carlito"/>
              </a:rPr>
              <a:t>(Q)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9783" y="5121641"/>
            <a:ext cx="264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660066"/>
                </a:solidFill>
                <a:latin typeface="Carlito"/>
                <a:cs typeface="Carlito"/>
              </a:rPr>
              <a:t>O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48606" y="5016181"/>
            <a:ext cx="220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660066"/>
                </a:solidFill>
                <a:latin typeface="Carlito"/>
                <a:cs typeface="Carlito"/>
              </a:rPr>
              <a:t>X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2878" y="4101770"/>
            <a:ext cx="729213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60066"/>
                </a:solidFill>
                <a:latin typeface="Carlito"/>
                <a:cs typeface="Carlito"/>
              </a:rPr>
              <a:t>FC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0301" y="1845106"/>
            <a:ext cx="809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660066"/>
                </a:solidFill>
                <a:latin typeface="Carlito"/>
                <a:cs typeface="Carlito"/>
              </a:rPr>
              <a:t>VC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0694" y="1551135"/>
            <a:ext cx="792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5" dirty="0">
                <a:solidFill>
                  <a:srgbClr val="660066"/>
                </a:solidFill>
                <a:latin typeface="Carlito"/>
                <a:cs typeface="Carlito"/>
              </a:rPr>
              <a:t>TC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88684" y="4254488"/>
            <a:ext cx="679873" cy="936625"/>
            <a:chOff x="1941512" y="4254487"/>
            <a:chExt cx="509905" cy="936625"/>
          </a:xfrm>
        </p:grpSpPr>
        <p:sp>
          <p:nvSpPr>
            <p:cNvPr id="19" name="object 19"/>
            <p:cNvSpPr/>
            <p:nvPr/>
          </p:nvSpPr>
          <p:spPr>
            <a:xfrm>
              <a:off x="1954212" y="4267187"/>
              <a:ext cx="484505" cy="911225"/>
            </a:xfrm>
            <a:custGeom>
              <a:avLst/>
              <a:gdLst/>
              <a:ahLst/>
              <a:cxnLst/>
              <a:rect l="l" t="t" r="r" b="b"/>
              <a:pathLst>
                <a:path w="484505" h="911225">
                  <a:moveTo>
                    <a:pt x="242100" y="0"/>
                  </a:moveTo>
                  <a:lnTo>
                    <a:pt x="0" y="242100"/>
                  </a:lnTo>
                  <a:lnTo>
                    <a:pt x="121043" y="242100"/>
                  </a:lnTo>
                  <a:lnTo>
                    <a:pt x="121043" y="669137"/>
                  </a:lnTo>
                  <a:lnTo>
                    <a:pt x="0" y="669137"/>
                  </a:lnTo>
                  <a:lnTo>
                    <a:pt x="242100" y="911224"/>
                  </a:lnTo>
                  <a:lnTo>
                    <a:pt x="484187" y="669137"/>
                  </a:lnTo>
                  <a:lnTo>
                    <a:pt x="363143" y="669137"/>
                  </a:lnTo>
                  <a:lnTo>
                    <a:pt x="363143" y="242100"/>
                  </a:lnTo>
                  <a:lnTo>
                    <a:pt x="484187" y="242100"/>
                  </a:lnTo>
                  <a:lnTo>
                    <a:pt x="24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4212" y="4267187"/>
              <a:ext cx="484505" cy="911225"/>
            </a:xfrm>
            <a:custGeom>
              <a:avLst/>
              <a:gdLst/>
              <a:ahLst/>
              <a:cxnLst/>
              <a:rect l="l" t="t" r="r" b="b"/>
              <a:pathLst>
                <a:path w="484505" h="911225">
                  <a:moveTo>
                    <a:pt x="0" y="242100"/>
                  </a:moveTo>
                  <a:lnTo>
                    <a:pt x="242100" y="0"/>
                  </a:lnTo>
                  <a:lnTo>
                    <a:pt x="484187" y="242100"/>
                  </a:lnTo>
                  <a:lnTo>
                    <a:pt x="363143" y="242100"/>
                  </a:lnTo>
                  <a:lnTo>
                    <a:pt x="363143" y="669137"/>
                  </a:lnTo>
                  <a:lnTo>
                    <a:pt x="484187" y="669137"/>
                  </a:lnTo>
                  <a:lnTo>
                    <a:pt x="242100" y="911224"/>
                  </a:lnTo>
                  <a:lnTo>
                    <a:pt x="0" y="669137"/>
                  </a:lnTo>
                  <a:lnTo>
                    <a:pt x="121043" y="669137"/>
                  </a:lnTo>
                  <a:lnTo>
                    <a:pt x="121043" y="242100"/>
                  </a:lnTo>
                  <a:lnTo>
                    <a:pt x="0" y="242100"/>
                  </a:lnTo>
                  <a:close/>
                </a:path>
              </a:pathLst>
            </a:custGeom>
            <a:ln w="25400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83400" y="4379911"/>
            <a:ext cx="922217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F</a:t>
            </a:r>
            <a:r>
              <a:rPr sz="2000" b="1" spc="-5" dirty="0">
                <a:latin typeface="Carlito"/>
                <a:cs typeface="Carlito"/>
              </a:rPr>
              <a:t>i</a:t>
            </a:r>
            <a:r>
              <a:rPr sz="2000" b="1" spc="-45" dirty="0">
                <a:latin typeface="Carlito"/>
                <a:cs typeface="Carlito"/>
              </a:rPr>
              <a:t>x</a:t>
            </a:r>
            <a:r>
              <a:rPr sz="2000" b="1" spc="-5" dirty="0">
                <a:latin typeface="Carlito"/>
                <a:cs typeface="Carlito"/>
              </a:rPr>
              <a:t>ed  </a:t>
            </a:r>
            <a:r>
              <a:rPr sz="2000" b="1" spc="-10" dirty="0">
                <a:latin typeface="Carlito"/>
                <a:cs typeface="Carlito"/>
              </a:rPr>
              <a:t>Cost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7980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299" y="685801"/>
            <a:ext cx="1030901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Short </a:t>
            </a:r>
            <a:r>
              <a:rPr sz="3200" b="1" dirty="0"/>
              <a:t>Run </a:t>
            </a:r>
            <a:r>
              <a:rPr sz="3200" b="1" spc="-60" dirty="0"/>
              <a:t>Average</a:t>
            </a:r>
            <a:r>
              <a:rPr sz="3200" b="1" spc="-15" dirty="0"/>
              <a:t> </a:t>
            </a:r>
            <a:r>
              <a:rPr sz="3200" b="1" spc="-20" dirty="0"/>
              <a:t>Costs</a:t>
            </a:r>
            <a:endParaRPr sz="3200" b="1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46980"/>
            <a:ext cx="68333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04799" y="1417638"/>
            <a:ext cx="9491981" cy="4297363"/>
            <a:chOff x="228599" y="1417637"/>
            <a:chExt cx="7118986" cy="4297363"/>
          </a:xfrm>
        </p:grpSpPr>
        <p:sp>
          <p:nvSpPr>
            <p:cNvPr id="4" name="object 4"/>
            <p:cNvSpPr/>
            <p:nvPr/>
          </p:nvSpPr>
          <p:spPr>
            <a:xfrm>
              <a:off x="1948446" y="1417637"/>
              <a:ext cx="2623820" cy="1529080"/>
            </a:xfrm>
            <a:custGeom>
              <a:avLst/>
              <a:gdLst/>
              <a:ahLst/>
              <a:cxnLst/>
              <a:rect l="l" t="t" r="r" b="b"/>
              <a:pathLst>
                <a:path w="2623820" h="1529080">
                  <a:moveTo>
                    <a:pt x="2623553" y="0"/>
                  </a:moveTo>
                  <a:lnTo>
                    <a:pt x="0" y="1528838"/>
                  </a:lnTo>
                </a:path>
              </a:pathLst>
            </a:custGeom>
            <a:ln w="508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8459" y="2792945"/>
              <a:ext cx="176530" cy="153670"/>
            </a:xfrm>
            <a:custGeom>
              <a:avLst/>
              <a:gdLst/>
              <a:ahLst/>
              <a:cxnLst/>
              <a:rect l="l" t="t" r="r" b="b"/>
              <a:pathLst>
                <a:path w="176530" h="153669">
                  <a:moveTo>
                    <a:pt x="176428" y="153619"/>
                  </a:moveTo>
                  <a:lnTo>
                    <a:pt x="0" y="153530"/>
                  </a:lnTo>
                  <a:lnTo>
                    <a:pt x="86918" y="0"/>
                  </a:lnTo>
                </a:path>
              </a:pathLst>
            </a:custGeom>
            <a:ln w="508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0488" y="1419225"/>
              <a:ext cx="3175" cy="2037714"/>
            </a:xfrm>
            <a:custGeom>
              <a:avLst/>
              <a:gdLst/>
              <a:ahLst/>
              <a:cxnLst/>
              <a:rect l="l" t="t" r="r" b="b"/>
              <a:pathLst>
                <a:path w="3175" h="2037714">
                  <a:moveTo>
                    <a:pt x="3098" y="0"/>
                  </a:moveTo>
                  <a:lnTo>
                    <a:pt x="0" y="2037270"/>
                  </a:lnTo>
                </a:path>
              </a:pathLst>
            </a:custGeom>
            <a:ln w="507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1829" y="3303955"/>
              <a:ext cx="177800" cy="153035"/>
            </a:xfrm>
            <a:custGeom>
              <a:avLst/>
              <a:gdLst/>
              <a:ahLst/>
              <a:cxnLst/>
              <a:rect l="l" t="t" r="r" b="b"/>
              <a:pathLst>
                <a:path w="177800" h="153035">
                  <a:moveTo>
                    <a:pt x="177800" y="279"/>
                  </a:moveTo>
                  <a:lnTo>
                    <a:pt x="88658" y="152539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0" y="1417637"/>
              <a:ext cx="2775585" cy="1530350"/>
            </a:xfrm>
            <a:custGeom>
              <a:avLst/>
              <a:gdLst/>
              <a:ahLst/>
              <a:cxnLst/>
              <a:rect l="l" t="t" r="r" b="b"/>
              <a:pathLst>
                <a:path w="2775584" h="1530350">
                  <a:moveTo>
                    <a:pt x="0" y="0"/>
                  </a:moveTo>
                  <a:lnTo>
                    <a:pt x="2775356" y="1529880"/>
                  </a:lnTo>
                </a:path>
              </a:pathLst>
            </a:custGeom>
            <a:ln w="508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70979" y="2796095"/>
              <a:ext cx="176530" cy="156210"/>
            </a:xfrm>
            <a:custGeom>
              <a:avLst/>
              <a:gdLst/>
              <a:ahLst/>
              <a:cxnLst/>
              <a:rect l="l" t="t" r="r" b="b"/>
              <a:pathLst>
                <a:path w="176529" h="156210">
                  <a:moveTo>
                    <a:pt x="0" y="155714"/>
                  </a:moveTo>
                  <a:lnTo>
                    <a:pt x="176377" y="151422"/>
                  </a:lnTo>
                  <a:lnTo>
                    <a:pt x="85826" y="0"/>
                  </a:lnTo>
                </a:path>
              </a:pathLst>
            </a:custGeom>
            <a:ln w="508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599" y="3048000"/>
              <a:ext cx="2590800" cy="2667000"/>
            </a:xfrm>
            <a:custGeom>
              <a:avLst/>
              <a:gdLst/>
              <a:ahLst/>
              <a:cxnLst/>
              <a:rect l="l" t="t" r="r" b="b"/>
              <a:pathLst>
                <a:path w="2590800" h="2667000">
                  <a:moveTo>
                    <a:pt x="0" y="1333500"/>
                  </a:moveTo>
                  <a:lnTo>
                    <a:pt x="854" y="1284613"/>
                  </a:lnTo>
                  <a:lnTo>
                    <a:pt x="3397" y="1236170"/>
                  </a:lnTo>
                  <a:lnTo>
                    <a:pt x="7601" y="1188200"/>
                  </a:lnTo>
                  <a:lnTo>
                    <a:pt x="13435" y="1140733"/>
                  </a:lnTo>
                  <a:lnTo>
                    <a:pt x="20870" y="1093801"/>
                  </a:lnTo>
                  <a:lnTo>
                    <a:pt x="29878" y="1047432"/>
                  </a:lnTo>
                  <a:lnTo>
                    <a:pt x="40428" y="1001657"/>
                  </a:lnTo>
                  <a:lnTo>
                    <a:pt x="52492" y="956506"/>
                  </a:lnTo>
                  <a:lnTo>
                    <a:pt x="66040" y="912010"/>
                  </a:lnTo>
                  <a:lnTo>
                    <a:pt x="81043" y="868198"/>
                  </a:lnTo>
                  <a:lnTo>
                    <a:pt x="97472" y="825100"/>
                  </a:lnTo>
                  <a:lnTo>
                    <a:pt x="115297" y="782747"/>
                  </a:lnTo>
                  <a:lnTo>
                    <a:pt x="134490" y="741168"/>
                  </a:lnTo>
                  <a:lnTo>
                    <a:pt x="155020" y="700395"/>
                  </a:lnTo>
                  <a:lnTo>
                    <a:pt x="176860" y="660456"/>
                  </a:lnTo>
                  <a:lnTo>
                    <a:pt x="199978" y="621382"/>
                  </a:lnTo>
                  <a:lnTo>
                    <a:pt x="224347" y="583204"/>
                  </a:lnTo>
                  <a:lnTo>
                    <a:pt x="249937" y="545951"/>
                  </a:lnTo>
                  <a:lnTo>
                    <a:pt x="276718" y="509654"/>
                  </a:lnTo>
                  <a:lnTo>
                    <a:pt x="304662" y="474342"/>
                  </a:lnTo>
                  <a:lnTo>
                    <a:pt x="333738" y="440046"/>
                  </a:lnTo>
                  <a:lnTo>
                    <a:pt x="363919" y="406796"/>
                  </a:lnTo>
                  <a:lnTo>
                    <a:pt x="395174" y="374621"/>
                  </a:lnTo>
                  <a:lnTo>
                    <a:pt x="427474" y="343553"/>
                  </a:lnTo>
                  <a:lnTo>
                    <a:pt x="460790" y="313622"/>
                  </a:lnTo>
                  <a:lnTo>
                    <a:pt x="495093" y="284856"/>
                  </a:lnTo>
                  <a:lnTo>
                    <a:pt x="530353" y="257287"/>
                  </a:lnTo>
                  <a:lnTo>
                    <a:pt x="566542" y="230945"/>
                  </a:lnTo>
                  <a:lnTo>
                    <a:pt x="603629" y="205860"/>
                  </a:lnTo>
                  <a:lnTo>
                    <a:pt x="641587" y="182061"/>
                  </a:lnTo>
                  <a:lnTo>
                    <a:pt x="680384" y="159580"/>
                  </a:lnTo>
                  <a:lnTo>
                    <a:pt x="719993" y="138445"/>
                  </a:lnTo>
                  <a:lnTo>
                    <a:pt x="760383" y="118688"/>
                  </a:lnTo>
                  <a:lnTo>
                    <a:pt x="801526" y="100339"/>
                  </a:lnTo>
                  <a:lnTo>
                    <a:pt x="843393" y="83426"/>
                  </a:lnTo>
                  <a:lnTo>
                    <a:pt x="885953" y="67982"/>
                  </a:lnTo>
                  <a:lnTo>
                    <a:pt x="929178" y="54036"/>
                  </a:lnTo>
                  <a:lnTo>
                    <a:pt x="973039" y="41617"/>
                  </a:lnTo>
                  <a:lnTo>
                    <a:pt x="1017506" y="30756"/>
                  </a:lnTo>
                  <a:lnTo>
                    <a:pt x="1062550" y="21484"/>
                  </a:lnTo>
                  <a:lnTo>
                    <a:pt x="1108141" y="13830"/>
                  </a:lnTo>
                  <a:lnTo>
                    <a:pt x="1154251" y="7824"/>
                  </a:lnTo>
                  <a:lnTo>
                    <a:pt x="1200851" y="3497"/>
                  </a:lnTo>
                  <a:lnTo>
                    <a:pt x="1247910" y="879"/>
                  </a:lnTo>
                  <a:lnTo>
                    <a:pt x="1295400" y="0"/>
                  </a:lnTo>
                  <a:lnTo>
                    <a:pt x="1342889" y="879"/>
                  </a:lnTo>
                  <a:lnTo>
                    <a:pt x="1389948" y="3497"/>
                  </a:lnTo>
                  <a:lnTo>
                    <a:pt x="1436548" y="7824"/>
                  </a:lnTo>
                  <a:lnTo>
                    <a:pt x="1482658" y="13830"/>
                  </a:lnTo>
                  <a:lnTo>
                    <a:pt x="1528249" y="21484"/>
                  </a:lnTo>
                  <a:lnTo>
                    <a:pt x="1573293" y="30756"/>
                  </a:lnTo>
                  <a:lnTo>
                    <a:pt x="1617760" y="41617"/>
                  </a:lnTo>
                  <a:lnTo>
                    <a:pt x="1661621" y="54036"/>
                  </a:lnTo>
                  <a:lnTo>
                    <a:pt x="1704846" y="67982"/>
                  </a:lnTo>
                  <a:lnTo>
                    <a:pt x="1747406" y="83426"/>
                  </a:lnTo>
                  <a:lnTo>
                    <a:pt x="1789273" y="100339"/>
                  </a:lnTo>
                  <a:lnTo>
                    <a:pt x="1830416" y="118688"/>
                  </a:lnTo>
                  <a:lnTo>
                    <a:pt x="1870806" y="138445"/>
                  </a:lnTo>
                  <a:lnTo>
                    <a:pt x="1910415" y="159580"/>
                  </a:lnTo>
                  <a:lnTo>
                    <a:pt x="1949212" y="182061"/>
                  </a:lnTo>
                  <a:lnTo>
                    <a:pt x="1987170" y="205860"/>
                  </a:lnTo>
                  <a:lnTo>
                    <a:pt x="2024257" y="230945"/>
                  </a:lnTo>
                  <a:lnTo>
                    <a:pt x="2060446" y="257287"/>
                  </a:lnTo>
                  <a:lnTo>
                    <a:pt x="2095706" y="284856"/>
                  </a:lnTo>
                  <a:lnTo>
                    <a:pt x="2130009" y="313622"/>
                  </a:lnTo>
                  <a:lnTo>
                    <a:pt x="2163325" y="343553"/>
                  </a:lnTo>
                  <a:lnTo>
                    <a:pt x="2195625" y="374621"/>
                  </a:lnTo>
                  <a:lnTo>
                    <a:pt x="2226880" y="406796"/>
                  </a:lnTo>
                  <a:lnTo>
                    <a:pt x="2257061" y="440046"/>
                  </a:lnTo>
                  <a:lnTo>
                    <a:pt x="2286137" y="474342"/>
                  </a:lnTo>
                  <a:lnTo>
                    <a:pt x="2314081" y="509654"/>
                  </a:lnTo>
                  <a:lnTo>
                    <a:pt x="2340862" y="545951"/>
                  </a:lnTo>
                  <a:lnTo>
                    <a:pt x="2366452" y="583204"/>
                  </a:lnTo>
                  <a:lnTo>
                    <a:pt x="2390821" y="621382"/>
                  </a:lnTo>
                  <a:lnTo>
                    <a:pt x="2413939" y="660456"/>
                  </a:lnTo>
                  <a:lnTo>
                    <a:pt x="2435779" y="700395"/>
                  </a:lnTo>
                  <a:lnTo>
                    <a:pt x="2456309" y="741168"/>
                  </a:lnTo>
                  <a:lnTo>
                    <a:pt x="2475502" y="782747"/>
                  </a:lnTo>
                  <a:lnTo>
                    <a:pt x="2493327" y="825100"/>
                  </a:lnTo>
                  <a:lnTo>
                    <a:pt x="2509756" y="868198"/>
                  </a:lnTo>
                  <a:lnTo>
                    <a:pt x="2524759" y="912010"/>
                  </a:lnTo>
                  <a:lnTo>
                    <a:pt x="2538307" y="956506"/>
                  </a:lnTo>
                  <a:lnTo>
                    <a:pt x="2550371" y="1001657"/>
                  </a:lnTo>
                  <a:lnTo>
                    <a:pt x="2560921" y="1047432"/>
                  </a:lnTo>
                  <a:lnTo>
                    <a:pt x="2569929" y="1093801"/>
                  </a:lnTo>
                  <a:lnTo>
                    <a:pt x="2577364" y="1140733"/>
                  </a:lnTo>
                  <a:lnTo>
                    <a:pt x="2583198" y="1188200"/>
                  </a:lnTo>
                  <a:lnTo>
                    <a:pt x="2587402" y="1236170"/>
                  </a:lnTo>
                  <a:lnTo>
                    <a:pt x="2589945" y="1284613"/>
                  </a:lnTo>
                  <a:lnTo>
                    <a:pt x="2590800" y="1333500"/>
                  </a:lnTo>
                  <a:lnTo>
                    <a:pt x="2589945" y="1382386"/>
                  </a:lnTo>
                  <a:lnTo>
                    <a:pt x="2587402" y="1430829"/>
                  </a:lnTo>
                  <a:lnTo>
                    <a:pt x="2583198" y="1478799"/>
                  </a:lnTo>
                  <a:lnTo>
                    <a:pt x="2577364" y="1526266"/>
                  </a:lnTo>
                  <a:lnTo>
                    <a:pt x="2569929" y="1573198"/>
                  </a:lnTo>
                  <a:lnTo>
                    <a:pt x="2560921" y="1619567"/>
                  </a:lnTo>
                  <a:lnTo>
                    <a:pt x="2550371" y="1665342"/>
                  </a:lnTo>
                  <a:lnTo>
                    <a:pt x="2538307" y="1710493"/>
                  </a:lnTo>
                  <a:lnTo>
                    <a:pt x="2524759" y="1754989"/>
                  </a:lnTo>
                  <a:lnTo>
                    <a:pt x="2509756" y="1798801"/>
                  </a:lnTo>
                  <a:lnTo>
                    <a:pt x="2493327" y="1841899"/>
                  </a:lnTo>
                  <a:lnTo>
                    <a:pt x="2475502" y="1884252"/>
                  </a:lnTo>
                  <a:lnTo>
                    <a:pt x="2456309" y="1925831"/>
                  </a:lnTo>
                  <a:lnTo>
                    <a:pt x="2435779" y="1966604"/>
                  </a:lnTo>
                  <a:lnTo>
                    <a:pt x="2413939" y="2006543"/>
                  </a:lnTo>
                  <a:lnTo>
                    <a:pt x="2390821" y="2045617"/>
                  </a:lnTo>
                  <a:lnTo>
                    <a:pt x="2366452" y="2083795"/>
                  </a:lnTo>
                  <a:lnTo>
                    <a:pt x="2340862" y="2121048"/>
                  </a:lnTo>
                  <a:lnTo>
                    <a:pt x="2314081" y="2157345"/>
                  </a:lnTo>
                  <a:lnTo>
                    <a:pt x="2286137" y="2192657"/>
                  </a:lnTo>
                  <a:lnTo>
                    <a:pt x="2257061" y="2226953"/>
                  </a:lnTo>
                  <a:lnTo>
                    <a:pt x="2226880" y="2260203"/>
                  </a:lnTo>
                  <a:lnTo>
                    <a:pt x="2195625" y="2292378"/>
                  </a:lnTo>
                  <a:lnTo>
                    <a:pt x="2163325" y="2323446"/>
                  </a:lnTo>
                  <a:lnTo>
                    <a:pt x="2130009" y="2353377"/>
                  </a:lnTo>
                  <a:lnTo>
                    <a:pt x="2095706" y="2382143"/>
                  </a:lnTo>
                  <a:lnTo>
                    <a:pt x="2060446" y="2409712"/>
                  </a:lnTo>
                  <a:lnTo>
                    <a:pt x="2024257" y="2436054"/>
                  </a:lnTo>
                  <a:lnTo>
                    <a:pt x="1987170" y="2461139"/>
                  </a:lnTo>
                  <a:lnTo>
                    <a:pt x="1949212" y="2484938"/>
                  </a:lnTo>
                  <a:lnTo>
                    <a:pt x="1910415" y="2507419"/>
                  </a:lnTo>
                  <a:lnTo>
                    <a:pt x="1870806" y="2528554"/>
                  </a:lnTo>
                  <a:lnTo>
                    <a:pt x="1830416" y="2548311"/>
                  </a:lnTo>
                  <a:lnTo>
                    <a:pt x="1789273" y="2566660"/>
                  </a:lnTo>
                  <a:lnTo>
                    <a:pt x="1747406" y="2583573"/>
                  </a:lnTo>
                  <a:lnTo>
                    <a:pt x="1704846" y="2599017"/>
                  </a:lnTo>
                  <a:lnTo>
                    <a:pt x="1661621" y="2612963"/>
                  </a:lnTo>
                  <a:lnTo>
                    <a:pt x="1617760" y="2625382"/>
                  </a:lnTo>
                  <a:lnTo>
                    <a:pt x="1573293" y="2636243"/>
                  </a:lnTo>
                  <a:lnTo>
                    <a:pt x="1528249" y="2645515"/>
                  </a:lnTo>
                  <a:lnTo>
                    <a:pt x="1482658" y="2653169"/>
                  </a:lnTo>
                  <a:lnTo>
                    <a:pt x="1436548" y="2659175"/>
                  </a:lnTo>
                  <a:lnTo>
                    <a:pt x="1389948" y="2663502"/>
                  </a:lnTo>
                  <a:lnTo>
                    <a:pt x="1342889" y="2666120"/>
                  </a:lnTo>
                  <a:lnTo>
                    <a:pt x="1295400" y="2667000"/>
                  </a:lnTo>
                  <a:lnTo>
                    <a:pt x="1247910" y="2666120"/>
                  </a:lnTo>
                  <a:lnTo>
                    <a:pt x="1200851" y="2663502"/>
                  </a:lnTo>
                  <a:lnTo>
                    <a:pt x="1154251" y="2659175"/>
                  </a:lnTo>
                  <a:lnTo>
                    <a:pt x="1108141" y="2653169"/>
                  </a:lnTo>
                  <a:lnTo>
                    <a:pt x="1062550" y="2645515"/>
                  </a:lnTo>
                  <a:lnTo>
                    <a:pt x="1017506" y="2636243"/>
                  </a:lnTo>
                  <a:lnTo>
                    <a:pt x="973039" y="2625382"/>
                  </a:lnTo>
                  <a:lnTo>
                    <a:pt x="929178" y="2612963"/>
                  </a:lnTo>
                  <a:lnTo>
                    <a:pt x="885953" y="2599017"/>
                  </a:lnTo>
                  <a:lnTo>
                    <a:pt x="843393" y="2583573"/>
                  </a:lnTo>
                  <a:lnTo>
                    <a:pt x="801526" y="2566660"/>
                  </a:lnTo>
                  <a:lnTo>
                    <a:pt x="760383" y="2548311"/>
                  </a:lnTo>
                  <a:lnTo>
                    <a:pt x="719993" y="2528554"/>
                  </a:lnTo>
                  <a:lnTo>
                    <a:pt x="680384" y="2507419"/>
                  </a:lnTo>
                  <a:lnTo>
                    <a:pt x="641587" y="2484938"/>
                  </a:lnTo>
                  <a:lnTo>
                    <a:pt x="603629" y="2461139"/>
                  </a:lnTo>
                  <a:lnTo>
                    <a:pt x="566542" y="2436054"/>
                  </a:lnTo>
                  <a:lnTo>
                    <a:pt x="530353" y="2409712"/>
                  </a:lnTo>
                  <a:lnTo>
                    <a:pt x="495093" y="2382143"/>
                  </a:lnTo>
                  <a:lnTo>
                    <a:pt x="460790" y="2353377"/>
                  </a:lnTo>
                  <a:lnTo>
                    <a:pt x="427474" y="2323446"/>
                  </a:lnTo>
                  <a:lnTo>
                    <a:pt x="395174" y="2292378"/>
                  </a:lnTo>
                  <a:lnTo>
                    <a:pt x="363919" y="2260203"/>
                  </a:lnTo>
                  <a:lnTo>
                    <a:pt x="333738" y="2226953"/>
                  </a:lnTo>
                  <a:lnTo>
                    <a:pt x="304662" y="2192657"/>
                  </a:lnTo>
                  <a:lnTo>
                    <a:pt x="276718" y="2157345"/>
                  </a:lnTo>
                  <a:lnTo>
                    <a:pt x="249937" y="2121048"/>
                  </a:lnTo>
                  <a:lnTo>
                    <a:pt x="224347" y="2083795"/>
                  </a:lnTo>
                  <a:lnTo>
                    <a:pt x="199978" y="2045617"/>
                  </a:lnTo>
                  <a:lnTo>
                    <a:pt x="176860" y="2006543"/>
                  </a:lnTo>
                  <a:lnTo>
                    <a:pt x="155020" y="1966604"/>
                  </a:lnTo>
                  <a:lnTo>
                    <a:pt x="134490" y="1925831"/>
                  </a:lnTo>
                  <a:lnTo>
                    <a:pt x="115297" y="1884252"/>
                  </a:lnTo>
                  <a:lnTo>
                    <a:pt x="97472" y="1841899"/>
                  </a:lnTo>
                  <a:lnTo>
                    <a:pt x="81043" y="1798801"/>
                  </a:lnTo>
                  <a:lnTo>
                    <a:pt x="66040" y="1754989"/>
                  </a:lnTo>
                  <a:lnTo>
                    <a:pt x="52492" y="1710493"/>
                  </a:lnTo>
                  <a:lnTo>
                    <a:pt x="40428" y="1665342"/>
                  </a:lnTo>
                  <a:lnTo>
                    <a:pt x="29878" y="1619567"/>
                  </a:lnTo>
                  <a:lnTo>
                    <a:pt x="20870" y="1573198"/>
                  </a:lnTo>
                  <a:lnTo>
                    <a:pt x="13435" y="1526266"/>
                  </a:lnTo>
                  <a:lnTo>
                    <a:pt x="7601" y="1478799"/>
                  </a:lnTo>
                  <a:lnTo>
                    <a:pt x="3397" y="1430829"/>
                  </a:lnTo>
                  <a:lnTo>
                    <a:pt x="854" y="1382386"/>
                  </a:lnTo>
                  <a:lnTo>
                    <a:pt x="0" y="13335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5764" y="3516883"/>
            <a:ext cx="207094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spc="-85" dirty="0">
                <a:latin typeface="Carlito"/>
                <a:cs typeface="Carlito"/>
              </a:rPr>
              <a:t>A</a:t>
            </a:r>
            <a:r>
              <a:rPr sz="2800" b="1" spc="-40" dirty="0">
                <a:latin typeface="Carlito"/>
                <a:cs typeface="Carlito"/>
              </a:rPr>
              <a:t>v</a:t>
            </a:r>
            <a:r>
              <a:rPr sz="2800" b="1" spc="-5" dirty="0">
                <a:latin typeface="Carlito"/>
                <a:cs typeface="Carlito"/>
              </a:rPr>
              <a:t>e</a:t>
            </a:r>
            <a:r>
              <a:rPr sz="2800" b="1" spc="-85" dirty="0">
                <a:latin typeface="Carlito"/>
                <a:cs typeface="Carlito"/>
              </a:rPr>
              <a:t>r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-40" dirty="0">
                <a:latin typeface="Carlito"/>
                <a:cs typeface="Carlito"/>
              </a:rPr>
              <a:t>g</a:t>
            </a:r>
            <a:r>
              <a:rPr sz="2800" b="1" dirty="0">
                <a:latin typeface="Carlito"/>
                <a:cs typeface="Carlito"/>
              </a:rPr>
              <a:t>e  </a:t>
            </a:r>
            <a:r>
              <a:rPr sz="2800" b="1" spc="-20" dirty="0">
                <a:latin typeface="Carlito"/>
                <a:cs typeface="Carlito"/>
              </a:rPr>
              <a:t>Fixed  Cost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07839" y="3555492"/>
            <a:ext cx="3580553" cy="2456815"/>
            <a:chOff x="3230879" y="3555491"/>
            <a:chExt cx="2685415" cy="2456815"/>
          </a:xfrm>
        </p:grpSpPr>
        <p:sp>
          <p:nvSpPr>
            <p:cNvPr id="19" name="object 19"/>
            <p:cNvSpPr/>
            <p:nvPr/>
          </p:nvSpPr>
          <p:spPr>
            <a:xfrm>
              <a:off x="3230879" y="3555491"/>
              <a:ext cx="2685288" cy="2456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92725" y="3781043"/>
              <a:ext cx="480187" cy="53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6243" y="3781043"/>
              <a:ext cx="374954" cy="3510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9604" y="5205971"/>
              <a:ext cx="963307" cy="7178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6243" y="5392902"/>
              <a:ext cx="857999" cy="5308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76599" y="3581399"/>
              <a:ext cx="2590800" cy="2362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76599" y="3581399"/>
              <a:ext cx="2590800" cy="2362200"/>
            </a:xfrm>
            <a:custGeom>
              <a:avLst/>
              <a:gdLst/>
              <a:ahLst/>
              <a:cxnLst/>
              <a:rect l="l" t="t" r="r" b="b"/>
              <a:pathLst>
                <a:path w="2590800" h="2362200">
                  <a:moveTo>
                    <a:pt x="0" y="1181100"/>
                  </a:moveTo>
                  <a:lnTo>
                    <a:pt x="980" y="1134722"/>
                  </a:lnTo>
                  <a:lnTo>
                    <a:pt x="3897" y="1088798"/>
                  </a:lnTo>
                  <a:lnTo>
                    <a:pt x="8715" y="1043359"/>
                  </a:lnTo>
                  <a:lnTo>
                    <a:pt x="15397" y="998439"/>
                  </a:lnTo>
                  <a:lnTo>
                    <a:pt x="23908" y="954071"/>
                  </a:lnTo>
                  <a:lnTo>
                    <a:pt x="34212" y="910286"/>
                  </a:lnTo>
                  <a:lnTo>
                    <a:pt x="46272" y="867118"/>
                  </a:lnTo>
                  <a:lnTo>
                    <a:pt x="60054" y="824601"/>
                  </a:lnTo>
                  <a:lnTo>
                    <a:pt x="75520" y="782766"/>
                  </a:lnTo>
                  <a:lnTo>
                    <a:pt x="92634" y="741646"/>
                  </a:lnTo>
                  <a:lnTo>
                    <a:pt x="111362" y="701275"/>
                  </a:lnTo>
                  <a:lnTo>
                    <a:pt x="131666" y="661684"/>
                  </a:lnTo>
                  <a:lnTo>
                    <a:pt x="153510" y="622908"/>
                  </a:lnTo>
                  <a:lnTo>
                    <a:pt x="176860" y="584978"/>
                  </a:lnTo>
                  <a:lnTo>
                    <a:pt x="201678" y="547928"/>
                  </a:lnTo>
                  <a:lnTo>
                    <a:pt x="227929" y="511791"/>
                  </a:lnTo>
                  <a:lnTo>
                    <a:pt x="255576" y="476599"/>
                  </a:lnTo>
                  <a:lnTo>
                    <a:pt x="284585" y="442384"/>
                  </a:lnTo>
                  <a:lnTo>
                    <a:pt x="314917" y="409181"/>
                  </a:lnTo>
                  <a:lnTo>
                    <a:pt x="346539" y="377021"/>
                  </a:lnTo>
                  <a:lnTo>
                    <a:pt x="379414" y="345938"/>
                  </a:lnTo>
                  <a:lnTo>
                    <a:pt x="413505" y="315964"/>
                  </a:lnTo>
                  <a:lnTo>
                    <a:pt x="448777" y="287132"/>
                  </a:lnTo>
                  <a:lnTo>
                    <a:pt x="485193" y="259476"/>
                  </a:lnTo>
                  <a:lnTo>
                    <a:pt x="522718" y="233027"/>
                  </a:lnTo>
                  <a:lnTo>
                    <a:pt x="561316" y="207819"/>
                  </a:lnTo>
                  <a:lnTo>
                    <a:pt x="600951" y="183884"/>
                  </a:lnTo>
                  <a:lnTo>
                    <a:pt x="641587" y="161256"/>
                  </a:lnTo>
                  <a:lnTo>
                    <a:pt x="683187" y="139966"/>
                  </a:lnTo>
                  <a:lnTo>
                    <a:pt x="725716" y="120049"/>
                  </a:lnTo>
                  <a:lnTo>
                    <a:pt x="769137" y="101536"/>
                  </a:lnTo>
                  <a:lnTo>
                    <a:pt x="813416" y="84461"/>
                  </a:lnTo>
                  <a:lnTo>
                    <a:pt x="858515" y="68857"/>
                  </a:lnTo>
                  <a:lnTo>
                    <a:pt x="904399" y="54755"/>
                  </a:lnTo>
                  <a:lnTo>
                    <a:pt x="951031" y="42190"/>
                  </a:lnTo>
                  <a:lnTo>
                    <a:pt x="998376" y="31194"/>
                  </a:lnTo>
                  <a:lnTo>
                    <a:pt x="1046398" y="21799"/>
                  </a:lnTo>
                  <a:lnTo>
                    <a:pt x="1095061" y="14039"/>
                  </a:lnTo>
                  <a:lnTo>
                    <a:pt x="1144329" y="7946"/>
                  </a:lnTo>
                  <a:lnTo>
                    <a:pt x="1194165" y="3553"/>
                  </a:lnTo>
                  <a:lnTo>
                    <a:pt x="1244534" y="893"/>
                  </a:lnTo>
                  <a:lnTo>
                    <a:pt x="1295400" y="0"/>
                  </a:lnTo>
                  <a:lnTo>
                    <a:pt x="1346265" y="893"/>
                  </a:lnTo>
                  <a:lnTo>
                    <a:pt x="1396634" y="3553"/>
                  </a:lnTo>
                  <a:lnTo>
                    <a:pt x="1446470" y="7946"/>
                  </a:lnTo>
                  <a:lnTo>
                    <a:pt x="1495738" y="14039"/>
                  </a:lnTo>
                  <a:lnTo>
                    <a:pt x="1544401" y="21799"/>
                  </a:lnTo>
                  <a:lnTo>
                    <a:pt x="1592423" y="31194"/>
                  </a:lnTo>
                  <a:lnTo>
                    <a:pt x="1639768" y="42190"/>
                  </a:lnTo>
                  <a:lnTo>
                    <a:pt x="1686400" y="54755"/>
                  </a:lnTo>
                  <a:lnTo>
                    <a:pt x="1732284" y="68857"/>
                  </a:lnTo>
                  <a:lnTo>
                    <a:pt x="1777383" y="84461"/>
                  </a:lnTo>
                  <a:lnTo>
                    <a:pt x="1821662" y="101536"/>
                  </a:lnTo>
                  <a:lnTo>
                    <a:pt x="1865083" y="120049"/>
                  </a:lnTo>
                  <a:lnTo>
                    <a:pt x="1907612" y="139966"/>
                  </a:lnTo>
                  <a:lnTo>
                    <a:pt x="1949212" y="161256"/>
                  </a:lnTo>
                  <a:lnTo>
                    <a:pt x="1989848" y="183884"/>
                  </a:lnTo>
                  <a:lnTo>
                    <a:pt x="2029483" y="207819"/>
                  </a:lnTo>
                  <a:lnTo>
                    <a:pt x="2068081" y="233027"/>
                  </a:lnTo>
                  <a:lnTo>
                    <a:pt x="2105606" y="259476"/>
                  </a:lnTo>
                  <a:lnTo>
                    <a:pt x="2142022" y="287132"/>
                  </a:lnTo>
                  <a:lnTo>
                    <a:pt x="2177294" y="315964"/>
                  </a:lnTo>
                  <a:lnTo>
                    <a:pt x="2211385" y="345938"/>
                  </a:lnTo>
                  <a:lnTo>
                    <a:pt x="2244260" y="377021"/>
                  </a:lnTo>
                  <a:lnTo>
                    <a:pt x="2275882" y="409181"/>
                  </a:lnTo>
                  <a:lnTo>
                    <a:pt x="2306214" y="442384"/>
                  </a:lnTo>
                  <a:lnTo>
                    <a:pt x="2335223" y="476599"/>
                  </a:lnTo>
                  <a:lnTo>
                    <a:pt x="2362870" y="511791"/>
                  </a:lnTo>
                  <a:lnTo>
                    <a:pt x="2389121" y="547928"/>
                  </a:lnTo>
                  <a:lnTo>
                    <a:pt x="2413939" y="584978"/>
                  </a:lnTo>
                  <a:lnTo>
                    <a:pt x="2437289" y="622908"/>
                  </a:lnTo>
                  <a:lnTo>
                    <a:pt x="2459133" y="661684"/>
                  </a:lnTo>
                  <a:lnTo>
                    <a:pt x="2479437" y="701275"/>
                  </a:lnTo>
                  <a:lnTo>
                    <a:pt x="2498165" y="741646"/>
                  </a:lnTo>
                  <a:lnTo>
                    <a:pt x="2515279" y="782766"/>
                  </a:lnTo>
                  <a:lnTo>
                    <a:pt x="2530745" y="824601"/>
                  </a:lnTo>
                  <a:lnTo>
                    <a:pt x="2544527" y="867118"/>
                  </a:lnTo>
                  <a:lnTo>
                    <a:pt x="2556587" y="910286"/>
                  </a:lnTo>
                  <a:lnTo>
                    <a:pt x="2566891" y="954071"/>
                  </a:lnTo>
                  <a:lnTo>
                    <a:pt x="2575402" y="998439"/>
                  </a:lnTo>
                  <a:lnTo>
                    <a:pt x="2582084" y="1043359"/>
                  </a:lnTo>
                  <a:lnTo>
                    <a:pt x="2586902" y="1088798"/>
                  </a:lnTo>
                  <a:lnTo>
                    <a:pt x="2589819" y="1134722"/>
                  </a:lnTo>
                  <a:lnTo>
                    <a:pt x="2590800" y="1181100"/>
                  </a:lnTo>
                  <a:lnTo>
                    <a:pt x="2589819" y="1227477"/>
                  </a:lnTo>
                  <a:lnTo>
                    <a:pt x="2586902" y="1273401"/>
                  </a:lnTo>
                  <a:lnTo>
                    <a:pt x="2582084" y="1318840"/>
                  </a:lnTo>
                  <a:lnTo>
                    <a:pt x="2575402" y="1363760"/>
                  </a:lnTo>
                  <a:lnTo>
                    <a:pt x="2566891" y="1408128"/>
                  </a:lnTo>
                  <a:lnTo>
                    <a:pt x="2556587" y="1451913"/>
                  </a:lnTo>
                  <a:lnTo>
                    <a:pt x="2544527" y="1495081"/>
                  </a:lnTo>
                  <a:lnTo>
                    <a:pt x="2530745" y="1537598"/>
                  </a:lnTo>
                  <a:lnTo>
                    <a:pt x="2515279" y="1579433"/>
                  </a:lnTo>
                  <a:lnTo>
                    <a:pt x="2498165" y="1620553"/>
                  </a:lnTo>
                  <a:lnTo>
                    <a:pt x="2479437" y="1660924"/>
                  </a:lnTo>
                  <a:lnTo>
                    <a:pt x="2459133" y="1700515"/>
                  </a:lnTo>
                  <a:lnTo>
                    <a:pt x="2437289" y="1739291"/>
                  </a:lnTo>
                  <a:lnTo>
                    <a:pt x="2413939" y="1777221"/>
                  </a:lnTo>
                  <a:lnTo>
                    <a:pt x="2389121" y="1814271"/>
                  </a:lnTo>
                  <a:lnTo>
                    <a:pt x="2362870" y="1850408"/>
                  </a:lnTo>
                  <a:lnTo>
                    <a:pt x="2335223" y="1885600"/>
                  </a:lnTo>
                  <a:lnTo>
                    <a:pt x="2306214" y="1919815"/>
                  </a:lnTo>
                  <a:lnTo>
                    <a:pt x="2275882" y="1953018"/>
                  </a:lnTo>
                  <a:lnTo>
                    <a:pt x="2244260" y="1985178"/>
                  </a:lnTo>
                  <a:lnTo>
                    <a:pt x="2211385" y="2016261"/>
                  </a:lnTo>
                  <a:lnTo>
                    <a:pt x="2177294" y="2046235"/>
                  </a:lnTo>
                  <a:lnTo>
                    <a:pt x="2142022" y="2075067"/>
                  </a:lnTo>
                  <a:lnTo>
                    <a:pt x="2105606" y="2102723"/>
                  </a:lnTo>
                  <a:lnTo>
                    <a:pt x="2068081" y="2129172"/>
                  </a:lnTo>
                  <a:lnTo>
                    <a:pt x="2029483" y="2154380"/>
                  </a:lnTo>
                  <a:lnTo>
                    <a:pt x="1989848" y="2178315"/>
                  </a:lnTo>
                  <a:lnTo>
                    <a:pt x="1949212" y="2200943"/>
                  </a:lnTo>
                  <a:lnTo>
                    <a:pt x="1907612" y="2222233"/>
                  </a:lnTo>
                  <a:lnTo>
                    <a:pt x="1865083" y="2242150"/>
                  </a:lnTo>
                  <a:lnTo>
                    <a:pt x="1821662" y="2260663"/>
                  </a:lnTo>
                  <a:lnTo>
                    <a:pt x="1777383" y="2277738"/>
                  </a:lnTo>
                  <a:lnTo>
                    <a:pt x="1732284" y="2293342"/>
                  </a:lnTo>
                  <a:lnTo>
                    <a:pt x="1686400" y="2307444"/>
                  </a:lnTo>
                  <a:lnTo>
                    <a:pt x="1639768" y="2320009"/>
                  </a:lnTo>
                  <a:lnTo>
                    <a:pt x="1592423" y="2331005"/>
                  </a:lnTo>
                  <a:lnTo>
                    <a:pt x="1544401" y="2340400"/>
                  </a:lnTo>
                  <a:lnTo>
                    <a:pt x="1495738" y="2348160"/>
                  </a:lnTo>
                  <a:lnTo>
                    <a:pt x="1446470" y="2354253"/>
                  </a:lnTo>
                  <a:lnTo>
                    <a:pt x="1396634" y="2358646"/>
                  </a:lnTo>
                  <a:lnTo>
                    <a:pt x="1346265" y="2361306"/>
                  </a:lnTo>
                  <a:lnTo>
                    <a:pt x="1295400" y="2362200"/>
                  </a:lnTo>
                  <a:lnTo>
                    <a:pt x="1244534" y="2361306"/>
                  </a:lnTo>
                  <a:lnTo>
                    <a:pt x="1194165" y="2358646"/>
                  </a:lnTo>
                  <a:lnTo>
                    <a:pt x="1144329" y="2354253"/>
                  </a:lnTo>
                  <a:lnTo>
                    <a:pt x="1095061" y="2348160"/>
                  </a:lnTo>
                  <a:lnTo>
                    <a:pt x="1046398" y="2340400"/>
                  </a:lnTo>
                  <a:lnTo>
                    <a:pt x="998376" y="2331005"/>
                  </a:lnTo>
                  <a:lnTo>
                    <a:pt x="951031" y="2320009"/>
                  </a:lnTo>
                  <a:lnTo>
                    <a:pt x="904399" y="2307444"/>
                  </a:lnTo>
                  <a:lnTo>
                    <a:pt x="858515" y="2293342"/>
                  </a:lnTo>
                  <a:lnTo>
                    <a:pt x="813416" y="2277738"/>
                  </a:lnTo>
                  <a:lnTo>
                    <a:pt x="769137" y="2260663"/>
                  </a:lnTo>
                  <a:lnTo>
                    <a:pt x="725716" y="2242150"/>
                  </a:lnTo>
                  <a:lnTo>
                    <a:pt x="683187" y="2222233"/>
                  </a:lnTo>
                  <a:lnTo>
                    <a:pt x="641587" y="2200943"/>
                  </a:lnTo>
                  <a:lnTo>
                    <a:pt x="600951" y="2178315"/>
                  </a:lnTo>
                  <a:lnTo>
                    <a:pt x="561316" y="2154380"/>
                  </a:lnTo>
                  <a:lnTo>
                    <a:pt x="522718" y="2129172"/>
                  </a:lnTo>
                  <a:lnTo>
                    <a:pt x="485193" y="2102723"/>
                  </a:lnTo>
                  <a:lnTo>
                    <a:pt x="448777" y="2075067"/>
                  </a:lnTo>
                  <a:lnTo>
                    <a:pt x="413505" y="2046235"/>
                  </a:lnTo>
                  <a:lnTo>
                    <a:pt x="379414" y="2016261"/>
                  </a:lnTo>
                  <a:lnTo>
                    <a:pt x="346539" y="1985178"/>
                  </a:lnTo>
                  <a:lnTo>
                    <a:pt x="314917" y="1953018"/>
                  </a:lnTo>
                  <a:lnTo>
                    <a:pt x="284585" y="1919815"/>
                  </a:lnTo>
                  <a:lnTo>
                    <a:pt x="255576" y="1885600"/>
                  </a:lnTo>
                  <a:lnTo>
                    <a:pt x="227929" y="1850408"/>
                  </a:lnTo>
                  <a:lnTo>
                    <a:pt x="201678" y="1814271"/>
                  </a:lnTo>
                  <a:lnTo>
                    <a:pt x="176860" y="1777221"/>
                  </a:lnTo>
                  <a:lnTo>
                    <a:pt x="153510" y="1739291"/>
                  </a:lnTo>
                  <a:lnTo>
                    <a:pt x="131666" y="1700515"/>
                  </a:lnTo>
                  <a:lnTo>
                    <a:pt x="111362" y="1660924"/>
                  </a:lnTo>
                  <a:lnTo>
                    <a:pt x="92634" y="1620553"/>
                  </a:lnTo>
                  <a:lnTo>
                    <a:pt x="75520" y="1579433"/>
                  </a:lnTo>
                  <a:lnTo>
                    <a:pt x="60054" y="1537598"/>
                  </a:lnTo>
                  <a:lnTo>
                    <a:pt x="46272" y="1495081"/>
                  </a:lnTo>
                  <a:lnTo>
                    <a:pt x="34212" y="1451913"/>
                  </a:lnTo>
                  <a:lnTo>
                    <a:pt x="23908" y="1408128"/>
                  </a:lnTo>
                  <a:lnTo>
                    <a:pt x="15397" y="1363760"/>
                  </a:lnTo>
                  <a:lnTo>
                    <a:pt x="8715" y="1318840"/>
                  </a:lnTo>
                  <a:lnTo>
                    <a:pt x="3897" y="1273401"/>
                  </a:lnTo>
                  <a:lnTo>
                    <a:pt x="980" y="1227477"/>
                  </a:lnTo>
                  <a:lnTo>
                    <a:pt x="0" y="1181100"/>
                  </a:lnTo>
                  <a:close/>
                </a:path>
              </a:pathLst>
            </a:custGeom>
            <a:ln w="9525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39681" y="3897883"/>
            <a:ext cx="211328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800" b="1" spc="-40" dirty="0">
                <a:latin typeface="Carlito"/>
                <a:cs typeface="Carlito"/>
              </a:rPr>
              <a:t>Average  </a:t>
            </a:r>
            <a:r>
              <a:rPr sz="2800" b="1" spc="-210" dirty="0">
                <a:latin typeface="Carlito"/>
                <a:cs typeface="Carlito"/>
              </a:rPr>
              <a:t>V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5" dirty="0">
                <a:latin typeface="Carlito"/>
                <a:cs typeface="Carlito"/>
              </a:rPr>
              <a:t>ri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dirty="0">
                <a:latin typeface="Carlito"/>
                <a:cs typeface="Carlito"/>
              </a:rPr>
              <a:t>b</a:t>
            </a:r>
            <a:r>
              <a:rPr sz="2800" b="1" spc="5" dirty="0">
                <a:latin typeface="Carlito"/>
                <a:cs typeface="Carlito"/>
              </a:rPr>
              <a:t>l</a:t>
            </a:r>
            <a:r>
              <a:rPr sz="2800" b="1" dirty="0">
                <a:latin typeface="Carlito"/>
                <a:cs typeface="Carlito"/>
              </a:rPr>
              <a:t>e  </a:t>
            </a:r>
            <a:r>
              <a:rPr sz="2800" b="1" spc="-20" dirty="0">
                <a:latin typeface="Carlito"/>
                <a:cs typeface="Carlito"/>
              </a:rPr>
              <a:t>Cost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73440" y="2945893"/>
            <a:ext cx="3377353" cy="2990215"/>
            <a:chOff x="6355079" y="2945892"/>
            <a:chExt cx="2533015" cy="2990215"/>
          </a:xfrm>
        </p:grpSpPr>
        <p:sp>
          <p:nvSpPr>
            <p:cNvPr id="28" name="object 28"/>
            <p:cNvSpPr/>
            <p:nvPr/>
          </p:nvSpPr>
          <p:spPr>
            <a:xfrm>
              <a:off x="6355079" y="2945892"/>
              <a:ext cx="2532887" cy="29900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26932" y="3163824"/>
              <a:ext cx="578738" cy="9174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39483" y="3163824"/>
              <a:ext cx="473583" cy="5844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77530" y="4757801"/>
              <a:ext cx="1028141" cy="10974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39483" y="5090896"/>
              <a:ext cx="923239" cy="7643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00799" y="2971800"/>
              <a:ext cx="2438400" cy="2895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0799" y="2971800"/>
              <a:ext cx="2438400" cy="2895600"/>
            </a:xfrm>
            <a:custGeom>
              <a:avLst/>
              <a:gdLst/>
              <a:ahLst/>
              <a:cxnLst/>
              <a:rect l="l" t="t" r="r" b="b"/>
              <a:pathLst>
                <a:path w="2438400" h="2895600">
                  <a:moveTo>
                    <a:pt x="0" y="1447800"/>
                  </a:moveTo>
                  <a:lnTo>
                    <a:pt x="769" y="1395872"/>
                  </a:lnTo>
                  <a:lnTo>
                    <a:pt x="3061" y="1344404"/>
                  </a:lnTo>
                  <a:lnTo>
                    <a:pt x="6849" y="1293427"/>
                  </a:lnTo>
                  <a:lnTo>
                    <a:pt x="12107" y="1242971"/>
                  </a:lnTo>
                  <a:lnTo>
                    <a:pt x="18810" y="1193067"/>
                  </a:lnTo>
                  <a:lnTo>
                    <a:pt x="26932" y="1143745"/>
                  </a:lnTo>
                  <a:lnTo>
                    <a:pt x="36446" y="1095036"/>
                  </a:lnTo>
                  <a:lnTo>
                    <a:pt x="47328" y="1046971"/>
                  </a:lnTo>
                  <a:lnTo>
                    <a:pt x="59552" y="999580"/>
                  </a:lnTo>
                  <a:lnTo>
                    <a:pt x="73091" y="952893"/>
                  </a:lnTo>
                  <a:lnTo>
                    <a:pt x="87921" y="906943"/>
                  </a:lnTo>
                  <a:lnTo>
                    <a:pt x="104014" y="861758"/>
                  </a:lnTo>
                  <a:lnTo>
                    <a:pt x="121346" y="817371"/>
                  </a:lnTo>
                  <a:lnTo>
                    <a:pt x="139890" y="773810"/>
                  </a:lnTo>
                  <a:lnTo>
                    <a:pt x="159621" y="731108"/>
                  </a:lnTo>
                  <a:lnTo>
                    <a:pt x="180513" y="689294"/>
                  </a:lnTo>
                  <a:lnTo>
                    <a:pt x="202540" y="648400"/>
                  </a:lnTo>
                  <a:lnTo>
                    <a:pt x="225676" y="608455"/>
                  </a:lnTo>
                  <a:lnTo>
                    <a:pt x="249896" y="569491"/>
                  </a:lnTo>
                  <a:lnTo>
                    <a:pt x="275174" y="531538"/>
                  </a:lnTo>
                  <a:lnTo>
                    <a:pt x="301484" y="494627"/>
                  </a:lnTo>
                  <a:lnTo>
                    <a:pt x="328800" y="458788"/>
                  </a:lnTo>
                  <a:lnTo>
                    <a:pt x="357097" y="424052"/>
                  </a:lnTo>
                  <a:lnTo>
                    <a:pt x="386348" y="390450"/>
                  </a:lnTo>
                  <a:lnTo>
                    <a:pt x="416528" y="358013"/>
                  </a:lnTo>
                  <a:lnTo>
                    <a:pt x="447611" y="326770"/>
                  </a:lnTo>
                  <a:lnTo>
                    <a:pt x="479571" y="296752"/>
                  </a:lnTo>
                  <a:lnTo>
                    <a:pt x="512383" y="267991"/>
                  </a:lnTo>
                  <a:lnTo>
                    <a:pt x="546020" y="240516"/>
                  </a:lnTo>
                  <a:lnTo>
                    <a:pt x="580458" y="214359"/>
                  </a:lnTo>
                  <a:lnTo>
                    <a:pt x="615669" y="189550"/>
                  </a:lnTo>
                  <a:lnTo>
                    <a:pt x="651629" y="166119"/>
                  </a:lnTo>
                  <a:lnTo>
                    <a:pt x="688312" y="144098"/>
                  </a:lnTo>
                  <a:lnTo>
                    <a:pt x="725691" y="123517"/>
                  </a:lnTo>
                  <a:lnTo>
                    <a:pt x="763741" y="104406"/>
                  </a:lnTo>
                  <a:lnTo>
                    <a:pt x="802436" y="86796"/>
                  </a:lnTo>
                  <a:lnTo>
                    <a:pt x="841751" y="70718"/>
                  </a:lnTo>
                  <a:lnTo>
                    <a:pt x="881659" y="56203"/>
                  </a:lnTo>
                  <a:lnTo>
                    <a:pt x="922135" y="43280"/>
                  </a:lnTo>
                  <a:lnTo>
                    <a:pt x="963153" y="31981"/>
                  </a:lnTo>
                  <a:lnTo>
                    <a:pt x="1004687" y="22337"/>
                  </a:lnTo>
                  <a:lnTo>
                    <a:pt x="1046712" y="14377"/>
                  </a:lnTo>
                  <a:lnTo>
                    <a:pt x="1089202" y="8133"/>
                  </a:lnTo>
                  <a:lnTo>
                    <a:pt x="1132130" y="3635"/>
                  </a:lnTo>
                  <a:lnTo>
                    <a:pt x="1175471" y="913"/>
                  </a:lnTo>
                  <a:lnTo>
                    <a:pt x="1219200" y="0"/>
                  </a:lnTo>
                  <a:lnTo>
                    <a:pt x="1262928" y="913"/>
                  </a:lnTo>
                  <a:lnTo>
                    <a:pt x="1306269" y="3635"/>
                  </a:lnTo>
                  <a:lnTo>
                    <a:pt x="1349197" y="8133"/>
                  </a:lnTo>
                  <a:lnTo>
                    <a:pt x="1391687" y="14377"/>
                  </a:lnTo>
                  <a:lnTo>
                    <a:pt x="1433712" y="22337"/>
                  </a:lnTo>
                  <a:lnTo>
                    <a:pt x="1475246" y="31981"/>
                  </a:lnTo>
                  <a:lnTo>
                    <a:pt x="1516264" y="43280"/>
                  </a:lnTo>
                  <a:lnTo>
                    <a:pt x="1556740" y="56203"/>
                  </a:lnTo>
                  <a:lnTo>
                    <a:pt x="1596648" y="70718"/>
                  </a:lnTo>
                  <a:lnTo>
                    <a:pt x="1635963" y="86796"/>
                  </a:lnTo>
                  <a:lnTo>
                    <a:pt x="1674658" y="104406"/>
                  </a:lnTo>
                  <a:lnTo>
                    <a:pt x="1712708" y="123517"/>
                  </a:lnTo>
                  <a:lnTo>
                    <a:pt x="1750087" y="144098"/>
                  </a:lnTo>
                  <a:lnTo>
                    <a:pt x="1786770" y="166119"/>
                  </a:lnTo>
                  <a:lnTo>
                    <a:pt x="1822730" y="189550"/>
                  </a:lnTo>
                  <a:lnTo>
                    <a:pt x="1857941" y="214359"/>
                  </a:lnTo>
                  <a:lnTo>
                    <a:pt x="1892379" y="240516"/>
                  </a:lnTo>
                  <a:lnTo>
                    <a:pt x="1926016" y="267991"/>
                  </a:lnTo>
                  <a:lnTo>
                    <a:pt x="1958828" y="296752"/>
                  </a:lnTo>
                  <a:lnTo>
                    <a:pt x="1990788" y="326770"/>
                  </a:lnTo>
                  <a:lnTo>
                    <a:pt x="2021871" y="358013"/>
                  </a:lnTo>
                  <a:lnTo>
                    <a:pt x="2052051" y="390450"/>
                  </a:lnTo>
                  <a:lnTo>
                    <a:pt x="2081302" y="424052"/>
                  </a:lnTo>
                  <a:lnTo>
                    <a:pt x="2109599" y="458788"/>
                  </a:lnTo>
                  <a:lnTo>
                    <a:pt x="2136915" y="494627"/>
                  </a:lnTo>
                  <a:lnTo>
                    <a:pt x="2163225" y="531538"/>
                  </a:lnTo>
                  <a:lnTo>
                    <a:pt x="2188503" y="569491"/>
                  </a:lnTo>
                  <a:lnTo>
                    <a:pt x="2212723" y="608455"/>
                  </a:lnTo>
                  <a:lnTo>
                    <a:pt x="2235859" y="648400"/>
                  </a:lnTo>
                  <a:lnTo>
                    <a:pt x="2257886" y="689294"/>
                  </a:lnTo>
                  <a:lnTo>
                    <a:pt x="2278778" y="731108"/>
                  </a:lnTo>
                  <a:lnTo>
                    <a:pt x="2298509" y="773810"/>
                  </a:lnTo>
                  <a:lnTo>
                    <a:pt x="2317053" y="817371"/>
                  </a:lnTo>
                  <a:lnTo>
                    <a:pt x="2334385" y="861758"/>
                  </a:lnTo>
                  <a:lnTo>
                    <a:pt x="2350478" y="906943"/>
                  </a:lnTo>
                  <a:lnTo>
                    <a:pt x="2365308" y="952893"/>
                  </a:lnTo>
                  <a:lnTo>
                    <a:pt x="2378847" y="999580"/>
                  </a:lnTo>
                  <a:lnTo>
                    <a:pt x="2391071" y="1046971"/>
                  </a:lnTo>
                  <a:lnTo>
                    <a:pt x="2401953" y="1095036"/>
                  </a:lnTo>
                  <a:lnTo>
                    <a:pt x="2411467" y="1143745"/>
                  </a:lnTo>
                  <a:lnTo>
                    <a:pt x="2419589" y="1193067"/>
                  </a:lnTo>
                  <a:lnTo>
                    <a:pt x="2426292" y="1242971"/>
                  </a:lnTo>
                  <a:lnTo>
                    <a:pt x="2431550" y="1293427"/>
                  </a:lnTo>
                  <a:lnTo>
                    <a:pt x="2435338" y="1344404"/>
                  </a:lnTo>
                  <a:lnTo>
                    <a:pt x="2437630" y="1395872"/>
                  </a:lnTo>
                  <a:lnTo>
                    <a:pt x="2438400" y="1447800"/>
                  </a:lnTo>
                  <a:lnTo>
                    <a:pt x="2437630" y="1499727"/>
                  </a:lnTo>
                  <a:lnTo>
                    <a:pt x="2435338" y="1551195"/>
                  </a:lnTo>
                  <a:lnTo>
                    <a:pt x="2431550" y="1602172"/>
                  </a:lnTo>
                  <a:lnTo>
                    <a:pt x="2426292" y="1652628"/>
                  </a:lnTo>
                  <a:lnTo>
                    <a:pt x="2419589" y="1702532"/>
                  </a:lnTo>
                  <a:lnTo>
                    <a:pt x="2411467" y="1751854"/>
                  </a:lnTo>
                  <a:lnTo>
                    <a:pt x="2401953" y="1800563"/>
                  </a:lnTo>
                  <a:lnTo>
                    <a:pt x="2391071" y="1848628"/>
                  </a:lnTo>
                  <a:lnTo>
                    <a:pt x="2378847" y="1896019"/>
                  </a:lnTo>
                  <a:lnTo>
                    <a:pt x="2365308" y="1942706"/>
                  </a:lnTo>
                  <a:lnTo>
                    <a:pt x="2350478" y="1988656"/>
                  </a:lnTo>
                  <a:lnTo>
                    <a:pt x="2334385" y="2033841"/>
                  </a:lnTo>
                  <a:lnTo>
                    <a:pt x="2317053" y="2078228"/>
                  </a:lnTo>
                  <a:lnTo>
                    <a:pt x="2298509" y="2121789"/>
                  </a:lnTo>
                  <a:lnTo>
                    <a:pt x="2278778" y="2164491"/>
                  </a:lnTo>
                  <a:lnTo>
                    <a:pt x="2257886" y="2206305"/>
                  </a:lnTo>
                  <a:lnTo>
                    <a:pt x="2235859" y="2247199"/>
                  </a:lnTo>
                  <a:lnTo>
                    <a:pt x="2212723" y="2287144"/>
                  </a:lnTo>
                  <a:lnTo>
                    <a:pt x="2188503" y="2326108"/>
                  </a:lnTo>
                  <a:lnTo>
                    <a:pt x="2163225" y="2364061"/>
                  </a:lnTo>
                  <a:lnTo>
                    <a:pt x="2136915" y="2400972"/>
                  </a:lnTo>
                  <a:lnTo>
                    <a:pt x="2109599" y="2436811"/>
                  </a:lnTo>
                  <a:lnTo>
                    <a:pt x="2081302" y="2471547"/>
                  </a:lnTo>
                  <a:lnTo>
                    <a:pt x="2052051" y="2505149"/>
                  </a:lnTo>
                  <a:lnTo>
                    <a:pt x="2021871" y="2537586"/>
                  </a:lnTo>
                  <a:lnTo>
                    <a:pt x="1990788" y="2568829"/>
                  </a:lnTo>
                  <a:lnTo>
                    <a:pt x="1958828" y="2598847"/>
                  </a:lnTo>
                  <a:lnTo>
                    <a:pt x="1926016" y="2627608"/>
                  </a:lnTo>
                  <a:lnTo>
                    <a:pt x="1892379" y="2655083"/>
                  </a:lnTo>
                  <a:lnTo>
                    <a:pt x="1857941" y="2681240"/>
                  </a:lnTo>
                  <a:lnTo>
                    <a:pt x="1822730" y="2706049"/>
                  </a:lnTo>
                  <a:lnTo>
                    <a:pt x="1786770" y="2729480"/>
                  </a:lnTo>
                  <a:lnTo>
                    <a:pt x="1750087" y="2751501"/>
                  </a:lnTo>
                  <a:lnTo>
                    <a:pt x="1712708" y="2772082"/>
                  </a:lnTo>
                  <a:lnTo>
                    <a:pt x="1674658" y="2791193"/>
                  </a:lnTo>
                  <a:lnTo>
                    <a:pt x="1635963" y="2808803"/>
                  </a:lnTo>
                  <a:lnTo>
                    <a:pt x="1596648" y="2824881"/>
                  </a:lnTo>
                  <a:lnTo>
                    <a:pt x="1556740" y="2839396"/>
                  </a:lnTo>
                  <a:lnTo>
                    <a:pt x="1516264" y="2852319"/>
                  </a:lnTo>
                  <a:lnTo>
                    <a:pt x="1475246" y="2863618"/>
                  </a:lnTo>
                  <a:lnTo>
                    <a:pt x="1433712" y="2873262"/>
                  </a:lnTo>
                  <a:lnTo>
                    <a:pt x="1391687" y="2881222"/>
                  </a:lnTo>
                  <a:lnTo>
                    <a:pt x="1349197" y="2887466"/>
                  </a:lnTo>
                  <a:lnTo>
                    <a:pt x="1306269" y="2891964"/>
                  </a:lnTo>
                  <a:lnTo>
                    <a:pt x="1262928" y="2894686"/>
                  </a:lnTo>
                  <a:lnTo>
                    <a:pt x="1219200" y="2895600"/>
                  </a:lnTo>
                  <a:lnTo>
                    <a:pt x="1175471" y="2894686"/>
                  </a:lnTo>
                  <a:lnTo>
                    <a:pt x="1132130" y="2891964"/>
                  </a:lnTo>
                  <a:lnTo>
                    <a:pt x="1089202" y="2887466"/>
                  </a:lnTo>
                  <a:lnTo>
                    <a:pt x="1046712" y="2881222"/>
                  </a:lnTo>
                  <a:lnTo>
                    <a:pt x="1004687" y="2873262"/>
                  </a:lnTo>
                  <a:lnTo>
                    <a:pt x="963153" y="2863618"/>
                  </a:lnTo>
                  <a:lnTo>
                    <a:pt x="922135" y="2852319"/>
                  </a:lnTo>
                  <a:lnTo>
                    <a:pt x="881659" y="2839396"/>
                  </a:lnTo>
                  <a:lnTo>
                    <a:pt x="841751" y="2824881"/>
                  </a:lnTo>
                  <a:lnTo>
                    <a:pt x="802436" y="2808803"/>
                  </a:lnTo>
                  <a:lnTo>
                    <a:pt x="763741" y="2791193"/>
                  </a:lnTo>
                  <a:lnTo>
                    <a:pt x="725691" y="2772082"/>
                  </a:lnTo>
                  <a:lnTo>
                    <a:pt x="688312" y="2751501"/>
                  </a:lnTo>
                  <a:lnTo>
                    <a:pt x="651629" y="2729480"/>
                  </a:lnTo>
                  <a:lnTo>
                    <a:pt x="615669" y="2706049"/>
                  </a:lnTo>
                  <a:lnTo>
                    <a:pt x="580458" y="2681240"/>
                  </a:lnTo>
                  <a:lnTo>
                    <a:pt x="546020" y="2655083"/>
                  </a:lnTo>
                  <a:lnTo>
                    <a:pt x="512383" y="2627608"/>
                  </a:lnTo>
                  <a:lnTo>
                    <a:pt x="479571" y="2598847"/>
                  </a:lnTo>
                  <a:lnTo>
                    <a:pt x="447611" y="2568829"/>
                  </a:lnTo>
                  <a:lnTo>
                    <a:pt x="416528" y="2537586"/>
                  </a:lnTo>
                  <a:lnTo>
                    <a:pt x="386348" y="2505149"/>
                  </a:lnTo>
                  <a:lnTo>
                    <a:pt x="357097" y="2471547"/>
                  </a:lnTo>
                  <a:lnTo>
                    <a:pt x="328800" y="2436811"/>
                  </a:lnTo>
                  <a:lnTo>
                    <a:pt x="301484" y="2400972"/>
                  </a:lnTo>
                  <a:lnTo>
                    <a:pt x="275174" y="2364061"/>
                  </a:lnTo>
                  <a:lnTo>
                    <a:pt x="249896" y="2326108"/>
                  </a:lnTo>
                  <a:lnTo>
                    <a:pt x="225676" y="2287144"/>
                  </a:lnTo>
                  <a:lnTo>
                    <a:pt x="202540" y="2247199"/>
                  </a:lnTo>
                  <a:lnTo>
                    <a:pt x="180513" y="2206305"/>
                  </a:lnTo>
                  <a:lnTo>
                    <a:pt x="159621" y="2164491"/>
                  </a:lnTo>
                  <a:lnTo>
                    <a:pt x="139890" y="2121789"/>
                  </a:lnTo>
                  <a:lnTo>
                    <a:pt x="121346" y="2078228"/>
                  </a:lnTo>
                  <a:lnTo>
                    <a:pt x="104014" y="2033841"/>
                  </a:lnTo>
                  <a:lnTo>
                    <a:pt x="87921" y="1988656"/>
                  </a:lnTo>
                  <a:lnTo>
                    <a:pt x="73091" y="1942706"/>
                  </a:lnTo>
                  <a:lnTo>
                    <a:pt x="59552" y="1896019"/>
                  </a:lnTo>
                  <a:lnTo>
                    <a:pt x="47328" y="1848628"/>
                  </a:lnTo>
                  <a:lnTo>
                    <a:pt x="36446" y="1800563"/>
                  </a:lnTo>
                  <a:lnTo>
                    <a:pt x="26932" y="1751854"/>
                  </a:lnTo>
                  <a:lnTo>
                    <a:pt x="18810" y="1702532"/>
                  </a:lnTo>
                  <a:lnTo>
                    <a:pt x="12107" y="1652628"/>
                  </a:lnTo>
                  <a:lnTo>
                    <a:pt x="6849" y="1602172"/>
                  </a:lnTo>
                  <a:lnTo>
                    <a:pt x="3061" y="1551195"/>
                  </a:lnTo>
                  <a:lnTo>
                    <a:pt x="769" y="1499727"/>
                  </a:lnTo>
                  <a:lnTo>
                    <a:pt x="0" y="1447800"/>
                  </a:lnTo>
                  <a:close/>
                </a:path>
              </a:pathLst>
            </a:custGeom>
            <a:ln w="9525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122783" y="3829304"/>
            <a:ext cx="207094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spc="-85" dirty="0">
                <a:latin typeface="Carlito"/>
                <a:cs typeface="Carlito"/>
              </a:rPr>
              <a:t>A</a:t>
            </a:r>
            <a:r>
              <a:rPr sz="2800" b="1" spc="-40" dirty="0">
                <a:latin typeface="Carlito"/>
                <a:cs typeface="Carlito"/>
              </a:rPr>
              <a:t>v</a:t>
            </a:r>
            <a:r>
              <a:rPr sz="2800" b="1" spc="-5" dirty="0">
                <a:latin typeface="Carlito"/>
                <a:cs typeface="Carlito"/>
              </a:rPr>
              <a:t>e</a:t>
            </a:r>
            <a:r>
              <a:rPr sz="2800" b="1" spc="-85" dirty="0">
                <a:latin typeface="Carlito"/>
                <a:cs typeface="Carlito"/>
              </a:rPr>
              <a:t>r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-40" dirty="0">
                <a:latin typeface="Carlito"/>
                <a:cs typeface="Carlito"/>
              </a:rPr>
              <a:t>g</a:t>
            </a:r>
            <a:r>
              <a:rPr sz="2800" b="1" dirty="0">
                <a:latin typeface="Carlito"/>
                <a:cs typeface="Carlito"/>
              </a:rPr>
              <a:t>e  </a:t>
            </a:r>
            <a:r>
              <a:rPr sz="2800" b="1" spc="-75" dirty="0">
                <a:latin typeface="Carlito"/>
                <a:cs typeface="Carlito"/>
              </a:rPr>
              <a:t>Total  </a:t>
            </a:r>
            <a:r>
              <a:rPr sz="2800" b="1" spc="-20" dirty="0">
                <a:latin typeface="Carlito"/>
                <a:cs typeface="Carlito"/>
              </a:rPr>
              <a:t>Cost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9808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06" y="457200"/>
            <a:ext cx="1087627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/>
              <a:t>Short </a:t>
            </a:r>
            <a:r>
              <a:rPr sz="3200" b="1" dirty="0"/>
              <a:t>Run </a:t>
            </a:r>
            <a:r>
              <a:rPr sz="3200" b="1" spc="-45" dirty="0"/>
              <a:t>Average </a:t>
            </a:r>
            <a:r>
              <a:rPr sz="3200" b="1" spc="-25" dirty="0"/>
              <a:t>Fixed </a:t>
            </a:r>
            <a:r>
              <a:rPr sz="3200" b="1" spc="-15" dirty="0"/>
              <a:t>Cost</a:t>
            </a:r>
            <a:r>
              <a:rPr sz="3200" b="1" dirty="0"/>
              <a:t> </a:t>
            </a:r>
            <a:r>
              <a:rPr sz="3200" b="1" spc="-10" dirty="0"/>
              <a:t>(AFC)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09787" y="1607313"/>
            <a:ext cx="629581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35" dirty="0">
                <a:latin typeface="Carlito"/>
                <a:cs typeface="Carlito"/>
              </a:rPr>
              <a:t>Average </a:t>
            </a:r>
            <a:r>
              <a:rPr sz="2400" b="1" spc="-15" dirty="0">
                <a:latin typeface="Carlito"/>
                <a:cs typeface="Carlito"/>
              </a:rPr>
              <a:t>Fixed  </a:t>
            </a:r>
            <a:r>
              <a:rPr sz="2400" b="1" spc="-10" dirty="0">
                <a:latin typeface="Carlito"/>
                <a:cs typeface="Carlito"/>
              </a:rPr>
              <a:t>Cost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65" dirty="0">
                <a:latin typeface="Carlito"/>
                <a:cs typeface="Carlito"/>
              </a:rPr>
              <a:t>Total</a:t>
            </a:r>
            <a:r>
              <a:rPr sz="2400" b="1" spc="590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Fixed </a:t>
            </a:r>
            <a:r>
              <a:rPr sz="2400" b="1" spc="-10" dirty="0">
                <a:latin typeface="Carlito"/>
                <a:cs typeface="Carlito"/>
              </a:rPr>
              <a:t>Cost </a:t>
            </a:r>
            <a:r>
              <a:rPr sz="2400" b="1" spc="-5" dirty="0">
                <a:latin typeface="Carlito"/>
                <a:cs typeface="Carlito"/>
              </a:rPr>
              <a:t>(TFC)  divided </a:t>
            </a:r>
            <a:r>
              <a:rPr sz="2400" b="1" spc="-10" dirty="0">
                <a:latin typeface="Carlito"/>
                <a:cs typeface="Carlito"/>
              </a:rPr>
              <a:t>by </a:t>
            </a:r>
            <a:r>
              <a:rPr sz="2400" b="1" dirty="0">
                <a:latin typeface="Carlito"/>
                <a:cs typeface="Carlito"/>
              </a:rPr>
              <a:t>the </a:t>
            </a:r>
            <a:r>
              <a:rPr sz="2400" b="1" spc="-5" dirty="0">
                <a:latin typeface="Carlito"/>
                <a:cs typeface="Carlito"/>
              </a:rPr>
              <a:t>Number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Units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Output  Produced.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211" y="5708934"/>
            <a:ext cx="10914379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35">
              <a:lnSpc>
                <a:spcPct val="100299"/>
              </a:lnSpc>
              <a:spcBef>
                <a:spcPts val="90"/>
              </a:spcBef>
              <a:tabLst>
                <a:tab pos="1657350" algn="l"/>
                <a:tab pos="2147570" algn="l"/>
                <a:tab pos="3461385" algn="l"/>
                <a:tab pos="5718175" algn="l"/>
                <a:tab pos="6544309" algn="l"/>
                <a:tab pos="7595234" algn="l"/>
              </a:tabLst>
            </a:pPr>
            <a:r>
              <a:rPr sz="2400" b="1" dirty="0">
                <a:latin typeface="Carlito"/>
                <a:cs typeface="Carlito"/>
              </a:rPr>
              <a:t>t</a:t>
            </a:r>
            <a:r>
              <a:rPr sz="2400" b="1" spc="-5" dirty="0">
                <a:latin typeface="Carlito"/>
                <a:cs typeface="Carlito"/>
              </a:rPr>
              <a:t>he</a:t>
            </a:r>
            <a:r>
              <a:rPr sz="2400" b="1" spc="-40" dirty="0">
                <a:latin typeface="Carlito"/>
                <a:cs typeface="Carlito"/>
              </a:rPr>
              <a:t>r</a:t>
            </a:r>
            <a:r>
              <a:rPr sz="2400" b="1" spc="-5" dirty="0">
                <a:latin typeface="Carlito"/>
                <a:cs typeface="Carlito"/>
              </a:rPr>
              <a:t>e</a:t>
            </a:r>
            <a:r>
              <a:rPr sz="2400" b="1" spc="-15" dirty="0">
                <a:latin typeface="Carlito"/>
                <a:cs typeface="Carlito"/>
              </a:rPr>
              <a:t>b</a:t>
            </a:r>
            <a:r>
              <a:rPr sz="2400" b="1" spc="-200" dirty="0">
                <a:latin typeface="Carlito"/>
                <a:cs typeface="Carlito"/>
              </a:rPr>
              <a:t>y</a:t>
            </a:r>
            <a:r>
              <a:rPr sz="2400" b="1" dirty="0">
                <a:latin typeface="Carlito"/>
                <a:cs typeface="Carlito"/>
              </a:rPr>
              <a:t>,	it	</a:t>
            </a:r>
            <a:r>
              <a:rPr sz="2400" b="1" spc="-10" dirty="0">
                <a:latin typeface="Carlito"/>
                <a:cs typeface="Carlito"/>
              </a:rPr>
              <a:t>s</a:t>
            </a:r>
            <a:r>
              <a:rPr sz="2400" b="1" dirty="0">
                <a:latin typeface="Carlito"/>
                <a:cs typeface="Carlito"/>
              </a:rPr>
              <a:t>lo</a:t>
            </a:r>
            <a:r>
              <a:rPr sz="2400" b="1" spc="-15" dirty="0">
                <a:latin typeface="Carlito"/>
                <a:cs typeface="Carlito"/>
              </a:rPr>
              <a:t>p</a:t>
            </a:r>
            <a:r>
              <a:rPr sz="2400" b="1" spc="-5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s	</a:t>
            </a:r>
            <a:r>
              <a:rPr sz="2400" b="1" spc="-5" dirty="0">
                <a:latin typeface="Carlito"/>
                <a:cs typeface="Carlito"/>
              </a:rPr>
              <a:t>D</a:t>
            </a:r>
            <a:r>
              <a:rPr sz="2400" b="1" spc="-10" dirty="0">
                <a:latin typeface="Carlito"/>
                <a:cs typeface="Carlito"/>
              </a:rPr>
              <a:t>o</a:t>
            </a:r>
            <a:r>
              <a:rPr sz="2400" b="1" spc="-5" dirty="0">
                <a:latin typeface="Carlito"/>
                <a:cs typeface="Carlito"/>
              </a:rPr>
              <a:t>w</a:t>
            </a:r>
            <a:r>
              <a:rPr sz="2400" b="1" spc="-30" dirty="0">
                <a:latin typeface="Carlito"/>
                <a:cs typeface="Carlito"/>
              </a:rPr>
              <a:t>n</a:t>
            </a:r>
            <a:r>
              <a:rPr sz="2400" b="1" spc="-40" dirty="0">
                <a:latin typeface="Carlito"/>
                <a:cs typeface="Carlito"/>
              </a:rPr>
              <a:t>w</a:t>
            </a:r>
            <a:r>
              <a:rPr sz="2400" b="1" spc="-10" dirty="0">
                <a:latin typeface="Carlito"/>
                <a:cs typeface="Carlito"/>
              </a:rPr>
              <a:t>a</a:t>
            </a:r>
            <a:r>
              <a:rPr sz="2400" b="1" spc="-35" dirty="0">
                <a:latin typeface="Carlito"/>
                <a:cs typeface="Carlito"/>
              </a:rPr>
              <a:t>r</a:t>
            </a:r>
            <a:r>
              <a:rPr sz="2400" b="1" spc="-15" dirty="0">
                <a:latin typeface="Carlito"/>
                <a:cs typeface="Carlito"/>
              </a:rPr>
              <a:t>d</a:t>
            </a:r>
            <a:r>
              <a:rPr sz="2400" b="1" dirty="0">
                <a:latin typeface="Carlito"/>
                <a:cs typeface="Carlito"/>
              </a:rPr>
              <a:t>s	</a:t>
            </a:r>
            <a:r>
              <a:rPr sz="2400" b="1" spc="-5" dirty="0">
                <a:latin typeface="Carlito"/>
                <a:cs typeface="Carlito"/>
              </a:rPr>
              <a:t>bu</a:t>
            </a:r>
            <a:r>
              <a:rPr sz="2400" b="1" dirty="0">
                <a:latin typeface="Carlito"/>
                <a:cs typeface="Carlito"/>
              </a:rPr>
              <a:t>t	</a:t>
            </a:r>
            <a:r>
              <a:rPr sz="2400" b="1" spc="-5" dirty="0">
                <a:latin typeface="Carlito"/>
                <a:cs typeface="Carlito"/>
              </a:rPr>
              <a:t>d</a:t>
            </a:r>
            <a:r>
              <a:rPr sz="2400" b="1" dirty="0">
                <a:latin typeface="Carlito"/>
                <a:cs typeface="Carlito"/>
              </a:rPr>
              <a:t>o</a:t>
            </a:r>
            <a:r>
              <a:rPr sz="2400" b="1" spc="-20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s	</a:t>
            </a:r>
            <a:r>
              <a:rPr sz="2400" b="1" spc="-5" dirty="0">
                <a:latin typeface="Carlito"/>
                <a:cs typeface="Carlito"/>
              </a:rPr>
              <a:t>n</a:t>
            </a:r>
            <a:r>
              <a:rPr sz="2400" b="1" spc="-10" dirty="0">
                <a:latin typeface="Carlito"/>
                <a:cs typeface="Carlito"/>
              </a:rPr>
              <a:t>ot  touch </a:t>
            </a:r>
            <a:r>
              <a:rPr sz="2400" b="1" dirty="0">
                <a:latin typeface="Carlito"/>
                <a:cs typeface="Carlito"/>
              </a:rPr>
              <a:t>X- Axis as </a:t>
            </a:r>
            <a:r>
              <a:rPr sz="2400" b="1" spc="-5" dirty="0">
                <a:latin typeface="Carlito"/>
                <a:cs typeface="Carlito"/>
              </a:rPr>
              <a:t>AFC </a:t>
            </a:r>
            <a:r>
              <a:rPr sz="2400" b="1" dirty="0">
                <a:latin typeface="Times New Roman"/>
                <a:cs typeface="Times New Roman"/>
              </a:rPr>
              <a:t>≠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957" y="3517307"/>
            <a:ext cx="6395244" cy="219162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874520" algn="ctr">
              <a:lnSpc>
                <a:spcPct val="100000"/>
              </a:lnSpc>
              <a:spcBef>
                <a:spcPts val="109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25" dirty="0">
                <a:latin typeface="Carlito"/>
                <a:cs typeface="Carlito"/>
              </a:rPr>
              <a:t>Referred </a:t>
            </a:r>
            <a:r>
              <a:rPr sz="2400" b="1" spc="-20" dirty="0">
                <a:latin typeface="Carlito"/>
                <a:cs typeface="Carlito"/>
              </a:rPr>
              <a:t>to </a:t>
            </a:r>
            <a:r>
              <a:rPr sz="2400" b="1" dirty="0">
                <a:latin typeface="Carlito"/>
                <a:cs typeface="Carlito"/>
              </a:rPr>
              <a:t>as </a:t>
            </a:r>
            <a:r>
              <a:rPr sz="2400" b="1" spc="-15" dirty="0">
                <a:latin typeface="Carlito"/>
                <a:cs typeface="Carlito"/>
              </a:rPr>
              <a:t>“Fixed </a:t>
            </a:r>
            <a:r>
              <a:rPr sz="2400" b="1" spc="-10" dirty="0">
                <a:latin typeface="Carlito"/>
                <a:cs typeface="Carlito"/>
              </a:rPr>
              <a:t>Cost </a:t>
            </a:r>
            <a:r>
              <a:rPr sz="2400" b="1" spc="-5" dirty="0">
                <a:latin typeface="Carlito"/>
                <a:cs typeface="Carlito"/>
              </a:rPr>
              <a:t>per unit </a:t>
            </a:r>
            <a:r>
              <a:rPr sz="2400" b="1" dirty="0">
                <a:latin typeface="Carlito"/>
                <a:cs typeface="Carlito"/>
              </a:rPr>
              <a:t>of</a:t>
            </a:r>
            <a:r>
              <a:rPr sz="2400" b="1" spc="50" dirty="0">
                <a:latin typeface="Carlito"/>
                <a:cs typeface="Carlito"/>
              </a:rPr>
              <a:t> </a:t>
            </a:r>
            <a:r>
              <a:rPr sz="2400" b="1" spc="-30" dirty="0">
                <a:latin typeface="Carlito"/>
                <a:cs typeface="Carlito"/>
              </a:rPr>
              <a:t>Output”.</a:t>
            </a:r>
            <a:endParaRPr sz="24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1153795" algn="l"/>
                <a:tab pos="2617470" algn="l"/>
                <a:tab pos="3452495" algn="l"/>
                <a:tab pos="3969385" algn="l"/>
                <a:tab pos="5332095" algn="l"/>
                <a:tab pos="7054850" algn="l"/>
              </a:tabLst>
            </a:pP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20" dirty="0">
                <a:latin typeface="Carlito"/>
                <a:cs typeface="Carlito"/>
              </a:rPr>
              <a:t>F</a:t>
            </a:r>
            <a:r>
              <a:rPr sz="2400" b="1" dirty="0">
                <a:latin typeface="Carlito"/>
                <a:cs typeface="Carlito"/>
              </a:rPr>
              <a:t>C	</a:t>
            </a:r>
            <a:r>
              <a:rPr sz="2400" b="1" spc="-35" dirty="0">
                <a:latin typeface="Carlito"/>
                <a:cs typeface="Carlito"/>
              </a:rPr>
              <a:t>st</a:t>
            </a:r>
            <a:r>
              <a:rPr sz="2400" b="1" spc="-5" dirty="0">
                <a:latin typeface="Carlito"/>
                <a:cs typeface="Carlito"/>
              </a:rPr>
              <a:t>e</a:t>
            </a:r>
            <a:r>
              <a:rPr sz="2400" b="1" spc="-10" dirty="0">
                <a:latin typeface="Carlito"/>
                <a:cs typeface="Carlito"/>
              </a:rPr>
              <a:t>a</a:t>
            </a:r>
            <a:r>
              <a:rPr sz="2400" b="1" spc="-5" dirty="0">
                <a:latin typeface="Carlito"/>
                <a:cs typeface="Carlito"/>
              </a:rPr>
              <a:t>d</a:t>
            </a:r>
            <a:r>
              <a:rPr sz="2400" b="1" dirty="0">
                <a:latin typeface="Carlito"/>
                <a:cs typeface="Carlito"/>
              </a:rPr>
              <a:t>ily	</a:t>
            </a:r>
            <a:r>
              <a:rPr sz="2400" b="1" spc="-55" dirty="0">
                <a:latin typeface="Carlito"/>
                <a:cs typeface="Carlito"/>
              </a:rPr>
              <a:t>f</a:t>
            </a:r>
            <a:r>
              <a:rPr sz="2400" b="1" spc="-10" dirty="0">
                <a:latin typeface="Carlito"/>
                <a:cs typeface="Carlito"/>
              </a:rPr>
              <a:t>a</a:t>
            </a:r>
            <a:r>
              <a:rPr sz="2400" b="1" dirty="0">
                <a:latin typeface="Carlito"/>
                <a:cs typeface="Carlito"/>
              </a:rPr>
              <a:t>l</a:t>
            </a:r>
            <a:r>
              <a:rPr sz="2400" b="1" spc="-10" dirty="0">
                <a:latin typeface="Carlito"/>
                <a:cs typeface="Carlito"/>
              </a:rPr>
              <a:t>l</a:t>
            </a:r>
            <a:r>
              <a:rPr sz="2400" b="1" dirty="0">
                <a:latin typeface="Carlito"/>
                <a:cs typeface="Carlito"/>
              </a:rPr>
              <a:t>s	as	</a:t>
            </a:r>
            <a:r>
              <a:rPr sz="2400" b="1" spc="-10" dirty="0">
                <a:latin typeface="Carlito"/>
                <a:cs typeface="Carlito"/>
              </a:rPr>
              <a:t>Ou</a:t>
            </a:r>
            <a:r>
              <a:rPr sz="2400" b="1" dirty="0">
                <a:latin typeface="Carlito"/>
                <a:cs typeface="Carlito"/>
              </a:rPr>
              <a:t>t</a:t>
            </a:r>
            <a:r>
              <a:rPr sz="2400" b="1" spc="-15" dirty="0">
                <a:latin typeface="Carlito"/>
                <a:cs typeface="Carlito"/>
              </a:rPr>
              <a:t>p</a:t>
            </a:r>
            <a:r>
              <a:rPr sz="2400" b="1" spc="-5" dirty="0">
                <a:latin typeface="Carlito"/>
                <a:cs typeface="Carlito"/>
              </a:rPr>
              <a:t>u</a:t>
            </a:r>
            <a:r>
              <a:rPr sz="2400" b="1" dirty="0">
                <a:latin typeface="Carlito"/>
                <a:cs typeface="Carlito"/>
              </a:rPr>
              <a:t>t</a:t>
            </a:r>
            <a:r>
              <a:rPr lang="en-US"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In</a:t>
            </a:r>
            <a:r>
              <a:rPr sz="2400" b="1" dirty="0">
                <a:latin typeface="Carlito"/>
                <a:cs typeface="Carlito"/>
              </a:rPr>
              <a:t>c</a:t>
            </a:r>
            <a:r>
              <a:rPr sz="2400" b="1" spc="-35" dirty="0">
                <a:latin typeface="Carlito"/>
                <a:cs typeface="Carlito"/>
              </a:rPr>
              <a:t>r</a:t>
            </a:r>
            <a:r>
              <a:rPr sz="2400" b="1" spc="-20" dirty="0">
                <a:latin typeface="Carlito"/>
                <a:cs typeface="Carlito"/>
              </a:rPr>
              <a:t>e</a:t>
            </a:r>
            <a:r>
              <a:rPr sz="2400" b="1" spc="-10" dirty="0">
                <a:latin typeface="Carlito"/>
                <a:cs typeface="Carlito"/>
              </a:rPr>
              <a:t>a</a:t>
            </a:r>
            <a:r>
              <a:rPr sz="2400" b="1" spc="5" dirty="0">
                <a:latin typeface="Carlito"/>
                <a:cs typeface="Carlito"/>
              </a:rPr>
              <a:t>s</a:t>
            </a:r>
            <a:r>
              <a:rPr sz="2400" b="1" spc="-5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s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1026" name="Picture 2" descr="Important solved questions for Class 12 Economics Board Exam 2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32150"/>
            <a:ext cx="4301424" cy="34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33600" y="3215964"/>
                <a:ext cx="1801775" cy="930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𝐴𝐹𝐶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𝑇𝐹𝐶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15964"/>
                <a:ext cx="1573379" cy="930960"/>
              </a:xfrm>
              <a:prstGeom prst="rect">
                <a:avLst/>
              </a:prstGeom>
              <a:blipFill rotWithShape="1">
                <a:blip r:embed="rId3"/>
                <a:stretch>
                  <a:fillRect l="-348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03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740" y="304801"/>
            <a:ext cx="107645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" dirty="0"/>
              <a:t>Short </a:t>
            </a:r>
            <a:r>
              <a:rPr sz="3200" b="1" spc="-5" dirty="0"/>
              <a:t>Run </a:t>
            </a:r>
            <a:r>
              <a:rPr sz="3200" b="1" spc="-45" dirty="0"/>
              <a:t>Average </a:t>
            </a:r>
            <a:r>
              <a:rPr sz="3200" b="1" spc="-35" dirty="0"/>
              <a:t>Variable </a:t>
            </a:r>
            <a:r>
              <a:rPr sz="3200" b="1" spc="-20" dirty="0"/>
              <a:t>Cost</a:t>
            </a:r>
            <a:r>
              <a:rPr sz="3200" b="1" spc="120" dirty="0"/>
              <a:t> </a:t>
            </a:r>
            <a:r>
              <a:rPr sz="3200" b="1" spc="-60" dirty="0"/>
              <a:t>(AVC)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09787" y="1371601"/>
            <a:ext cx="6295813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1960245" algn="l"/>
                <a:tab pos="3590925" algn="l"/>
                <a:tab pos="4572635" algn="l"/>
                <a:tab pos="5083175" algn="l"/>
                <a:tab pos="6151245" algn="l"/>
                <a:tab pos="7781925" algn="l"/>
              </a:tabLst>
            </a:pPr>
            <a:r>
              <a:rPr sz="2800" b="1" spc="-75" dirty="0">
                <a:latin typeface="Carlito"/>
                <a:cs typeface="Carlito"/>
              </a:rPr>
              <a:t>A</a:t>
            </a:r>
            <a:r>
              <a:rPr sz="2800" b="1" spc="-30" dirty="0">
                <a:latin typeface="Carlito"/>
                <a:cs typeface="Carlito"/>
              </a:rPr>
              <a:t>v</a:t>
            </a:r>
            <a:r>
              <a:rPr sz="2800" b="1" spc="-5" dirty="0">
                <a:latin typeface="Carlito"/>
                <a:cs typeface="Carlito"/>
              </a:rPr>
              <a:t>e</a:t>
            </a:r>
            <a:r>
              <a:rPr sz="2800" b="1" spc="-85" dirty="0">
                <a:latin typeface="Carlito"/>
                <a:cs typeface="Carlito"/>
              </a:rPr>
              <a:t>r</a:t>
            </a:r>
            <a:r>
              <a:rPr sz="2800" b="1" spc="-10" dirty="0">
                <a:latin typeface="Carlito"/>
                <a:cs typeface="Carlito"/>
              </a:rPr>
              <a:t>a</a:t>
            </a:r>
            <a:r>
              <a:rPr sz="2800" b="1" spc="-35" dirty="0">
                <a:latin typeface="Carlito"/>
                <a:cs typeface="Carlito"/>
              </a:rPr>
              <a:t>g</a:t>
            </a:r>
            <a:r>
              <a:rPr sz="2800" b="1" dirty="0">
                <a:latin typeface="Carlito"/>
                <a:cs typeface="Carlito"/>
              </a:rPr>
              <a:t>e	</a:t>
            </a:r>
            <a:r>
              <a:rPr sz="2800" b="1" spc="-180" dirty="0">
                <a:latin typeface="Carlito"/>
                <a:cs typeface="Carlito"/>
              </a:rPr>
              <a:t>V</a:t>
            </a:r>
            <a:r>
              <a:rPr sz="2800" b="1" dirty="0">
                <a:latin typeface="Carlito"/>
                <a:cs typeface="Carlito"/>
              </a:rPr>
              <a:t>a</a:t>
            </a:r>
            <a:r>
              <a:rPr sz="2800" b="1" spc="-15" dirty="0">
                <a:latin typeface="Carlito"/>
                <a:cs typeface="Carlito"/>
              </a:rPr>
              <a:t>r</a:t>
            </a:r>
            <a:r>
              <a:rPr sz="2800" b="1" dirty="0">
                <a:latin typeface="Carlito"/>
                <a:cs typeface="Carlito"/>
              </a:rPr>
              <a:t>i</a:t>
            </a:r>
            <a:r>
              <a:rPr sz="2800" b="1" spc="-10" dirty="0">
                <a:latin typeface="Carlito"/>
                <a:cs typeface="Carlito"/>
              </a:rPr>
              <a:t>a</a:t>
            </a:r>
            <a:r>
              <a:rPr sz="2800" b="1" spc="-5" dirty="0">
                <a:latin typeface="Carlito"/>
                <a:cs typeface="Carlito"/>
              </a:rPr>
              <a:t>b</a:t>
            </a:r>
            <a:r>
              <a:rPr sz="2800" b="1" spc="-10" dirty="0">
                <a:latin typeface="Carlito"/>
                <a:cs typeface="Carlito"/>
              </a:rPr>
              <a:t>l</a:t>
            </a:r>
            <a:r>
              <a:rPr sz="2800" b="1" dirty="0">
                <a:latin typeface="Carlito"/>
                <a:cs typeface="Carlito"/>
              </a:rPr>
              <a:t>e	</a:t>
            </a:r>
            <a:r>
              <a:rPr sz="2800" b="1" spc="-5" dirty="0">
                <a:latin typeface="Carlito"/>
                <a:cs typeface="Carlito"/>
              </a:rPr>
              <a:t>C</a:t>
            </a:r>
            <a:r>
              <a:rPr sz="2800" b="1" dirty="0">
                <a:latin typeface="Carlito"/>
                <a:cs typeface="Carlito"/>
              </a:rPr>
              <a:t>o</a:t>
            </a:r>
            <a:r>
              <a:rPr sz="2800" b="1" spc="-35" dirty="0">
                <a:latin typeface="Carlito"/>
                <a:cs typeface="Carlito"/>
              </a:rPr>
              <a:t>s</a:t>
            </a:r>
            <a:r>
              <a:rPr sz="2800" b="1" dirty="0">
                <a:latin typeface="Carlito"/>
                <a:cs typeface="Carlito"/>
              </a:rPr>
              <a:t>t	is	</a:t>
            </a:r>
            <a:r>
              <a:rPr sz="2800" b="1" spc="-280" dirty="0">
                <a:latin typeface="Carlito"/>
                <a:cs typeface="Carlito"/>
              </a:rPr>
              <a:t>T</a:t>
            </a:r>
            <a:r>
              <a:rPr sz="2800" b="1" dirty="0">
                <a:latin typeface="Carlito"/>
                <a:cs typeface="Carlito"/>
              </a:rPr>
              <a:t>o</a:t>
            </a:r>
            <a:r>
              <a:rPr sz="2800" b="1" spc="-35" dirty="0">
                <a:latin typeface="Carlito"/>
                <a:cs typeface="Carlito"/>
              </a:rPr>
              <a:t>t</a:t>
            </a:r>
            <a:r>
              <a:rPr sz="2800" b="1" spc="-10" dirty="0">
                <a:latin typeface="Carlito"/>
                <a:cs typeface="Carlito"/>
              </a:rPr>
              <a:t>a</a:t>
            </a:r>
            <a:r>
              <a:rPr sz="2800" b="1" dirty="0">
                <a:latin typeface="Carlito"/>
                <a:cs typeface="Carlito"/>
              </a:rPr>
              <a:t>l	</a:t>
            </a:r>
            <a:r>
              <a:rPr sz="2800" b="1" spc="-180" dirty="0">
                <a:latin typeface="Carlito"/>
                <a:cs typeface="Carlito"/>
              </a:rPr>
              <a:t>V</a:t>
            </a:r>
            <a:r>
              <a:rPr sz="2800" b="1" dirty="0">
                <a:latin typeface="Carlito"/>
                <a:cs typeface="Carlito"/>
              </a:rPr>
              <a:t>a</a:t>
            </a:r>
            <a:r>
              <a:rPr sz="2800" b="1" spc="-15" dirty="0">
                <a:latin typeface="Carlito"/>
                <a:cs typeface="Carlito"/>
              </a:rPr>
              <a:t>r</a:t>
            </a:r>
            <a:r>
              <a:rPr sz="2800" b="1" spc="-10" dirty="0">
                <a:latin typeface="Carlito"/>
                <a:cs typeface="Carlito"/>
              </a:rPr>
              <a:t>i</a:t>
            </a:r>
            <a:r>
              <a:rPr sz="2800" b="1" dirty="0">
                <a:latin typeface="Carlito"/>
                <a:cs typeface="Carlito"/>
              </a:rPr>
              <a:t>a</a:t>
            </a:r>
            <a:r>
              <a:rPr sz="2800" b="1" spc="-5" dirty="0">
                <a:latin typeface="Carlito"/>
                <a:cs typeface="Carlito"/>
              </a:rPr>
              <a:t>b</a:t>
            </a:r>
            <a:r>
              <a:rPr sz="2800" b="1" dirty="0">
                <a:latin typeface="Carlito"/>
                <a:cs typeface="Carlito"/>
              </a:rPr>
              <a:t>le	</a:t>
            </a:r>
            <a:r>
              <a:rPr sz="2800" b="1" spc="-5" dirty="0">
                <a:latin typeface="Carlito"/>
                <a:cs typeface="Carlito"/>
              </a:rPr>
              <a:t>C</a:t>
            </a:r>
            <a:r>
              <a:rPr sz="2800" b="1" dirty="0">
                <a:latin typeface="Carlito"/>
                <a:cs typeface="Carlito"/>
              </a:rPr>
              <a:t>o</a:t>
            </a:r>
            <a:r>
              <a:rPr sz="2800" b="1" spc="-35" dirty="0">
                <a:latin typeface="Carlito"/>
                <a:cs typeface="Carlito"/>
              </a:rPr>
              <a:t>s</a:t>
            </a:r>
            <a:r>
              <a:rPr sz="2800" b="1" dirty="0">
                <a:latin typeface="Carlito"/>
                <a:cs typeface="Carlito"/>
              </a:rPr>
              <a:t>t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060" y="2724147"/>
            <a:ext cx="655534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sz="2400" b="1" spc="-15" dirty="0">
                <a:latin typeface="Carlito"/>
                <a:cs typeface="Carlito"/>
              </a:rPr>
              <a:t>(TVC) </a:t>
            </a:r>
            <a:r>
              <a:rPr sz="2400" b="1" dirty="0">
                <a:latin typeface="Carlito"/>
                <a:cs typeface="Carlito"/>
              </a:rPr>
              <a:t>divided </a:t>
            </a:r>
            <a:r>
              <a:rPr sz="2400" b="1" spc="-10" dirty="0">
                <a:latin typeface="Carlito"/>
                <a:cs typeface="Carlito"/>
              </a:rPr>
              <a:t>by </a:t>
            </a:r>
            <a:r>
              <a:rPr sz="2400" b="1" dirty="0">
                <a:latin typeface="Carlito"/>
                <a:cs typeface="Carlito"/>
              </a:rPr>
              <a:t>the </a:t>
            </a:r>
            <a:r>
              <a:rPr sz="2400" b="1" spc="-5" dirty="0">
                <a:latin typeface="Carlito"/>
                <a:cs typeface="Carlito"/>
              </a:rPr>
              <a:t>Number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Units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Output  Produced.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14" y="4337664"/>
            <a:ext cx="66793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2111375" algn="l"/>
                <a:tab pos="2766060" algn="l"/>
                <a:tab pos="3426460" algn="l"/>
              </a:tabLst>
            </a:pPr>
            <a:r>
              <a:rPr sz="2400" b="1" spc="-55" dirty="0">
                <a:latin typeface="Carlito"/>
                <a:cs typeface="Carlito"/>
              </a:rPr>
              <a:t>R</a:t>
            </a:r>
            <a:r>
              <a:rPr sz="2400" b="1" spc="-35" dirty="0">
                <a:latin typeface="Carlito"/>
                <a:cs typeface="Carlito"/>
              </a:rPr>
              <a:t>e</a:t>
            </a:r>
            <a:r>
              <a:rPr sz="2400" b="1" spc="-55" dirty="0">
                <a:latin typeface="Carlito"/>
                <a:cs typeface="Carlito"/>
              </a:rPr>
              <a:t>f</a:t>
            </a:r>
            <a:r>
              <a:rPr sz="2400" b="1" spc="-5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r</a:t>
            </a:r>
            <a:r>
              <a:rPr sz="2400" b="1" spc="-35" dirty="0">
                <a:latin typeface="Carlito"/>
                <a:cs typeface="Carlito"/>
              </a:rPr>
              <a:t>r</a:t>
            </a:r>
            <a:r>
              <a:rPr sz="2400" b="1" spc="-5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d	</a:t>
            </a:r>
            <a:r>
              <a:rPr sz="2400" b="1" spc="-35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o	</a:t>
            </a:r>
            <a:r>
              <a:rPr sz="2400" b="1" spc="-10" dirty="0">
                <a:latin typeface="Carlito"/>
                <a:cs typeface="Carlito"/>
              </a:rPr>
              <a:t>a</a:t>
            </a:r>
            <a:r>
              <a:rPr sz="2400" b="1" dirty="0">
                <a:latin typeface="Carlito"/>
                <a:cs typeface="Carlito"/>
              </a:rPr>
              <a:t>s	</a:t>
            </a:r>
            <a:r>
              <a:rPr sz="2400" b="1" spc="70" dirty="0">
                <a:latin typeface="Carlito"/>
                <a:cs typeface="Carlito"/>
              </a:rPr>
              <a:t>“</a:t>
            </a:r>
            <a:r>
              <a:rPr sz="2400" b="1" spc="-190" dirty="0">
                <a:latin typeface="Carlito"/>
                <a:cs typeface="Carlito"/>
              </a:rPr>
              <a:t>V</a:t>
            </a:r>
            <a:r>
              <a:rPr sz="2400" b="1" spc="-5" dirty="0">
                <a:latin typeface="Carlito"/>
                <a:cs typeface="Carlito"/>
              </a:rPr>
              <a:t>a</a:t>
            </a:r>
            <a:r>
              <a:rPr sz="2400" b="1" dirty="0">
                <a:latin typeface="Carlito"/>
                <a:cs typeface="Carlito"/>
              </a:rPr>
              <a:t>r</a:t>
            </a:r>
            <a:r>
              <a:rPr sz="2400" b="1" spc="-10" dirty="0">
                <a:latin typeface="Carlito"/>
                <a:cs typeface="Carlito"/>
              </a:rPr>
              <a:t>ia</a:t>
            </a:r>
            <a:r>
              <a:rPr sz="2400" b="1" spc="-5" dirty="0">
                <a:latin typeface="Carlito"/>
                <a:cs typeface="Carlito"/>
              </a:rPr>
              <a:t>b</a:t>
            </a:r>
            <a:r>
              <a:rPr sz="2400" b="1" dirty="0">
                <a:latin typeface="Carlito"/>
                <a:cs typeface="Carlito"/>
              </a:rPr>
              <a:t>le  </a:t>
            </a:r>
            <a:r>
              <a:rPr sz="2400" b="1" spc="-30" dirty="0">
                <a:latin typeface="Carlito"/>
                <a:cs typeface="Carlito"/>
              </a:rPr>
              <a:t>Output”.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70" y="5410274"/>
            <a:ext cx="113724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181100" algn="l"/>
                <a:tab pos="2837815" algn="l"/>
                <a:tab pos="3674745" algn="l"/>
                <a:tab pos="4187825" algn="l"/>
                <a:tab pos="5550535" algn="l"/>
                <a:tab pos="7271384" algn="l"/>
                <a:tab pos="8241030" algn="l"/>
              </a:tabLst>
            </a:pPr>
            <a:r>
              <a:rPr sz="2400" b="1" spc="-170" dirty="0">
                <a:latin typeface="Carlito"/>
                <a:cs typeface="Carlito"/>
              </a:rPr>
              <a:t>A</a:t>
            </a:r>
            <a:r>
              <a:rPr sz="2400" b="1" spc="-45" dirty="0">
                <a:latin typeface="Carlito"/>
                <a:cs typeface="Carlito"/>
              </a:rPr>
              <a:t>V</a:t>
            </a:r>
            <a:r>
              <a:rPr sz="2400" b="1" dirty="0">
                <a:latin typeface="Carlito"/>
                <a:cs typeface="Carlito"/>
              </a:rPr>
              <a:t>C	</a:t>
            </a:r>
            <a:r>
              <a:rPr sz="2400" b="1" spc="-5" dirty="0">
                <a:latin typeface="Carlito"/>
                <a:cs typeface="Carlito"/>
              </a:rPr>
              <a:t>n</a:t>
            </a:r>
            <a:r>
              <a:rPr sz="2400" b="1" dirty="0">
                <a:latin typeface="Carlito"/>
                <a:cs typeface="Carlito"/>
              </a:rPr>
              <a:t>or</a:t>
            </a:r>
            <a:r>
              <a:rPr sz="2400" b="1" spc="-5" dirty="0">
                <a:latin typeface="Carlito"/>
                <a:cs typeface="Carlito"/>
              </a:rPr>
              <a:t>m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10" dirty="0">
                <a:latin typeface="Carlito"/>
                <a:cs typeface="Carlito"/>
              </a:rPr>
              <a:t>l</a:t>
            </a:r>
            <a:r>
              <a:rPr sz="2400" b="1" dirty="0">
                <a:latin typeface="Carlito"/>
                <a:cs typeface="Carlito"/>
              </a:rPr>
              <a:t>ly	</a:t>
            </a:r>
            <a:r>
              <a:rPr sz="2400" b="1" spc="-55" dirty="0">
                <a:latin typeface="Carlito"/>
                <a:cs typeface="Carlito"/>
              </a:rPr>
              <a:t>f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10" dirty="0">
                <a:latin typeface="Carlito"/>
                <a:cs typeface="Carlito"/>
              </a:rPr>
              <a:t>l</a:t>
            </a:r>
            <a:r>
              <a:rPr sz="2400" b="1" dirty="0">
                <a:latin typeface="Carlito"/>
                <a:cs typeface="Carlito"/>
              </a:rPr>
              <a:t>ls	</a:t>
            </a:r>
            <a:r>
              <a:rPr sz="2400" b="1" spc="-10" dirty="0">
                <a:latin typeface="Carlito"/>
                <a:cs typeface="Carlito"/>
              </a:rPr>
              <a:t>a</a:t>
            </a:r>
            <a:r>
              <a:rPr sz="2400" b="1" dirty="0">
                <a:latin typeface="Carlito"/>
                <a:cs typeface="Carlito"/>
              </a:rPr>
              <a:t>s	</a:t>
            </a:r>
            <a:r>
              <a:rPr sz="2400" b="1" spc="5" dirty="0">
                <a:latin typeface="Carlito"/>
                <a:cs typeface="Carlito"/>
              </a:rPr>
              <a:t>O</a:t>
            </a:r>
            <a:r>
              <a:rPr sz="2400" b="1" spc="-15" dirty="0">
                <a:latin typeface="Carlito"/>
                <a:cs typeface="Carlito"/>
              </a:rPr>
              <a:t>u</a:t>
            </a:r>
            <a:r>
              <a:rPr sz="2400" b="1" dirty="0">
                <a:latin typeface="Carlito"/>
                <a:cs typeface="Carlito"/>
              </a:rPr>
              <a:t>t</a:t>
            </a:r>
            <a:r>
              <a:rPr sz="2400" b="1" spc="-5" dirty="0">
                <a:latin typeface="Carlito"/>
                <a:cs typeface="Carlito"/>
              </a:rPr>
              <a:t>pu</a:t>
            </a:r>
            <a:r>
              <a:rPr sz="2400" b="1" dirty="0">
                <a:latin typeface="Carlito"/>
                <a:cs typeface="Carlito"/>
              </a:rPr>
              <a:t>t	</a:t>
            </a:r>
            <a:r>
              <a:rPr sz="2400" b="1" spc="-5" dirty="0">
                <a:latin typeface="Carlito"/>
                <a:cs typeface="Carlito"/>
              </a:rPr>
              <a:t>In</a:t>
            </a:r>
            <a:r>
              <a:rPr sz="2400" b="1" dirty="0">
                <a:latin typeface="Carlito"/>
                <a:cs typeface="Carlito"/>
              </a:rPr>
              <a:t>c</a:t>
            </a:r>
            <a:r>
              <a:rPr sz="2400" b="1" spc="-50" dirty="0">
                <a:latin typeface="Carlito"/>
                <a:cs typeface="Carlito"/>
              </a:rPr>
              <a:t>r</a:t>
            </a:r>
            <a:r>
              <a:rPr sz="2400" b="1" spc="-5" dirty="0">
                <a:latin typeface="Carlito"/>
                <a:cs typeface="Carlito"/>
              </a:rPr>
              <a:t>ea</a:t>
            </a:r>
            <a:r>
              <a:rPr sz="2400" b="1" spc="5" dirty="0">
                <a:latin typeface="Carlito"/>
                <a:cs typeface="Carlito"/>
              </a:rPr>
              <a:t>s</a:t>
            </a:r>
            <a:r>
              <a:rPr sz="2400" b="1" spc="-20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s	</a:t>
            </a:r>
            <a:r>
              <a:rPr sz="2400" b="1" spc="-5" dirty="0">
                <a:latin typeface="Carlito"/>
                <a:cs typeface="Carlito"/>
              </a:rPr>
              <a:t>f</a:t>
            </a:r>
            <a:r>
              <a:rPr sz="2400" b="1" spc="-35" dirty="0">
                <a:latin typeface="Carlito"/>
                <a:cs typeface="Carlito"/>
              </a:rPr>
              <a:t>r</a:t>
            </a:r>
            <a:r>
              <a:rPr sz="2400" b="1" dirty="0">
                <a:latin typeface="Carlito"/>
                <a:cs typeface="Carlito"/>
              </a:rPr>
              <a:t>om	O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8780" y="5999476"/>
            <a:ext cx="7380393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2400" b="1" spc="-20" dirty="0">
                <a:latin typeface="Carlito"/>
                <a:cs typeface="Carlito"/>
              </a:rPr>
              <a:t>to </a:t>
            </a:r>
            <a:r>
              <a:rPr sz="2400" b="1" dirty="0">
                <a:latin typeface="Carlito"/>
                <a:cs typeface="Carlito"/>
              </a:rPr>
              <a:t>Normal </a:t>
            </a:r>
            <a:r>
              <a:rPr sz="2400" b="1" spc="-5" dirty="0">
                <a:latin typeface="Carlito"/>
                <a:cs typeface="Carlito"/>
              </a:rPr>
              <a:t>Capacity </a:t>
            </a:r>
            <a:r>
              <a:rPr sz="2400" b="1" dirty="0">
                <a:latin typeface="Carlito"/>
                <a:cs typeface="Carlito"/>
              </a:rPr>
              <a:t>of Output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lang="en-US" sz="2400" b="1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7944" y="3390610"/>
            <a:ext cx="4668520" cy="1322798"/>
          </a:xfrm>
          <a:prstGeom prst="rect">
            <a:avLst/>
          </a:prstGeom>
        </p:spPr>
        <p:txBody>
          <a:bodyPr vert="horz" wrap="square" lIns="0" tIns="324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5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1995"/>
              </a:spcBef>
              <a:tabLst>
                <a:tab pos="1301115" algn="l"/>
                <a:tab pos="2166620" algn="l"/>
                <a:tab pos="3140075" algn="l"/>
              </a:tabLst>
            </a:pPr>
            <a:r>
              <a:rPr sz="2400" b="1" spc="-5" dirty="0">
                <a:latin typeface="Carlito"/>
                <a:cs typeface="Carlito"/>
              </a:rPr>
              <a:t>C</a:t>
            </a:r>
            <a:r>
              <a:rPr sz="2400" b="1" dirty="0">
                <a:latin typeface="Carlito"/>
                <a:cs typeface="Carlito"/>
              </a:rPr>
              <a:t>o</a:t>
            </a:r>
            <a:r>
              <a:rPr sz="2400" b="1" spc="-35" dirty="0">
                <a:latin typeface="Carlito"/>
                <a:cs typeface="Carlito"/>
              </a:rPr>
              <a:t>s</a:t>
            </a:r>
            <a:r>
              <a:rPr sz="2400" b="1" dirty="0">
                <a:latin typeface="Carlito"/>
                <a:cs typeface="Carlito"/>
              </a:rPr>
              <a:t>t	</a:t>
            </a:r>
            <a:r>
              <a:rPr sz="2400" b="1" spc="-5" dirty="0">
                <a:latin typeface="Carlito"/>
                <a:cs typeface="Carlito"/>
              </a:rPr>
              <a:t>pe</a:t>
            </a:r>
            <a:r>
              <a:rPr sz="2400" b="1" dirty="0">
                <a:latin typeface="Carlito"/>
                <a:cs typeface="Carlito"/>
              </a:rPr>
              <a:t>r	</a:t>
            </a:r>
            <a:r>
              <a:rPr sz="2400" b="1" spc="-15" dirty="0">
                <a:latin typeface="Carlito"/>
                <a:cs typeface="Carlito"/>
              </a:rPr>
              <a:t>u</a:t>
            </a:r>
            <a:r>
              <a:rPr sz="2400" b="1" spc="-5" dirty="0">
                <a:latin typeface="Carlito"/>
                <a:cs typeface="Carlito"/>
              </a:rPr>
              <a:t>n</a:t>
            </a:r>
            <a:r>
              <a:rPr sz="2400" b="1" dirty="0">
                <a:latin typeface="Carlito"/>
                <a:cs typeface="Carlito"/>
              </a:rPr>
              <a:t>it	of</a:t>
            </a:r>
            <a:endParaRPr sz="2400" dirty="0">
              <a:latin typeface="Carlito"/>
              <a:cs typeface="Carli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03875" y="3601403"/>
                <a:ext cx="1809021" cy="930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𝐴𝑉𝐶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𝑇𝑉𝐶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906" y="3601403"/>
                <a:ext cx="1579791" cy="930960"/>
              </a:xfrm>
              <a:prstGeom prst="rect">
                <a:avLst/>
              </a:prstGeom>
              <a:blipFill rotWithShape="1">
                <a:blip r:embed="rId2"/>
                <a:stretch>
                  <a:fillRect l="-347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Average Variable Cost (AVC)? - Definition | Meaning |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71601"/>
            <a:ext cx="3840681" cy="28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4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557" y="1606689"/>
            <a:ext cx="11374967" cy="2575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85" dirty="0">
                <a:latin typeface="Carlito"/>
                <a:cs typeface="Carlito"/>
              </a:rPr>
              <a:t>AVC </a:t>
            </a:r>
            <a:r>
              <a:rPr sz="2400" b="1" spc="-5" dirty="0">
                <a:latin typeface="Carlito"/>
                <a:cs typeface="Carlito"/>
              </a:rPr>
              <a:t>normally </a:t>
            </a:r>
            <a:r>
              <a:rPr sz="2400" b="1" spc="-15" dirty="0">
                <a:latin typeface="Carlito"/>
                <a:cs typeface="Carlito"/>
              </a:rPr>
              <a:t>falls </a:t>
            </a:r>
            <a:r>
              <a:rPr sz="2400" b="1" spc="-5" dirty="0">
                <a:latin typeface="Carlito"/>
                <a:cs typeface="Carlito"/>
              </a:rPr>
              <a:t>as </a:t>
            </a:r>
            <a:r>
              <a:rPr sz="2400" b="1" dirty="0">
                <a:latin typeface="Carlito"/>
                <a:cs typeface="Carlito"/>
              </a:rPr>
              <a:t>Output </a:t>
            </a:r>
            <a:r>
              <a:rPr sz="2400" b="1" spc="-10" dirty="0">
                <a:latin typeface="Carlito"/>
                <a:cs typeface="Carlito"/>
              </a:rPr>
              <a:t>Increases  </a:t>
            </a:r>
            <a:r>
              <a:rPr sz="2400" b="1" spc="-15" dirty="0">
                <a:latin typeface="Carlito"/>
                <a:cs typeface="Carlito"/>
              </a:rPr>
              <a:t>from </a:t>
            </a:r>
            <a:r>
              <a:rPr sz="2400" b="1" dirty="0">
                <a:latin typeface="Carlito"/>
                <a:cs typeface="Carlito"/>
              </a:rPr>
              <a:t>O </a:t>
            </a:r>
            <a:r>
              <a:rPr sz="2400" b="1" spc="-20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Normal Capacity of </a:t>
            </a:r>
            <a:r>
              <a:rPr sz="2400" b="1" dirty="0">
                <a:latin typeface="Carlito"/>
                <a:cs typeface="Carlito"/>
              </a:rPr>
              <a:t>Output due  </a:t>
            </a:r>
            <a:r>
              <a:rPr sz="2400" b="1" spc="-20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occurrence of Increasing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Returns.</a:t>
            </a:r>
            <a:endParaRPr sz="2400" dirty="0">
              <a:latin typeface="Carlito"/>
              <a:cs typeface="Carlito"/>
            </a:endParaRPr>
          </a:p>
          <a:p>
            <a:pPr marL="355600" marR="7620" indent="-341630" algn="just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Carlito"/>
                <a:cs typeface="Carlito"/>
              </a:rPr>
              <a:t>Beyond </a:t>
            </a:r>
            <a:r>
              <a:rPr sz="2400" b="1" spc="-5" dirty="0">
                <a:latin typeface="Carlito"/>
                <a:cs typeface="Carlito"/>
              </a:rPr>
              <a:t>Normal </a:t>
            </a:r>
            <a:r>
              <a:rPr sz="2400" b="1" dirty="0">
                <a:latin typeface="Carlito"/>
                <a:cs typeface="Carlito"/>
              </a:rPr>
              <a:t>Capacity </a:t>
            </a:r>
            <a:r>
              <a:rPr sz="2400" b="1" spc="-5" dirty="0">
                <a:latin typeface="Carlito"/>
                <a:cs typeface="Carlito"/>
              </a:rPr>
              <a:t>of </a:t>
            </a:r>
            <a:r>
              <a:rPr sz="2400" b="1" dirty="0">
                <a:latin typeface="Carlito"/>
                <a:cs typeface="Carlito"/>
              </a:rPr>
              <a:t>Output, </a:t>
            </a:r>
            <a:r>
              <a:rPr sz="2400" b="1" spc="-85" dirty="0">
                <a:latin typeface="Carlito"/>
                <a:cs typeface="Carlito"/>
              </a:rPr>
              <a:t>AVC  </a:t>
            </a:r>
            <a:r>
              <a:rPr sz="2400" b="1" dirty="0">
                <a:latin typeface="Carlito"/>
                <a:cs typeface="Carlito"/>
              </a:rPr>
              <a:t>rises </a:t>
            </a:r>
            <a:r>
              <a:rPr sz="2400" b="1" spc="-20" dirty="0">
                <a:latin typeface="Carlito"/>
                <a:cs typeface="Carlito"/>
              </a:rPr>
              <a:t>steeply </a:t>
            </a:r>
            <a:r>
              <a:rPr sz="2400" b="1" spc="-5" dirty="0">
                <a:latin typeface="Carlito"/>
                <a:cs typeface="Carlito"/>
              </a:rPr>
              <a:t>as </a:t>
            </a:r>
            <a:r>
              <a:rPr sz="2400" b="1" dirty="0">
                <a:latin typeface="Carlito"/>
                <a:cs typeface="Carlito"/>
              </a:rPr>
              <a:t>Diminishing </a:t>
            </a:r>
            <a:r>
              <a:rPr sz="2400" b="1" spc="-15" dirty="0">
                <a:latin typeface="Carlito"/>
                <a:cs typeface="Carlito"/>
              </a:rPr>
              <a:t>Returns  </a:t>
            </a:r>
            <a:r>
              <a:rPr sz="2400" b="1" spc="-10" dirty="0">
                <a:latin typeface="Carlito"/>
                <a:cs typeface="Carlito"/>
              </a:rPr>
              <a:t>occurs.</a:t>
            </a:r>
            <a:endParaRPr sz="2400" dirty="0">
              <a:latin typeface="Carlito"/>
              <a:cs typeface="Carlito"/>
            </a:endParaRPr>
          </a:p>
          <a:p>
            <a:pPr marL="355600" indent="-342900" algn="just"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85" dirty="0">
                <a:latin typeface="Carlito"/>
                <a:cs typeface="Carlito"/>
              </a:rPr>
              <a:t>AVC </a:t>
            </a:r>
            <a:r>
              <a:rPr sz="2400" b="1" spc="-20" dirty="0">
                <a:latin typeface="Carlito"/>
                <a:cs typeface="Carlito"/>
              </a:rPr>
              <a:t>first </a:t>
            </a:r>
            <a:r>
              <a:rPr sz="2400" b="1" spc="-15" dirty="0">
                <a:latin typeface="Carlito"/>
                <a:cs typeface="Carlito"/>
              </a:rPr>
              <a:t>Falls, </a:t>
            </a:r>
            <a:r>
              <a:rPr sz="2400" b="1" spc="-10" dirty="0">
                <a:latin typeface="Carlito"/>
                <a:cs typeface="Carlito"/>
              </a:rPr>
              <a:t>reaches </a:t>
            </a:r>
            <a:r>
              <a:rPr sz="2400" b="1" dirty="0">
                <a:latin typeface="Carlito"/>
                <a:cs typeface="Carlito"/>
              </a:rPr>
              <a:t>its Minimum</a:t>
            </a:r>
            <a:r>
              <a:rPr sz="2400" b="1" spc="74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and</a:t>
            </a:r>
            <a:r>
              <a:rPr lang="en-US" sz="2400" b="1" spc="-5" dirty="0">
                <a:latin typeface="Carlito"/>
                <a:cs typeface="Carlito"/>
              </a:rPr>
              <a:t> </a:t>
            </a:r>
            <a:r>
              <a:rPr lang="en-US" sz="2400" b="1" dirty="0">
                <a:latin typeface="Carlito"/>
                <a:cs typeface="Carlito"/>
              </a:rPr>
              <a:t>then rises</a:t>
            </a:r>
            <a:r>
              <a:rPr lang="en-US" sz="2400" b="1" spc="-30" dirty="0">
                <a:latin typeface="Carlito"/>
                <a:cs typeface="Carlito"/>
              </a:rPr>
              <a:t> </a:t>
            </a:r>
            <a:r>
              <a:rPr lang="en-US" sz="2400" b="1" spc="-15" dirty="0">
                <a:latin typeface="Carlito"/>
                <a:cs typeface="Carlito"/>
              </a:rPr>
              <a:t>again.</a:t>
            </a:r>
            <a:endParaRPr lang="en-US" sz="24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972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73888" y="5709762"/>
            <a:ext cx="540309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lang="en-US" sz="2800" b="1" spc="-10" dirty="0">
                <a:latin typeface="Carlito"/>
                <a:cs typeface="Carlito"/>
              </a:rPr>
              <a:t>behavior </a:t>
            </a:r>
            <a:r>
              <a:rPr lang="en-US" sz="2800" b="1" spc="-5" dirty="0">
                <a:latin typeface="Carlito"/>
                <a:cs typeface="Carlito"/>
              </a:rPr>
              <a:t>of </a:t>
            </a:r>
            <a:r>
              <a:rPr lang="en-US" sz="2800" b="1" spc="-85" dirty="0">
                <a:latin typeface="Carlito"/>
                <a:cs typeface="Carlito"/>
              </a:rPr>
              <a:t>AVC </a:t>
            </a:r>
            <a:r>
              <a:rPr lang="en-US" sz="2800" b="1" dirty="0">
                <a:latin typeface="Carlito"/>
                <a:cs typeface="Carlito"/>
              </a:rPr>
              <a:t>&amp;</a:t>
            </a:r>
            <a:r>
              <a:rPr lang="en-US" sz="2800" b="1" spc="55" dirty="0">
                <a:latin typeface="Carlito"/>
                <a:cs typeface="Carlito"/>
              </a:rPr>
              <a:t> </a:t>
            </a:r>
            <a:r>
              <a:rPr lang="en-US" sz="2800" b="1" spc="-10" dirty="0">
                <a:latin typeface="Carlito"/>
                <a:cs typeface="Carlito"/>
              </a:rPr>
              <a:t>AFC.</a:t>
            </a:r>
            <a:endParaRPr lang="en-US" sz="2800" dirty="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581" y="228600"/>
            <a:ext cx="1071541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b="1" spc="-5" dirty="0"/>
              <a:t>Short </a:t>
            </a:r>
            <a:r>
              <a:rPr sz="3600" b="1" dirty="0"/>
              <a:t>Run </a:t>
            </a:r>
            <a:r>
              <a:rPr sz="3600" b="1" spc="-45" dirty="0"/>
              <a:t>Average </a:t>
            </a:r>
            <a:r>
              <a:rPr sz="3600" b="1" spc="-90" dirty="0"/>
              <a:t>Total </a:t>
            </a:r>
            <a:r>
              <a:rPr sz="3600" b="1" spc="-15" dirty="0"/>
              <a:t>Cost</a:t>
            </a:r>
            <a:r>
              <a:rPr sz="3600" b="1" spc="75" dirty="0"/>
              <a:t> </a:t>
            </a:r>
            <a:r>
              <a:rPr sz="3600" b="1" spc="-95" dirty="0"/>
              <a:t>(ATC)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75578" y="1524001"/>
            <a:ext cx="6939623" cy="3754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163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</a:tabLst>
            </a:pPr>
            <a:r>
              <a:rPr sz="2800" b="1" spc="-40" dirty="0">
                <a:latin typeface="Carlito"/>
                <a:cs typeface="Carlito"/>
              </a:rPr>
              <a:t>Average</a:t>
            </a:r>
            <a:r>
              <a:rPr sz="2800" b="1" spc="730" dirty="0">
                <a:latin typeface="Carlito"/>
                <a:cs typeface="Carlito"/>
              </a:rPr>
              <a:t> </a:t>
            </a:r>
            <a:r>
              <a:rPr sz="2800" b="1" spc="-75" dirty="0">
                <a:latin typeface="Carlito"/>
                <a:cs typeface="Carlito"/>
              </a:rPr>
              <a:t>Total </a:t>
            </a:r>
            <a:r>
              <a:rPr sz="2800" b="1" spc="-10" dirty="0">
                <a:latin typeface="Carlito"/>
                <a:cs typeface="Carlito"/>
              </a:rPr>
              <a:t>Cost </a:t>
            </a:r>
            <a:r>
              <a:rPr sz="2800" b="1" dirty="0">
                <a:latin typeface="Carlito"/>
                <a:cs typeface="Carlito"/>
              </a:rPr>
              <a:t>is the Sum </a:t>
            </a:r>
            <a:r>
              <a:rPr sz="2800" b="1" spc="-70" dirty="0">
                <a:latin typeface="Carlito"/>
                <a:cs typeface="Carlito"/>
              </a:rPr>
              <a:t>Total </a:t>
            </a:r>
            <a:r>
              <a:rPr sz="2800" b="1" spc="-5" dirty="0">
                <a:latin typeface="Carlito"/>
                <a:cs typeface="Carlito"/>
              </a:rPr>
              <a:t>of  </a:t>
            </a:r>
            <a:r>
              <a:rPr sz="2800" b="1" spc="-40" dirty="0">
                <a:latin typeface="Carlito"/>
                <a:cs typeface="Carlito"/>
              </a:rPr>
              <a:t>Average</a:t>
            </a:r>
            <a:r>
              <a:rPr sz="2800" b="1" spc="730" dirty="0">
                <a:latin typeface="Carlito"/>
                <a:cs typeface="Carlito"/>
              </a:rPr>
              <a:t> </a:t>
            </a:r>
            <a:r>
              <a:rPr sz="2800" b="1" spc="-30" dirty="0">
                <a:latin typeface="Carlito"/>
                <a:cs typeface="Carlito"/>
              </a:rPr>
              <a:t>Variable </a:t>
            </a:r>
            <a:r>
              <a:rPr sz="2800" b="1" spc="-10" dirty="0">
                <a:latin typeface="Carlito"/>
                <a:cs typeface="Carlito"/>
              </a:rPr>
              <a:t>Cost </a:t>
            </a:r>
            <a:r>
              <a:rPr sz="2800" b="1" dirty="0">
                <a:latin typeface="Carlito"/>
                <a:cs typeface="Carlito"/>
              </a:rPr>
              <a:t>&amp; </a:t>
            </a:r>
            <a:r>
              <a:rPr sz="2800" b="1" spc="-40" dirty="0">
                <a:latin typeface="Carlito"/>
                <a:cs typeface="Carlito"/>
              </a:rPr>
              <a:t>Average  </a:t>
            </a:r>
            <a:r>
              <a:rPr sz="2800" b="1" spc="-20" dirty="0">
                <a:latin typeface="Carlito"/>
                <a:cs typeface="Carlito"/>
              </a:rPr>
              <a:t>Fixed  </a:t>
            </a:r>
            <a:r>
              <a:rPr sz="2800" b="1" spc="-10" dirty="0">
                <a:latin typeface="Carlito"/>
                <a:cs typeface="Carlito"/>
              </a:rPr>
              <a:t>Cost.</a:t>
            </a:r>
            <a:endParaRPr sz="2800" dirty="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540"/>
              </a:spcBef>
            </a:pPr>
            <a:r>
              <a:rPr sz="2800" b="1" spc="-150" dirty="0">
                <a:latin typeface="Carlito"/>
                <a:cs typeface="Carlito"/>
              </a:rPr>
              <a:t>ATC </a:t>
            </a:r>
            <a:r>
              <a:rPr sz="2800" b="1" dirty="0">
                <a:latin typeface="Carlito"/>
                <a:cs typeface="Carlito"/>
              </a:rPr>
              <a:t>= </a:t>
            </a:r>
            <a:r>
              <a:rPr sz="2800" b="1" spc="-15" dirty="0">
                <a:latin typeface="Carlito"/>
                <a:cs typeface="Carlito"/>
              </a:rPr>
              <a:t>AFC </a:t>
            </a:r>
            <a:r>
              <a:rPr sz="2800" b="1" dirty="0">
                <a:latin typeface="Carlito"/>
                <a:cs typeface="Carlito"/>
              </a:rPr>
              <a:t>+</a:t>
            </a:r>
            <a:r>
              <a:rPr sz="2800" b="1" spc="145" dirty="0">
                <a:latin typeface="Carlito"/>
                <a:cs typeface="Carlito"/>
              </a:rPr>
              <a:t> </a:t>
            </a:r>
            <a:r>
              <a:rPr sz="2800" b="1" spc="-105" dirty="0">
                <a:latin typeface="Carlito"/>
                <a:cs typeface="Carlito"/>
              </a:rPr>
              <a:t>AVC</a:t>
            </a:r>
            <a:endParaRPr sz="2800" dirty="0">
              <a:latin typeface="Carlito"/>
              <a:cs typeface="Carlito"/>
            </a:endParaRPr>
          </a:p>
          <a:p>
            <a:pPr marL="355600" marR="5080" indent="-342265" algn="just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356870" algn="l"/>
              </a:tabLst>
            </a:pPr>
            <a:r>
              <a:rPr sz="2800" b="1" dirty="0">
                <a:latin typeface="Carlito"/>
                <a:cs typeface="Carlito"/>
              </a:rPr>
              <a:t>It is </a:t>
            </a:r>
            <a:r>
              <a:rPr sz="2800" b="1" spc="-25" dirty="0">
                <a:latin typeface="Carlito"/>
                <a:cs typeface="Carlito"/>
              </a:rPr>
              <a:t>referred to </a:t>
            </a:r>
            <a:r>
              <a:rPr sz="2800" b="1" spc="-5" dirty="0">
                <a:latin typeface="Carlito"/>
                <a:cs typeface="Carlito"/>
              </a:rPr>
              <a:t>as </a:t>
            </a:r>
            <a:r>
              <a:rPr sz="2800" b="1" spc="-40" dirty="0">
                <a:latin typeface="Carlito"/>
                <a:cs typeface="Carlito"/>
              </a:rPr>
              <a:t>“Total </a:t>
            </a:r>
            <a:r>
              <a:rPr sz="2800" b="1" spc="-10" dirty="0">
                <a:latin typeface="Carlito"/>
                <a:cs typeface="Carlito"/>
              </a:rPr>
              <a:t>Cost </a:t>
            </a:r>
            <a:r>
              <a:rPr sz="2800" b="1" dirty="0">
                <a:latin typeface="Carlito"/>
                <a:cs typeface="Carlito"/>
              </a:rPr>
              <a:t>per unit </a:t>
            </a:r>
            <a:r>
              <a:rPr sz="2800" b="1" spc="-5" dirty="0">
                <a:latin typeface="Carlito"/>
                <a:cs typeface="Carlito"/>
              </a:rPr>
              <a:t>of  </a:t>
            </a:r>
            <a:r>
              <a:rPr sz="2800" b="1" spc="-30" dirty="0">
                <a:latin typeface="Carlito"/>
                <a:cs typeface="Carlito"/>
              </a:rPr>
              <a:t>Output”.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2667000" algn="l"/>
                <a:tab pos="3435350" algn="l"/>
                <a:tab pos="4514215" algn="l"/>
                <a:tab pos="6518275" algn="l"/>
                <a:tab pos="7879080" algn="l"/>
              </a:tabLst>
            </a:pPr>
            <a:r>
              <a:rPr sz="2800" b="1" spc="-5" dirty="0">
                <a:latin typeface="Carlito"/>
                <a:cs typeface="Carlito"/>
              </a:rPr>
              <a:t>Beh</a:t>
            </a:r>
            <a:r>
              <a:rPr sz="2800" b="1" spc="-55" dirty="0">
                <a:latin typeface="Carlito"/>
                <a:cs typeface="Carlito"/>
              </a:rPr>
              <a:t>a</a:t>
            </a:r>
            <a:r>
              <a:rPr sz="2800" b="1" spc="-5" dirty="0">
                <a:latin typeface="Carlito"/>
                <a:cs typeface="Carlito"/>
              </a:rPr>
              <a:t>v</a:t>
            </a:r>
            <a:r>
              <a:rPr sz="2800" b="1" dirty="0">
                <a:latin typeface="Carlito"/>
                <a:cs typeface="Carlito"/>
              </a:rPr>
              <a:t>i</a:t>
            </a:r>
            <a:r>
              <a:rPr sz="2800" b="1" spc="-5" dirty="0">
                <a:latin typeface="Carlito"/>
                <a:cs typeface="Carlito"/>
              </a:rPr>
              <a:t>o</a:t>
            </a:r>
            <a:r>
              <a:rPr sz="2800" b="1" dirty="0">
                <a:latin typeface="Carlito"/>
                <a:cs typeface="Carlito"/>
              </a:rPr>
              <a:t>ur	</a:t>
            </a:r>
            <a:r>
              <a:rPr sz="2800" b="1" spc="-5" dirty="0">
                <a:latin typeface="Carlito"/>
                <a:cs typeface="Carlito"/>
              </a:rPr>
              <a:t>o</a:t>
            </a:r>
            <a:r>
              <a:rPr sz="2800" b="1" dirty="0">
                <a:latin typeface="Carlito"/>
                <a:cs typeface="Carlito"/>
              </a:rPr>
              <a:t>f	</a:t>
            </a:r>
            <a:r>
              <a:rPr sz="2800" b="1" spc="-275" dirty="0">
                <a:latin typeface="Carlito"/>
                <a:cs typeface="Carlito"/>
              </a:rPr>
              <a:t>A</a:t>
            </a:r>
            <a:r>
              <a:rPr sz="2800" b="1" spc="-80" dirty="0">
                <a:latin typeface="Carlito"/>
                <a:cs typeface="Carlito"/>
              </a:rPr>
              <a:t>T</a:t>
            </a:r>
            <a:r>
              <a:rPr sz="2800" b="1" dirty="0">
                <a:latin typeface="Carlito"/>
                <a:cs typeface="Carlito"/>
              </a:rPr>
              <a:t>C</a:t>
            </a:r>
            <a:r>
              <a:rPr lang="en-US" sz="2800" b="1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depends</a:t>
            </a:r>
            <a:r>
              <a:rPr lang="en-US" sz="2800" b="1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up</a:t>
            </a:r>
            <a:r>
              <a:rPr sz="2800" b="1" spc="5" dirty="0">
                <a:latin typeface="Carlito"/>
                <a:cs typeface="Carlito"/>
              </a:rPr>
              <a:t>o</a:t>
            </a:r>
            <a:r>
              <a:rPr sz="2800" b="1" dirty="0">
                <a:latin typeface="Carlito"/>
                <a:cs typeface="Carlito"/>
              </a:rPr>
              <a:t>n</a:t>
            </a:r>
            <a:r>
              <a:rPr lang="en-US" sz="2800" b="1" dirty="0">
                <a:latin typeface="Carlito"/>
                <a:cs typeface="Carlito"/>
              </a:rPr>
              <a:t> </a:t>
            </a:r>
            <a:r>
              <a:rPr sz="2800" b="1" spc="10" dirty="0">
                <a:latin typeface="Carlito"/>
                <a:cs typeface="Carlito"/>
              </a:rPr>
              <a:t>t</a:t>
            </a:r>
            <a:r>
              <a:rPr sz="2800" b="1" dirty="0">
                <a:latin typeface="Carlito"/>
                <a:cs typeface="Carlito"/>
              </a:rPr>
              <a:t>he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AutoShape 2" descr="Cost curve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Cost curve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Cost curve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Short-r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796019"/>
            <a:ext cx="3737440" cy="29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3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70" y="304801"/>
            <a:ext cx="1071541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b="1" spc="-5" dirty="0"/>
              <a:t>Short </a:t>
            </a:r>
            <a:r>
              <a:rPr sz="3600" b="1" dirty="0"/>
              <a:t>Run </a:t>
            </a:r>
            <a:r>
              <a:rPr sz="3600" b="1" spc="-45" dirty="0"/>
              <a:t>Average </a:t>
            </a:r>
            <a:r>
              <a:rPr sz="3600" b="1" spc="-90" dirty="0"/>
              <a:t>Total </a:t>
            </a:r>
            <a:r>
              <a:rPr sz="3600" b="1" spc="-15" dirty="0"/>
              <a:t>Cost</a:t>
            </a:r>
            <a:r>
              <a:rPr sz="3600" b="1" spc="75" dirty="0"/>
              <a:t> </a:t>
            </a:r>
            <a:r>
              <a:rPr sz="3600" b="1" spc="-95" dirty="0"/>
              <a:t>(ATC)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09786" y="1752600"/>
            <a:ext cx="11269980" cy="3014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1687195" algn="l"/>
                <a:tab pos="2327275" algn="l"/>
                <a:tab pos="4740275" algn="l"/>
                <a:tab pos="5974715" algn="l"/>
                <a:tab pos="7014209" algn="l"/>
                <a:tab pos="7617459" algn="l"/>
              </a:tabLst>
            </a:pPr>
            <a:r>
              <a:rPr sz="2800" b="1" spc="5" dirty="0">
                <a:latin typeface="Carlito"/>
                <a:cs typeface="Carlito"/>
              </a:rPr>
              <a:t>S</a:t>
            </a:r>
            <a:r>
              <a:rPr sz="2800" b="1" dirty="0">
                <a:latin typeface="Carlito"/>
                <a:cs typeface="Carlito"/>
              </a:rPr>
              <a:t>i</a:t>
            </a:r>
            <a:r>
              <a:rPr sz="2800" b="1" spc="-10" dirty="0">
                <a:latin typeface="Carlito"/>
                <a:cs typeface="Carlito"/>
              </a:rPr>
              <a:t>n</a:t>
            </a:r>
            <a:r>
              <a:rPr sz="2800" b="1" spc="-5" dirty="0">
                <a:latin typeface="Carlito"/>
                <a:cs typeface="Carlito"/>
              </a:rPr>
              <a:t>c</a:t>
            </a:r>
            <a:r>
              <a:rPr sz="2800" b="1" dirty="0">
                <a:latin typeface="Carlito"/>
                <a:cs typeface="Carlito"/>
              </a:rPr>
              <a:t>e	in	</a:t>
            </a:r>
            <a:r>
              <a:rPr sz="2800" b="1" spc="-10" dirty="0">
                <a:latin typeface="Carlito"/>
                <a:cs typeface="Carlito"/>
              </a:rPr>
              <a:t>b</a:t>
            </a:r>
            <a:r>
              <a:rPr sz="2800" b="1" spc="5" dirty="0">
                <a:latin typeface="Carlito"/>
                <a:cs typeface="Carlito"/>
              </a:rPr>
              <a:t>e</a:t>
            </a:r>
            <a:r>
              <a:rPr sz="2800" b="1" spc="-5" dirty="0">
                <a:latin typeface="Carlito"/>
                <a:cs typeface="Carlito"/>
              </a:rPr>
              <a:t>g</a:t>
            </a:r>
            <a:r>
              <a:rPr sz="2800" b="1" dirty="0">
                <a:latin typeface="Carlito"/>
                <a:cs typeface="Carlito"/>
              </a:rPr>
              <a:t>i</a:t>
            </a:r>
            <a:r>
              <a:rPr sz="2800" b="1" spc="-10" dirty="0">
                <a:latin typeface="Carlito"/>
                <a:cs typeface="Carlito"/>
              </a:rPr>
              <a:t>nn</a:t>
            </a:r>
            <a:r>
              <a:rPr sz="2800" b="1" dirty="0">
                <a:latin typeface="Carlito"/>
                <a:cs typeface="Carlito"/>
              </a:rPr>
              <a:t>i</a:t>
            </a:r>
            <a:r>
              <a:rPr sz="2800" b="1" spc="-10" dirty="0">
                <a:latin typeface="Carlito"/>
                <a:cs typeface="Carlito"/>
              </a:rPr>
              <a:t>n</a:t>
            </a:r>
            <a:r>
              <a:rPr sz="2800" b="1" spc="55" dirty="0">
                <a:latin typeface="Carlito"/>
                <a:cs typeface="Carlito"/>
              </a:rPr>
              <a:t>g</a:t>
            </a:r>
            <a:r>
              <a:rPr sz="2800" b="1" dirty="0">
                <a:latin typeface="Carlito"/>
                <a:cs typeface="Carlito"/>
              </a:rPr>
              <a:t>,	</a:t>
            </a:r>
            <a:r>
              <a:rPr sz="2800" b="1" spc="-5" dirty="0">
                <a:latin typeface="Carlito"/>
                <a:cs typeface="Carlito"/>
              </a:rPr>
              <a:t>B</a:t>
            </a:r>
            <a:r>
              <a:rPr sz="2800" b="1" dirty="0">
                <a:latin typeface="Carlito"/>
                <a:cs typeface="Carlito"/>
              </a:rPr>
              <a:t>o</a:t>
            </a:r>
            <a:r>
              <a:rPr sz="2800" b="1" spc="5" dirty="0">
                <a:latin typeface="Carlito"/>
                <a:cs typeface="Carlito"/>
              </a:rPr>
              <a:t>t</a:t>
            </a:r>
            <a:r>
              <a:rPr sz="2800" b="1" dirty="0">
                <a:latin typeface="Carlito"/>
                <a:cs typeface="Carlito"/>
              </a:rPr>
              <a:t>h	A</a:t>
            </a:r>
            <a:r>
              <a:rPr sz="2800" b="1" spc="-30" dirty="0">
                <a:latin typeface="Carlito"/>
                <a:cs typeface="Carlito"/>
              </a:rPr>
              <a:t>F</a:t>
            </a:r>
            <a:r>
              <a:rPr sz="2800" b="1" dirty="0">
                <a:latin typeface="Carlito"/>
                <a:cs typeface="Carlito"/>
              </a:rPr>
              <a:t>C	&amp;	</a:t>
            </a:r>
            <a:r>
              <a:rPr sz="2800" b="1" spc="-204" dirty="0">
                <a:latin typeface="Carlito"/>
                <a:cs typeface="Carlito"/>
              </a:rPr>
              <a:t>A</a:t>
            </a:r>
            <a:r>
              <a:rPr sz="2800" b="1" spc="-65" dirty="0">
                <a:latin typeface="Carlito"/>
                <a:cs typeface="Carlito"/>
              </a:rPr>
              <a:t>V</a:t>
            </a:r>
            <a:r>
              <a:rPr sz="2800" b="1" dirty="0">
                <a:latin typeface="Carlito"/>
                <a:cs typeface="Carlito"/>
              </a:rPr>
              <a:t>C  </a:t>
            </a:r>
            <a:r>
              <a:rPr sz="2800" b="1" spc="-20" dirty="0">
                <a:latin typeface="Carlito"/>
                <a:cs typeface="Carlito"/>
              </a:rPr>
              <a:t>Falls, therefore, </a:t>
            </a:r>
            <a:r>
              <a:rPr sz="2800" b="1" spc="-130" dirty="0">
                <a:latin typeface="Carlito"/>
                <a:cs typeface="Carlito"/>
              </a:rPr>
              <a:t>ATC </a:t>
            </a:r>
            <a:r>
              <a:rPr sz="2800" b="1" spc="-5" dirty="0">
                <a:latin typeface="Carlito"/>
                <a:cs typeface="Carlito"/>
              </a:rPr>
              <a:t>Curve also</a:t>
            </a:r>
            <a:r>
              <a:rPr sz="2800" b="1" spc="13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falls.</a:t>
            </a:r>
            <a:endParaRPr sz="2800" dirty="0">
              <a:latin typeface="Carlito"/>
              <a:cs typeface="Carlito"/>
            </a:endParaRPr>
          </a:p>
          <a:p>
            <a:pPr marL="355600" marR="6985" indent="-3422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6870" algn="l"/>
              </a:tabLst>
            </a:pPr>
            <a:r>
              <a:rPr sz="2800" b="1" dirty="0">
                <a:latin typeface="Carlito"/>
                <a:cs typeface="Carlito"/>
              </a:rPr>
              <a:t>When </a:t>
            </a:r>
            <a:r>
              <a:rPr sz="2800" b="1" spc="-90" dirty="0">
                <a:latin typeface="Carlito"/>
                <a:cs typeface="Carlito"/>
              </a:rPr>
              <a:t>AVC </a:t>
            </a:r>
            <a:r>
              <a:rPr sz="2800" b="1" dirty="0">
                <a:latin typeface="Times New Roman"/>
                <a:cs typeface="Times New Roman"/>
              </a:rPr>
              <a:t>↑ </a:t>
            </a:r>
            <a:r>
              <a:rPr sz="2800" b="1" dirty="0">
                <a:latin typeface="Carlito"/>
                <a:cs typeface="Carlito"/>
              </a:rPr>
              <a:t>, </a:t>
            </a:r>
            <a:r>
              <a:rPr sz="2800" b="1" spc="-10" dirty="0">
                <a:latin typeface="Carlito"/>
                <a:cs typeface="Carlito"/>
              </a:rPr>
              <a:t>AFC </a:t>
            </a:r>
            <a:r>
              <a:rPr sz="2800" b="1" dirty="0">
                <a:latin typeface="Times New Roman"/>
                <a:cs typeface="Times New Roman"/>
              </a:rPr>
              <a:t>↓</a:t>
            </a:r>
            <a:r>
              <a:rPr sz="2800" b="1" dirty="0">
                <a:latin typeface="Carlito"/>
                <a:cs typeface="Carlito"/>
              </a:rPr>
              <a:t>, </a:t>
            </a:r>
            <a:r>
              <a:rPr sz="2800" b="1" spc="-130" dirty="0">
                <a:latin typeface="Carlito"/>
                <a:cs typeface="Carlito"/>
              </a:rPr>
              <a:t>ATC </a:t>
            </a:r>
            <a:r>
              <a:rPr sz="2800" b="1" spc="-10" dirty="0">
                <a:latin typeface="Carlito"/>
                <a:cs typeface="Carlito"/>
              </a:rPr>
              <a:t>continues </a:t>
            </a:r>
            <a:r>
              <a:rPr sz="2800" b="1" spc="-20" dirty="0">
                <a:latin typeface="Carlito"/>
                <a:cs typeface="Carlito"/>
              </a:rPr>
              <a:t>to  fall </a:t>
            </a:r>
            <a:r>
              <a:rPr sz="2800" b="1" spc="-5" dirty="0">
                <a:latin typeface="Carlito"/>
                <a:cs typeface="Carlito"/>
              </a:rPr>
              <a:t>as </a:t>
            </a:r>
            <a:r>
              <a:rPr sz="2800" b="1" spc="-10" dirty="0">
                <a:latin typeface="Carlito"/>
                <a:cs typeface="Carlito"/>
              </a:rPr>
              <a:t>AFC </a:t>
            </a:r>
            <a:r>
              <a:rPr sz="2800" b="1" dirty="0">
                <a:latin typeface="Times New Roman"/>
                <a:cs typeface="Times New Roman"/>
              </a:rPr>
              <a:t>&gt;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Carlito"/>
                <a:cs typeface="Carlito"/>
              </a:rPr>
              <a:t>AVC.</a:t>
            </a:r>
            <a:endParaRPr sz="2800" dirty="0">
              <a:latin typeface="Carlito"/>
              <a:cs typeface="Carlito"/>
            </a:endParaRPr>
          </a:p>
          <a:p>
            <a:pPr marL="355600" marR="648970" indent="-342900">
              <a:lnSpc>
                <a:spcPct val="120000"/>
              </a:lnSpc>
              <a:buFont typeface="Arial"/>
              <a:buChar char="•"/>
              <a:tabLst>
                <a:tab pos="356235" algn="l"/>
                <a:tab pos="1807845" algn="l"/>
              </a:tabLst>
            </a:pPr>
            <a:r>
              <a:rPr sz="2800" b="1" dirty="0">
                <a:latin typeface="Carlito"/>
                <a:cs typeface="Carlito"/>
              </a:rPr>
              <a:t>As </a:t>
            </a:r>
            <a:r>
              <a:rPr sz="2800" b="1" spc="-5" dirty="0">
                <a:latin typeface="Carlito"/>
                <a:cs typeface="Carlito"/>
              </a:rPr>
              <a:t>Output </a:t>
            </a:r>
            <a:r>
              <a:rPr sz="2800" b="1" spc="-10" dirty="0">
                <a:latin typeface="Carlito"/>
                <a:cs typeface="Carlito"/>
              </a:rPr>
              <a:t>Increases, </a:t>
            </a:r>
            <a:r>
              <a:rPr sz="2800" b="1" spc="-90" dirty="0">
                <a:latin typeface="Carlito"/>
                <a:cs typeface="Carlito"/>
              </a:rPr>
              <a:t>AVC </a:t>
            </a:r>
            <a:r>
              <a:rPr sz="2800" b="1" dirty="0">
                <a:latin typeface="Times New Roman"/>
                <a:cs typeface="Times New Roman"/>
              </a:rPr>
              <a:t>↑ </a:t>
            </a:r>
            <a:r>
              <a:rPr sz="2800" b="1" spc="-10" dirty="0">
                <a:latin typeface="Carlito"/>
                <a:cs typeface="Carlito"/>
              </a:rPr>
              <a:t>and </a:t>
            </a:r>
            <a:r>
              <a:rPr sz="2800" b="1" spc="-5" dirty="0">
                <a:latin typeface="Carlito"/>
                <a:cs typeface="Carlito"/>
              </a:rPr>
              <a:t>thus  </a:t>
            </a:r>
            <a:r>
              <a:rPr sz="2800" b="1" spc="-90" dirty="0">
                <a:latin typeface="Carlito"/>
                <a:cs typeface="Carlito"/>
              </a:rPr>
              <a:t>AVC</a:t>
            </a:r>
            <a:r>
              <a:rPr sz="2800" b="1" spc="-10" dirty="0">
                <a:latin typeface="Carlito"/>
                <a:cs typeface="Carlito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&gt;	</a:t>
            </a:r>
            <a:r>
              <a:rPr sz="2800" b="1" spc="-10" dirty="0">
                <a:latin typeface="Carlito"/>
                <a:cs typeface="Carlito"/>
              </a:rPr>
              <a:t>AFC and </a:t>
            </a:r>
            <a:r>
              <a:rPr sz="2800" b="1" spc="-5" dirty="0">
                <a:latin typeface="Carlito"/>
                <a:cs typeface="Carlito"/>
              </a:rPr>
              <a:t>hence </a:t>
            </a:r>
            <a:r>
              <a:rPr sz="2800" b="1" spc="-130" dirty="0">
                <a:latin typeface="Carlito"/>
                <a:cs typeface="Carlito"/>
              </a:rPr>
              <a:t>ATC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↑</a:t>
            </a:r>
            <a:r>
              <a:rPr sz="2800" b="1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356235" indent="-343535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6870" algn="l"/>
              </a:tabLst>
            </a:pPr>
            <a:r>
              <a:rPr sz="2800" b="1" spc="-130" dirty="0">
                <a:latin typeface="Carlito"/>
                <a:cs typeface="Carlito"/>
              </a:rPr>
              <a:t>ATC </a:t>
            </a:r>
            <a:r>
              <a:rPr sz="2800" b="1" dirty="0">
                <a:latin typeface="Carlito"/>
                <a:cs typeface="Carlito"/>
              </a:rPr>
              <a:t>is a </a:t>
            </a:r>
            <a:r>
              <a:rPr sz="2800" b="1" spc="-5" dirty="0">
                <a:latin typeface="Carlito"/>
                <a:cs typeface="Carlito"/>
              </a:rPr>
              <a:t>“U” Shaped</a:t>
            </a:r>
            <a:r>
              <a:rPr sz="2800" b="1" spc="1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Curve.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6249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73" y="381001"/>
            <a:ext cx="1088051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5" dirty="0"/>
              <a:t>Short Run </a:t>
            </a:r>
            <a:r>
              <a:rPr sz="3600" b="1" spc="-20" dirty="0"/>
              <a:t>Marginal Cost</a:t>
            </a:r>
            <a:r>
              <a:rPr sz="3600" b="1" spc="30" dirty="0"/>
              <a:t> </a:t>
            </a:r>
            <a:r>
              <a:rPr sz="3600" b="1" spc="-10" dirty="0"/>
              <a:t>(MC)</a:t>
            </a:r>
            <a:endParaRPr sz="36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46980"/>
            <a:ext cx="68333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9789" y="1607313"/>
            <a:ext cx="6424765" cy="409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843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Marginal </a:t>
            </a:r>
            <a:r>
              <a:rPr sz="2400" spc="-10" dirty="0">
                <a:latin typeface="Carlito"/>
                <a:cs typeface="Carlito"/>
              </a:rPr>
              <a:t>Cost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addition made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65" dirty="0">
                <a:latin typeface="Carlito"/>
                <a:cs typeface="Carlito"/>
              </a:rPr>
              <a:t>Total  </a:t>
            </a:r>
            <a:r>
              <a:rPr sz="2400" spc="-10" dirty="0">
                <a:latin typeface="Carlito"/>
                <a:cs typeface="Carlito"/>
              </a:rPr>
              <a:t>Cost by </a:t>
            </a:r>
            <a:r>
              <a:rPr sz="2400" spc="-5" dirty="0">
                <a:latin typeface="Carlito"/>
                <a:cs typeface="Carlito"/>
              </a:rPr>
              <a:t>Production </a:t>
            </a:r>
            <a:r>
              <a:rPr sz="2400" dirty="0">
                <a:latin typeface="Carlito"/>
                <a:cs typeface="Carlito"/>
              </a:rPr>
              <a:t>of an </a:t>
            </a:r>
            <a:r>
              <a:rPr sz="2400" spc="-5" dirty="0">
                <a:latin typeface="Carlito"/>
                <a:cs typeface="Carlito"/>
              </a:rPr>
              <a:t>Additional Unit </a:t>
            </a:r>
            <a:r>
              <a:rPr sz="2400" dirty="0">
                <a:latin typeface="Carlito"/>
                <a:cs typeface="Carlito"/>
              </a:rPr>
              <a:t>of  Output.</a:t>
            </a: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Carlito"/>
                <a:cs typeface="Carlito"/>
              </a:rPr>
              <a:t>MC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30" dirty="0">
                <a:latin typeface="Carlito"/>
                <a:cs typeface="Carlito"/>
              </a:rPr>
              <a:t>TCn </a:t>
            </a:r>
            <a:r>
              <a:rPr sz="2400" dirty="0">
                <a:latin typeface="Carlito"/>
                <a:cs typeface="Carlito"/>
              </a:rPr>
              <a:t>–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TCn-1</a:t>
            </a:r>
            <a:endParaRPr sz="2400" dirty="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Marginal </a:t>
            </a:r>
            <a:r>
              <a:rPr sz="2400" spc="-10" dirty="0">
                <a:latin typeface="Carlito"/>
                <a:cs typeface="Carlito"/>
              </a:rPr>
              <a:t>Cost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Independent </a:t>
            </a:r>
            <a:r>
              <a:rPr sz="2400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Fixed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Cost.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Marginal Product </a:t>
            </a:r>
            <a:r>
              <a:rPr sz="2400" spc="-20" dirty="0">
                <a:latin typeface="Carlito"/>
                <a:cs typeface="Carlito"/>
              </a:rPr>
              <a:t>first </a:t>
            </a:r>
            <a:r>
              <a:rPr sz="2400" spc="-5" dirty="0">
                <a:latin typeface="Carlito"/>
                <a:cs typeface="Carlito"/>
              </a:rPr>
              <a:t>rises, </a:t>
            </a:r>
            <a:r>
              <a:rPr sz="2400" spc="-10" dirty="0">
                <a:latin typeface="Carlito"/>
                <a:cs typeface="Carlito"/>
              </a:rPr>
              <a:t>reaches  maximum </a:t>
            </a:r>
            <a:r>
              <a:rPr sz="2400" dirty="0">
                <a:latin typeface="Carlito"/>
                <a:cs typeface="Carlito"/>
              </a:rPr>
              <a:t>&amp; </a:t>
            </a:r>
            <a:r>
              <a:rPr sz="2400" spc="-5" dirty="0">
                <a:latin typeface="Carlito"/>
                <a:cs typeface="Carlito"/>
              </a:rPr>
              <a:t>then declines, </a:t>
            </a:r>
            <a:r>
              <a:rPr sz="2400" spc="-10" dirty="0">
                <a:latin typeface="Carlito"/>
                <a:cs typeface="Carlito"/>
              </a:rPr>
              <a:t>thus, Marginal Cost  </a:t>
            </a:r>
            <a:r>
              <a:rPr sz="2400" spc="-15" dirty="0">
                <a:latin typeface="Carlito"/>
                <a:cs typeface="Carlito"/>
              </a:rPr>
              <a:t>first </a:t>
            </a:r>
            <a:r>
              <a:rPr sz="2400" dirty="0">
                <a:latin typeface="Carlito"/>
                <a:cs typeface="Carlito"/>
              </a:rPr>
              <a:t>declines, </a:t>
            </a:r>
            <a:r>
              <a:rPr sz="2400" spc="-10" dirty="0">
                <a:latin typeface="Carlito"/>
                <a:cs typeface="Carlito"/>
              </a:rPr>
              <a:t>reaches </a:t>
            </a:r>
            <a:r>
              <a:rPr sz="2400" spc="-5" dirty="0">
                <a:latin typeface="Carlito"/>
                <a:cs typeface="Carlito"/>
              </a:rPr>
              <a:t>minimum </a:t>
            </a:r>
            <a:r>
              <a:rPr sz="2400" dirty="0">
                <a:latin typeface="Carlito"/>
                <a:cs typeface="Carlito"/>
              </a:rPr>
              <a:t>&amp; </a:t>
            </a:r>
            <a:r>
              <a:rPr sz="2400" spc="-5" dirty="0">
                <a:latin typeface="Carlito"/>
                <a:cs typeface="Carlito"/>
              </a:rPr>
              <a:t>then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rises.</a:t>
            </a:r>
          </a:p>
          <a:p>
            <a:pPr marL="355600" indent="-343535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MC </a:t>
            </a:r>
            <a:r>
              <a:rPr sz="2400" spc="-5" dirty="0">
                <a:latin typeface="Carlito"/>
                <a:cs typeface="Carlito"/>
              </a:rPr>
              <a:t>curve </a:t>
            </a:r>
            <a:r>
              <a:rPr sz="2400" dirty="0">
                <a:latin typeface="Carlito"/>
                <a:cs typeface="Carlito"/>
              </a:rPr>
              <a:t>of a Firm is </a:t>
            </a:r>
            <a:r>
              <a:rPr sz="2400" spc="-5" dirty="0">
                <a:latin typeface="Carlito"/>
                <a:cs typeface="Carlito"/>
              </a:rPr>
              <a:t>“U”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Shaped.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4100" name="Picture 4" descr="The Relationship Between Average and Marginal Co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508" y="2076236"/>
            <a:ext cx="3062103" cy="276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9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057" y="152400"/>
            <a:ext cx="80416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165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Short </a:t>
            </a:r>
            <a:r>
              <a:rPr sz="3600" b="1" spc="-10" dirty="0"/>
              <a:t>Run </a:t>
            </a:r>
            <a:r>
              <a:rPr sz="3600" b="1" spc="-55" dirty="0"/>
              <a:t>Average </a:t>
            </a:r>
            <a:r>
              <a:rPr sz="3600" b="1" dirty="0"/>
              <a:t>&amp;  </a:t>
            </a:r>
            <a:r>
              <a:rPr sz="3600" b="1" spc="-15" dirty="0"/>
              <a:t>Marginal </a:t>
            </a:r>
            <a:r>
              <a:rPr sz="3600" b="1" spc="-20" dirty="0"/>
              <a:t>Cost</a:t>
            </a:r>
            <a:r>
              <a:rPr sz="3600" b="1" spc="-30" dirty="0"/>
              <a:t> </a:t>
            </a:r>
            <a:r>
              <a:rPr sz="3600" b="1" spc="-5" dirty="0"/>
              <a:t>Curves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46980"/>
            <a:ext cx="68333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222078" y="1945120"/>
            <a:ext cx="5749614" cy="3656329"/>
            <a:chOff x="1984375" y="1942845"/>
            <a:chExt cx="5963285" cy="3656329"/>
          </a:xfrm>
        </p:grpSpPr>
        <p:sp>
          <p:nvSpPr>
            <p:cNvPr id="4" name="object 4"/>
            <p:cNvSpPr/>
            <p:nvPr/>
          </p:nvSpPr>
          <p:spPr>
            <a:xfrm>
              <a:off x="2041525" y="1955545"/>
              <a:ext cx="0" cy="3572510"/>
            </a:xfrm>
            <a:custGeom>
              <a:avLst/>
              <a:gdLst/>
              <a:ahLst/>
              <a:cxnLst/>
              <a:rect l="l" t="t" r="r" b="b"/>
              <a:pathLst>
                <a:path h="3572510">
                  <a:moveTo>
                    <a:pt x="0" y="0"/>
                  </a:moveTo>
                  <a:lnTo>
                    <a:pt x="0" y="3572129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97075" y="195554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5650" y="5541962"/>
              <a:ext cx="5909310" cy="0"/>
            </a:xfrm>
            <a:custGeom>
              <a:avLst/>
              <a:gdLst/>
              <a:ahLst/>
              <a:cxnLst/>
              <a:rect l="l" t="t" r="r" b="b"/>
              <a:pathLst>
                <a:path w="5909309">
                  <a:moveTo>
                    <a:pt x="0" y="0"/>
                  </a:moveTo>
                  <a:lnTo>
                    <a:pt x="5908929" y="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58378" y="549751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0228" y="2271763"/>
              <a:ext cx="3924935" cy="2835910"/>
            </a:xfrm>
            <a:custGeom>
              <a:avLst/>
              <a:gdLst/>
              <a:ahLst/>
              <a:cxnLst/>
              <a:rect l="l" t="t" r="r" b="b"/>
              <a:pathLst>
                <a:path w="3924934" h="2835910">
                  <a:moveTo>
                    <a:pt x="0" y="0"/>
                  </a:moveTo>
                  <a:lnTo>
                    <a:pt x="11099" y="45265"/>
                  </a:lnTo>
                  <a:lnTo>
                    <a:pt x="22786" y="90278"/>
                  </a:lnTo>
                  <a:lnTo>
                    <a:pt x="35055" y="135036"/>
                  </a:lnTo>
                  <a:lnTo>
                    <a:pt x="47904" y="179534"/>
                  </a:lnTo>
                  <a:lnTo>
                    <a:pt x="61328" y="223770"/>
                  </a:lnTo>
                  <a:lnTo>
                    <a:pt x="75323" y="267742"/>
                  </a:lnTo>
                  <a:lnTo>
                    <a:pt x="89885" y="311447"/>
                  </a:lnTo>
                  <a:lnTo>
                    <a:pt x="105010" y="354881"/>
                  </a:lnTo>
                  <a:lnTo>
                    <a:pt x="120694" y="398041"/>
                  </a:lnTo>
                  <a:lnTo>
                    <a:pt x="136933" y="440926"/>
                  </a:lnTo>
                  <a:lnTo>
                    <a:pt x="153723" y="483531"/>
                  </a:lnTo>
                  <a:lnTo>
                    <a:pt x="171060" y="525854"/>
                  </a:lnTo>
                  <a:lnTo>
                    <a:pt x="188939" y="567892"/>
                  </a:lnTo>
                  <a:lnTo>
                    <a:pt x="207358" y="609642"/>
                  </a:lnTo>
                  <a:lnTo>
                    <a:pt x="226311" y="651102"/>
                  </a:lnTo>
                  <a:lnTo>
                    <a:pt x="245796" y="692268"/>
                  </a:lnTo>
                  <a:lnTo>
                    <a:pt x="265807" y="733137"/>
                  </a:lnTo>
                  <a:lnTo>
                    <a:pt x="286341" y="773707"/>
                  </a:lnTo>
                  <a:lnTo>
                    <a:pt x="307393" y="813974"/>
                  </a:lnTo>
                  <a:lnTo>
                    <a:pt x="328961" y="853936"/>
                  </a:lnTo>
                  <a:lnTo>
                    <a:pt x="351039" y="893590"/>
                  </a:lnTo>
                  <a:lnTo>
                    <a:pt x="373624" y="932933"/>
                  </a:lnTo>
                  <a:lnTo>
                    <a:pt x="396711" y="971961"/>
                  </a:lnTo>
                  <a:lnTo>
                    <a:pt x="420298" y="1010673"/>
                  </a:lnTo>
                  <a:lnTo>
                    <a:pt x="444379" y="1049065"/>
                  </a:lnTo>
                  <a:lnTo>
                    <a:pt x="468950" y="1087134"/>
                  </a:lnTo>
                  <a:lnTo>
                    <a:pt x="494008" y="1124878"/>
                  </a:lnTo>
                  <a:lnTo>
                    <a:pt x="519549" y="1162293"/>
                  </a:lnTo>
                  <a:lnTo>
                    <a:pt x="545568" y="1199376"/>
                  </a:lnTo>
                  <a:lnTo>
                    <a:pt x="572062" y="1236126"/>
                  </a:lnTo>
                  <a:lnTo>
                    <a:pt x="599026" y="1272537"/>
                  </a:lnTo>
                  <a:lnTo>
                    <a:pt x="626457" y="1308609"/>
                  </a:lnTo>
                  <a:lnTo>
                    <a:pt x="654351" y="1344338"/>
                  </a:lnTo>
                  <a:lnTo>
                    <a:pt x="682703" y="1379720"/>
                  </a:lnTo>
                  <a:lnTo>
                    <a:pt x="711509" y="1414754"/>
                  </a:lnTo>
                  <a:lnTo>
                    <a:pt x="740765" y="1449436"/>
                  </a:lnTo>
                  <a:lnTo>
                    <a:pt x="770469" y="1483764"/>
                  </a:lnTo>
                  <a:lnTo>
                    <a:pt x="800614" y="1517733"/>
                  </a:lnTo>
                  <a:lnTo>
                    <a:pt x="831198" y="1551342"/>
                  </a:lnTo>
                  <a:lnTo>
                    <a:pt x="862216" y="1584588"/>
                  </a:lnTo>
                  <a:lnTo>
                    <a:pt x="893664" y="1617468"/>
                  </a:lnTo>
                  <a:lnTo>
                    <a:pt x="925539" y="1649978"/>
                  </a:lnTo>
                  <a:lnTo>
                    <a:pt x="957836" y="1682116"/>
                  </a:lnTo>
                  <a:lnTo>
                    <a:pt x="990552" y="1713879"/>
                  </a:lnTo>
                  <a:lnTo>
                    <a:pt x="1023681" y="1745264"/>
                  </a:lnTo>
                  <a:lnTo>
                    <a:pt x="1057221" y="1776268"/>
                  </a:lnTo>
                  <a:lnTo>
                    <a:pt x="1091167" y="1806889"/>
                  </a:lnTo>
                  <a:lnTo>
                    <a:pt x="1125515" y="1837122"/>
                  </a:lnTo>
                  <a:lnTo>
                    <a:pt x="1160261" y="1866967"/>
                  </a:lnTo>
                  <a:lnTo>
                    <a:pt x="1195401" y="1896418"/>
                  </a:lnTo>
                  <a:lnTo>
                    <a:pt x="1230932" y="1925475"/>
                  </a:lnTo>
                  <a:lnTo>
                    <a:pt x="1266849" y="1954133"/>
                  </a:lnTo>
                  <a:lnTo>
                    <a:pt x="1303147" y="1982390"/>
                  </a:lnTo>
                  <a:lnTo>
                    <a:pt x="1339824" y="2010242"/>
                  </a:lnTo>
                  <a:lnTo>
                    <a:pt x="1376875" y="2037688"/>
                  </a:lnTo>
                  <a:lnTo>
                    <a:pt x="1414295" y="2064724"/>
                  </a:lnTo>
                  <a:lnTo>
                    <a:pt x="1452082" y="2091347"/>
                  </a:lnTo>
                  <a:lnTo>
                    <a:pt x="1490231" y="2117554"/>
                  </a:lnTo>
                  <a:lnTo>
                    <a:pt x="1528737" y="2143343"/>
                  </a:lnTo>
                  <a:lnTo>
                    <a:pt x="1567598" y="2168710"/>
                  </a:lnTo>
                  <a:lnTo>
                    <a:pt x="1606808" y="2193653"/>
                  </a:lnTo>
                  <a:lnTo>
                    <a:pt x="1646365" y="2218168"/>
                  </a:lnTo>
                  <a:lnTo>
                    <a:pt x="1686263" y="2242253"/>
                  </a:lnTo>
                  <a:lnTo>
                    <a:pt x="1726499" y="2265905"/>
                  </a:lnTo>
                  <a:lnTo>
                    <a:pt x="1767069" y="2289121"/>
                  </a:lnTo>
                  <a:lnTo>
                    <a:pt x="1807968" y="2311898"/>
                  </a:lnTo>
                  <a:lnTo>
                    <a:pt x="1849194" y="2334233"/>
                  </a:lnTo>
                  <a:lnTo>
                    <a:pt x="1890741" y="2356124"/>
                  </a:lnTo>
                  <a:lnTo>
                    <a:pt x="1932606" y="2377566"/>
                  </a:lnTo>
                  <a:lnTo>
                    <a:pt x="1974784" y="2398558"/>
                  </a:lnTo>
                  <a:lnTo>
                    <a:pt x="2017273" y="2419097"/>
                  </a:lnTo>
                  <a:lnTo>
                    <a:pt x="2060067" y="2439179"/>
                  </a:lnTo>
                  <a:lnTo>
                    <a:pt x="2103162" y="2458802"/>
                  </a:lnTo>
                  <a:lnTo>
                    <a:pt x="2146555" y="2477962"/>
                  </a:lnTo>
                  <a:lnTo>
                    <a:pt x="2190242" y="2496658"/>
                  </a:lnTo>
                  <a:lnTo>
                    <a:pt x="2234219" y="2514885"/>
                  </a:lnTo>
                  <a:lnTo>
                    <a:pt x="2278481" y="2532642"/>
                  </a:lnTo>
                  <a:lnTo>
                    <a:pt x="2323024" y="2549925"/>
                  </a:lnTo>
                  <a:lnTo>
                    <a:pt x="2367845" y="2566730"/>
                  </a:lnTo>
                  <a:lnTo>
                    <a:pt x="2412940" y="2583057"/>
                  </a:lnTo>
                  <a:lnTo>
                    <a:pt x="2458304" y="2598901"/>
                  </a:lnTo>
                  <a:lnTo>
                    <a:pt x="2503933" y="2614259"/>
                  </a:lnTo>
                  <a:lnTo>
                    <a:pt x="2549824" y="2629129"/>
                  </a:lnTo>
                  <a:lnTo>
                    <a:pt x="2595973" y="2643507"/>
                  </a:lnTo>
                  <a:lnTo>
                    <a:pt x="2642375" y="2657392"/>
                  </a:lnTo>
                  <a:lnTo>
                    <a:pt x="2689026" y="2670779"/>
                  </a:lnTo>
                  <a:lnTo>
                    <a:pt x="2735922" y="2683667"/>
                  </a:lnTo>
                  <a:lnTo>
                    <a:pt x="2783060" y="2696051"/>
                  </a:lnTo>
                  <a:lnTo>
                    <a:pt x="2830435" y="2707930"/>
                  </a:lnTo>
                  <a:lnTo>
                    <a:pt x="2878044" y="2719300"/>
                  </a:lnTo>
                  <a:lnTo>
                    <a:pt x="2925881" y="2730158"/>
                  </a:lnTo>
                  <a:lnTo>
                    <a:pt x="2973944" y="2740502"/>
                  </a:lnTo>
                  <a:lnTo>
                    <a:pt x="3022229" y="2750329"/>
                  </a:lnTo>
                  <a:lnTo>
                    <a:pt x="3070730" y="2759635"/>
                  </a:lnTo>
                  <a:lnTo>
                    <a:pt x="3119445" y="2768418"/>
                  </a:lnTo>
                  <a:lnTo>
                    <a:pt x="3168368" y="2776675"/>
                  </a:lnTo>
                  <a:lnTo>
                    <a:pt x="3217497" y="2784403"/>
                  </a:lnTo>
                  <a:lnTo>
                    <a:pt x="3266827" y="2791598"/>
                  </a:lnTo>
                  <a:lnTo>
                    <a:pt x="3316355" y="2798259"/>
                  </a:lnTo>
                  <a:lnTo>
                    <a:pt x="3366075" y="2804382"/>
                  </a:lnTo>
                  <a:lnTo>
                    <a:pt x="3415984" y="2809965"/>
                  </a:lnTo>
                  <a:lnTo>
                    <a:pt x="3466079" y="2815004"/>
                  </a:lnTo>
                  <a:lnTo>
                    <a:pt x="3516354" y="2819496"/>
                  </a:lnTo>
                  <a:lnTo>
                    <a:pt x="3566806" y="2823439"/>
                  </a:lnTo>
                  <a:lnTo>
                    <a:pt x="3617432" y="2826830"/>
                  </a:lnTo>
                  <a:lnTo>
                    <a:pt x="3668226" y="2829666"/>
                  </a:lnTo>
                  <a:lnTo>
                    <a:pt x="3719185" y="2831943"/>
                  </a:lnTo>
                  <a:lnTo>
                    <a:pt x="3770306" y="2833660"/>
                  </a:lnTo>
                  <a:lnTo>
                    <a:pt x="3821583" y="2834812"/>
                  </a:lnTo>
                  <a:lnTo>
                    <a:pt x="3873013" y="2835398"/>
                  </a:lnTo>
                  <a:lnTo>
                    <a:pt x="3924592" y="2835414"/>
                  </a:lnTo>
                </a:path>
              </a:pathLst>
            </a:custGeom>
            <a:ln w="317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4425" y="2005012"/>
              <a:ext cx="2594610" cy="1193800"/>
            </a:xfrm>
            <a:custGeom>
              <a:avLst/>
              <a:gdLst/>
              <a:ahLst/>
              <a:cxnLst/>
              <a:rect l="l" t="t" r="r" b="b"/>
              <a:pathLst>
                <a:path w="2594610" h="1193800">
                  <a:moveTo>
                    <a:pt x="2594038" y="108267"/>
                  </a:moveTo>
                  <a:lnTo>
                    <a:pt x="2588535" y="154102"/>
                  </a:lnTo>
                  <a:lnTo>
                    <a:pt x="2581192" y="199367"/>
                  </a:lnTo>
                  <a:lnTo>
                    <a:pt x="2572046" y="244030"/>
                  </a:lnTo>
                  <a:lnTo>
                    <a:pt x="2561134" y="288061"/>
                  </a:lnTo>
                  <a:lnTo>
                    <a:pt x="2548491" y="331430"/>
                  </a:lnTo>
                  <a:lnTo>
                    <a:pt x="2534155" y="374105"/>
                  </a:lnTo>
                  <a:lnTo>
                    <a:pt x="2518161" y="416056"/>
                  </a:lnTo>
                  <a:lnTo>
                    <a:pt x="2500547" y="457253"/>
                  </a:lnTo>
                  <a:lnTo>
                    <a:pt x="2481349" y="497665"/>
                  </a:lnTo>
                  <a:lnTo>
                    <a:pt x="2460603" y="537260"/>
                  </a:lnTo>
                  <a:lnTo>
                    <a:pt x="2438346" y="576009"/>
                  </a:lnTo>
                  <a:lnTo>
                    <a:pt x="2414614" y="613882"/>
                  </a:lnTo>
                  <a:lnTo>
                    <a:pt x="2389445" y="650846"/>
                  </a:lnTo>
                  <a:lnTo>
                    <a:pt x="2362873" y="686872"/>
                  </a:lnTo>
                  <a:lnTo>
                    <a:pt x="2334937" y="721929"/>
                  </a:lnTo>
                  <a:lnTo>
                    <a:pt x="2305672" y="755986"/>
                  </a:lnTo>
                  <a:lnTo>
                    <a:pt x="2275115" y="789013"/>
                  </a:lnTo>
                  <a:lnTo>
                    <a:pt x="2243303" y="820978"/>
                  </a:lnTo>
                  <a:lnTo>
                    <a:pt x="2210271" y="851853"/>
                  </a:lnTo>
                  <a:lnTo>
                    <a:pt x="2176057" y="881605"/>
                  </a:lnTo>
                  <a:lnTo>
                    <a:pt x="2140697" y="910204"/>
                  </a:lnTo>
                  <a:lnTo>
                    <a:pt x="2104228" y="937620"/>
                  </a:lnTo>
                  <a:lnTo>
                    <a:pt x="2066685" y="963822"/>
                  </a:lnTo>
                  <a:lnTo>
                    <a:pt x="2028106" y="988778"/>
                  </a:lnTo>
                  <a:lnTo>
                    <a:pt x="1988527" y="1012460"/>
                  </a:lnTo>
                  <a:lnTo>
                    <a:pt x="1947984" y="1034835"/>
                  </a:lnTo>
                  <a:lnTo>
                    <a:pt x="1906515" y="1055874"/>
                  </a:lnTo>
                  <a:lnTo>
                    <a:pt x="1864155" y="1075545"/>
                  </a:lnTo>
                  <a:lnTo>
                    <a:pt x="1820941" y="1093819"/>
                  </a:lnTo>
                  <a:lnTo>
                    <a:pt x="1776909" y="1110664"/>
                  </a:lnTo>
                  <a:lnTo>
                    <a:pt x="1732097" y="1126049"/>
                  </a:lnTo>
                  <a:lnTo>
                    <a:pt x="1686540" y="1139945"/>
                  </a:lnTo>
                  <a:lnTo>
                    <a:pt x="1640275" y="1152320"/>
                  </a:lnTo>
                  <a:lnTo>
                    <a:pt x="1593339" y="1163144"/>
                  </a:lnTo>
                  <a:lnTo>
                    <a:pt x="1545768" y="1172387"/>
                  </a:lnTo>
                  <a:lnTo>
                    <a:pt x="1497598" y="1180017"/>
                  </a:lnTo>
                  <a:lnTo>
                    <a:pt x="1448867" y="1186004"/>
                  </a:lnTo>
                  <a:lnTo>
                    <a:pt x="1399610" y="1190317"/>
                  </a:lnTo>
                  <a:lnTo>
                    <a:pt x="1349865" y="1192926"/>
                  </a:lnTo>
                  <a:lnTo>
                    <a:pt x="1299667" y="1193799"/>
                  </a:lnTo>
                  <a:lnTo>
                    <a:pt x="1249816" y="1192938"/>
                  </a:lnTo>
                  <a:lnTo>
                    <a:pt x="1200440" y="1190372"/>
                  </a:lnTo>
                  <a:lnTo>
                    <a:pt x="1151572" y="1186134"/>
                  </a:lnTo>
                  <a:lnTo>
                    <a:pt x="1103246" y="1180255"/>
                  </a:lnTo>
                  <a:lnTo>
                    <a:pt x="1055496" y="1172765"/>
                  </a:lnTo>
                  <a:lnTo>
                    <a:pt x="1008354" y="1163695"/>
                  </a:lnTo>
                  <a:lnTo>
                    <a:pt x="961856" y="1153076"/>
                  </a:lnTo>
                  <a:lnTo>
                    <a:pt x="916034" y="1140939"/>
                  </a:lnTo>
                  <a:lnTo>
                    <a:pt x="870922" y="1127316"/>
                  </a:lnTo>
                  <a:lnTo>
                    <a:pt x="826554" y="1112236"/>
                  </a:lnTo>
                  <a:lnTo>
                    <a:pt x="782963" y="1095731"/>
                  </a:lnTo>
                  <a:lnTo>
                    <a:pt x="740184" y="1077831"/>
                  </a:lnTo>
                  <a:lnTo>
                    <a:pt x="698249" y="1058568"/>
                  </a:lnTo>
                  <a:lnTo>
                    <a:pt x="657193" y="1037973"/>
                  </a:lnTo>
                  <a:lnTo>
                    <a:pt x="617049" y="1016076"/>
                  </a:lnTo>
                  <a:lnTo>
                    <a:pt x="577851" y="992908"/>
                  </a:lnTo>
                  <a:lnTo>
                    <a:pt x="539632" y="968501"/>
                  </a:lnTo>
                  <a:lnTo>
                    <a:pt x="502427" y="942885"/>
                  </a:lnTo>
                  <a:lnTo>
                    <a:pt x="466268" y="916091"/>
                  </a:lnTo>
                  <a:lnTo>
                    <a:pt x="431189" y="888149"/>
                  </a:lnTo>
                  <a:lnTo>
                    <a:pt x="397225" y="859092"/>
                  </a:lnTo>
                  <a:lnTo>
                    <a:pt x="364408" y="828949"/>
                  </a:lnTo>
                  <a:lnTo>
                    <a:pt x="332773" y="797752"/>
                  </a:lnTo>
                  <a:lnTo>
                    <a:pt x="302353" y="765532"/>
                  </a:lnTo>
                  <a:lnTo>
                    <a:pt x="273181" y="732319"/>
                  </a:lnTo>
                  <a:lnTo>
                    <a:pt x="245292" y="698144"/>
                  </a:lnTo>
                  <a:lnTo>
                    <a:pt x="218719" y="663039"/>
                  </a:lnTo>
                  <a:lnTo>
                    <a:pt x="193496" y="627034"/>
                  </a:lnTo>
                  <a:lnTo>
                    <a:pt x="169656" y="590160"/>
                  </a:lnTo>
                  <a:lnTo>
                    <a:pt x="147233" y="552448"/>
                  </a:lnTo>
                  <a:lnTo>
                    <a:pt x="126261" y="513929"/>
                  </a:lnTo>
                  <a:lnTo>
                    <a:pt x="106773" y="474634"/>
                  </a:lnTo>
                  <a:lnTo>
                    <a:pt x="88803" y="434593"/>
                  </a:lnTo>
                  <a:lnTo>
                    <a:pt x="72385" y="393839"/>
                  </a:lnTo>
                  <a:lnTo>
                    <a:pt x="57552" y="352400"/>
                  </a:lnTo>
                  <a:lnTo>
                    <a:pt x="44338" y="310310"/>
                  </a:lnTo>
                  <a:lnTo>
                    <a:pt x="32777" y="267597"/>
                  </a:lnTo>
                  <a:lnTo>
                    <a:pt x="22902" y="224294"/>
                  </a:lnTo>
                  <a:lnTo>
                    <a:pt x="14747" y="180431"/>
                  </a:lnTo>
                  <a:lnTo>
                    <a:pt x="8345" y="136039"/>
                  </a:lnTo>
                  <a:lnTo>
                    <a:pt x="3731" y="91149"/>
                  </a:lnTo>
                  <a:lnTo>
                    <a:pt x="938" y="45793"/>
                  </a:lnTo>
                  <a:lnTo>
                    <a:pt x="0" y="0"/>
                  </a:lnTo>
                </a:path>
              </a:pathLst>
            </a:custGeom>
            <a:ln w="317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3200" y="2285999"/>
              <a:ext cx="3810000" cy="2625090"/>
            </a:xfrm>
            <a:custGeom>
              <a:avLst/>
              <a:gdLst/>
              <a:ahLst/>
              <a:cxnLst/>
              <a:rect l="l" t="t" r="r" b="b"/>
              <a:pathLst>
                <a:path w="3810000" h="2625090">
                  <a:moveTo>
                    <a:pt x="0" y="2261158"/>
                  </a:moveTo>
                  <a:lnTo>
                    <a:pt x="38221" y="2284404"/>
                  </a:lnTo>
                  <a:lnTo>
                    <a:pt x="76465" y="2307566"/>
                  </a:lnTo>
                  <a:lnTo>
                    <a:pt x="114754" y="2330559"/>
                  </a:lnTo>
                  <a:lnTo>
                    <a:pt x="153111" y="2353299"/>
                  </a:lnTo>
                  <a:lnTo>
                    <a:pt x="191559" y="2375701"/>
                  </a:lnTo>
                  <a:lnTo>
                    <a:pt x="230121" y="2397682"/>
                  </a:lnTo>
                  <a:lnTo>
                    <a:pt x="268819" y="2419156"/>
                  </a:lnTo>
                  <a:lnTo>
                    <a:pt x="307675" y="2440040"/>
                  </a:lnTo>
                  <a:lnTo>
                    <a:pt x="346713" y="2460249"/>
                  </a:lnTo>
                  <a:lnTo>
                    <a:pt x="385955" y="2479699"/>
                  </a:lnTo>
                  <a:lnTo>
                    <a:pt x="425424" y="2498305"/>
                  </a:lnTo>
                  <a:lnTo>
                    <a:pt x="465142" y="2515983"/>
                  </a:lnTo>
                  <a:lnTo>
                    <a:pt x="505133" y="2532649"/>
                  </a:lnTo>
                  <a:lnTo>
                    <a:pt x="545418" y="2548219"/>
                  </a:lnTo>
                  <a:lnTo>
                    <a:pt x="586021" y="2562607"/>
                  </a:lnTo>
                  <a:lnTo>
                    <a:pt x="626965" y="2575730"/>
                  </a:lnTo>
                  <a:lnTo>
                    <a:pt x="668271" y="2587503"/>
                  </a:lnTo>
                  <a:lnTo>
                    <a:pt x="709963" y="2597842"/>
                  </a:lnTo>
                  <a:lnTo>
                    <a:pt x="752063" y="2606662"/>
                  </a:lnTo>
                  <a:lnTo>
                    <a:pt x="794594" y="2613880"/>
                  </a:lnTo>
                  <a:lnTo>
                    <a:pt x="837579" y="2619410"/>
                  </a:lnTo>
                  <a:lnTo>
                    <a:pt x="881040" y="2623169"/>
                  </a:lnTo>
                  <a:lnTo>
                    <a:pt x="925001" y="2625072"/>
                  </a:lnTo>
                  <a:lnTo>
                    <a:pt x="969483" y="2625035"/>
                  </a:lnTo>
                  <a:lnTo>
                    <a:pt x="1014509" y="2622973"/>
                  </a:lnTo>
                  <a:lnTo>
                    <a:pt x="1060103" y="2618802"/>
                  </a:lnTo>
                  <a:lnTo>
                    <a:pt x="1106286" y="2612438"/>
                  </a:lnTo>
                  <a:lnTo>
                    <a:pt x="1153082" y="2603796"/>
                  </a:lnTo>
                  <a:lnTo>
                    <a:pt x="1200513" y="2592792"/>
                  </a:lnTo>
                  <a:lnTo>
                    <a:pt x="1248601" y="2579342"/>
                  </a:lnTo>
                  <a:lnTo>
                    <a:pt x="1297371" y="2563360"/>
                  </a:lnTo>
                  <a:lnTo>
                    <a:pt x="1346843" y="2544764"/>
                  </a:lnTo>
                  <a:lnTo>
                    <a:pt x="1397042" y="2523468"/>
                  </a:lnTo>
                  <a:lnTo>
                    <a:pt x="1447989" y="2499388"/>
                  </a:lnTo>
                  <a:lnTo>
                    <a:pt x="1499707" y="2472440"/>
                  </a:lnTo>
                  <a:lnTo>
                    <a:pt x="1552219" y="2442540"/>
                  </a:lnTo>
                  <a:lnTo>
                    <a:pt x="2172888" y="1901905"/>
                  </a:lnTo>
                  <a:lnTo>
                    <a:pt x="2919234" y="1079947"/>
                  </a:lnTo>
                  <a:lnTo>
                    <a:pt x="3546518" y="328650"/>
                  </a:lnTo>
                  <a:lnTo>
                    <a:pt x="3810000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4600" y="2092324"/>
              <a:ext cx="2819400" cy="3215640"/>
            </a:xfrm>
            <a:custGeom>
              <a:avLst/>
              <a:gdLst/>
              <a:ahLst/>
              <a:cxnLst/>
              <a:rect l="l" t="t" r="r" b="b"/>
              <a:pathLst>
                <a:path w="2819400" h="3215640">
                  <a:moveTo>
                    <a:pt x="0" y="2588221"/>
                  </a:moveTo>
                  <a:lnTo>
                    <a:pt x="34865" y="2623964"/>
                  </a:lnTo>
                  <a:lnTo>
                    <a:pt x="69735" y="2659602"/>
                  </a:lnTo>
                  <a:lnTo>
                    <a:pt x="104615" y="2695034"/>
                  </a:lnTo>
                  <a:lnTo>
                    <a:pt x="139509" y="2730156"/>
                  </a:lnTo>
                  <a:lnTo>
                    <a:pt x="174422" y="2764865"/>
                  </a:lnTo>
                  <a:lnTo>
                    <a:pt x="209358" y="2799057"/>
                  </a:lnTo>
                  <a:lnTo>
                    <a:pt x="244323" y="2832629"/>
                  </a:lnTo>
                  <a:lnTo>
                    <a:pt x="279321" y="2865477"/>
                  </a:lnTo>
                  <a:lnTo>
                    <a:pt x="314357" y="2897499"/>
                  </a:lnTo>
                  <a:lnTo>
                    <a:pt x="349435" y="2928590"/>
                  </a:lnTo>
                  <a:lnTo>
                    <a:pt x="384561" y="2958648"/>
                  </a:lnTo>
                  <a:lnTo>
                    <a:pt x="419739" y="2987570"/>
                  </a:lnTo>
                  <a:lnTo>
                    <a:pt x="454974" y="3015251"/>
                  </a:lnTo>
                  <a:lnTo>
                    <a:pt x="490269" y="3041589"/>
                  </a:lnTo>
                  <a:lnTo>
                    <a:pt x="525632" y="3066480"/>
                  </a:lnTo>
                  <a:lnTo>
                    <a:pt x="561065" y="3089821"/>
                  </a:lnTo>
                  <a:lnTo>
                    <a:pt x="596573" y="3111509"/>
                  </a:lnTo>
                  <a:lnTo>
                    <a:pt x="632163" y="3131440"/>
                  </a:lnTo>
                  <a:lnTo>
                    <a:pt x="667837" y="3149511"/>
                  </a:lnTo>
                  <a:lnTo>
                    <a:pt x="703601" y="3165618"/>
                  </a:lnTo>
                  <a:lnTo>
                    <a:pt x="739459" y="3179659"/>
                  </a:lnTo>
                  <a:lnTo>
                    <a:pt x="811479" y="3201126"/>
                  </a:lnTo>
                  <a:lnTo>
                    <a:pt x="883933" y="3213087"/>
                  </a:lnTo>
                  <a:lnTo>
                    <a:pt x="920335" y="3215243"/>
                  </a:lnTo>
                  <a:lnTo>
                    <a:pt x="956860" y="3214713"/>
                  </a:lnTo>
                  <a:lnTo>
                    <a:pt x="1030297" y="3205180"/>
                  </a:lnTo>
                  <a:lnTo>
                    <a:pt x="1104282" y="3183659"/>
                  </a:lnTo>
                  <a:lnTo>
                    <a:pt x="1141492" y="3168145"/>
                  </a:lnTo>
                  <a:lnTo>
                    <a:pt x="1178854" y="3149324"/>
                  </a:lnTo>
                  <a:lnTo>
                    <a:pt x="1216371" y="3127093"/>
                  </a:lnTo>
                  <a:lnTo>
                    <a:pt x="1254049" y="3101349"/>
                  </a:lnTo>
                  <a:lnTo>
                    <a:pt x="1291892" y="3071988"/>
                  </a:lnTo>
                  <a:lnTo>
                    <a:pt x="1329905" y="3038906"/>
                  </a:lnTo>
                  <a:lnTo>
                    <a:pt x="1760878" y="2382094"/>
                  </a:lnTo>
                  <a:lnTo>
                    <a:pt x="2250865" y="1357690"/>
                  </a:lnTo>
                  <a:lnTo>
                    <a:pt x="2652746" y="414168"/>
                  </a:lnTo>
                  <a:lnTo>
                    <a:pt x="2819400" y="0"/>
                  </a:lnTo>
                </a:path>
              </a:pathLst>
            </a:custGeom>
            <a:ln w="38100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63639" y="5651881"/>
            <a:ext cx="1566333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B050"/>
                </a:solidFill>
                <a:latin typeface="Carlito"/>
                <a:cs typeface="Carlito"/>
              </a:rPr>
              <a:t>Output</a:t>
            </a:r>
            <a:r>
              <a:rPr sz="2000" b="1" spc="-114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2000" b="1" spc="10" dirty="0">
                <a:solidFill>
                  <a:srgbClr val="00B050"/>
                </a:solidFill>
                <a:latin typeface="Carlito"/>
                <a:cs typeface="Carlito"/>
              </a:rPr>
              <a:t>(Q)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0523" y="4913364"/>
            <a:ext cx="11290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B050"/>
                </a:solidFill>
                <a:latin typeface="Carlito"/>
                <a:cs typeface="Carlito"/>
              </a:rPr>
              <a:t>A</a:t>
            </a:r>
            <a:r>
              <a:rPr sz="2000" b="1" spc="-10" dirty="0">
                <a:solidFill>
                  <a:srgbClr val="00B050"/>
                </a:solidFill>
                <a:latin typeface="Carlito"/>
                <a:cs typeface="Carlito"/>
              </a:rPr>
              <a:t>FC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0660" y="1830502"/>
            <a:ext cx="3281491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75665" algn="l"/>
                <a:tab pos="1409065" algn="l"/>
              </a:tabLst>
            </a:pPr>
            <a:r>
              <a:rPr sz="2000" b="1" dirty="0">
                <a:solidFill>
                  <a:srgbClr val="00B050"/>
                </a:solidFill>
                <a:latin typeface="Carlito"/>
                <a:cs typeface="Carlito"/>
              </a:rPr>
              <a:t>MC	</a:t>
            </a:r>
            <a:r>
              <a:rPr sz="2000" b="1" spc="-70" dirty="0">
                <a:solidFill>
                  <a:srgbClr val="00B050"/>
                </a:solidFill>
                <a:latin typeface="Carlito"/>
                <a:cs typeface="Carlito"/>
              </a:rPr>
              <a:t>ATC	</a:t>
            </a:r>
            <a:r>
              <a:rPr sz="3000" b="1" spc="-75" baseline="-33333" dirty="0">
                <a:solidFill>
                  <a:srgbClr val="00B050"/>
                </a:solidFill>
                <a:latin typeface="Carlito"/>
                <a:cs typeface="Carlito"/>
              </a:rPr>
              <a:t>AVC</a:t>
            </a:r>
            <a:endParaRPr sz="3000" baseline="-33333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662" y="1515465"/>
            <a:ext cx="1702680" cy="83356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0"/>
              </a:spcBef>
            </a:pPr>
            <a:r>
              <a:rPr sz="2000" b="1" dirty="0">
                <a:latin typeface="Carlito"/>
                <a:cs typeface="Carlito"/>
              </a:rPr>
              <a:t>Y</a:t>
            </a:r>
            <a:endParaRPr sz="2000" dirty="0">
              <a:latin typeface="Carlito"/>
              <a:cs typeface="Carlito"/>
            </a:endParaRPr>
          </a:p>
          <a:p>
            <a:pPr marL="44450" marR="198755" indent="-32384">
              <a:lnSpc>
                <a:spcPct val="100000"/>
              </a:lnSpc>
              <a:spcBef>
                <a:spcPts val="800"/>
              </a:spcBef>
            </a:pPr>
            <a:r>
              <a:rPr sz="2000" b="1" dirty="0">
                <a:latin typeface="Carlito"/>
                <a:cs typeface="Carlito"/>
              </a:rPr>
              <a:t>P</a:t>
            </a:r>
            <a:r>
              <a:rPr sz="2000" b="1" spc="-5" dirty="0">
                <a:latin typeface="Carlito"/>
                <a:cs typeface="Carlito"/>
              </a:rPr>
              <a:t>ri</a:t>
            </a:r>
            <a:r>
              <a:rPr sz="2000" b="1" dirty="0">
                <a:latin typeface="Carlito"/>
                <a:cs typeface="Carlito"/>
              </a:rPr>
              <a:t>ce  </a:t>
            </a:r>
            <a:r>
              <a:rPr sz="2000" b="1" spc="-10" dirty="0">
                <a:latin typeface="Carlito"/>
                <a:cs typeface="Carlito"/>
              </a:rPr>
              <a:t>Cost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0182" y="5588686"/>
            <a:ext cx="264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B050"/>
                </a:solidFill>
                <a:latin typeface="Carlito"/>
                <a:cs typeface="Carlito"/>
              </a:rPr>
              <a:t>O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86096" y="5378819"/>
            <a:ext cx="220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B050"/>
                </a:solidFill>
                <a:latin typeface="Carlito"/>
                <a:cs typeface="Carlito"/>
              </a:rPr>
              <a:t>X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6766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2275" y="457201"/>
            <a:ext cx="1035981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15" dirty="0"/>
              <a:t>Relationship </a:t>
            </a:r>
            <a:r>
              <a:rPr sz="3200" b="1" dirty="0"/>
              <a:t>of </a:t>
            </a:r>
            <a:r>
              <a:rPr sz="3200" b="1" spc="-5" dirty="0"/>
              <a:t>MC </a:t>
            </a:r>
            <a:r>
              <a:rPr sz="3200" b="1" dirty="0"/>
              <a:t>&amp;</a:t>
            </a:r>
            <a:r>
              <a:rPr sz="3200" b="1" spc="-25" dirty="0"/>
              <a:t> </a:t>
            </a:r>
            <a:r>
              <a:rPr sz="3200" b="1" spc="-40" dirty="0"/>
              <a:t>AC</a:t>
            </a:r>
            <a:endParaRPr sz="32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508948" y="1451865"/>
            <a:ext cx="11066779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7505" algn="l"/>
              </a:tabLst>
            </a:pPr>
            <a:r>
              <a:rPr sz="2800" b="1" dirty="0">
                <a:latin typeface="Carlito"/>
                <a:cs typeface="Carlito"/>
              </a:rPr>
              <a:t>When </a:t>
            </a:r>
            <a:r>
              <a:rPr sz="2800" b="1" spc="-10" dirty="0">
                <a:latin typeface="Carlito"/>
                <a:cs typeface="Carlito"/>
              </a:rPr>
              <a:t>Marginal </a:t>
            </a:r>
            <a:r>
              <a:rPr sz="2800" b="1" spc="-15" dirty="0">
                <a:latin typeface="Carlito"/>
                <a:cs typeface="Carlito"/>
              </a:rPr>
              <a:t>Cost </a:t>
            </a:r>
            <a:r>
              <a:rPr sz="2800" b="1" dirty="0">
                <a:latin typeface="Carlito"/>
                <a:cs typeface="Carlito"/>
              </a:rPr>
              <a:t>is </a:t>
            </a:r>
            <a:r>
              <a:rPr sz="2800" b="1" spc="-5" dirty="0">
                <a:latin typeface="Carlito"/>
                <a:cs typeface="Carlito"/>
              </a:rPr>
              <a:t>below </a:t>
            </a:r>
            <a:r>
              <a:rPr sz="2800" b="1" spc="-40" dirty="0">
                <a:latin typeface="Carlito"/>
                <a:cs typeface="Carlito"/>
              </a:rPr>
              <a:t>Average </a:t>
            </a:r>
            <a:r>
              <a:rPr sz="2800" b="1" spc="73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Cost, </a:t>
            </a:r>
            <a:r>
              <a:rPr sz="2800" b="1" dirty="0">
                <a:latin typeface="Carlito"/>
                <a:cs typeface="Carlito"/>
              </a:rPr>
              <a:t>it is pulling </a:t>
            </a:r>
            <a:r>
              <a:rPr sz="2800" b="1" spc="-40" dirty="0">
                <a:latin typeface="Carlito"/>
                <a:cs typeface="Carlito"/>
              </a:rPr>
              <a:t>Average </a:t>
            </a:r>
            <a:r>
              <a:rPr sz="2800" b="1" spc="-10" dirty="0">
                <a:latin typeface="Carlito"/>
                <a:cs typeface="Carlito"/>
              </a:rPr>
              <a:t>Cost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down.</a:t>
            </a:r>
            <a:endParaRPr sz="2800" dirty="0">
              <a:latin typeface="Carlito"/>
              <a:cs typeface="Carlito"/>
            </a:endParaRPr>
          </a:p>
          <a:p>
            <a:pPr marL="356235" marR="6350" indent="-342900" algn="just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6870" algn="l"/>
              </a:tabLst>
            </a:pPr>
            <a:r>
              <a:rPr sz="2800" b="1" dirty="0">
                <a:latin typeface="Carlito"/>
                <a:cs typeface="Carlito"/>
              </a:rPr>
              <a:t>When </a:t>
            </a:r>
            <a:r>
              <a:rPr sz="2800" b="1" spc="-10" dirty="0">
                <a:latin typeface="Carlito"/>
                <a:cs typeface="Carlito"/>
              </a:rPr>
              <a:t>Marginal Cost </a:t>
            </a:r>
            <a:r>
              <a:rPr sz="2800" b="1" dirty="0">
                <a:latin typeface="Carlito"/>
                <a:cs typeface="Carlito"/>
              </a:rPr>
              <a:t>is </a:t>
            </a:r>
            <a:r>
              <a:rPr sz="2800" b="1" spc="-15" dirty="0">
                <a:latin typeface="Carlito"/>
                <a:cs typeface="Carlito"/>
              </a:rPr>
              <a:t>above </a:t>
            </a:r>
            <a:r>
              <a:rPr sz="2800" b="1" spc="-40" dirty="0">
                <a:latin typeface="Carlito"/>
                <a:cs typeface="Carlito"/>
              </a:rPr>
              <a:t>Average </a:t>
            </a:r>
            <a:r>
              <a:rPr sz="2800" b="1" spc="73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Cost, </a:t>
            </a:r>
            <a:r>
              <a:rPr sz="2800" b="1" dirty="0">
                <a:latin typeface="Carlito"/>
                <a:cs typeface="Carlito"/>
              </a:rPr>
              <a:t>it is pulling </a:t>
            </a:r>
            <a:r>
              <a:rPr sz="2800" b="1" spc="-40" dirty="0">
                <a:latin typeface="Carlito"/>
                <a:cs typeface="Carlito"/>
              </a:rPr>
              <a:t>Average </a:t>
            </a:r>
            <a:r>
              <a:rPr sz="2800" b="1" spc="-10" dirty="0">
                <a:latin typeface="Carlito"/>
                <a:cs typeface="Carlito"/>
              </a:rPr>
              <a:t>Cost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up.</a:t>
            </a:r>
            <a:endParaRPr sz="2800" dirty="0">
              <a:latin typeface="Carlito"/>
              <a:cs typeface="Carlito"/>
            </a:endParaRPr>
          </a:p>
          <a:p>
            <a:pPr marL="353695" marR="5715" indent="-341630" algn="just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When </a:t>
            </a:r>
            <a:r>
              <a:rPr sz="2800" b="1" spc="-10" dirty="0">
                <a:latin typeface="Carlito"/>
                <a:cs typeface="Carlito"/>
              </a:rPr>
              <a:t>Marginal </a:t>
            </a:r>
            <a:r>
              <a:rPr sz="2800" b="1" spc="-15" dirty="0">
                <a:latin typeface="Carlito"/>
                <a:cs typeface="Carlito"/>
              </a:rPr>
              <a:t>Cost </a:t>
            </a:r>
            <a:r>
              <a:rPr sz="2800" b="1" spc="-10" dirty="0">
                <a:latin typeface="Carlito"/>
                <a:cs typeface="Carlito"/>
              </a:rPr>
              <a:t>just </a:t>
            </a:r>
            <a:r>
              <a:rPr sz="2800" b="1" spc="-5" dirty="0">
                <a:latin typeface="Carlito"/>
                <a:cs typeface="Carlito"/>
              </a:rPr>
              <a:t>equals </a:t>
            </a:r>
            <a:r>
              <a:rPr sz="2800" b="1" spc="-40" dirty="0">
                <a:latin typeface="Carlito"/>
                <a:cs typeface="Carlito"/>
              </a:rPr>
              <a:t>Average </a:t>
            </a:r>
            <a:r>
              <a:rPr sz="2800" b="1" spc="73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Cost, </a:t>
            </a:r>
            <a:r>
              <a:rPr sz="2800" b="1" spc="-40" dirty="0">
                <a:latin typeface="Carlito"/>
                <a:cs typeface="Carlito"/>
              </a:rPr>
              <a:t>Average </a:t>
            </a:r>
            <a:r>
              <a:rPr sz="2800" b="1" spc="-10" dirty="0">
                <a:latin typeface="Carlito"/>
                <a:cs typeface="Carlito"/>
              </a:rPr>
              <a:t>Cost </a:t>
            </a:r>
            <a:r>
              <a:rPr sz="2800" b="1" dirty="0">
                <a:latin typeface="Carlito"/>
                <a:cs typeface="Carlito"/>
              </a:rPr>
              <a:t>is neither rising </a:t>
            </a:r>
            <a:r>
              <a:rPr sz="2800" b="1" spc="-5" dirty="0">
                <a:latin typeface="Carlito"/>
                <a:cs typeface="Carlito"/>
              </a:rPr>
              <a:t>nor  </a:t>
            </a:r>
            <a:r>
              <a:rPr sz="2800" b="1" spc="-10" dirty="0">
                <a:latin typeface="Carlito"/>
                <a:cs typeface="Carlito"/>
              </a:rPr>
              <a:t>falling </a:t>
            </a:r>
            <a:r>
              <a:rPr sz="2800" b="1" dirty="0">
                <a:latin typeface="Carlito"/>
                <a:cs typeface="Carlito"/>
              </a:rPr>
              <a:t>&amp; is </a:t>
            </a:r>
            <a:r>
              <a:rPr sz="2800" b="1" spc="-20" dirty="0">
                <a:latin typeface="Carlito"/>
                <a:cs typeface="Carlito"/>
              </a:rPr>
              <a:t>at </a:t>
            </a:r>
            <a:r>
              <a:rPr sz="2800" b="1" spc="5" dirty="0">
                <a:latin typeface="Carlito"/>
                <a:cs typeface="Carlito"/>
              </a:rPr>
              <a:t>its </a:t>
            </a:r>
            <a:r>
              <a:rPr sz="2800" b="1" dirty="0">
                <a:latin typeface="Carlito"/>
                <a:cs typeface="Carlito"/>
              </a:rPr>
              <a:t>Minimum. </a:t>
            </a:r>
            <a:r>
              <a:rPr sz="2800" b="1" spc="-5" dirty="0">
                <a:latin typeface="Carlito"/>
                <a:cs typeface="Carlito"/>
              </a:rPr>
              <a:t>Hence, </a:t>
            </a:r>
            <a:r>
              <a:rPr sz="2800" b="1" spc="-20" dirty="0">
                <a:latin typeface="Carlito"/>
                <a:cs typeface="Carlito"/>
              </a:rPr>
              <a:t>at </a:t>
            </a:r>
            <a:r>
              <a:rPr sz="2800" b="1" dirty="0">
                <a:latin typeface="Carlito"/>
                <a:cs typeface="Carlito"/>
              </a:rPr>
              <a:t>the  </a:t>
            </a:r>
            <a:r>
              <a:rPr sz="2800" b="1" spc="-15" dirty="0">
                <a:latin typeface="Carlito"/>
                <a:cs typeface="Carlito"/>
              </a:rPr>
              <a:t>bottom </a:t>
            </a:r>
            <a:r>
              <a:rPr sz="2800" b="1" spc="-5" dirty="0">
                <a:latin typeface="Carlito"/>
                <a:cs typeface="Carlito"/>
              </a:rPr>
              <a:t>of </a:t>
            </a:r>
            <a:r>
              <a:rPr sz="2800" b="1" dirty="0">
                <a:latin typeface="Carlito"/>
                <a:cs typeface="Carlito"/>
              </a:rPr>
              <a:t>a </a:t>
            </a:r>
            <a:r>
              <a:rPr sz="2800" b="1" spc="-5" dirty="0">
                <a:latin typeface="Carlito"/>
                <a:cs typeface="Carlito"/>
              </a:rPr>
              <a:t>U-shaped </a:t>
            </a:r>
            <a:r>
              <a:rPr sz="2800" b="1" spc="-40" dirty="0">
                <a:latin typeface="Carlito"/>
                <a:cs typeface="Carlito"/>
              </a:rPr>
              <a:t>Average </a:t>
            </a:r>
            <a:r>
              <a:rPr sz="2800" b="1" spc="-10" dirty="0">
                <a:latin typeface="Carlito"/>
                <a:cs typeface="Carlito"/>
              </a:rPr>
              <a:t>Cost, </a:t>
            </a:r>
            <a:r>
              <a:rPr sz="2800" b="1" spc="-5" dirty="0">
                <a:latin typeface="Carlito"/>
                <a:cs typeface="Carlito"/>
              </a:rPr>
              <a:t>MC</a:t>
            </a:r>
            <a:r>
              <a:rPr sz="2800" b="1" spc="22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=</a:t>
            </a:r>
            <a:r>
              <a:rPr lang="en-US" sz="2800" b="1" dirty="0">
                <a:latin typeface="Carlito"/>
                <a:cs typeface="Carlito"/>
              </a:rPr>
              <a:t> AC = Minimum AC.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788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7F5-1988-401E-AFFD-AC6822C7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969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Concept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2665-E324-4F58-A482-749E642F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analyzing the cost of a project in short and long run.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word, cost is the sum total of explicit cost &amp; implicit cost.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Explicit cost is actual money expenditure or input or payment made to outsiders for hiring their factor services.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Implicit cost is the estimate value of inputs supplied by the owners including normal profit.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3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228601"/>
            <a:ext cx="10566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Long </a:t>
            </a:r>
            <a:r>
              <a:rPr sz="3200" b="1" spc="-10" dirty="0"/>
              <a:t>Run </a:t>
            </a:r>
            <a:r>
              <a:rPr sz="3200" b="1" spc="-55" dirty="0"/>
              <a:t>Average </a:t>
            </a:r>
            <a:r>
              <a:rPr sz="3200" b="1" spc="-15" dirty="0"/>
              <a:t>Cost</a:t>
            </a:r>
            <a:r>
              <a:rPr sz="3200" b="1" spc="15" dirty="0"/>
              <a:t> </a:t>
            </a:r>
            <a:r>
              <a:rPr sz="3200" b="1" spc="-5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086" y="1232868"/>
            <a:ext cx="11271673" cy="441595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6870" marR="5080" indent="-344805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6235" algn="l"/>
              </a:tabLst>
            </a:pPr>
            <a:r>
              <a:rPr sz="2800" b="1" spc="-5" dirty="0">
                <a:latin typeface="Carlito"/>
                <a:cs typeface="Carlito"/>
              </a:rPr>
              <a:t>Long Run </a:t>
            </a:r>
            <a:r>
              <a:rPr sz="2800" b="1" dirty="0">
                <a:latin typeface="Carlito"/>
                <a:cs typeface="Carlito"/>
              </a:rPr>
              <a:t>is a </a:t>
            </a:r>
            <a:r>
              <a:rPr sz="2800" b="1" spc="-5" dirty="0">
                <a:latin typeface="Carlito"/>
                <a:cs typeface="Carlito"/>
              </a:rPr>
              <a:t>period </a:t>
            </a:r>
            <a:r>
              <a:rPr sz="2800" b="1" dirty="0">
                <a:latin typeface="Carlito"/>
                <a:cs typeface="Carlito"/>
              </a:rPr>
              <a:t>of </a:t>
            </a:r>
            <a:r>
              <a:rPr sz="2800" b="1" spc="-5" dirty="0">
                <a:latin typeface="Carlito"/>
                <a:cs typeface="Carlito"/>
              </a:rPr>
              <a:t>Time during which the  </a:t>
            </a:r>
            <a:r>
              <a:rPr sz="2800" b="1" dirty="0">
                <a:latin typeface="Carlito"/>
                <a:cs typeface="Carlito"/>
              </a:rPr>
              <a:t>Firm </a:t>
            </a:r>
            <a:r>
              <a:rPr sz="2800" b="1" spc="-10" dirty="0">
                <a:latin typeface="Carlito"/>
                <a:cs typeface="Carlito"/>
              </a:rPr>
              <a:t>can </a:t>
            </a:r>
            <a:r>
              <a:rPr sz="2800" b="1" spc="-15" dirty="0">
                <a:latin typeface="Carlito"/>
                <a:cs typeface="Carlito"/>
              </a:rPr>
              <a:t>vary </a:t>
            </a:r>
            <a:r>
              <a:rPr sz="2800" b="1" dirty="0">
                <a:latin typeface="Carlito"/>
                <a:cs typeface="Carlito"/>
              </a:rPr>
              <a:t>all of its</a:t>
            </a:r>
            <a:r>
              <a:rPr sz="2800" b="1" spc="-4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Inputs.</a:t>
            </a:r>
            <a:endParaRPr sz="2800" dirty="0">
              <a:latin typeface="Carlito"/>
              <a:cs typeface="Carlito"/>
            </a:endParaRPr>
          </a:p>
          <a:p>
            <a:pPr marL="356870" marR="5080" indent="-342900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7505" algn="l"/>
              </a:tabLst>
            </a:pP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dirty="0">
                <a:latin typeface="Carlito"/>
                <a:cs typeface="Carlito"/>
              </a:rPr>
              <a:t>Firm </a:t>
            </a:r>
            <a:r>
              <a:rPr sz="2800" b="1" spc="-10" dirty="0">
                <a:latin typeface="Carlito"/>
                <a:cs typeface="Carlito"/>
              </a:rPr>
              <a:t>moves </a:t>
            </a:r>
            <a:r>
              <a:rPr sz="2800" b="1" spc="-15" dirty="0">
                <a:latin typeface="Carlito"/>
                <a:cs typeface="Carlito"/>
              </a:rPr>
              <a:t>from </a:t>
            </a:r>
            <a:r>
              <a:rPr sz="2800" b="1" spc="-5" dirty="0">
                <a:latin typeface="Carlito"/>
                <a:cs typeface="Carlito"/>
              </a:rPr>
              <a:t>one </a:t>
            </a:r>
            <a:r>
              <a:rPr sz="2800" b="1" spc="-10" dirty="0">
                <a:latin typeface="Carlito"/>
                <a:cs typeface="Carlito"/>
              </a:rPr>
              <a:t>plant </a:t>
            </a:r>
            <a:r>
              <a:rPr sz="2800" b="1" spc="-20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another </a:t>
            </a:r>
            <a:r>
              <a:rPr sz="2800" b="1" dirty="0">
                <a:latin typeface="Carlito"/>
                <a:cs typeface="Carlito"/>
              </a:rPr>
              <a:t>in  </a:t>
            </a:r>
            <a:r>
              <a:rPr sz="2800" b="1" spc="-5" dirty="0">
                <a:latin typeface="Carlito"/>
                <a:cs typeface="Carlito"/>
              </a:rPr>
              <a:t>Long </a:t>
            </a:r>
            <a:r>
              <a:rPr sz="2800" b="1" spc="-10" dirty="0">
                <a:latin typeface="Carlito"/>
                <a:cs typeface="Carlito"/>
              </a:rPr>
              <a:t>Run. </a:t>
            </a:r>
            <a:r>
              <a:rPr sz="2800" b="1" spc="-140" dirty="0">
                <a:latin typeface="Carlito"/>
                <a:cs typeface="Carlito"/>
              </a:rPr>
              <a:t>To </a:t>
            </a:r>
            <a:r>
              <a:rPr sz="2800" b="1" spc="-10" dirty="0">
                <a:latin typeface="Carlito"/>
                <a:cs typeface="Carlito"/>
              </a:rPr>
              <a:t>Increase </a:t>
            </a:r>
            <a:r>
              <a:rPr sz="2800" b="1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Output, </a:t>
            </a:r>
            <a:r>
              <a:rPr sz="2800" b="1" dirty="0">
                <a:latin typeface="Carlito"/>
                <a:cs typeface="Carlito"/>
              </a:rPr>
              <a:t>Firm </a:t>
            </a:r>
            <a:r>
              <a:rPr sz="2800" b="1" spc="-10" dirty="0">
                <a:latin typeface="Carlito"/>
                <a:cs typeface="Carlito"/>
              </a:rPr>
              <a:t>acquires  </a:t>
            </a:r>
            <a:r>
              <a:rPr sz="2800" b="1" dirty="0">
                <a:latin typeface="Carlito"/>
                <a:cs typeface="Carlito"/>
              </a:rPr>
              <a:t>Big </a:t>
            </a:r>
            <a:r>
              <a:rPr sz="2800" b="1" spc="-10" dirty="0">
                <a:latin typeface="Carlito"/>
                <a:cs typeface="Carlito"/>
              </a:rPr>
              <a:t>Plant </a:t>
            </a:r>
            <a:r>
              <a:rPr sz="2800" b="1" dirty="0">
                <a:latin typeface="Carlito"/>
                <a:cs typeface="Carlito"/>
              </a:rPr>
              <a:t>&amp; vice</a:t>
            </a:r>
            <a:r>
              <a:rPr sz="2800" b="1" spc="-4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versa.</a:t>
            </a:r>
            <a:endParaRPr sz="2800" dirty="0">
              <a:latin typeface="Carlito"/>
              <a:cs typeface="Carlito"/>
            </a:endParaRPr>
          </a:p>
          <a:p>
            <a:pPr marL="355600" marR="5080" indent="-342265" algn="just">
              <a:lnSpc>
                <a:spcPts val="3460"/>
              </a:lnSpc>
              <a:spcBef>
                <a:spcPts val="755"/>
              </a:spcBef>
              <a:buFont typeface="Arial"/>
              <a:buChar char="•"/>
              <a:tabLst>
                <a:tab pos="357505" algn="l"/>
              </a:tabLst>
            </a:pPr>
            <a:r>
              <a:rPr sz="2800" b="1" spc="-5" dirty="0">
                <a:latin typeface="Carlito"/>
                <a:cs typeface="Carlito"/>
              </a:rPr>
              <a:t>Long Run </a:t>
            </a:r>
            <a:r>
              <a:rPr sz="2800" b="1" spc="-10" dirty="0">
                <a:latin typeface="Carlito"/>
                <a:cs typeface="Carlito"/>
              </a:rPr>
              <a:t>Cost </a:t>
            </a:r>
            <a:r>
              <a:rPr sz="2800" b="1" dirty="0">
                <a:latin typeface="Carlito"/>
                <a:cs typeface="Carlito"/>
              </a:rPr>
              <a:t>of </a:t>
            </a:r>
            <a:r>
              <a:rPr sz="2800" b="1" spc="-10" dirty="0">
                <a:latin typeface="Carlito"/>
                <a:cs typeface="Carlito"/>
              </a:rPr>
              <a:t>Production </a:t>
            </a:r>
            <a:r>
              <a:rPr sz="2800" b="1" spc="-5" dirty="0">
                <a:latin typeface="Carlito"/>
                <a:cs typeface="Carlito"/>
              </a:rPr>
              <a:t>is </a:t>
            </a:r>
            <a:r>
              <a:rPr sz="2800" b="1" dirty="0">
                <a:latin typeface="Carlito"/>
                <a:cs typeface="Carlito"/>
              </a:rPr>
              <a:t>the </a:t>
            </a:r>
            <a:r>
              <a:rPr sz="2800" b="1" spc="-10" dirty="0">
                <a:latin typeface="Carlito"/>
                <a:cs typeface="Carlito"/>
              </a:rPr>
              <a:t>least  </a:t>
            </a:r>
            <a:r>
              <a:rPr sz="2800" b="1" spc="-5" dirty="0">
                <a:latin typeface="Carlito"/>
                <a:cs typeface="Carlito"/>
              </a:rPr>
              <a:t>possible </a:t>
            </a:r>
            <a:r>
              <a:rPr sz="2800" b="1" spc="-10" dirty="0">
                <a:latin typeface="Carlito"/>
                <a:cs typeface="Carlito"/>
              </a:rPr>
              <a:t>Cost </a:t>
            </a:r>
            <a:r>
              <a:rPr sz="2800" b="1" dirty="0">
                <a:latin typeface="Carlito"/>
                <a:cs typeface="Carlito"/>
              </a:rPr>
              <a:t>of </a:t>
            </a:r>
            <a:r>
              <a:rPr sz="2800" b="1" spc="-10" dirty="0">
                <a:latin typeface="Carlito"/>
                <a:cs typeface="Carlito"/>
              </a:rPr>
              <a:t>Producing </a:t>
            </a:r>
            <a:r>
              <a:rPr sz="2800" b="1" spc="-20" dirty="0">
                <a:latin typeface="Carlito"/>
                <a:cs typeface="Carlito"/>
              </a:rPr>
              <a:t>any </a:t>
            </a:r>
            <a:r>
              <a:rPr sz="2800" b="1" spc="-10" dirty="0">
                <a:latin typeface="Carlito"/>
                <a:cs typeface="Carlito"/>
              </a:rPr>
              <a:t>given </a:t>
            </a:r>
            <a:r>
              <a:rPr sz="2800" b="1" spc="-15" dirty="0">
                <a:latin typeface="Carlito"/>
                <a:cs typeface="Carlito"/>
              </a:rPr>
              <a:t>level </a:t>
            </a:r>
            <a:r>
              <a:rPr sz="2800" b="1" dirty="0">
                <a:latin typeface="Carlito"/>
                <a:cs typeface="Carlito"/>
              </a:rPr>
              <a:t>of  Output </a:t>
            </a:r>
            <a:r>
              <a:rPr sz="2800" b="1" spc="-5" dirty="0">
                <a:latin typeface="Carlito"/>
                <a:cs typeface="Carlito"/>
              </a:rPr>
              <a:t>when </a:t>
            </a:r>
            <a:r>
              <a:rPr sz="2800" b="1" dirty="0">
                <a:latin typeface="Carlito"/>
                <a:cs typeface="Carlito"/>
              </a:rPr>
              <a:t>all </a:t>
            </a:r>
            <a:r>
              <a:rPr sz="2800" b="1" spc="-5" dirty="0">
                <a:latin typeface="Carlito"/>
                <a:cs typeface="Carlito"/>
              </a:rPr>
              <a:t>Individual </a:t>
            </a:r>
            <a:r>
              <a:rPr sz="2800" b="1" spc="-25" dirty="0">
                <a:latin typeface="Carlito"/>
                <a:cs typeface="Carlito"/>
              </a:rPr>
              <a:t>Factors </a:t>
            </a:r>
            <a:r>
              <a:rPr sz="2800" b="1" spc="-15" dirty="0">
                <a:latin typeface="Carlito"/>
                <a:cs typeface="Carlito"/>
              </a:rPr>
              <a:t>are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Variable.</a:t>
            </a:r>
            <a:endParaRPr sz="2800" dirty="0">
              <a:latin typeface="Carlito"/>
              <a:cs typeface="Carlito"/>
            </a:endParaRPr>
          </a:p>
          <a:p>
            <a:pPr marL="354965" marR="6985" indent="-342265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6235" algn="l"/>
              </a:tabLst>
            </a:pP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dirty="0">
                <a:latin typeface="Carlito"/>
                <a:cs typeface="Carlito"/>
              </a:rPr>
              <a:t>Minimum </a:t>
            </a:r>
            <a:r>
              <a:rPr sz="2800" b="1" spc="-25" dirty="0">
                <a:latin typeface="Carlito"/>
                <a:cs typeface="Carlito"/>
              </a:rPr>
              <a:t>Point </a:t>
            </a:r>
            <a:r>
              <a:rPr sz="2800" b="1" dirty="0">
                <a:latin typeface="Carlito"/>
                <a:cs typeface="Carlito"/>
              </a:rPr>
              <a:t>on </a:t>
            </a:r>
            <a:r>
              <a:rPr sz="2800" b="1" spc="-10" dirty="0">
                <a:latin typeface="Carlito"/>
                <a:cs typeface="Carlito"/>
              </a:rPr>
              <a:t>LRAC </a:t>
            </a:r>
            <a:r>
              <a:rPr sz="2800" b="1" spc="-5" dirty="0">
                <a:latin typeface="Carlito"/>
                <a:cs typeface="Carlito"/>
              </a:rPr>
              <a:t>Curve </a:t>
            </a:r>
            <a:r>
              <a:rPr sz="2800" b="1" dirty="0">
                <a:latin typeface="Carlito"/>
                <a:cs typeface="Carlito"/>
              </a:rPr>
              <a:t>is </a:t>
            </a:r>
            <a:r>
              <a:rPr sz="2800" b="1" spc="-5" dirty="0">
                <a:latin typeface="Carlito"/>
                <a:cs typeface="Carlito"/>
              </a:rPr>
              <a:t>the  “Minimum </a:t>
            </a:r>
            <a:r>
              <a:rPr sz="2800" b="1" spc="-15" dirty="0">
                <a:latin typeface="Carlito"/>
                <a:cs typeface="Carlito"/>
              </a:rPr>
              <a:t>Efficient</a:t>
            </a:r>
            <a:r>
              <a:rPr sz="2800" b="1" spc="-30" dirty="0">
                <a:latin typeface="Carlito"/>
                <a:cs typeface="Carlito"/>
              </a:rPr>
              <a:t> </a:t>
            </a:r>
            <a:r>
              <a:rPr sz="2800" b="1" spc="-50" dirty="0">
                <a:latin typeface="Carlito"/>
                <a:cs typeface="Carlito"/>
              </a:rPr>
              <a:t>Scale”.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0280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54" y="177432"/>
            <a:ext cx="1144439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3285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/>
              <a:t>Short </a:t>
            </a:r>
            <a:r>
              <a:rPr sz="2800" b="1" dirty="0"/>
              <a:t>Run </a:t>
            </a:r>
            <a:r>
              <a:rPr sz="2800" b="1" spc="-45" dirty="0"/>
              <a:t>Average </a:t>
            </a:r>
            <a:r>
              <a:rPr sz="2800" b="1" spc="-15" dirty="0"/>
              <a:t>Cost </a:t>
            </a:r>
            <a:r>
              <a:rPr sz="2800" b="1" spc="-5" dirty="0"/>
              <a:t>Curves  deriving Long </a:t>
            </a:r>
            <a:r>
              <a:rPr sz="2800" b="1" dirty="0"/>
              <a:t>Run </a:t>
            </a:r>
            <a:r>
              <a:rPr sz="2800" b="1" spc="-45" dirty="0"/>
              <a:t>Average </a:t>
            </a:r>
            <a:r>
              <a:rPr sz="2800" b="1" spc="-15" dirty="0"/>
              <a:t>Cost</a:t>
            </a:r>
            <a:r>
              <a:rPr sz="2800" b="1" dirty="0"/>
              <a:t> </a:t>
            </a:r>
            <a:r>
              <a:rPr sz="2800" b="1" spc="-5" dirty="0"/>
              <a:t>Curves</a:t>
            </a:r>
            <a:endParaRPr sz="2800" b="1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46980"/>
            <a:ext cx="68333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831168" y="2035176"/>
            <a:ext cx="5038513" cy="3844925"/>
            <a:chOff x="2873375" y="2035175"/>
            <a:chExt cx="3778885" cy="3844925"/>
          </a:xfrm>
        </p:grpSpPr>
        <p:sp>
          <p:nvSpPr>
            <p:cNvPr id="4" name="object 4"/>
            <p:cNvSpPr/>
            <p:nvPr/>
          </p:nvSpPr>
          <p:spPr>
            <a:xfrm>
              <a:off x="2895600" y="2209800"/>
              <a:ext cx="1448435" cy="1066800"/>
            </a:xfrm>
            <a:custGeom>
              <a:avLst/>
              <a:gdLst/>
              <a:ahLst/>
              <a:cxnLst/>
              <a:rect l="l" t="t" r="r" b="b"/>
              <a:pathLst>
                <a:path w="1448435" h="1066800">
                  <a:moveTo>
                    <a:pt x="1447838" y="96748"/>
                  </a:moveTo>
                  <a:lnTo>
                    <a:pt x="1443331" y="153112"/>
                  </a:lnTo>
                  <a:lnTo>
                    <a:pt x="1436885" y="208485"/>
                  </a:lnTo>
                  <a:lnTo>
                    <a:pt x="1428555" y="262797"/>
                  </a:lnTo>
                  <a:lnTo>
                    <a:pt x="1418392" y="315975"/>
                  </a:lnTo>
                  <a:lnTo>
                    <a:pt x="1406451" y="367947"/>
                  </a:lnTo>
                  <a:lnTo>
                    <a:pt x="1392786" y="418642"/>
                  </a:lnTo>
                  <a:lnTo>
                    <a:pt x="1377449" y="467988"/>
                  </a:lnTo>
                  <a:lnTo>
                    <a:pt x="1360494" y="515912"/>
                  </a:lnTo>
                  <a:lnTo>
                    <a:pt x="1341974" y="562343"/>
                  </a:lnTo>
                  <a:lnTo>
                    <a:pt x="1321944" y="607210"/>
                  </a:lnTo>
                  <a:lnTo>
                    <a:pt x="1300456" y="650440"/>
                  </a:lnTo>
                  <a:lnTo>
                    <a:pt x="1277565" y="691961"/>
                  </a:lnTo>
                  <a:lnTo>
                    <a:pt x="1253322" y="731702"/>
                  </a:lnTo>
                  <a:lnTo>
                    <a:pt x="1227783" y="769591"/>
                  </a:lnTo>
                  <a:lnTo>
                    <a:pt x="1201000" y="805556"/>
                  </a:lnTo>
                  <a:lnTo>
                    <a:pt x="1173027" y="839525"/>
                  </a:lnTo>
                  <a:lnTo>
                    <a:pt x="1143917" y="871426"/>
                  </a:lnTo>
                  <a:lnTo>
                    <a:pt x="1113723" y="901187"/>
                  </a:lnTo>
                  <a:lnTo>
                    <a:pt x="1082501" y="928737"/>
                  </a:lnTo>
                  <a:lnTo>
                    <a:pt x="1050301" y="954004"/>
                  </a:lnTo>
                  <a:lnTo>
                    <a:pt x="1017179" y="976915"/>
                  </a:lnTo>
                  <a:lnTo>
                    <a:pt x="983188" y="997400"/>
                  </a:lnTo>
                  <a:lnTo>
                    <a:pt x="948381" y="1015385"/>
                  </a:lnTo>
                  <a:lnTo>
                    <a:pt x="912811" y="1030800"/>
                  </a:lnTo>
                  <a:lnTo>
                    <a:pt x="876533" y="1043573"/>
                  </a:lnTo>
                  <a:lnTo>
                    <a:pt x="839599" y="1053631"/>
                  </a:lnTo>
                  <a:lnTo>
                    <a:pt x="802062" y="1060902"/>
                  </a:lnTo>
                  <a:lnTo>
                    <a:pt x="763978" y="1065316"/>
                  </a:lnTo>
                  <a:lnTo>
                    <a:pt x="725398" y="1066800"/>
                  </a:lnTo>
                  <a:lnTo>
                    <a:pt x="686875" y="1065321"/>
                  </a:lnTo>
                  <a:lnTo>
                    <a:pt x="648875" y="1060934"/>
                  </a:lnTo>
                  <a:lnTo>
                    <a:pt x="611448" y="1053713"/>
                  </a:lnTo>
                  <a:lnTo>
                    <a:pt x="574646" y="1043731"/>
                  </a:lnTo>
                  <a:lnTo>
                    <a:pt x="538517" y="1031062"/>
                  </a:lnTo>
                  <a:lnTo>
                    <a:pt x="503112" y="1015779"/>
                  </a:lnTo>
                  <a:lnTo>
                    <a:pt x="468482" y="997958"/>
                  </a:lnTo>
                  <a:lnTo>
                    <a:pt x="434676" y="977670"/>
                  </a:lnTo>
                  <a:lnTo>
                    <a:pt x="401745" y="954990"/>
                  </a:lnTo>
                  <a:lnTo>
                    <a:pt x="369738" y="929991"/>
                  </a:lnTo>
                  <a:lnTo>
                    <a:pt x="338706" y="902748"/>
                  </a:lnTo>
                  <a:lnTo>
                    <a:pt x="308699" y="873334"/>
                  </a:lnTo>
                  <a:lnTo>
                    <a:pt x="279768" y="841822"/>
                  </a:lnTo>
                  <a:lnTo>
                    <a:pt x="251961" y="808287"/>
                  </a:lnTo>
                  <a:lnTo>
                    <a:pt x="225330" y="772802"/>
                  </a:lnTo>
                  <a:lnTo>
                    <a:pt x="199924" y="735440"/>
                  </a:lnTo>
                  <a:lnTo>
                    <a:pt x="175794" y="696276"/>
                  </a:lnTo>
                  <a:lnTo>
                    <a:pt x="152990" y="655384"/>
                  </a:lnTo>
                  <a:lnTo>
                    <a:pt x="131561" y="612836"/>
                  </a:lnTo>
                  <a:lnTo>
                    <a:pt x="111559" y="568707"/>
                  </a:lnTo>
                  <a:lnTo>
                    <a:pt x="93033" y="523070"/>
                  </a:lnTo>
                  <a:lnTo>
                    <a:pt x="76034" y="476000"/>
                  </a:lnTo>
                  <a:lnTo>
                    <a:pt x="60611" y="427569"/>
                  </a:lnTo>
                  <a:lnTo>
                    <a:pt x="46815" y="377852"/>
                  </a:lnTo>
                  <a:lnTo>
                    <a:pt x="34695" y="326921"/>
                  </a:lnTo>
                  <a:lnTo>
                    <a:pt x="24303" y="274852"/>
                  </a:lnTo>
                  <a:lnTo>
                    <a:pt x="15687" y="221718"/>
                  </a:lnTo>
                  <a:lnTo>
                    <a:pt x="8899" y="167591"/>
                  </a:lnTo>
                  <a:lnTo>
                    <a:pt x="3988" y="112547"/>
                  </a:lnTo>
                  <a:lnTo>
                    <a:pt x="1005" y="56659"/>
                  </a:lnTo>
                  <a:lnTo>
                    <a:pt x="0" y="0"/>
                  </a:lnTo>
                </a:path>
              </a:pathLst>
            </a:custGeom>
            <a:ln w="4445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05200" y="2057400"/>
              <a:ext cx="1905000" cy="1676400"/>
            </a:xfrm>
            <a:custGeom>
              <a:avLst/>
              <a:gdLst/>
              <a:ahLst/>
              <a:cxnLst/>
              <a:rect l="l" t="t" r="r" b="b"/>
              <a:pathLst>
                <a:path w="1905000" h="1676400">
                  <a:moveTo>
                    <a:pt x="1899754" y="0"/>
                  </a:moveTo>
                  <a:lnTo>
                    <a:pt x="1902063" y="39766"/>
                  </a:lnTo>
                  <a:lnTo>
                    <a:pt x="1903701" y="79603"/>
                  </a:lnTo>
                  <a:lnTo>
                    <a:pt x="1904676" y="119479"/>
                  </a:lnTo>
                  <a:lnTo>
                    <a:pt x="1905000" y="159359"/>
                  </a:lnTo>
                  <a:lnTo>
                    <a:pt x="1904312" y="217552"/>
                  </a:lnTo>
                  <a:lnTo>
                    <a:pt x="1902265" y="275190"/>
                  </a:lnTo>
                  <a:lnTo>
                    <a:pt x="1898884" y="332235"/>
                  </a:lnTo>
                  <a:lnTo>
                    <a:pt x="1894193" y="388647"/>
                  </a:lnTo>
                  <a:lnTo>
                    <a:pt x="1888217" y="444387"/>
                  </a:lnTo>
                  <a:lnTo>
                    <a:pt x="1880980" y="499416"/>
                  </a:lnTo>
                  <a:lnTo>
                    <a:pt x="1872508" y="553693"/>
                  </a:lnTo>
                  <a:lnTo>
                    <a:pt x="1862825" y="607181"/>
                  </a:lnTo>
                  <a:lnTo>
                    <a:pt x="1851955" y="659840"/>
                  </a:lnTo>
                  <a:lnTo>
                    <a:pt x="1839923" y="711629"/>
                  </a:lnTo>
                  <a:lnTo>
                    <a:pt x="1826755" y="762512"/>
                  </a:lnTo>
                  <a:lnTo>
                    <a:pt x="1812473" y="812447"/>
                  </a:lnTo>
                  <a:lnTo>
                    <a:pt x="1797104" y="861395"/>
                  </a:lnTo>
                  <a:lnTo>
                    <a:pt x="1780672" y="909318"/>
                  </a:lnTo>
                  <a:lnTo>
                    <a:pt x="1763201" y="956177"/>
                  </a:lnTo>
                  <a:lnTo>
                    <a:pt x="1744717" y="1001931"/>
                  </a:lnTo>
                  <a:lnTo>
                    <a:pt x="1725243" y="1046541"/>
                  </a:lnTo>
                  <a:lnTo>
                    <a:pt x="1704805" y="1089969"/>
                  </a:lnTo>
                  <a:lnTo>
                    <a:pt x="1683427" y="1132175"/>
                  </a:lnTo>
                  <a:lnTo>
                    <a:pt x="1661133" y="1173119"/>
                  </a:lnTo>
                  <a:lnTo>
                    <a:pt x="1637950" y="1212763"/>
                  </a:lnTo>
                  <a:lnTo>
                    <a:pt x="1613900" y="1251067"/>
                  </a:lnTo>
                  <a:lnTo>
                    <a:pt x="1589009" y="1287992"/>
                  </a:lnTo>
                  <a:lnTo>
                    <a:pt x="1563301" y="1323499"/>
                  </a:lnTo>
                  <a:lnTo>
                    <a:pt x="1536801" y="1357548"/>
                  </a:lnTo>
                  <a:lnTo>
                    <a:pt x="1509535" y="1390100"/>
                  </a:lnTo>
                  <a:lnTo>
                    <a:pt x="1481525" y="1421116"/>
                  </a:lnTo>
                  <a:lnTo>
                    <a:pt x="1452798" y="1450557"/>
                  </a:lnTo>
                  <a:lnTo>
                    <a:pt x="1423377" y="1478382"/>
                  </a:lnTo>
                  <a:lnTo>
                    <a:pt x="1393288" y="1504554"/>
                  </a:lnTo>
                  <a:lnTo>
                    <a:pt x="1362554" y="1529032"/>
                  </a:lnTo>
                  <a:lnTo>
                    <a:pt x="1331202" y="1551778"/>
                  </a:lnTo>
                  <a:lnTo>
                    <a:pt x="1299254" y="1572752"/>
                  </a:lnTo>
                  <a:lnTo>
                    <a:pt x="1233674" y="1609227"/>
                  </a:lnTo>
                  <a:lnTo>
                    <a:pt x="1166012" y="1638144"/>
                  </a:lnTo>
                  <a:lnTo>
                    <a:pt x="1096463" y="1659188"/>
                  </a:lnTo>
                  <a:lnTo>
                    <a:pt x="1025227" y="1672044"/>
                  </a:lnTo>
                  <a:lnTo>
                    <a:pt x="952499" y="1676400"/>
                  </a:lnTo>
                  <a:lnTo>
                    <a:pt x="915965" y="1675309"/>
                  </a:lnTo>
                  <a:lnTo>
                    <a:pt x="843965" y="1666673"/>
                  </a:lnTo>
                  <a:lnTo>
                    <a:pt x="773554" y="1649690"/>
                  </a:lnTo>
                  <a:lnTo>
                    <a:pt x="704929" y="1624676"/>
                  </a:lnTo>
                  <a:lnTo>
                    <a:pt x="638287" y="1591945"/>
                  </a:lnTo>
                  <a:lnTo>
                    <a:pt x="573826" y="1551812"/>
                  </a:lnTo>
                  <a:lnTo>
                    <a:pt x="542475" y="1529067"/>
                  </a:lnTo>
                  <a:lnTo>
                    <a:pt x="511743" y="1504590"/>
                  </a:lnTo>
                  <a:lnTo>
                    <a:pt x="481655" y="1478419"/>
                  </a:lnTo>
                  <a:lnTo>
                    <a:pt x="452236" y="1450594"/>
                  </a:lnTo>
                  <a:lnTo>
                    <a:pt x="423509" y="1421154"/>
                  </a:lnTo>
                  <a:lnTo>
                    <a:pt x="395501" y="1390138"/>
                  </a:lnTo>
                  <a:lnTo>
                    <a:pt x="368235" y="1357586"/>
                  </a:lnTo>
                  <a:lnTo>
                    <a:pt x="341736" y="1323537"/>
                  </a:lnTo>
                  <a:lnTo>
                    <a:pt x="316028" y="1288031"/>
                  </a:lnTo>
                  <a:lnTo>
                    <a:pt x="291137" y="1251105"/>
                  </a:lnTo>
                  <a:lnTo>
                    <a:pt x="267088" y="1212801"/>
                  </a:lnTo>
                  <a:lnTo>
                    <a:pt x="243903" y="1173157"/>
                  </a:lnTo>
                  <a:lnTo>
                    <a:pt x="221610" y="1132213"/>
                  </a:lnTo>
                  <a:lnTo>
                    <a:pt x="200231" y="1090007"/>
                  </a:lnTo>
                  <a:lnTo>
                    <a:pt x="179792" y="1046580"/>
                  </a:lnTo>
                  <a:lnTo>
                    <a:pt x="160318" y="1001969"/>
                  </a:lnTo>
                  <a:lnTo>
                    <a:pt x="141832" y="956216"/>
                  </a:lnTo>
                  <a:lnTo>
                    <a:pt x="124360" y="909358"/>
                  </a:lnTo>
                  <a:lnTo>
                    <a:pt x="107927" y="861436"/>
                  </a:lnTo>
                  <a:lnTo>
                    <a:pt x="92556" y="812488"/>
                  </a:lnTo>
                  <a:lnTo>
                    <a:pt x="78273" y="762554"/>
                  </a:lnTo>
                  <a:lnTo>
                    <a:pt x="65103" y="711673"/>
                  </a:lnTo>
                  <a:lnTo>
                    <a:pt x="53069" y="659885"/>
                  </a:lnTo>
                  <a:lnTo>
                    <a:pt x="42197" y="607229"/>
                  </a:lnTo>
                  <a:lnTo>
                    <a:pt x="32512" y="553743"/>
                  </a:lnTo>
                  <a:lnTo>
                    <a:pt x="24037" y="499468"/>
                  </a:lnTo>
                  <a:lnTo>
                    <a:pt x="16798" y="444443"/>
                  </a:lnTo>
                  <a:lnTo>
                    <a:pt x="10819" y="388706"/>
                  </a:lnTo>
                  <a:lnTo>
                    <a:pt x="6125" y="332298"/>
                  </a:lnTo>
                  <a:lnTo>
                    <a:pt x="2741" y="275257"/>
                  </a:lnTo>
                  <a:lnTo>
                    <a:pt x="691" y="217623"/>
                  </a:lnTo>
                  <a:lnTo>
                    <a:pt x="0" y="159435"/>
                  </a:lnTo>
                </a:path>
              </a:pathLst>
            </a:custGeom>
            <a:ln w="44450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81600" y="2209800"/>
              <a:ext cx="1448435" cy="1066800"/>
            </a:xfrm>
            <a:custGeom>
              <a:avLst/>
              <a:gdLst/>
              <a:ahLst/>
              <a:cxnLst/>
              <a:rect l="l" t="t" r="r" b="b"/>
              <a:pathLst>
                <a:path w="1448434" h="1066800">
                  <a:moveTo>
                    <a:pt x="1447838" y="96748"/>
                  </a:moveTo>
                  <a:lnTo>
                    <a:pt x="1443331" y="153112"/>
                  </a:lnTo>
                  <a:lnTo>
                    <a:pt x="1436885" y="208485"/>
                  </a:lnTo>
                  <a:lnTo>
                    <a:pt x="1428555" y="262797"/>
                  </a:lnTo>
                  <a:lnTo>
                    <a:pt x="1418392" y="315975"/>
                  </a:lnTo>
                  <a:lnTo>
                    <a:pt x="1406451" y="367947"/>
                  </a:lnTo>
                  <a:lnTo>
                    <a:pt x="1392786" y="418642"/>
                  </a:lnTo>
                  <a:lnTo>
                    <a:pt x="1377449" y="467988"/>
                  </a:lnTo>
                  <a:lnTo>
                    <a:pt x="1360494" y="515912"/>
                  </a:lnTo>
                  <a:lnTo>
                    <a:pt x="1341974" y="562343"/>
                  </a:lnTo>
                  <a:lnTo>
                    <a:pt x="1321944" y="607210"/>
                  </a:lnTo>
                  <a:lnTo>
                    <a:pt x="1300456" y="650440"/>
                  </a:lnTo>
                  <a:lnTo>
                    <a:pt x="1277565" y="691961"/>
                  </a:lnTo>
                  <a:lnTo>
                    <a:pt x="1253322" y="731702"/>
                  </a:lnTo>
                  <a:lnTo>
                    <a:pt x="1227783" y="769591"/>
                  </a:lnTo>
                  <a:lnTo>
                    <a:pt x="1201000" y="805556"/>
                  </a:lnTo>
                  <a:lnTo>
                    <a:pt x="1173027" y="839525"/>
                  </a:lnTo>
                  <a:lnTo>
                    <a:pt x="1143917" y="871426"/>
                  </a:lnTo>
                  <a:lnTo>
                    <a:pt x="1113723" y="901187"/>
                  </a:lnTo>
                  <a:lnTo>
                    <a:pt x="1082501" y="928737"/>
                  </a:lnTo>
                  <a:lnTo>
                    <a:pt x="1050301" y="954004"/>
                  </a:lnTo>
                  <a:lnTo>
                    <a:pt x="1017179" y="976915"/>
                  </a:lnTo>
                  <a:lnTo>
                    <a:pt x="983188" y="997400"/>
                  </a:lnTo>
                  <a:lnTo>
                    <a:pt x="948381" y="1015385"/>
                  </a:lnTo>
                  <a:lnTo>
                    <a:pt x="912811" y="1030800"/>
                  </a:lnTo>
                  <a:lnTo>
                    <a:pt x="876533" y="1043573"/>
                  </a:lnTo>
                  <a:lnTo>
                    <a:pt x="839599" y="1053631"/>
                  </a:lnTo>
                  <a:lnTo>
                    <a:pt x="802062" y="1060902"/>
                  </a:lnTo>
                  <a:lnTo>
                    <a:pt x="763978" y="1065316"/>
                  </a:lnTo>
                  <a:lnTo>
                    <a:pt x="725398" y="1066800"/>
                  </a:lnTo>
                  <a:lnTo>
                    <a:pt x="686875" y="1065321"/>
                  </a:lnTo>
                  <a:lnTo>
                    <a:pt x="648875" y="1060934"/>
                  </a:lnTo>
                  <a:lnTo>
                    <a:pt x="611448" y="1053713"/>
                  </a:lnTo>
                  <a:lnTo>
                    <a:pt x="574646" y="1043731"/>
                  </a:lnTo>
                  <a:lnTo>
                    <a:pt x="538517" y="1031062"/>
                  </a:lnTo>
                  <a:lnTo>
                    <a:pt x="503112" y="1015779"/>
                  </a:lnTo>
                  <a:lnTo>
                    <a:pt x="468482" y="997958"/>
                  </a:lnTo>
                  <a:lnTo>
                    <a:pt x="434676" y="977670"/>
                  </a:lnTo>
                  <a:lnTo>
                    <a:pt x="401745" y="954990"/>
                  </a:lnTo>
                  <a:lnTo>
                    <a:pt x="369738" y="929991"/>
                  </a:lnTo>
                  <a:lnTo>
                    <a:pt x="338706" y="902748"/>
                  </a:lnTo>
                  <a:lnTo>
                    <a:pt x="308699" y="873334"/>
                  </a:lnTo>
                  <a:lnTo>
                    <a:pt x="279768" y="841822"/>
                  </a:lnTo>
                  <a:lnTo>
                    <a:pt x="251961" y="808287"/>
                  </a:lnTo>
                  <a:lnTo>
                    <a:pt x="225330" y="772802"/>
                  </a:lnTo>
                  <a:lnTo>
                    <a:pt x="199924" y="735440"/>
                  </a:lnTo>
                  <a:lnTo>
                    <a:pt x="175794" y="696276"/>
                  </a:lnTo>
                  <a:lnTo>
                    <a:pt x="152990" y="655384"/>
                  </a:lnTo>
                  <a:lnTo>
                    <a:pt x="131561" y="612836"/>
                  </a:lnTo>
                  <a:lnTo>
                    <a:pt x="111559" y="568707"/>
                  </a:lnTo>
                  <a:lnTo>
                    <a:pt x="93033" y="523070"/>
                  </a:lnTo>
                  <a:lnTo>
                    <a:pt x="76034" y="476000"/>
                  </a:lnTo>
                  <a:lnTo>
                    <a:pt x="60611" y="427569"/>
                  </a:lnTo>
                  <a:lnTo>
                    <a:pt x="46815" y="377852"/>
                  </a:lnTo>
                  <a:lnTo>
                    <a:pt x="34695" y="326921"/>
                  </a:lnTo>
                  <a:lnTo>
                    <a:pt x="24303" y="274852"/>
                  </a:lnTo>
                  <a:lnTo>
                    <a:pt x="15687" y="221718"/>
                  </a:lnTo>
                  <a:lnTo>
                    <a:pt x="8899" y="167591"/>
                  </a:lnTo>
                  <a:lnTo>
                    <a:pt x="3988" y="112547"/>
                  </a:lnTo>
                  <a:lnTo>
                    <a:pt x="1005" y="56659"/>
                  </a:lnTo>
                  <a:lnTo>
                    <a:pt x="0" y="0"/>
                  </a:lnTo>
                </a:path>
              </a:pathLst>
            </a:custGeom>
            <a:ln w="444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2212" y="3276600"/>
              <a:ext cx="3175" cy="2590800"/>
            </a:xfrm>
            <a:custGeom>
              <a:avLst/>
              <a:gdLst/>
              <a:ahLst/>
              <a:cxnLst/>
              <a:rect l="l" t="t" r="r" b="b"/>
              <a:pathLst>
                <a:path w="3175" h="2590800">
                  <a:moveTo>
                    <a:pt x="3175" y="0"/>
                  </a:moveTo>
                  <a:lnTo>
                    <a:pt x="0" y="2590800"/>
                  </a:lnTo>
                </a:path>
              </a:pathLst>
            </a:custGeom>
            <a:ln w="25400">
              <a:solidFill>
                <a:srgbClr val="4A7E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3612" y="2438400"/>
              <a:ext cx="3175" cy="3429000"/>
            </a:xfrm>
            <a:custGeom>
              <a:avLst/>
              <a:gdLst/>
              <a:ahLst/>
              <a:cxnLst/>
              <a:rect l="l" t="t" r="r" b="b"/>
              <a:pathLst>
                <a:path w="3175" h="3429000">
                  <a:moveTo>
                    <a:pt x="3175" y="0"/>
                  </a:moveTo>
                  <a:lnTo>
                    <a:pt x="0" y="3429000"/>
                  </a:lnTo>
                </a:path>
              </a:pathLst>
            </a:custGeom>
            <a:ln w="25400">
              <a:solidFill>
                <a:srgbClr val="4A7E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5612" y="2743200"/>
              <a:ext cx="3175" cy="3124200"/>
            </a:xfrm>
            <a:custGeom>
              <a:avLst/>
              <a:gdLst/>
              <a:ahLst/>
              <a:cxnLst/>
              <a:rect l="l" t="t" r="r" b="b"/>
              <a:pathLst>
                <a:path w="3175" h="3124200">
                  <a:moveTo>
                    <a:pt x="3175" y="0"/>
                  </a:moveTo>
                  <a:lnTo>
                    <a:pt x="0" y="3124200"/>
                  </a:lnTo>
                </a:path>
              </a:pathLst>
            </a:custGeom>
            <a:ln w="25400">
              <a:solidFill>
                <a:srgbClr val="4A7E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2412" y="2819400"/>
              <a:ext cx="3175" cy="3048000"/>
            </a:xfrm>
            <a:custGeom>
              <a:avLst/>
              <a:gdLst/>
              <a:ahLst/>
              <a:cxnLst/>
              <a:rect l="l" t="t" r="r" b="b"/>
              <a:pathLst>
                <a:path w="3175" h="3048000">
                  <a:moveTo>
                    <a:pt x="3175" y="0"/>
                  </a:moveTo>
                  <a:lnTo>
                    <a:pt x="0" y="3048000"/>
                  </a:lnTo>
                </a:path>
              </a:pathLst>
            </a:custGeom>
            <a:ln w="25400">
              <a:solidFill>
                <a:srgbClr val="4A7E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49786" y="1689608"/>
            <a:ext cx="24553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60066"/>
                </a:solidFill>
                <a:latin typeface="Carlito"/>
                <a:cs typeface="Carlito"/>
              </a:rPr>
              <a:t>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7552" y="2233980"/>
            <a:ext cx="29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84807"/>
                </a:solidFill>
                <a:latin typeface="Carlito"/>
                <a:cs typeface="Carlito"/>
              </a:rPr>
              <a:t>H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2187" y="3148380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84807"/>
                </a:solidFill>
                <a:latin typeface="Carlito"/>
                <a:cs typeface="Carlito"/>
              </a:rPr>
              <a:t>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2352" y="2843580"/>
            <a:ext cx="31326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84807"/>
                </a:solidFill>
                <a:latin typeface="Carlito"/>
                <a:cs typeface="Carlito"/>
              </a:rPr>
              <a:t>Q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987" y="2614980"/>
            <a:ext cx="16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84807"/>
                </a:solidFill>
                <a:latin typeface="Carlito"/>
                <a:cs typeface="Carlito"/>
              </a:rPr>
              <a:t>J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2987" y="3366007"/>
            <a:ext cx="25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84807"/>
                </a:solidFill>
                <a:latin typeface="Carlito"/>
                <a:cs typeface="Carlito"/>
              </a:rPr>
              <a:t>K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27553" y="2614980"/>
            <a:ext cx="26331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84807"/>
                </a:solidFill>
                <a:latin typeface="Carlito"/>
                <a:cs typeface="Carlito"/>
              </a:rPr>
              <a:t>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9786" y="5815380"/>
            <a:ext cx="30903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60066"/>
                </a:solidFill>
                <a:latin typeface="Carlito"/>
                <a:cs typeface="Carlito"/>
              </a:rPr>
              <a:t>O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5387" y="5891580"/>
            <a:ext cx="233341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315" algn="l"/>
              </a:tabLst>
            </a:pPr>
            <a:r>
              <a:rPr sz="3600" b="1" baseline="2314" dirty="0">
                <a:solidFill>
                  <a:srgbClr val="984807"/>
                </a:solidFill>
                <a:latin typeface="Carlito"/>
                <a:cs typeface="Carlito"/>
              </a:rPr>
              <a:t>A</a:t>
            </a:r>
            <a:r>
              <a:rPr sz="3600" b="1" spc="-300" baseline="2314" dirty="0">
                <a:solidFill>
                  <a:srgbClr val="984807"/>
                </a:solidFill>
                <a:latin typeface="Carlito"/>
                <a:cs typeface="Carlito"/>
              </a:rPr>
              <a:t> </a:t>
            </a:r>
            <a:r>
              <a:rPr sz="3600" b="1" baseline="2314" dirty="0">
                <a:solidFill>
                  <a:srgbClr val="984807"/>
                </a:solidFill>
                <a:latin typeface="Carlito"/>
                <a:cs typeface="Carlito"/>
              </a:rPr>
              <a:t>B	</a:t>
            </a:r>
            <a:r>
              <a:rPr sz="2400" b="1" dirty="0">
                <a:solidFill>
                  <a:srgbClr val="984807"/>
                </a:solidFill>
                <a:latin typeface="Carlito"/>
                <a:cs typeface="Carlito"/>
              </a:rPr>
              <a:t>C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3120" y="5880608"/>
            <a:ext cx="29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84807"/>
                </a:solidFill>
                <a:latin typeface="Carlito"/>
                <a:cs typeface="Carlito"/>
              </a:rPr>
              <a:t>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29121" y="5728208"/>
            <a:ext cx="25823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60066"/>
                </a:solidFill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48986" y="1918209"/>
            <a:ext cx="115800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984807"/>
                </a:solidFill>
                <a:latin typeface="Carlito"/>
                <a:cs typeface="Carlito"/>
              </a:rPr>
              <a:t>S</a:t>
            </a:r>
            <a:r>
              <a:rPr lang="en-US" sz="2000" b="1" spc="-30" dirty="0">
                <a:solidFill>
                  <a:srgbClr val="984807"/>
                </a:solidFill>
                <a:latin typeface="Carlito"/>
                <a:cs typeface="Carlito"/>
              </a:rPr>
              <a:t>A</a:t>
            </a:r>
            <a:r>
              <a:rPr sz="2000" b="1" spc="-30" dirty="0">
                <a:solidFill>
                  <a:srgbClr val="984807"/>
                </a:solidFill>
                <a:latin typeface="Carlito"/>
                <a:cs typeface="Carlito"/>
              </a:rPr>
              <a:t>C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1200" y="2094992"/>
            <a:ext cx="17102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984807"/>
                </a:solidFill>
                <a:latin typeface="Carlito"/>
                <a:cs typeface="Carlito"/>
              </a:rPr>
              <a:t>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13787" y="1765808"/>
            <a:ext cx="12158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984807"/>
                </a:solidFill>
                <a:latin typeface="Carlito"/>
                <a:cs typeface="Carlito"/>
              </a:rPr>
              <a:t>SAC</a:t>
            </a:r>
            <a:r>
              <a:rPr sz="2000" b="1" spc="-22" baseline="-20833" dirty="0">
                <a:solidFill>
                  <a:srgbClr val="984807"/>
                </a:solidFill>
                <a:latin typeface="Carlito"/>
                <a:cs typeface="Carlito"/>
              </a:rPr>
              <a:t>2</a:t>
            </a:r>
            <a:endParaRPr sz="2000" baseline="-20833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84869" y="1989646"/>
            <a:ext cx="126873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984807"/>
                </a:solidFill>
                <a:latin typeface="Carlito"/>
                <a:cs typeface="Carlito"/>
              </a:rPr>
              <a:t>SAC</a:t>
            </a:r>
            <a:r>
              <a:rPr sz="2000" b="1" spc="-22" baseline="-20833" dirty="0">
                <a:solidFill>
                  <a:srgbClr val="984807"/>
                </a:solidFill>
                <a:latin typeface="Carlito"/>
                <a:cs typeface="Carlito"/>
              </a:rPr>
              <a:t>3</a:t>
            </a:r>
            <a:endParaRPr sz="2000" baseline="-20833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18934" y="2024062"/>
            <a:ext cx="7601373" cy="3898900"/>
            <a:chOff x="2189200" y="2024062"/>
            <a:chExt cx="5701030" cy="3898900"/>
          </a:xfrm>
        </p:grpSpPr>
        <p:sp>
          <p:nvSpPr>
            <p:cNvPr id="27" name="object 27"/>
            <p:cNvSpPr/>
            <p:nvPr/>
          </p:nvSpPr>
          <p:spPr>
            <a:xfrm>
              <a:off x="2227287" y="2087562"/>
              <a:ext cx="1905" cy="3781425"/>
            </a:xfrm>
            <a:custGeom>
              <a:avLst/>
              <a:gdLst/>
              <a:ahLst/>
              <a:cxnLst/>
              <a:rect l="l" t="t" r="r" b="b"/>
              <a:pathLst>
                <a:path w="1905" h="3781425">
                  <a:moveTo>
                    <a:pt x="0" y="0"/>
                  </a:moveTo>
                  <a:lnTo>
                    <a:pt x="1562" y="3781425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89200" y="2024062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061" y="0"/>
                  </a:moveTo>
                  <a:lnTo>
                    <a:pt x="0" y="76212"/>
                  </a:lnTo>
                  <a:lnTo>
                    <a:pt x="76200" y="76174"/>
                  </a:lnTo>
                  <a:lnTo>
                    <a:pt x="38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12975" y="5884862"/>
              <a:ext cx="5613400" cy="0"/>
            </a:xfrm>
            <a:custGeom>
              <a:avLst/>
              <a:gdLst/>
              <a:ahLst/>
              <a:cxnLst/>
              <a:rect l="l" t="t" r="r" b="b"/>
              <a:pathLst>
                <a:path w="5613400">
                  <a:moveTo>
                    <a:pt x="0" y="0"/>
                  </a:moveTo>
                  <a:lnTo>
                    <a:pt x="5613400" y="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13675" y="58467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320800" y="1922971"/>
            <a:ext cx="141491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433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60066"/>
                </a:solidFill>
                <a:latin typeface="Carlito"/>
                <a:cs typeface="Carlito"/>
              </a:rPr>
              <a:t>A</a:t>
            </a:r>
            <a:r>
              <a:rPr sz="1800" b="1" spc="-15" dirty="0">
                <a:solidFill>
                  <a:srgbClr val="660066"/>
                </a:solidFill>
                <a:latin typeface="Carlito"/>
                <a:cs typeface="Carlito"/>
              </a:rPr>
              <a:t>v</a:t>
            </a:r>
            <a:r>
              <a:rPr sz="1800" b="1" spc="5" dirty="0">
                <a:solidFill>
                  <a:srgbClr val="660066"/>
                </a:solidFill>
                <a:latin typeface="Carlito"/>
                <a:cs typeface="Carlito"/>
              </a:rPr>
              <a:t>e</a:t>
            </a:r>
            <a:r>
              <a:rPr sz="1800" b="1" spc="-45" dirty="0">
                <a:solidFill>
                  <a:srgbClr val="660066"/>
                </a:solidFill>
                <a:latin typeface="Carlito"/>
                <a:cs typeface="Carlito"/>
              </a:rPr>
              <a:t>r</a:t>
            </a:r>
            <a:r>
              <a:rPr sz="1800" b="1" spc="-5" dirty="0">
                <a:solidFill>
                  <a:srgbClr val="660066"/>
                </a:solidFill>
                <a:latin typeface="Carlito"/>
                <a:cs typeface="Carlito"/>
              </a:rPr>
              <a:t>a</a:t>
            </a:r>
            <a:r>
              <a:rPr sz="1800" b="1" spc="-30" dirty="0">
                <a:solidFill>
                  <a:srgbClr val="660066"/>
                </a:solidFill>
                <a:latin typeface="Carlito"/>
                <a:cs typeface="Carlito"/>
              </a:rPr>
              <a:t>g</a:t>
            </a:r>
            <a:r>
              <a:rPr sz="1800" b="1" dirty="0">
                <a:solidFill>
                  <a:srgbClr val="660066"/>
                </a:solidFill>
                <a:latin typeface="Carlito"/>
                <a:cs typeface="Carlito"/>
              </a:rPr>
              <a:t>e  </a:t>
            </a:r>
            <a:r>
              <a:rPr sz="1800" b="1" spc="-15" dirty="0">
                <a:solidFill>
                  <a:srgbClr val="660066"/>
                </a:solidFill>
                <a:latin typeface="Carlito"/>
                <a:cs typeface="Carlito"/>
              </a:rPr>
              <a:t>Cost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73930" y="6005894"/>
            <a:ext cx="1566333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660066"/>
                </a:solidFill>
                <a:latin typeface="Carlito"/>
                <a:cs typeface="Carlito"/>
              </a:rPr>
              <a:t>Output</a:t>
            </a:r>
            <a:r>
              <a:rPr sz="2000" b="1" spc="-114" dirty="0">
                <a:solidFill>
                  <a:srgbClr val="660066"/>
                </a:solidFill>
                <a:latin typeface="Carlito"/>
                <a:cs typeface="Carlito"/>
              </a:rPr>
              <a:t> </a:t>
            </a:r>
            <a:r>
              <a:rPr sz="2000" b="1" spc="10" dirty="0">
                <a:solidFill>
                  <a:srgbClr val="660066"/>
                </a:solidFill>
                <a:latin typeface="Carlito"/>
                <a:cs typeface="Carlito"/>
              </a:rPr>
              <a:t>(Q)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4316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666" y="228601"/>
            <a:ext cx="110549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Long </a:t>
            </a:r>
            <a:r>
              <a:rPr sz="3200" b="1" spc="-10" dirty="0"/>
              <a:t>Run </a:t>
            </a:r>
            <a:r>
              <a:rPr sz="3200" b="1" spc="-55" dirty="0"/>
              <a:t>Average </a:t>
            </a:r>
            <a:r>
              <a:rPr sz="3200" b="1" spc="-15" dirty="0"/>
              <a:t>Cost</a:t>
            </a:r>
            <a:r>
              <a:rPr sz="3200" b="1" spc="15" dirty="0"/>
              <a:t> </a:t>
            </a:r>
            <a:r>
              <a:rPr sz="3200" b="1" spc="-5" dirty="0"/>
              <a:t>Curve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46980"/>
            <a:ext cx="68333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878733" y="1725359"/>
            <a:ext cx="7523480" cy="3713479"/>
            <a:chOff x="2159050" y="1725358"/>
            <a:chExt cx="5642610" cy="3713479"/>
          </a:xfrm>
        </p:grpSpPr>
        <p:sp>
          <p:nvSpPr>
            <p:cNvPr id="4" name="object 4"/>
            <p:cNvSpPr/>
            <p:nvPr/>
          </p:nvSpPr>
          <p:spPr>
            <a:xfrm>
              <a:off x="2216162" y="1738058"/>
              <a:ext cx="1905" cy="3627754"/>
            </a:xfrm>
            <a:custGeom>
              <a:avLst/>
              <a:gdLst/>
              <a:ahLst/>
              <a:cxnLst/>
              <a:rect l="l" t="t" r="r" b="b"/>
              <a:pathLst>
                <a:path w="1905" h="3627754">
                  <a:moveTo>
                    <a:pt x="0" y="0"/>
                  </a:moveTo>
                  <a:lnTo>
                    <a:pt x="1574" y="3627691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1750" y="1738058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76225"/>
                  </a:moveTo>
                  <a:lnTo>
                    <a:pt x="44411" y="0"/>
                  </a:lnTo>
                  <a:lnTo>
                    <a:pt x="88900" y="761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3449" y="5380037"/>
              <a:ext cx="5585460" cy="1905"/>
            </a:xfrm>
            <a:custGeom>
              <a:avLst/>
              <a:gdLst/>
              <a:ahLst/>
              <a:cxnLst/>
              <a:rect l="l" t="t" r="r" b="b"/>
              <a:pathLst>
                <a:path w="5585459" h="1904">
                  <a:moveTo>
                    <a:pt x="0" y="0"/>
                  </a:moveTo>
                  <a:lnTo>
                    <a:pt x="5585079" y="1574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2316" y="5337136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25" y="0"/>
                  </a:moveTo>
                  <a:lnTo>
                    <a:pt x="76212" y="44475"/>
                  </a:lnTo>
                  <a:lnTo>
                    <a:pt x="0" y="888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0799" y="1904999"/>
              <a:ext cx="4725035" cy="2057400"/>
            </a:xfrm>
            <a:custGeom>
              <a:avLst/>
              <a:gdLst/>
              <a:ahLst/>
              <a:cxnLst/>
              <a:rect l="l" t="t" r="r" b="b"/>
              <a:pathLst>
                <a:path w="4725034" h="2057400">
                  <a:moveTo>
                    <a:pt x="4724514" y="186601"/>
                  </a:moveTo>
                  <a:lnTo>
                    <a:pt x="4719283" y="231221"/>
                  </a:lnTo>
                  <a:lnTo>
                    <a:pt x="4712979" y="275537"/>
                  </a:lnTo>
                  <a:lnTo>
                    <a:pt x="4705615" y="319539"/>
                  </a:lnTo>
                  <a:lnTo>
                    <a:pt x="4697202" y="363217"/>
                  </a:lnTo>
                  <a:lnTo>
                    <a:pt x="4687752" y="406562"/>
                  </a:lnTo>
                  <a:lnTo>
                    <a:pt x="4677276" y="449564"/>
                  </a:lnTo>
                  <a:lnTo>
                    <a:pt x="4665788" y="492214"/>
                  </a:lnTo>
                  <a:lnTo>
                    <a:pt x="4653298" y="534502"/>
                  </a:lnTo>
                  <a:lnTo>
                    <a:pt x="4639818" y="576420"/>
                  </a:lnTo>
                  <a:lnTo>
                    <a:pt x="4625361" y="617957"/>
                  </a:lnTo>
                  <a:lnTo>
                    <a:pt x="4609939" y="659104"/>
                  </a:lnTo>
                  <a:lnTo>
                    <a:pt x="4593562" y="699852"/>
                  </a:lnTo>
                  <a:lnTo>
                    <a:pt x="4576244" y="740191"/>
                  </a:lnTo>
                  <a:lnTo>
                    <a:pt x="4557996" y="780112"/>
                  </a:lnTo>
                  <a:lnTo>
                    <a:pt x="4538830" y="819605"/>
                  </a:lnTo>
                  <a:lnTo>
                    <a:pt x="4518757" y="858661"/>
                  </a:lnTo>
                  <a:lnTo>
                    <a:pt x="4497790" y="897271"/>
                  </a:lnTo>
                  <a:lnTo>
                    <a:pt x="4475941" y="935425"/>
                  </a:lnTo>
                  <a:lnTo>
                    <a:pt x="4453221" y="973113"/>
                  </a:lnTo>
                  <a:lnTo>
                    <a:pt x="4429642" y="1010327"/>
                  </a:lnTo>
                  <a:lnTo>
                    <a:pt x="4405217" y="1047056"/>
                  </a:lnTo>
                  <a:lnTo>
                    <a:pt x="4379957" y="1083291"/>
                  </a:lnTo>
                  <a:lnTo>
                    <a:pt x="4353874" y="1119024"/>
                  </a:lnTo>
                  <a:lnTo>
                    <a:pt x="4326979" y="1154243"/>
                  </a:lnTo>
                  <a:lnTo>
                    <a:pt x="4299286" y="1188941"/>
                  </a:lnTo>
                  <a:lnTo>
                    <a:pt x="4270805" y="1223107"/>
                  </a:lnTo>
                  <a:lnTo>
                    <a:pt x="4241549" y="1256733"/>
                  </a:lnTo>
                  <a:lnTo>
                    <a:pt x="4211529" y="1289808"/>
                  </a:lnTo>
                  <a:lnTo>
                    <a:pt x="4180757" y="1322323"/>
                  </a:lnTo>
                  <a:lnTo>
                    <a:pt x="4149246" y="1354269"/>
                  </a:lnTo>
                  <a:lnTo>
                    <a:pt x="4117007" y="1385636"/>
                  </a:lnTo>
                  <a:lnTo>
                    <a:pt x="4084052" y="1416415"/>
                  </a:lnTo>
                  <a:lnTo>
                    <a:pt x="4050393" y="1446596"/>
                  </a:lnTo>
                  <a:lnTo>
                    <a:pt x="4016041" y="1476171"/>
                  </a:lnTo>
                  <a:lnTo>
                    <a:pt x="3981010" y="1505129"/>
                  </a:lnTo>
                  <a:lnTo>
                    <a:pt x="3945310" y="1533461"/>
                  </a:lnTo>
                  <a:lnTo>
                    <a:pt x="3908953" y="1561157"/>
                  </a:lnTo>
                  <a:lnTo>
                    <a:pt x="3871952" y="1588209"/>
                  </a:lnTo>
                  <a:lnTo>
                    <a:pt x="3834317" y="1614607"/>
                  </a:lnTo>
                  <a:lnTo>
                    <a:pt x="3796063" y="1640341"/>
                  </a:lnTo>
                  <a:lnTo>
                    <a:pt x="3757199" y="1665402"/>
                  </a:lnTo>
                  <a:lnTo>
                    <a:pt x="3717738" y="1689780"/>
                  </a:lnTo>
                  <a:lnTo>
                    <a:pt x="3677691" y="1713467"/>
                  </a:lnTo>
                  <a:lnTo>
                    <a:pt x="3637072" y="1736452"/>
                  </a:lnTo>
                  <a:lnTo>
                    <a:pt x="3595891" y="1758726"/>
                  </a:lnTo>
                  <a:lnTo>
                    <a:pt x="3554160" y="1780279"/>
                  </a:lnTo>
                  <a:lnTo>
                    <a:pt x="3511892" y="1801103"/>
                  </a:lnTo>
                  <a:lnTo>
                    <a:pt x="3469098" y="1821188"/>
                  </a:lnTo>
                  <a:lnTo>
                    <a:pt x="3425790" y="1840524"/>
                  </a:lnTo>
                  <a:lnTo>
                    <a:pt x="3381981" y="1859102"/>
                  </a:lnTo>
                  <a:lnTo>
                    <a:pt x="3337681" y="1876912"/>
                  </a:lnTo>
                  <a:lnTo>
                    <a:pt x="3292903" y="1893946"/>
                  </a:lnTo>
                  <a:lnTo>
                    <a:pt x="3247659" y="1910193"/>
                  </a:lnTo>
                  <a:lnTo>
                    <a:pt x="3201960" y="1925644"/>
                  </a:lnTo>
                  <a:lnTo>
                    <a:pt x="3155819" y="1940290"/>
                  </a:lnTo>
                  <a:lnTo>
                    <a:pt x="3109247" y="1954121"/>
                  </a:lnTo>
                  <a:lnTo>
                    <a:pt x="3062256" y="1967128"/>
                  </a:lnTo>
                  <a:lnTo>
                    <a:pt x="3014858" y="1979302"/>
                  </a:lnTo>
                  <a:lnTo>
                    <a:pt x="2967066" y="1990632"/>
                  </a:lnTo>
                  <a:lnTo>
                    <a:pt x="2918890" y="2001110"/>
                  </a:lnTo>
                  <a:lnTo>
                    <a:pt x="2870344" y="2010726"/>
                  </a:lnTo>
                  <a:lnTo>
                    <a:pt x="2821438" y="2019470"/>
                  </a:lnTo>
                  <a:lnTo>
                    <a:pt x="2772184" y="2027334"/>
                  </a:lnTo>
                  <a:lnTo>
                    <a:pt x="2722595" y="2034307"/>
                  </a:lnTo>
                  <a:lnTo>
                    <a:pt x="2672683" y="2040381"/>
                  </a:lnTo>
                  <a:lnTo>
                    <a:pt x="2622458" y="2045545"/>
                  </a:lnTo>
                  <a:lnTo>
                    <a:pt x="2571934" y="2049791"/>
                  </a:lnTo>
                  <a:lnTo>
                    <a:pt x="2521122" y="2053109"/>
                  </a:lnTo>
                  <a:lnTo>
                    <a:pt x="2470033" y="2055489"/>
                  </a:lnTo>
                  <a:lnTo>
                    <a:pt x="2418681" y="2056922"/>
                  </a:lnTo>
                  <a:lnTo>
                    <a:pt x="2367076" y="2057399"/>
                  </a:lnTo>
                  <a:lnTo>
                    <a:pt x="2315604" y="2056923"/>
                  </a:lnTo>
                  <a:lnTo>
                    <a:pt x="2264400" y="2055499"/>
                  </a:lnTo>
                  <a:lnTo>
                    <a:pt x="2213476" y="2053137"/>
                  </a:lnTo>
                  <a:lnTo>
                    <a:pt x="2162841" y="2049848"/>
                  </a:lnTo>
                  <a:lnTo>
                    <a:pt x="2112508" y="2045641"/>
                  </a:lnTo>
                  <a:lnTo>
                    <a:pt x="2062488" y="2040525"/>
                  </a:lnTo>
                  <a:lnTo>
                    <a:pt x="2012792" y="2034510"/>
                  </a:lnTo>
                  <a:lnTo>
                    <a:pt x="1963430" y="2027606"/>
                  </a:lnTo>
                  <a:lnTo>
                    <a:pt x="1914414" y="2019822"/>
                  </a:lnTo>
                  <a:lnTo>
                    <a:pt x="1865755" y="2011169"/>
                  </a:lnTo>
                  <a:lnTo>
                    <a:pt x="1817464" y="2001655"/>
                  </a:lnTo>
                  <a:lnTo>
                    <a:pt x="1769552" y="1991290"/>
                  </a:lnTo>
                  <a:lnTo>
                    <a:pt x="1722030" y="1980084"/>
                  </a:lnTo>
                  <a:lnTo>
                    <a:pt x="1674910" y="1968047"/>
                  </a:lnTo>
                  <a:lnTo>
                    <a:pt x="1628203" y="1955189"/>
                  </a:lnTo>
                  <a:lnTo>
                    <a:pt x="1581919" y="1941518"/>
                  </a:lnTo>
                  <a:lnTo>
                    <a:pt x="1536070" y="1927044"/>
                  </a:lnTo>
                  <a:lnTo>
                    <a:pt x="1490666" y="1911778"/>
                  </a:lnTo>
                  <a:lnTo>
                    <a:pt x="1445719" y="1895729"/>
                  </a:lnTo>
                  <a:lnTo>
                    <a:pt x="1401241" y="1878907"/>
                  </a:lnTo>
                  <a:lnTo>
                    <a:pt x="1357241" y="1861320"/>
                  </a:lnTo>
                  <a:lnTo>
                    <a:pt x="1313732" y="1842979"/>
                  </a:lnTo>
                  <a:lnTo>
                    <a:pt x="1270724" y="1823894"/>
                  </a:lnTo>
                  <a:lnTo>
                    <a:pt x="1228229" y="1804074"/>
                  </a:lnTo>
                  <a:lnTo>
                    <a:pt x="1186257" y="1783529"/>
                  </a:lnTo>
                  <a:lnTo>
                    <a:pt x="1144820" y="1762268"/>
                  </a:lnTo>
                  <a:lnTo>
                    <a:pt x="1103928" y="1740301"/>
                  </a:lnTo>
                  <a:lnTo>
                    <a:pt x="1063593" y="1717637"/>
                  </a:lnTo>
                  <a:lnTo>
                    <a:pt x="1023826" y="1694287"/>
                  </a:lnTo>
                  <a:lnTo>
                    <a:pt x="984639" y="1670260"/>
                  </a:lnTo>
                  <a:lnTo>
                    <a:pt x="946041" y="1645566"/>
                  </a:lnTo>
                  <a:lnTo>
                    <a:pt x="908045" y="1620214"/>
                  </a:lnTo>
                  <a:lnTo>
                    <a:pt x="870661" y="1594214"/>
                  </a:lnTo>
                  <a:lnTo>
                    <a:pt x="833900" y="1567575"/>
                  </a:lnTo>
                  <a:lnTo>
                    <a:pt x="797774" y="1540308"/>
                  </a:lnTo>
                  <a:lnTo>
                    <a:pt x="762294" y="1512421"/>
                  </a:lnTo>
                  <a:lnTo>
                    <a:pt x="727470" y="1483925"/>
                  </a:lnTo>
                  <a:lnTo>
                    <a:pt x="693315" y="1454829"/>
                  </a:lnTo>
                  <a:lnTo>
                    <a:pt x="659838" y="1425143"/>
                  </a:lnTo>
                  <a:lnTo>
                    <a:pt x="627051" y="1394876"/>
                  </a:lnTo>
                  <a:lnTo>
                    <a:pt x="594966" y="1364038"/>
                  </a:lnTo>
                  <a:lnTo>
                    <a:pt x="563593" y="1332640"/>
                  </a:lnTo>
                  <a:lnTo>
                    <a:pt x="532943" y="1300689"/>
                  </a:lnTo>
                  <a:lnTo>
                    <a:pt x="503028" y="1268197"/>
                  </a:lnTo>
                  <a:lnTo>
                    <a:pt x="473858" y="1235172"/>
                  </a:lnTo>
                  <a:lnTo>
                    <a:pt x="445445" y="1201624"/>
                  </a:lnTo>
                  <a:lnTo>
                    <a:pt x="417800" y="1167564"/>
                  </a:lnTo>
                  <a:lnTo>
                    <a:pt x="390934" y="1133000"/>
                  </a:lnTo>
                  <a:lnTo>
                    <a:pt x="364858" y="1097942"/>
                  </a:lnTo>
                  <a:lnTo>
                    <a:pt x="339583" y="1062400"/>
                  </a:lnTo>
                  <a:lnTo>
                    <a:pt x="315120" y="1026384"/>
                  </a:lnTo>
                  <a:lnTo>
                    <a:pt x="291481" y="989903"/>
                  </a:lnTo>
                  <a:lnTo>
                    <a:pt x="268676" y="952967"/>
                  </a:lnTo>
                  <a:lnTo>
                    <a:pt x="246716" y="915585"/>
                  </a:lnTo>
                  <a:lnTo>
                    <a:pt x="225613" y="877768"/>
                  </a:lnTo>
                  <a:lnTo>
                    <a:pt x="205378" y="839524"/>
                  </a:lnTo>
                  <a:lnTo>
                    <a:pt x="186022" y="800864"/>
                  </a:lnTo>
                  <a:lnTo>
                    <a:pt x="167555" y="761797"/>
                  </a:lnTo>
                  <a:lnTo>
                    <a:pt x="149990" y="722332"/>
                  </a:lnTo>
                  <a:lnTo>
                    <a:pt x="133337" y="682480"/>
                  </a:lnTo>
                  <a:lnTo>
                    <a:pt x="117607" y="642250"/>
                  </a:lnTo>
                  <a:lnTo>
                    <a:pt x="102811" y="601651"/>
                  </a:lnTo>
                  <a:lnTo>
                    <a:pt x="88961" y="560694"/>
                  </a:lnTo>
                  <a:lnTo>
                    <a:pt x="76068" y="519388"/>
                  </a:lnTo>
                  <a:lnTo>
                    <a:pt x="64142" y="477742"/>
                  </a:lnTo>
                  <a:lnTo>
                    <a:pt x="53195" y="435767"/>
                  </a:lnTo>
                  <a:lnTo>
                    <a:pt x="43238" y="393472"/>
                  </a:lnTo>
                  <a:lnTo>
                    <a:pt x="34281" y="350866"/>
                  </a:lnTo>
                  <a:lnTo>
                    <a:pt x="26337" y="307959"/>
                  </a:lnTo>
                  <a:lnTo>
                    <a:pt x="19416" y="264761"/>
                  </a:lnTo>
                  <a:lnTo>
                    <a:pt x="13530" y="221282"/>
                  </a:lnTo>
                  <a:lnTo>
                    <a:pt x="8688" y="177530"/>
                  </a:lnTo>
                  <a:lnTo>
                    <a:pt x="4904" y="133517"/>
                  </a:lnTo>
                  <a:lnTo>
                    <a:pt x="2187" y="89251"/>
                  </a:lnTo>
                  <a:lnTo>
                    <a:pt x="548" y="4474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5925" y="1803336"/>
              <a:ext cx="675640" cy="763270"/>
            </a:xfrm>
            <a:custGeom>
              <a:avLst/>
              <a:gdLst/>
              <a:ahLst/>
              <a:cxnLst/>
              <a:rect l="l" t="t" r="r" b="b"/>
              <a:pathLst>
                <a:path w="675639" h="763269">
                  <a:moveTo>
                    <a:pt x="675046" y="176606"/>
                  </a:moveTo>
                  <a:lnTo>
                    <a:pt x="652002" y="226799"/>
                  </a:lnTo>
                  <a:lnTo>
                    <a:pt x="613083" y="303439"/>
                  </a:lnTo>
                  <a:lnTo>
                    <a:pt x="580796" y="360784"/>
                  </a:lnTo>
                  <a:lnTo>
                    <a:pt x="547343" y="415205"/>
                  </a:lnTo>
                  <a:lnTo>
                    <a:pt x="512956" y="466490"/>
                  </a:lnTo>
                  <a:lnTo>
                    <a:pt x="477868" y="514426"/>
                  </a:lnTo>
                  <a:lnTo>
                    <a:pt x="442313" y="558799"/>
                  </a:lnTo>
                  <a:lnTo>
                    <a:pt x="406525" y="599399"/>
                  </a:lnTo>
                  <a:lnTo>
                    <a:pt x="370735" y="636011"/>
                  </a:lnTo>
                  <a:lnTo>
                    <a:pt x="335179" y="668424"/>
                  </a:lnTo>
                  <a:lnTo>
                    <a:pt x="300088" y="696424"/>
                  </a:lnTo>
                  <a:lnTo>
                    <a:pt x="265697" y="719799"/>
                  </a:lnTo>
                  <a:lnTo>
                    <a:pt x="232238" y="738336"/>
                  </a:lnTo>
                  <a:lnTo>
                    <a:pt x="169052" y="760047"/>
                  </a:lnTo>
                  <a:lnTo>
                    <a:pt x="139790" y="762795"/>
                  </a:lnTo>
                  <a:lnTo>
                    <a:pt x="112395" y="759855"/>
                  </a:lnTo>
                  <a:lnTo>
                    <a:pt x="64631" y="736417"/>
                  </a:lnTo>
                  <a:lnTo>
                    <a:pt x="29822" y="691725"/>
                  </a:lnTo>
                  <a:lnTo>
                    <a:pt x="8347" y="628464"/>
                  </a:lnTo>
                  <a:lnTo>
                    <a:pt x="2545" y="590657"/>
                  </a:lnTo>
                  <a:lnTo>
                    <a:pt x="0" y="549154"/>
                  </a:lnTo>
                  <a:lnTo>
                    <a:pt x="685" y="504267"/>
                  </a:lnTo>
                  <a:lnTo>
                    <a:pt x="4576" y="456312"/>
                  </a:lnTo>
                  <a:lnTo>
                    <a:pt x="11646" y="405604"/>
                  </a:lnTo>
                  <a:lnTo>
                    <a:pt x="21871" y="352458"/>
                  </a:lnTo>
                  <a:lnTo>
                    <a:pt x="35224" y="297187"/>
                  </a:lnTo>
                  <a:lnTo>
                    <a:pt x="51680" y="240108"/>
                  </a:lnTo>
                  <a:lnTo>
                    <a:pt x="71213" y="181535"/>
                  </a:lnTo>
                  <a:lnTo>
                    <a:pt x="93798" y="121783"/>
                  </a:lnTo>
                  <a:lnTo>
                    <a:pt x="119409" y="61166"/>
                  </a:lnTo>
                  <a:lnTo>
                    <a:pt x="148021" y="0"/>
                  </a:lnTo>
                </a:path>
              </a:pathLst>
            </a:custGeom>
            <a:ln w="317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187" y="2666999"/>
              <a:ext cx="1219200" cy="1295400"/>
            </a:xfrm>
            <a:custGeom>
              <a:avLst/>
              <a:gdLst/>
              <a:ahLst/>
              <a:cxnLst/>
              <a:rect l="l" t="t" r="r" b="b"/>
              <a:pathLst>
                <a:path w="1219200" h="1295400">
                  <a:moveTo>
                    <a:pt x="1215847" y="0"/>
                  </a:moveTo>
                  <a:lnTo>
                    <a:pt x="1217324" y="30725"/>
                  </a:lnTo>
                  <a:lnTo>
                    <a:pt x="1218371" y="61507"/>
                  </a:lnTo>
                  <a:lnTo>
                    <a:pt x="1218994" y="92320"/>
                  </a:lnTo>
                  <a:lnTo>
                    <a:pt x="1219199" y="123139"/>
                  </a:lnTo>
                  <a:lnTo>
                    <a:pt x="1218355" y="185400"/>
                  </a:lnTo>
                  <a:lnTo>
                    <a:pt x="1215848" y="246814"/>
                  </a:lnTo>
                  <a:lnTo>
                    <a:pt x="1211722" y="307300"/>
                  </a:lnTo>
                  <a:lnTo>
                    <a:pt x="1206018" y="366777"/>
                  </a:lnTo>
                  <a:lnTo>
                    <a:pt x="1198779" y="425165"/>
                  </a:lnTo>
                  <a:lnTo>
                    <a:pt x="1190046" y="482382"/>
                  </a:lnTo>
                  <a:lnTo>
                    <a:pt x="1179863" y="538347"/>
                  </a:lnTo>
                  <a:lnTo>
                    <a:pt x="1168270" y="592980"/>
                  </a:lnTo>
                  <a:lnTo>
                    <a:pt x="1155311" y="646199"/>
                  </a:lnTo>
                  <a:lnTo>
                    <a:pt x="1141026" y="697922"/>
                  </a:lnTo>
                  <a:lnTo>
                    <a:pt x="1125459" y="748071"/>
                  </a:lnTo>
                  <a:lnTo>
                    <a:pt x="1108652" y="796562"/>
                  </a:lnTo>
                  <a:lnTo>
                    <a:pt x="1090645" y="843316"/>
                  </a:lnTo>
                  <a:lnTo>
                    <a:pt x="1071483" y="888251"/>
                  </a:lnTo>
                  <a:lnTo>
                    <a:pt x="1051206" y="931286"/>
                  </a:lnTo>
                  <a:lnTo>
                    <a:pt x="1029857" y="972341"/>
                  </a:lnTo>
                  <a:lnTo>
                    <a:pt x="1007478" y="1011334"/>
                  </a:lnTo>
                  <a:lnTo>
                    <a:pt x="984111" y="1048184"/>
                  </a:lnTo>
                  <a:lnTo>
                    <a:pt x="959798" y="1082810"/>
                  </a:lnTo>
                  <a:lnTo>
                    <a:pt x="934582" y="1115132"/>
                  </a:lnTo>
                  <a:lnTo>
                    <a:pt x="908504" y="1145068"/>
                  </a:lnTo>
                  <a:lnTo>
                    <a:pt x="881606" y="1172538"/>
                  </a:lnTo>
                  <a:lnTo>
                    <a:pt x="825521" y="1219753"/>
                  </a:lnTo>
                  <a:lnTo>
                    <a:pt x="766663" y="1256129"/>
                  </a:lnTo>
                  <a:lnTo>
                    <a:pt x="705370" y="1281019"/>
                  </a:lnTo>
                  <a:lnTo>
                    <a:pt x="641977" y="1293775"/>
                  </a:lnTo>
                  <a:lnTo>
                    <a:pt x="609599" y="1295400"/>
                  </a:lnTo>
                  <a:lnTo>
                    <a:pt x="577226" y="1293779"/>
                  </a:lnTo>
                  <a:lnTo>
                    <a:pt x="513842" y="1281031"/>
                  </a:lnTo>
                  <a:lnTo>
                    <a:pt x="452556" y="1256147"/>
                  </a:lnTo>
                  <a:lnTo>
                    <a:pt x="393703" y="1219774"/>
                  </a:lnTo>
                  <a:lnTo>
                    <a:pt x="337622" y="1172561"/>
                  </a:lnTo>
                  <a:lnTo>
                    <a:pt x="310726" y="1145093"/>
                  </a:lnTo>
                  <a:lnTo>
                    <a:pt x="284649" y="1115157"/>
                  </a:lnTo>
                  <a:lnTo>
                    <a:pt x="259433" y="1082835"/>
                  </a:lnTo>
                  <a:lnTo>
                    <a:pt x="235121" y="1048209"/>
                  </a:lnTo>
                  <a:lnTo>
                    <a:pt x="211755" y="1011359"/>
                  </a:lnTo>
                  <a:lnTo>
                    <a:pt x="189375" y="972366"/>
                  </a:lnTo>
                  <a:lnTo>
                    <a:pt x="168026" y="931312"/>
                  </a:lnTo>
                  <a:lnTo>
                    <a:pt x="147749" y="888276"/>
                  </a:lnTo>
                  <a:lnTo>
                    <a:pt x="128585" y="843341"/>
                  </a:lnTo>
                  <a:lnTo>
                    <a:pt x="110578" y="796588"/>
                  </a:lnTo>
                  <a:lnTo>
                    <a:pt x="93769" y="748097"/>
                  </a:lnTo>
                  <a:lnTo>
                    <a:pt x="78200" y="697949"/>
                  </a:lnTo>
                  <a:lnTo>
                    <a:pt x="63914" y="646226"/>
                  </a:lnTo>
                  <a:lnTo>
                    <a:pt x="50952" y="593008"/>
                  </a:lnTo>
                  <a:lnTo>
                    <a:pt x="39358" y="538377"/>
                  </a:lnTo>
                  <a:lnTo>
                    <a:pt x="29171" y="482413"/>
                  </a:lnTo>
                  <a:lnTo>
                    <a:pt x="20436" y="425199"/>
                  </a:lnTo>
                  <a:lnTo>
                    <a:pt x="13194" y="366813"/>
                  </a:lnTo>
                  <a:lnTo>
                    <a:pt x="7488" y="307339"/>
                  </a:lnTo>
                  <a:lnTo>
                    <a:pt x="3358" y="246856"/>
                  </a:lnTo>
                  <a:lnTo>
                    <a:pt x="848" y="185446"/>
                  </a:lnTo>
                  <a:lnTo>
                    <a:pt x="0" y="123189"/>
                  </a:lnTo>
                </a:path>
              </a:pathLst>
            </a:custGeom>
            <a:ln w="31750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522" y="2079790"/>
              <a:ext cx="977900" cy="1118870"/>
            </a:xfrm>
            <a:custGeom>
              <a:avLst/>
              <a:gdLst/>
              <a:ahLst/>
              <a:cxnLst/>
              <a:rect l="l" t="t" r="r" b="b"/>
              <a:pathLst>
                <a:path w="977900" h="1118870">
                  <a:moveTo>
                    <a:pt x="977658" y="124828"/>
                  </a:moveTo>
                  <a:lnTo>
                    <a:pt x="965829" y="177598"/>
                  </a:lnTo>
                  <a:lnTo>
                    <a:pt x="952753" y="230149"/>
                  </a:lnTo>
                  <a:lnTo>
                    <a:pt x="935428" y="292954"/>
                  </a:lnTo>
                  <a:lnTo>
                    <a:pt x="916675" y="354274"/>
                  </a:lnTo>
                  <a:lnTo>
                    <a:pt x="896577" y="414003"/>
                  </a:lnTo>
                  <a:lnTo>
                    <a:pt x="875214" y="472041"/>
                  </a:lnTo>
                  <a:lnTo>
                    <a:pt x="852671" y="528282"/>
                  </a:lnTo>
                  <a:lnTo>
                    <a:pt x="829028" y="582624"/>
                  </a:lnTo>
                  <a:lnTo>
                    <a:pt x="804367" y="634964"/>
                  </a:lnTo>
                  <a:lnTo>
                    <a:pt x="778771" y="685198"/>
                  </a:lnTo>
                  <a:lnTo>
                    <a:pt x="752322" y="733223"/>
                  </a:lnTo>
                  <a:lnTo>
                    <a:pt x="725102" y="778937"/>
                  </a:lnTo>
                  <a:lnTo>
                    <a:pt x="697193" y="822235"/>
                  </a:lnTo>
                  <a:lnTo>
                    <a:pt x="668677" y="863015"/>
                  </a:lnTo>
                  <a:lnTo>
                    <a:pt x="639636" y="901172"/>
                  </a:lnTo>
                  <a:lnTo>
                    <a:pt x="610153" y="936605"/>
                  </a:lnTo>
                  <a:lnTo>
                    <a:pt x="580309" y="969210"/>
                  </a:lnTo>
                  <a:lnTo>
                    <a:pt x="550186" y="998884"/>
                  </a:lnTo>
                  <a:lnTo>
                    <a:pt x="519867" y="1025522"/>
                  </a:lnTo>
                  <a:lnTo>
                    <a:pt x="489433" y="1049023"/>
                  </a:lnTo>
                  <a:lnTo>
                    <a:pt x="428552" y="1086199"/>
                  </a:lnTo>
                  <a:lnTo>
                    <a:pt x="368198" y="1109584"/>
                  </a:lnTo>
                  <a:lnTo>
                    <a:pt x="309029" y="1118354"/>
                  </a:lnTo>
                  <a:lnTo>
                    <a:pt x="280093" y="1116999"/>
                  </a:lnTo>
                  <a:lnTo>
                    <a:pt x="224333" y="1102446"/>
                  </a:lnTo>
                  <a:lnTo>
                    <a:pt x="174012" y="1072935"/>
                  </a:lnTo>
                  <a:lnTo>
                    <a:pt x="129719" y="1029571"/>
                  </a:lnTo>
                  <a:lnTo>
                    <a:pt x="91622" y="973396"/>
                  </a:lnTo>
                  <a:lnTo>
                    <a:pt x="59890" y="905452"/>
                  </a:lnTo>
                  <a:lnTo>
                    <a:pt x="46464" y="867392"/>
                  </a:lnTo>
                  <a:lnTo>
                    <a:pt x="34693" y="826781"/>
                  </a:lnTo>
                  <a:lnTo>
                    <a:pt x="24598" y="783749"/>
                  </a:lnTo>
                  <a:lnTo>
                    <a:pt x="16200" y="738425"/>
                  </a:lnTo>
                  <a:lnTo>
                    <a:pt x="9519" y="690941"/>
                  </a:lnTo>
                  <a:lnTo>
                    <a:pt x="4579" y="641426"/>
                  </a:lnTo>
                  <a:lnTo>
                    <a:pt x="1398" y="590011"/>
                  </a:lnTo>
                  <a:lnTo>
                    <a:pt x="0" y="536826"/>
                  </a:lnTo>
                  <a:lnTo>
                    <a:pt x="403" y="482001"/>
                  </a:lnTo>
                  <a:lnTo>
                    <a:pt x="2631" y="425667"/>
                  </a:lnTo>
                  <a:lnTo>
                    <a:pt x="6704" y="367953"/>
                  </a:lnTo>
                  <a:lnTo>
                    <a:pt x="12643" y="308990"/>
                  </a:lnTo>
                  <a:lnTo>
                    <a:pt x="20469" y="248909"/>
                  </a:lnTo>
                  <a:lnTo>
                    <a:pt x="30203" y="187839"/>
                  </a:lnTo>
                  <a:lnTo>
                    <a:pt x="41867" y="125910"/>
                  </a:lnTo>
                  <a:lnTo>
                    <a:pt x="55482" y="63254"/>
                  </a:lnTo>
                  <a:lnTo>
                    <a:pt x="71068" y="0"/>
                  </a:lnTo>
                </a:path>
              </a:pathLst>
            </a:custGeom>
            <a:ln w="317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5203" y="2483396"/>
              <a:ext cx="1141730" cy="1240790"/>
            </a:xfrm>
            <a:custGeom>
              <a:avLst/>
              <a:gdLst/>
              <a:ahLst/>
              <a:cxnLst/>
              <a:rect l="l" t="t" r="r" b="b"/>
              <a:pathLst>
                <a:path w="1141729" h="1240789">
                  <a:moveTo>
                    <a:pt x="1141383" y="56362"/>
                  </a:moveTo>
                  <a:lnTo>
                    <a:pt x="1133868" y="116997"/>
                  </a:lnTo>
                  <a:lnTo>
                    <a:pt x="1124810" y="177507"/>
                  </a:lnTo>
                  <a:lnTo>
                    <a:pt x="1113770" y="240400"/>
                  </a:lnTo>
                  <a:lnTo>
                    <a:pt x="1101283" y="302146"/>
                  </a:lnTo>
                  <a:lnTo>
                    <a:pt x="1087406" y="362663"/>
                  </a:lnTo>
                  <a:lnTo>
                    <a:pt x="1072195" y="421873"/>
                  </a:lnTo>
                  <a:lnTo>
                    <a:pt x="1055705" y="479693"/>
                  </a:lnTo>
                  <a:lnTo>
                    <a:pt x="1037993" y="536043"/>
                  </a:lnTo>
                  <a:lnTo>
                    <a:pt x="1019114" y="590842"/>
                  </a:lnTo>
                  <a:lnTo>
                    <a:pt x="999124" y="644009"/>
                  </a:lnTo>
                  <a:lnTo>
                    <a:pt x="978079" y="695464"/>
                  </a:lnTo>
                  <a:lnTo>
                    <a:pt x="956036" y="745125"/>
                  </a:lnTo>
                  <a:lnTo>
                    <a:pt x="933049" y="792913"/>
                  </a:lnTo>
                  <a:lnTo>
                    <a:pt x="909175" y="838745"/>
                  </a:lnTo>
                  <a:lnTo>
                    <a:pt x="884470" y="882542"/>
                  </a:lnTo>
                  <a:lnTo>
                    <a:pt x="858989" y="924223"/>
                  </a:lnTo>
                  <a:lnTo>
                    <a:pt x="832789" y="963706"/>
                  </a:lnTo>
                  <a:lnTo>
                    <a:pt x="805926" y="1000911"/>
                  </a:lnTo>
                  <a:lnTo>
                    <a:pt x="778454" y="1035757"/>
                  </a:lnTo>
                  <a:lnTo>
                    <a:pt x="750432" y="1068163"/>
                  </a:lnTo>
                  <a:lnTo>
                    <a:pt x="721913" y="1098049"/>
                  </a:lnTo>
                  <a:lnTo>
                    <a:pt x="692954" y="1125334"/>
                  </a:lnTo>
                  <a:lnTo>
                    <a:pt x="663612" y="1149936"/>
                  </a:lnTo>
                  <a:lnTo>
                    <a:pt x="603998" y="1190772"/>
                  </a:lnTo>
                  <a:lnTo>
                    <a:pt x="543520" y="1219910"/>
                  </a:lnTo>
                  <a:lnTo>
                    <a:pt x="482623" y="1236704"/>
                  </a:lnTo>
                  <a:lnTo>
                    <a:pt x="421756" y="1240507"/>
                  </a:lnTo>
                  <a:lnTo>
                    <a:pt x="391474" y="1237335"/>
                  </a:lnTo>
                  <a:lnTo>
                    <a:pt x="332977" y="1220930"/>
                  </a:lnTo>
                  <a:lnTo>
                    <a:pt x="278453" y="1191813"/>
                  </a:lnTo>
                  <a:lnTo>
                    <a:pt x="228120" y="1150739"/>
                  </a:lnTo>
                  <a:lnTo>
                    <a:pt x="182199" y="1098462"/>
                  </a:lnTo>
                  <a:lnTo>
                    <a:pt x="140908" y="1035738"/>
                  </a:lnTo>
                  <a:lnTo>
                    <a:pt x="122068" y="1000694"/>
                  </a:lnTo>
                  <a:lnTo>
                    <a:pt x="104468" y="963322"/>
                  </a:lnTo>
                  <a:lnTo>
                    <a:pt x="88136" y="923715"/>
                  </a:lnTo>
                  <a:lnTo>
                    <a:pt x="73099" y="881968"/>
                  </a:lnTo>
                  <a:lnTo>
                    <a:pt x="59385" y="838176"/>
                  </a:lnTo>
                  <a:lnTo>
                    <a:pt x="47020" y="792432"/>
                  </a:lnTo>
                  <a:lnTo>
                    <a:pt x="36033" y="744832"/>
                  </a:lnTo>
                  <a:lnTo>
                    <a:pt x="26451" y="695469"/>
                  </a:lnTo>
                  <a:lnTo>
                    <a:pt x="18301" y="644438"/>
                  </a:lnTo>
                  <a:lnTo>
                    <a:pt x="11611" y="591834"/>
                  </a:lnTo>
                  <a:lnTo>
                    <a:pt x="6408" y="537750"/>
                  </a:lnTo>
                  <a:lnTo>
                    <a:pt x="2721" y="482281"/>
                  </a:lnTo>
                  <a:lnTo>
                    <a:pt x="575" y="425522"/>
                  </a:lnTo>
                  <a:lnTo>
                    <a:pt x="0" y="367566"/>
                  </a:lnTo>
                  <a:lnTo>
                    <a:pt x="1021" y="308509"/>
                  </a:lnTo>
                  <a:lnTo>
                    <a:pt x="3667" y="248445"/>
                  </a:lnTo>
                  <a:lnTo>
                    <a:pt x="7965" y="187467"/>
                  </a:lnTo>
                  <a:lnTo>
                    <a:pt x="13943" y="125671"/>
                  </a:lnTo>
                  <a:lnTo>
                    <a:pt x="21628" y="63150"/>
                  </a:lnTo>
                  <a:lnTo>
                    <a:pt x="31048" y="0"/>
                  </a:lnTo>
                </a:path>
              </a:pathLst>
            </a:custGeom>
            <a:ln w="31750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48351" y="2514663"/>
              <a:ext cx="1110615" cy="1318260"/>
            </a:xfrm>
            <a:custGeom>
              <a:avLst/>
              <a:gdLst/>
              <a:ahLst/>
              <a:cxnLst/>
              <a:rect l="l" t="t" r="r" b="b"/>
              <a:pathLst>
                <a:path w="1110614" h="1318260">
                  <a:moveTo>
                    <a:pt x="1095756" y="0"/>
                  </a:moveTo>
                  <a:lnTo>
                    <a:pt x="1101691" y="60886"/>
                  </a:lnTo>
                  <a:lnTo>
                    <a:pt x="1106093" y="121983"/>
                  </a:lnTo>
                  <a:lnTo>
                    <a:pt x="1109085" y="185847"/>
                  </a:lnTo>
                  <a:lnTo>
                    <a:pt x="1110415" y="248906"/>
                  </a:lnTo>
                  <a:lnTo>
                    <a:pt x="1110119" y="311071"/>
                  </a:lnTo>
                  <a:lnTo>
                    <a:pt x="1108235" y="372249"/>
                  </a:lnTo>
                  <a:lnTo>
                    <a:pt x="1104799" y="432350"/>
                  </a:lnTo>
                  <a:lnTo>
                    <a:pt x="1099848" y="491282"/>
                  </a:lnTo>
                  <a:lnTo>
                    <a:pt x="1093419" y="548955"/>
                  </a:lnTo>
                  <a:lnTo>
                    <a:pt x="1085550" y="605276"/>
                  </a:lnTo>
                  <a:lnTo>
                    <a:pt x="1076276" y="660155"/>
                  </a:lnTo>
                  <a:lnTo>
                    <a:pt x="1065635" y="713501"/>
                  </a:lnTo>
                  <a:lnTo>
                    <a:pt x="1053663" y="765222"/>
                  </a:lnTo>
                  <a:lnTo>
                    <a:pt x="1040398" y="815227"/>
                  </a:lnTo>
                  <a:lnTo>
                    <a:pt x="1025877" y="863426"/>
                  </a:lnTo>
                  <a:lnTo>
                    <a:pt x="1010135" y="909726"/>
                  </a:lnTo>
                  <a:lnTo>
                    <a:pt x="993211" y="954038"/>
                  </a:lnTo>
                  <a:lnTo>
                    <a:pt x="975141" y="996269"/>
                  </a:lnTo>
                  <a:lnTo>
                    <a:pt x="955961" y="1036328"/>
                  </a:lnTo>
                  <a:lnTo>
                    <a:pt x="935709" y="1074125"/>
                  </a:lnTo>
                  <a:lnTo>
                    <a:pt x="914422" y="1109568"/>
                  </a:lnTo>
                  <a:lnTo>
                    <a:pt x="892137" y="1142565"/>
                  </a:lnTo>
                  <a:lnTo>
                    <a:pt x="868890" y="1173027"/>
                  </a:lnTo>
                  <a:lnTo>
                    <a:pt x="819658" y="1225976"/>
                  </a:lnTo>
                  <a:lnTo>
                    <a:pt x="767022" y="1267687"/>
                  </a:lnTo>
                  <a:lnTo>
                    <a:pt x="711278" y="1297429"/>
                  </a:lnTo>
                  <a:lnTo>
                    <a:pt x="652720" y="1314473"/>
                  </a:lnTo>
                  <a:lnTo>
                    <a:pt x="592031" y="1318101"/>
                  </a:lnTo>
                  <a:lnTo>
                    <a:pt x="561810" y="1314788"/>
                  </a:lnTo>
                  <a:lnTo>
                    <a:pt x="502237" y="1298282"/>
                  </a:lnTo>
                  <a:lnTo>
                    <a:pt x="444136" y="1269175"/>
                  </a:lnTo>
                  <a:lnTo>
                    <a:pt x="387887" y="1228158"/>
                  </a:lnTo>
                  <a:lnTo>
                    <a:pt x="333871" y="1175919"/>
                  </a:lnTo>
                  <a:lnTo>
                    <a:pt x="307819" y="1145808"/>
                  </a:lnTo>
                  <a:lnTo>
                    <a:pt x="282467" y="1113149"/>
                  </a:lnTo>
                  <a:lnTo>
                    <a:pt x="257863" y="1078031"/>
                  </a:lnTo>
                  <a:lnTo>
                    <a:pt x="234054" y="1040538"/>
                  </a:lnTo>
                  <a:lnTo>
                    <a:pt x="211088" y="1000756"/>
                  </a:lnTo>
                  <a:lnTo>
                    <a:pt x="189012" y="958773"/>
                  </a:lnTo>
                  <a:lnTo>
                    <a:pt x="167874" y="914674"/>
                  </a:lnTo>
                  <a:lnTo>
                    <a:pt x="147721" y="868546"/>
                  </a:lnTo>
                  <a:lnTo>
                    <a:pt x="128600" y="820474"/>
                  </a:lnTo>
                  <a:lnTo>
                    <a:pt x="110560" y="770545"/>
                  </a:lnTo>
                  <a:lnTo>
                    <a:pt x="93647" y="718845"/>
                  </a:lnTo>
                  <a:lnTo>
                    <a:pt x="77909" y="665461"/>
                  </a:lnTo>
                  <a:lnTo>
                    <a:pt x="63394" y="610477"/>
                  </a:lnTo>
                  <a:lnTo>
                    <a:pt x="50148" y="553982"/>
                  </a:lnTo>
                  <a:lnTo>
                    <a:pt x="38220" y="496060"/>
                  </a:lnTo>
                  <a:lnTo>
                    <a:pt x="27656" y="436798"/>
                  </a:lnTo>
                  <a:lnTo>
                    <a:pt x="18505" y="376282"/>
                  </a:lnTo>
                  <a:lnTo>
                    <a:pt x="10814" y="314599"/>
                  </a:lnTo>
                  <a:lnTo>
                    <a:pt x="4629" y="251834"/>
                  </a:lnTo>
                  <a:lnTo>
                    <a:pt x="0" y="188074"/>
                  </a:lnTo>
                </a:path>
              </a:pathLst>
            </a:custGeom>
            <a:ln w="31750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6033" y="2326792"/>
              <a:ext cx="1002665" cy="1081405"/>
            </a:xfrm>
            <a:custGeom>
              <a:avLst/>
              <a:gdLst/>
              <a:ahLst/>
              <a:cxnLst/>
              <a:rect l="l" t="t" r="r" b="b"/>
              <a:pathLst>
                <a:path w="1002665" h="1081404">
                  <a:moveTo>
                    <a:pt x="969441" y="0"/>
                  </a:moveTo>
                  <a:lnTo>
                    <a:pt x="978227" y="47634"/>
                  </a:lnTo>
                  <a:lnTo>
                    <a:pt x="985659" y="95554"/>
                  </a:lnTo>
                  <a:lnTo>
                    <a:pt x="993058" y="155755"/>
                  </a:lnTo>
                  <a:lnTo>
                    <a:pt x="998258" y="215206"/>
                  </a:lnTo>
                  <a:lnTo>
                    <a:pt x="1001307" y="273779"/>
                  </a:lnTo>
                  <a:lnTo>
                    <a:pt x="1002254" y="331345"/>
                  </a:lnTo>
                  <a:lnTo>
                    <a:pt x="1001145" y="387773"/>
                  </a:lnTo>
                  <a:lnTo>
                    <a:pt x="998029" y="442935"/>
                  </a:lnTo>
                  <a:lnTo>
                    <a:pt x="992953" y="496700"/>
                  </a:lnTo>
                  <a:lnTo>
                    <a:pt x="985967" y="548940"/>
                  </a:lnTo>
                  <a:lnTo>
                    <a:pt x="977118" y="599525"/>
                  </a:lnTo>
                  <a:lnTo>
                    <a:pt x="966454" y="648326"/>
                  </a:lnTo>
                  <a:lnTo>
                    <a:pt x="954022" y="695212"/>
                  </a:lnTo>
                  <a:lnTo>
                    <a:pt x="939872" y="740056"/>
                  </a:lnTo>
                  <a:lnTo>
                    <a:pt x="924050" y="782727"/>
                  </a:lnTo>
                  <a:lnTo>
                    <a:pt x="906605" y="823095"/>
                  </a:lnTo>
                  <a:lnTo>
                    <a:pt x="887585" y="861032"/>
                  </a:lnTo>
                  <a:lnTo>
                    <a:pt x="867038" y="896408"/>
                  </a:lnTo>
                  <a:lnTo>
                    <a:pt x="845012" y="929094"/>
                  </a:lnTo>
                  <a:lnTo>
                    <a:pt x="796713" y="985876"/>
                  </a:lnTo>
                  <a:lnTo>
                    <a:pt x="743074" y="1030344"/>
                  </a:lnTo>
                  <a:lnTo>
                    <a:pt x="684478" y="1061461"/>
                  </a:lnTo>
                  <a:lnTo>
                    <a:pt x="621309" y="1078191"/>
                  </a:lnTo>
                  <a:lnTo>
                    <a:pt x="588634" y="1080812"/>
                  </a:lnTo>
                  <a:lnTo>
                    <a:pt x="555984" y="1079547"/>
                  </a:lnTo>
                  <a:lnTo>
                    <a:pt x="491084" y="1065811"/>
                  </a:lnTo>
                  <a:lnTo>
                    <a:pt x="427262" y="1037873"/>
                  </a:lnTo>
                  <a:lnTo>
                    <a:pt x="365175" y="996622"/>
                  </a:lnTo>
                  <a:lnTo>
                    <a:pt x="334986" y="971282"/>
                  </a:lnTo>
                  <a:lnTo>
                    <a:pt x="305477" y="942948"/>
                  </a:lnTo>
                  <a:lnTo>
                    <a:pt x="276728" y="911731"/>
                  </a:lnTo>
                  <a:lnTo>
                    <a:pt x="248823" y="877743"/>
                  </a:lnTo>
                  <a:lnTo>
                    <a:pt x="221842" y="841093"/>
                  </a:lnTo>
                  <a:lnTo>
                    <a:pt x="195867" y="801894"/>
                  </a:lnTo>
                  <a:lnTo>
                    <a:pt x="170982" y="760257"/>
                  </a:lnTo>
                  <a:lnTo>
                    <a:pt x="147266" y="716293"/>
                  </a:lnTo>
                  <a:lnTo>
                    <a:pt x="124803" y="670114"/>
                  </a:lnTo>
                  <a:lnTo>
                    <a:pt x="103673" y="621830"/>
                  </a:lnTo>
                  <a:lnTo>
                    <a:pt x="83960" y="571553"/>
                  </a:lnTo>
                  <a:lnTo>
                    <a:pt x="65745" y="519394"/>
                  </a:lnTo>
                  <a:lnTo>
                    <a:pt x="49109" y="465464"/>
                  </a:lnTo>
                  <a:lnTo>
                    <a:pt x="34135" y="409875"/>
                  </a:lnTo>
                  <a:lnTo>
                    <a:pt x="20904" y="352738"/>
                  </a:lnTo>
                  <a:lnTo>
                    <a:pt x="9498" y="294164"/>
                  </a:lnTo>
                  <a:lnTo>
                    <a:pt x="0" y="234264"/>
                  </a:lnTo>
                </a:path>
              </a:pathLst>
            </a:custGeom>
            <a:ln w="317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84391" y="1820252"/>
              <a:ext cx="846455" cy="1099185"/>
            </a:xfrm>
            <a:custGeom>
              <a:avLst/>
              <a:gdLst/>
              <a:ahLst/>
              <a:cxnLst/>
              <a:rect l="l" t="t" r="r" b="b"/>
              <a:pathLst>
                <a:path w="846454" h="1099185">
                  <a:moveTo>
                    <a:pt x="674877" y="0"/>
                  </a:moveTo>
                  <a:lnTo>
                    <a:pt x="694035" y="44465"/>
                  </a:lnTo>
                  <a:lnTo>
                    <a:pt x="712241" y="89408"/>
                  </a:lnTo>
                  <a:lnTo>
                    <a:pt x="735419" y="151073"/>
                  </a:lnTo>
                  <a:lnTo>
                    <a:pt x="756391" y="212260"/>
                  </a:lnTo>
                  <a:lnTo>
                    <a:pt x="775162" y="272801"/>
                  </a:lnTo>
                  <a:lnTo>
                    <a:pt x="791734" y="332527"/>
                  </a:lnTo>
                  <a:lnTo>
                    <a:pt x="806110" y="391268"/>
                  </a:lnTo>
                  <a:lnTo>
                    <a:pt x="818295" y="448856"/>
                  </a:lnTo>
                  <a:lnTo>
                    <a:pt x="828290" y="505121"/>
                  </a:lnTo>
                  <a:lnTo>
                    <a:pt x="836100" y="559896"/>
                  </a:lnTo>
                  <a:lnTo>
                    <a:pt x="841727" y="613010"/>
                  </a:lnTo>
                  <a:lnTo>
                    <a:pt x="845174" y="664295"/>
                  </a:lnTo>
                  <a:lnTo>
                    <a:pt x="846446" y="713583"/>
                  </a:lnTo>
                  <a:lnTo>
                    <a:pt x="845545" y="760704"/>
                  </a:lnTo>
                  <a:lnTo>
                    <a:pt x="842475" y="805490"/>
                  </a:lnTo>
                  <a:lnTo>
                    <a:pt x="837238" y="847770"/>
                  </a:lnTo>
                  <a:lnTo>
                    <a:pt x="829838" y="887378"/>
                  </a:lnTo>
                  <a:lnTo>
                    <a:pt x="808561" y="957897"/>
                  </a:lnTo>
                  <a:lnTo>
                    <a:pt x="778671" y="1015696"/>
                  </a:lnTo>
                  <a:lnTo>
                    <a:pt x="740193" y="1059424"/>
                  </a:lnTo>
                  <a:lnTo>
                    <a:pt x="693153" y="1087729"/>
                  </a:lnTo>
                  <a:lnTo>
                    <a:pt x="639428" y="1098992"/>
                  </a:lnTo>
                  <a:lnTo>
                    <a:pt x="610925" y="1098139"/>
                  </a:lnTo>
                  <a:lnTo>
                    <a:pt x="551223" y="1084071"/>
                  </a:lnTo>
                  <a:lnTo>
                    <a:pt x="488711" y="1054333"/>
                  </a:lnTo>
                  <a:lnTo>
                    <a:pt x="424325" y="1009896"/>
                  </a:lnTo>
                  <a:lnTo>
                    <a:pt x="391722" y="982471"/>
                  </a:lnTo>
                  <a:lnTo>
                    <a:pt x="359004" y="951736"/>
                  </a:lnTo>
                  <a:lnTo>
                    <a:pt x="326286" y="917813"/>
                  </a:lnTo>
                  <a:lnTo>
                    <a:pt x="293687" y="880825"/>
                  </a:lnTo>
                  <a:lnTo>
                    <a:pt x="261323" y="840892"/>
                  </a:lnTo>
                  <a:lnTo>
                    <a:pt x="229312" y="798136"/>
                  </a:lnTo>
                  <a:lnTo>
                    <a:pt x="197771" y="752680"/>
                  </a:lnTo>
                  <a:lnTo>
                    <a:pt x="166817" y="704644"/>
                  </a:lnTo>
                  <a:lnTo>
                    <a:pt x="136568" y="654150"/>
                  </a:lnTo>
                  <a:lnTo>
                    <a:pt x="107141" y="601320"/>
                  </a:lnTo>
                  <a:lnTo>
                    <a:pt x="78654" y="546276"/>
                  </a:lnTo>
                  <a:lnTo>
                    <a:pt x="51223" y="489139"/>
                  </a:lnTo>
                  <a:lnTo>
                    <a:pt x="24965" y="430031"/>
                  </a:lnTo>
                  <a:lnTo>
                    <a:pt x="0" y="369074"/>
                  </a:lnTo>
                </a:path>
              </a:pathLst>
            </a:custGeom>
            <a:ln w="317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46412" y="3125787"/>
              <a:ext cx="3175" cy="2286000"/>
            </a:xfrm>
            <a:custGeom>
              <a:avLst/>
              <a:gdLst/>
              <a:ahLst/>
              <a:cxnLst/>
              <a:rect l="l" t="t" r="r" b="b"/>
              <a:pathLst>
                <a:path w="3175" h="2286000">
                  <a:moveTo>
                    <a:pt x="3175" y="0"/>
                  </a:moveTo>
                  <a:lnTo>
                    <a:pt x="0" y="2286000"/>
                  </a:lnTo>
                </a:path>
              </a:pathLst>
            </a:custGeom>
            <a:ln w="25400">
              <a:solidFill>
                <a:srgbClr val="4A7E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6800" y="3963987"/>
              <a:ext cx="1905" cy="1446530"/>
            </a:xfrm>
            <a:custGeom>
              <a:avLst/>
              <a:gdLst/>
              <a:ahLst/>
              <a:cxnLst/>
              <a:rect l="l" t="t" r="r" b="b"/>
              <a:pathLst>
                <a:path w="1904" h="1446529">
                  <a:moveTo>
                    <a:pt x="1587" y="0"/>
                  </a:moveTo>
                  <a:lnTo>
                    <a:pt x="0" y="1446212"/>
                  </a:lnTo>
                </a:path>
              </a:pathLst>
            </a:custGeom>
            <a:ln w="254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000" y="3735387"/>
              <a:ext cx="1905" cy="1675130"/>
            </a:xfrm>
            <a:custGeom>
              <a:avLst/>
              <a:gdLst/>
              <a:ahLst/>
              <a:cxnLst/>
              <a:rect l="l" t="t" r="r" b="b"/>
              <a:pathLst>
                <a:path w="1904" h="1675129">
                  <a:moveTo>
                    <a:pt x="1587" y="0"/>
                  </a:moveTo>
                  <a:lnTo>
                    <a:pt x="0" y="1674812"/>
                  </a:lnTo>
                </a:path>
              </a:pathLst>
            </a:custGeom>
            <a:ln w="25400">
              <a:solidFill>
                <a:srgbClr val="4A7E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9000" y="3125787"/>
              <a:ext cx="1905" cy="2284730"/>
            </a:xfrm>
            <a:custGeom>
              <a:avLst/>
              <a:gdLst/>
              <a:ahLst/>
              <a:cxnLst/>
              <a:rect l="l" t="t" r="r" b="b"/>
              <a:pathLst>
                <a:path w="1904" h="2284729">
                  <a:moveTo>
                    <a:pt x="1587" y="0"/>
                  </a:moveTo>
                  <a:lnTo>
                    <a:pt x="0" y="2284412"/>
                  </a:lnTo>
                </a:path>
              </a:pathLst>
            </a:custGeom>
            <a:ln w="25400">
              <a:solidFill>
                <a:srgbClr val="4A7E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9400" y="3354387"/>
              <a:ext cx="1905" cy="1979930"/>
            </a:xfrm>
            <a:custGeom>
              <a:avLst/>
              <a:gdLst/>
              <a:ahLst/>
              <a:cxnLst/>
              <a:rect l="l" t="t" r="r" b="b"/>
              <a:pathLst>
                <a:path w="1904" h="1979929">
                  <a:moveTo>
                    <a:pt x="1587" y="0"/>
                  </a:moveTo>
                  <a:lnTo>
                    <a:pt x="0" y="1979612"/>
                  </a:lnTo>
                </a:path>
              </a:pathLst>
            </a:custGeom>
            <a:ln w="25400">
              <a:solidFill>
                <a:srgbClr val="4A7E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19200" y="1773746"/>
            <a:ext cx="1459611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433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0070C0"/>
                </a:solidFill>
                <a:latin typeface="Carlito"/>
                <a:cs typeface="Carlito"/>
              </a:rPr>
              <a:t>A</a:t>
            </a:r>
            <a:r>
              <a:rPr sz="1800" b="1" spc="-15" dirty="0">
                <a:solidFill>
                  <a:srgbClr val="0070C0"/>
                </a:solidFill>
                <a:latin typeface="Carlito"/>
                <a:cs typeface="Carlito"/>
              </a:rPr>
              <a:t>v</a:t>
            </a:r>
            <a:r>
              <a:rPr sz="1800" b="1" spc="5" dirty="0">
                <a:solidFill>
                  <a:srgbClr val="0070C0"/>
                </a:solidFill>
                <a:latin typeface="Carlito"/>
                <a:cs typeface="Carlito"/>
              </a:rPr>
              <a:t>e</a:t>
            </a:r>
            <a:r>
              <a:rPr sz="1800" b="1" spc="-45" dirty="0">
                <a:solidFill>
                  <a:srgbClr val="0070C0"/>
                </a:solidFill>
                <a:latin typeface="Carlito"/>
                <a:cs typeface="Carlito"/>
              </a:rPr>
              <a:t>r</a:t>
            </a:r>
            <a:r>
              <a:rPr sz="1800" b="1" spc="-5" dirty="0">
                <a:solidFill>
                  <a:srgbClr val="0070C0"/>
                </a:solidFill>
                <a:latin typeface="Carlito"/>
                <a:cs typeface="Carlito"/>
              </a:rPr>
              <a:t>a</a:t>
            </a:r>
            <a:r>
              <a:rPr sz="1800" b="1" spc="-30" dirty="0">
                <a:solidFill>
                  <a:srgbClr val="0070C0"/>
                </a:solidFill>
                <a:latin typeface="Carlito"/>
                <a:cs typeface="Carlito"/>
              </a:rPr>
              <a:t>g</a:t>
            </a:r>
            <a:r>
              <a:rPr sz="1800" b="1" dirty="0">
                <a:solidFill>
                  <a:srgbClr val="0070C0"/>
                </a:solidFill>
                <a:latin typeface="Carlito"/>
                <a:cs typeface="Carlito"/>
              </a:rPr>
              <a:t>e  </a:t>
            </a:r>
            <a:r>
              <a:rPr sz="1800" b="1" spc="-15" dirty="0">
                <a:solidFill>
                  <a:srgbClr val="0070C0"/>
                </a:solidFill>
                <a:latin typeface="Carlito"/>
                <a:cs typeface="Carlito"/>
              </a:rPr>
              <a:t>Cost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11471" y="5699252"/>
            <a:ext cx="137806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70C0"/>
                </a:solidFill>
                <a:latin typeface="Carlito"/>
                <a:cs typeface="Carlito"/>
              </a:rPr>
              <a:t>O</a:t>
            </a:r>
            <a:r>
              <a:rPr sz="1800" b="1" spc="5" dirty="0">
                <a:solidFill>
                  <a:srgbClr val="0070C0"/>
                </a:solidFill>
                <a:latin typeface="Carlito"/>
                <a:cs typeface="Carlito"/>
              </a:rPr>
              <a:t>u</a:t>
            </a:r>
            <a:r>
              <a:rPr sz="1800" b="1" dirty="0">
                <a:solidFill>
                  <a:srgbClr val="0070C0"/>
                </a:solidFill>
                <a:latin typeface="Carlito"/>
                <a:cs typeface="Carlito"/>
              </a:rPr>
              <a:t>t</a:t>
            </a:r>
            <a:r>
              <a:rPr sz="1800" b="1" spc="5" dirty="0">
                <a:solidFill>
                  <a:srgbClr val="0070C0"/>
                </a:solidFill>
                <a:latin typeface="Carlito"/>
                <a:cs typeface="Carlito"/>
              </a:rPr>
              <a:t>put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58770" y="138785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70C0"/>
                </a:solidFill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4368" y="5273939"/>
            <a:ext cx="264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70C0"/>
                </a:solidFill>
                <a:latin typeface="Carlito"/>
                <a:cs typeface="Carlito"/>
              </a:rPr>
              <a:t>O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3631" y="5350037"/>
            <a:ext cx="1765952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  <a:tab pos="774065" algn="l"/>
              </a:tabLst>
            </a:pPr>
            <a:r>
              <a:rPr sz="2000" b="1" dirty="0">
                <a:latin typeface="Carlito"/>
                <a:cs typeface="Carlito"/>
              </a:rPr>
              <a:t>M	N	V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62158" y="5361235"/>
            <a:ext cx="266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Q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99219" y="5350037"/>
            <a:ext cx="342053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W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68559" y="5197587"/>
            <a:ext cx="220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70C0"/>
                </a:solidFill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18900" y="2987694"/>
            <a:ext cx="250613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0780" y="2835244"/>
            <a:ext cx="189653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F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70781" y="3379636"/>
            <a:ext cx="2348652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  <a:tabLst>
                <a:tab pos="596265" algn="l"/>
              </a:tabLst>
            </a:pPr>
            <a:r>
              <a:rPr sz="2000" b="1" dirty="0">
                <a:latin typeface="Carlito"/>
                <a:cs typeface="Carlito"/>
              </a:rPr>
              <a:t>K	H</a:t>
            </a:r>
            <a:endParaRPr sz="2000">
              <a:latin typeface="Carlito"/>
              <a:cs typeface="Carlito"/>
            </a:endParaRPr>
          </a:p>
          <a:p>
            <a:pPr marL="1612265">
              <a:lnSpc>
                <a:spcPts val="2100"/>
              </a:lnSpc>
            </a:pPr>
            <a:r>
              <a:rPr sz="2000" b="1" dirty="0">
                <a:latin typeface="Carlito"/>
                <a:cs typeface="Carlito"/>
              </a:rPr>
              <a:t>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07597" y="3063792"/>
            <a:ext cx="202353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00665" y="1471549"/>
            <a:ext cx="961857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rlito"/>
                <a:cs typeface="Carlito"/>
              </a:rPr>
              <a:t>SAC</a:t>
            </a:r>
            <a:r>
              <a:rPr sz="1950" b="1" spc="-15" baseline="-21367" dirty="0">
                <a:latin typeface="Carlito"/>
                <a:cs typeface="Carlito"/>
              </a:rPr>
              <a:t>1</a:t>
            </a:r>
            <a:endParaRPr sz="1950" baseline="-21367" dirty="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80374" y="1895222"/>
            <a:ext cx="1063413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SAC</a:t>
            </a:r>
            <a:r>
              <a:rPr sz="1950" b="1" spc="-15" baseline="-21367" dirty="0">
                <a:solidFill>
                  <a:srgbClr val="C00000"/>
                </a:solidFill>
                <a:latin typeface="Carlito"/>
                <a:cs typeface="Carlito"/>
              </a:rPr>
              <a:t>2</a:t>
            </a:r>
            <a:endParaRPr sz="1950" baseline="-21367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43788" y="2237169"/>
            <a:ext cx="917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2060"/>
                </a:solidFill>
                <a:latin typeface="Carlito"/>
                <a:cs typeface="Carlito"/>
              </a:rPr>
              <a:t>SAC</a:t>
            </a:r>
            <a:r>
              <a:rPr sz="1950" b="1" spc="-15" baseline="-21367" dirty="0">
                <a:solidFill>
                  <a:srgbClr val="002060"/>
                </a:solidFill>
                <a:latin typeface="Carlito"/>
                <a:cs typeface="Carlito"/>
              </a:rPr>
              <a:t>3</a:t>
            </a:r>
            <a:endParaRPr sz="1950" baseline="-21367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53304" y="2417465"/>
            <a:ext cx="914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3300"/>
                </a:solidFill>
                <a:latin typeface="Carlito"/>
                <a:cs typeface="Carlito"/>
              </a:rPr>
              <a:t>SAC</a:t>
            </a:r>
            <a:r>
              <a:rPr sz="1950" b="1" spc="-15" baseline="-21367" dirty="0">
                <a:solidFill>
                  <a:srgbClr val="003300"/>
                </a:solidFill>
                <a:latin typeface="Carlito"/>
                <a:cs typeface="Carlito"/>
              </a:rPr>
              <a:t>4</a:t>
            </a:r>
            <a:endParaRPr sz="1950" baseline="-21367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67704" y="2238222"/>
            <a:ext cx="1049171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984807"/>
                </a:solidFill>
                <a:latin typeface="Carlito"/>
                <a:cs typeface="Carlito"/>
              </a:rPr>
              <a:t>SAC</a:t>
            </a:r>
            <a:r>
              <a:rPr sz="1950" b="1" spc="-15" baseline="-21367" dirty="0">
                <a:solidFill>
                  <a:srgbClr val="984807"/>
                </a:solidFill>
                <a:latin typeface="Carlito"/>
                <a:cs typeface="Carlito"/>
              </a:rPr>
              <a:t>5</a:t>
            </a:r>
            <a:endParaRPr sz="1950" baseline="-21367" dirty="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24054" y="2084769"/>
            <a:ext cx="783741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0070C0"/>
                </a:solidFill>
                <a:latin typeface="Carlito"/>
                <a:cs typeface="Carlito"/>
              </a:rPr>
              <a:t>S</a:t>
            </a:r>
            <a:r>
              <a:rPr sz="2000" b="1" spc="-30" dirty="0">
                <a:solidFill>
                  <a:srgbClr val="0070C0"/>
                </a:solidFill>
                <a:latin typeface="Carlito"/>
                <a:cs typeface="Carlito"/>
              </a:rPr>
              <a:t>AC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1387" y="2232596"/>
            <a:ext cx="149013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70C0"/>
                </a:solidFill>
                <a:latin typeface="Carlito"/>
                <a:cs typeface="Carlito"/>
              </a:rPr>
              <a:t>6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27254" y="1540257"/>
            <a:ext cx="829733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7030A0"/>
                </a:solidFill>
                <a:latin typeface="Carlito"/>
                <a:cs typeface="Carlito"/>
              </a:rPr>
              <a:t>S</a:t>
            </a:r>
            <a:r>
              <a:rPr sz="2000" b="1" spc="-30" dirty="0">
                <a:solidFill>
                  <a:srgbClr val="7030A0"/>
                </a:solidFill>
                <a:latin typeface="Carlito"/>
                <a:cs typeface="Carlito"/>
              </a:rPr>
              <a:t>AC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604587" y="1688083"/>
            <a:ext cx="149013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7030A0"/>
                </a:solidFill>
                <a:latin typeface="Carlito"/>
                <a:cs typeface="Carlito"/>
              </a:rPr>
              <a:t>7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756987" y="1845057"/>
            <a:ext cx="932552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66"/>
                </a:solidFill>
                <a:latin typeface="Carlito"/>
                <a:cs typeface="Carlito"/>
              </a:rPr>
              <a:t>L</a:t>
            </a:r>
            <a:r>
              <a:rPr sz="2000" b="1" spc="-30" dirty="0">
                <a:solidFill>
                  <a:srgbClr val="FF0066"/>
                </a:solidFill>
                <a:latin typeface="Carlito"/>
                <a:cs typeface="Carlito"/>
              </a:rPr>
              <a:t>AC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4474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1056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Long </a:t>
            </a:r>
            <a:r>
              <a:rPr sz="3600" b="1" spc="-10" dirty="0"/>
              <a:t>Run </a:t>
            </a:r>
            <a:r>
              <a:rPr sz="3600" b="1" spc="-55" dirty="0"/>
              <a:t>Average </a:t>
            </a:r>
            <a:r>
              <a:rPr sz="3600" b="1" spc="-15" dirty="0"/>
              <a:t>Cost</a:t>
            </a:r>
            <a:r>
              <a:rPr sz="3600" b="1" spc="15" dirty="0"/>
              <a:t> </a:t>
            </a:r>
            <a:r>
              <a:rPr sz="3600" b="1" spc="-5" dirty="0"/>
              <a:t>Curve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46980"/>
            <a:ext cx="68333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9787" y="1162283"/>
            <a:ext cx="11270827" cy="352724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635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Carlito"/>
                <a:cs typeface="Carlito"/>
              </a:rPr>
              <a:t>Long Run </a:t>
            </a:r>
            <a:r>
              <a:rPr sz="2800" b="1" spc="-15" dirty="0">
                <a:latin typeface="Carlito"/>
                <a:cs typeface="Carlito"/>
              </a:rPr>
              <a:t>Cost </a:t>
            </a:r>
            <a:r>
              <a:rPr sz="2800" b="1" spc="-5" dirty="0">
                <a:latin typeface="Carlito"/>
                <a:cs typeface="Carlito"/>
              </a:rPr>
              <a:t>Curve depicts the Functional  </a:t>
            </a:r>
            <a:r>
              <a:rPr sz="2800" b="1" spc="-10" dirty="0">
                <a:latin typeface="Carlito"/>
                <a:cs typeface="Carlito"/>
              </a:rPr>
              <a:t>relationship between </a:t>
            </a:r>
            <a:r>
              <a:rPr sz="2800" b="1" spc="-5" dirty="0">
                <a:latin typeface="Carlito"/>
                <a:cs typeface="Carlito"/>
              </a:rPr>
              <a:t>Output </a:t>
            </a:r>
            <a:r>
              <a:rPr sz="2800" b="1" dirty="0">
                <a:latin typeface="Carlito"/>
                <a:cs typeface="Carlito"/>
              </a:rPr>
              <a:t>&amp; </a:t>
            </a:r>
            <a:r>
              <a:rPr sz="2800" b="1" spc="-5" dirty="0">
                <a:latin typeface="Carlito"/>
                <a:cs typeface="Carlito"/>
              </a:rPr>
              <a:t>the Long Run </a:t>
            </a:r>
            <a:r>
              <a:rPr sz="2800" b="1" spc="-20" dirty="0">
                <a:latin typeface="Carlito"/>
                <a:cs typeface="Carlito"/>
              </a:rPr>
              <a:t>Cost  </a:t>
            </a:r>
            <a:r>
              <a:rPr sz="2800" b="1" spc="-5" dirty="0">
                <a:latin typeface="Carlito"/>
                <a:cs typeface="Carlito"/>
              </a:rPr>
              <a:t>of </a:t>
            </a:r>
            <a:r>
              <a:rPr sz="2800" b="1" spc="-10" dirty="0">
                <a:latin typeface="Carlito"/>
                <a:cs typeface="Carlito"/>
              </a:rPr>
              <a:t>Production.</a:t>
            </a:r>
            <a:endParaRPr sz="2800" dirty="0">
              <a:latin typeface="Carlito"/>
              <a:cs typeface="Carlito"/>
            </a:endParaRPr>
          </a:p>
          <a:p>
            <a:pPr marL="355600" marR="5715" indent="-342900" algn="just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It </a:t>
            </a:r>
            <a:r>
              <a:rPr sz="2800" b="1" spc="-15" dirty="0">
                <a:latin typeface="Carlito"/>
                <a:cs typeface="Carlito"/>
              </a:rPr>
              <a:t>envelopes </a:t>
            </a: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10" dirty="0">
                <a:latin typeface="Carlito"/>
                <a:cs typeface="Carlito"/>
              </a:rPr>
              <a:t>set </a:t>
            </a:r>
            <a:r>
              <a:rPr sz="2800" b="1" spc="-5" dirty="0">
                <a:latin typeface="Carlito"/>
                <a:cs typeface="Carlito"/>
              </a:rPr>
              <a:t>of U-Shaped Short-Run  </a:t>
            </a:r>
            <a:r>
              <a:rPr sz="2800" b="1" spc="-30" dirty="0">
                <a:latin typeface="Carlito"/>
                <a:cs typeface="Carlito"/>
              </a:rPr>
              <a:t>Average </a:t>
            </a:r>
            <a:r>
              <a:rPr sz="2800" b="1" spc="-15" dirty="0">
                <a:latin typeface="Carlito"/>
                <a:cs typeface="Carlito"/>
              </a:rPr>
              <a:t>Cost  </a:t>
            </a:r>
            <a:r>
              <a:rPr sz="2800" b="1" spc="-5" dirty="0">
                <a:latin typeface="Carlito"/>
                <a:cs typeface="Carlito"/>
              </a:rPr>
              <a:t>Curves Corresponding </a:t>
            </a:r>
            <a:r>
              <a:rPr sz="2800" b="1" spc="-10" dirty="0">
                <a:latin typeface="Carlito"/>
                <a:cs typeface="Carlito"/>
              </a:rPr>
              <a:t>to </a:t>
            </a:r>
            <a:r>
              <a:rPr sz="2800" b="1" spc="-15" dirty="0">
                <a:latin typeface="Carlito"/>
                <a:cs typeface="Carlito"/>
              </a:rPr>
              <a:t>different  </a:t>
            </a:r>
            <a:r>
              <a:rPr sz="2800" b="1" spc="-10" dirty="0">
                <a:latin typeface="Carlito"/>
                <a:cs typeface="Carlito"/>
              </a:rPr>
              <a:t>Plant </a:t>
            </a:r>
            <a:r>
              <a:rPr sz="2800" b="1" spc="-15" dirty="0">
                <a:latin typeface="Carlito"/>
                <a:cs typeface="Carlito"/>
              </a:rPr>
              <a:t>Sizes.</a:t>
            </a:r>
            <a:endParaRPr sz="2800" dirty="0">
              <a:latin typeface="Carlito"/>
              <a:cs typeface="Carlito"/>
            </a:endParaRPr>
          </a:p>
          <a:p>
            <a:pPr marL="354965" marR="5080" indent="-342900" algn="just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Carlito"/>
                <a:cs typeface="Carlito"/>
              </a:rPr>
              <a:t>LRAC </a:t>
            </a:r>
            <a:r>
              <a:rPr sz="2800" b="1" spc="-5" dirty="0">
                <a:latin typeface="Carlito"/>
                <a:cs typeface="Carlito"/>
              </a:rPr>
              <a:t>Curve is </a:t>
            </a:r>
            <a:r>
              <a:rPr sz="2800" b="1" spc="-30" dirty="0">
                <a:latin typeface="Carlito"/>
                <a:cs typeface="Carlito"/>
              </a:rPr>
              <a:t>“U-Shaped”, </a:t>
            </a:r>
            <a:r>
              <a:rPr sz="2800" b="1" spc="-10" dirty="0">
                <a:latin typeface="Carlito"/>
                <a:cs typeface="Carlito"/>
              </a:rPr>
              <a:t>reflecting Economies </a:t>
            </a:r>
            <a:r>
              <a:rPr sz="2800" b="1" spc="-5" dirty="0">
                <a:latin typeface="Carlito"/>
                <a:cs typeface="Carlito"/>
              </a:rPr>
              <a:t>of  </a:t>
            </a:r>
            <a:r>
              <a:rPr sz="2800" b="1" spc="-10" dirty="0">
                <a:latin typeface="Carlito"/>
                <a:cs typeface="Carlito"/>
              </a:rPr>
              <a:t>Scale </a:t>
            </a:r>
            <a:r>
              <a:rPr sz="2800" b="1" spc="-5" dirty="0">
                <a:latin typeface="Carlito"/>
                <a:cs typeface="Carlito"/>
              </a:rPr>
              <a:t>(or </a:t>
            </a:r>
            <a:r>
              <a:rPr sz="2800" b="1" spc="-10" dirty="0">
                <a:latin typeface="Carlito"/>
                <a:cs typeface="Carlito"/>
              </a:rPr>
              <a:t>Increasing </a:t>
            </a:r>
            <a:r>
              <a:rPr sz="2800" b="1" spc="-15" dirty="0">
                <a:latin typeface="Carlito"/>
                <a:cs typeface="Carlito"/>
              </a:rPr>
              <a:t>Returns  </a:t>
            </a:r>
            <a:r>
              <a:rPr sz="2800" b="1" spc="-10" dirty="0">
                <a:latin typeface="Carlito"/>
                <a:cs typeface="Carlito"/>
              </a:rPr>
              <a:t>to Scale) </a:t>
            </a:r>
            <a:r>
              <a:rPr sz="2800" b="1" dirty="0">
                <a:latin typeface="Carlito"/>
                <a:cs typeface="Carlito"/>
              </a:rPr>
              <a:t>when  </a:t>
            </a:r>
            <a:r>
              <a:rPr sz="2800" b="1" spc="-15" dirty="0">
                <a:latin typeface="Carlito"/>
                <a:cs typeface="Carlito"/>
              </a:rPr>
              <a:t>Negatively </a:t>
            </a:r>
            <a:r>
              <a:rPr sz="2800" b="1" spc="-5" dirty="0">
                <a:latin typeface="Carlito"/>
                <a:cs typeface="Carlito"/>
              </a:rPr>
              <a:t>Sloped and Diseconomies of </a:t>
            </a:r>
            <a:r>
              <a:rPr sz="2800" b="1" spc="-15" dirty="0">
                <a:latin typeface="Carlito"/>
                <a:cs typeface="Carlito"/>
              </a:rPr>
              <a:t>Scale </a:t>
            </a:r>
            <a:r>
              <a:rPr sz="2800" b="1" spc="-5" dirty="0">
                <a:latin typeface="Carlito"/>
                <a:cs typeface="Carlito"/>
              </a:rPr>
              <a:t>(or  </a:t>
            </a:r>
            <a:r>
              <a:rPr sz="2800" b="1" spc="-10" dirty="0">
                <a:latin typeface="Carlito"/>
                <a:cs typeface="Carlito"/>
              </a:rPr>
              <a:t>Decreasing </a:t>
            </a:r>
            <a:r>
              <a:rPr sz="2800" b="1" spc="-15" dirty="0">
                <a:latin typeface="Carlito"/>
                <a:cs typeface="Carlito"/>
              </a:rPr>
              <a:t>Returns  </a:t>
            </a:r>
            <a:r>
              <a:rPr sz="2800" b="1" spc="-10" dirty="0">
                <a:latin typeface="Carlito"/>
                <a:cs typeface="Carlito"/>
              </a:rPr>
              <a:t>to Scale) </a:t>
            </a:r>
            <a:r>
              <a:rPr sz="2800" b="1" dirty="0">
                <a:latin typeface="Carlito"/>
                <a:cs typeface="Carlito"/>
              </a:rPr>
              <a:t>when </a:t>
            </a:r>
            <a:r>
              <a:rPr sz="2800" b="1" spc="-10" dirty="0">
                <a:latin typeface="Carlito"/>
                <a:cs typeface="Carlito"/>
              </a:rPr>
              <a:t>Positively  </a:t>
            </a:r>
            <a:r>
              <a:rPr sz="2800" b="1" spc="-5" dirty="0">
                <a:latin typeface="Carlito"/>
                <a:cs typeface="Carlito"/>
              </a:rPr>
              <a:t>Sloped.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7831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56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Long </a:t>
            </a:r>
            <a:r>
              <a:rPr sz="3600" b="1" spc="-10" dirty="0"/>
              <a:t>Run </a:t>
            </a:r>
            <a:r>
              <a:rPr sz="3600" b="1" spc="-55" dirty="0"/>
              <a:t>Average </a:t>
            </a:r>
            <a:r>
              <a:rPr sz="3600" b="1" spc="-15" dirty="0"/>
              <a:t>Cost</a:t>
            </a:r>
            <a:r>
              <a:rPr sz="3600" b="1" spc="15" dirty="0"/>
              <a:t> </a:t>
            </a:r>
            <a:r>
              <a:rPr sz="3600" b="1" spc="-5" dirty="0"/>
              <a:t>Curve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510" y="1453388"/>
            <a:ext cx="11371580" cy="3665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</a:tabLst>
            </a:pPr>
            <a:r>
              <a:rPr sz="2800" b="1" spc="-25" dirty="0">
                <a:latin typeface="Carlito"/>
                <a:cs typeface="Carlito"/>
              </a:rPr>
              <a:t>Every </a:t>
            </a:r>
            <a:r>
              <a:rPr sz="2800" b="1" spc="-20" dirty="0">
                <a:latin typeface="Carlito"/>
                <a:cs typeface="Carlito"/>
              </a:rPr>
              <a:t>Point </a:t>
            </a:r>
            <a:r>
              <a:rPr sz="2800" b="1" dirty="0">
                <a:latin typeface="Carlito"/>
                <a:cs typeface="Carlito"/>
              </a:rPr>
              <a:t>on the </a:t>
            </a:r>
            <a:r>
              <a:rPr sz="2800" b="1" spc="-5" dirty="0">
                <a:latin typeface="Carlito"/>
                <a:cs typeface="Carlito"/>
              </a:rPr>
              <a:t>Long </a:t>
            </a:r>
            <a:r>
              <a:rPr sz="2800" b="1" dirty="0">
                <a:latin typeface="Carlito"/>
                <a:cs typeface="Carlito"/>
              </a:rPr>
              <a:t>Run </a:t>
            </a:r>
            <a:r>
              <a:rPr sz="2800" b="1" spc="-35" dirty="0">
                <a:latin typeface="Carlito"/>
                <a:cs typeface="Carlito"/>
              </a:rPr>
              <a:t>Average </a:t>
            </a:r>
            <a:r>
              <a:rPr sz="2800" b="1" spc="-20" dirty="0">
                <a:latin typeface="Carlito"/>
                <a:cs typeface="Carlito"/>
              </a:rPr>
              <a:t>Cost  </a:t>
            </a:r>
            <a:r>
              <a:rPr sz="2800" b="1" spc="-5" dirty="0">
                <a:latin typeface="Carlito"/>
                <a:cs typeface="Carlito"/>
              </a:rPr>
              <a:t>Curve </a:t>
            </a:r>
            <a:r>
              <a:rPr sz="2800" b="1" dirty="0">
                <a:latin typeface="Carlito"/>
                <a:cs typeface="Carlito"/>
              </a:rPr>
              <a:t>is a </a:t>
            </a:r>
            <a:r>
              <a:rPr sz="2800" b="1" spc="-40" dirty="0">
                <a:latin typeface="Carlito"/>
                <a:cs typeface="Carlito"/>
              </a:rPr>
              <a:t>Tangency </a:t>
            </a:r>
            <a:r>
              <a:rPr sz="2800" b="1" spc="-20" dirty="0">
                <a:latin typeface="Carlito"/>
                <a:cs typeface="Carlito"/>
              </a:rPr>
              <a:t>Point </a:t>
            </a:r>
            <a:r>
              <a:rPr sz="2800" b="1" spc="-5" dirty="0">
                <a:latin typeface="Carlito"/>
                <a:cs typeface="Carlito"/>
              </a:rPr>
              <a:t>with </a:t>
            </a:r>
            <a:r>
              <a:rPr sz="2800" b="1" dirty="0">
                <a:latin typeface="Carlito"/>
                <a:cs typeface="Carlito"/>
              </a:rPr>
              <a:t>some Short Run  </a:t>
            </a:r>
            <a:r>
              <a:rPr sz="2800" b="1" spc="-20" dirty="0">
                <a:latin typeface="Carlito"/>
                <a:cs typeface="Carlito"/>
              </a:rPr>
              <a:t>AC</a:t>
            </a:r>
            <a:r>
              <a:rPr sz="2800" b="1" spc="-5" dirty="0">
                <a:latin typeface="Carlito"/>
                <a:cs typeface="Carlito"/>
              </a:rPr>
              <a:t> Curve.</a:t>
            </a:r>
            <a:endParaRPr sz="2800" dirty="0">
              <a:latin typeface="Carlito"/>
              <a:cs typeface="Carlito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6235" algn="l"/>
              </a:tabLst>
            </a:pPr>
            <a:r>
              <a:rPr sz="2800" b="1" spc="-15" dirty="0">
                <a:latin typeface="Carlito"/>
                <a:cs typeface="Carlito"/>
              </a:rPr>
              <a:t>LAC </a:t>
            </a:r>
            <a:r>
              <a:rPr sz="2800" b="1" spc="-5" dirty="0">
                <a:latin typeface="Carlito"/>
                <a:cs typeface="Carlito"/>
              </a:rPr>
              <a:t>Curve </a:t>
            </a:r>
            <a:r>
              <a:rPr sz="2800" b="1" dirty="0">
                <a:latin typeface="Carlito"/>
                <a:cs typeface="Carlito"/>
              </a:rPr>
              <a:t>is not a </a:t>
            </a:r>
            <a:r>
              <a:rPr sz="2800" b="1" spc="-50" dirty="0">
                <a:latin typeface="Carlito"/>
                <a:cs typeface="Carlito"/>
              </a:rPr>
              <a:t>Tangent </a:t>
            </a:r>
            <a:r>
              <a:rPr sz="2800" b="1" spc="-25" dirty="0">
                <a:latin typeface="Carlito"/>
                <a:cs typeface="Carlito"/>
              </a:rPr>
              <a:t>to </a:t>
            </a:r>
            <a:r>
              <a:rPr sz="2800" b="1" dirty="0">
                <a:latin typeface="Carlito"/>
                <a:cs typeface="Carlito"/>
              </a:rPr>
              <a:t>the minimum  </a:t>
            </a:r>
            <a:r>
              <a:rPr sz="2800" b="1" spc="-10" dirty="0">
                <a:latin typeface="Carlito"/>
                <a:cs typeface="Carlito"/>
              </a:rPr>
              <a:t>points </a:t>
            </a:r>
            <a:r>
              <a:rPr sz="2800" b="1" dirty="0">
                <a:latin typeface="Carlito"/>
                <a:cs typeface="Carlito"/>
              </a:rPr>
              <a:t>of </a:t>
            </a: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25" dirty="0">
                <a:latin typeface="Carlito"/>
                <a:cs typeface="Carlito"/>
              </a:rPr>
              <a:t>SAC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Curves.</a:t>
            </a:r>
            <a:endParaRPr sz="2800" dirty="0">
              <a:latin typeface="Carlito"/>
              <a:cs typeface="Carlito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Carlito"/>
                <a:cs typeface="Carlito"/>
              </a:rPr>
              <a:t>LAC </a:t>
            </a:r>
            <a:r>
              <a:rPr sz="2800" b="1" dirty="0">
                <a:latin typeface="Carlito"/>
                <a:cs typeface="Carlito"/>
              </a:rPr>
              <a:t>Curve is </a:t>
            </a:r>
            <a:r>
              <a:rPr sz="2800" b="1" spc="-5" dirty="0">
                <a:latin typeface="Carlito"/>
                <a:cs typeface="Carlito"/>
              </a:rPr>
              <a:t>called </a:t>
            </a:r>
            <a:r>
              <a:rPr sz="2800" b="1" dirty="0">
                <a:latin typeface="Carlito"/>
                <a:cs typeface="Carlito"/>
              </a:rPr>
              <a:t>as “Planning </a:t>
            </a:r>
            <a:r>
              <a:rPr sz="2800" b="1" spc="-5" dirty="0">
                <a:latin typeface="Carlito"/>
                <a:cs typeface="Carlito"/>
              </a:rPr>
              <a:t>Curve” </a:t>
            </a:r>
            <a:r>
              <a:rPr sz="2800" b="1" dirty="0">
                <a:latin typeface="Carlito"/>
                <a:cs typeface="Carlito"/>
              </a:rPr>
              <a:t>as a  </a:t>
            </a:r>
            <a:r>
              <a:rPr sz="2800" b="1" spc="-5" dirty="0">
                <a:latin typeface="Carlito"/>
                <a:cs typeface="Carlito"/>
              </a:rPr>
              <a:t>Firm Plans </a:t>
            </a:r>
            <a:r>
              <a:rPr sz="2800" b="1" spc="-25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Produce </a:t>
            </a:r>
            <a:r>
              <a:rPr sz="2800" b="1" spc="-25" dirty="0">
                <a:latin typeface="Carlito"/>
                <a:cs typeface="Carlito"/>
              </a:rPr>
              <a:t>any </a:t>
            </a:r>
            <a:r>
              <a:rPr sz="2800" b="1" dirty="0">
                <a:latin typeface="Carlito"/>
                <a:cs typeface="Carlito"/>
              </a:rPr>
              <a:t>Output in the </a:t>
            </a:r>
            <a:r>
              <a:rPr sz="2800" b="1" spc="-5" dirty="0">
                <a:latin typeface="Carlito"/>
                <a:cs typeface="Carlito"/>
              </a:rPr>
              <a:t>Long  </a:t>
            </a:r>
            <a:r>
              <a:rPr sz="2800" b="1" dirty="0">
                <a:latin typeface="Carlito"/>
                <a:cs typeface="Carlito"/>
              </a:rPr>
              <a:t>Run </a:t>
            </a:r>
            <a:r>
              <a:rPr sz="2800" b="1" spc="-5" dirty="0">
                <a:latin typeface="Carlito"/>
                <a:cs typeface="Carlito"/>
              </a:rPr>
              <a:t>by choosing </a:t>
            </a:r>
            <a:r>
              <a:rPr sz="2800" b="1" dirty="0">
                <a:latin typeface="Carlito"/>
                <a:cs typeface="Carlito"/>
              </a:rPr>
              <a:t>a </a:t>
            </a:r>
            <a:r>
              <a:rPr sz="2800" b="1" spc="-5" dirty="0">
                <a:latin typeface="Carlito"/>
                <a:cs typeface="Carlito"/>
              </a:rPr>
              <a:t>Plant </a:t>
            </a:r>
            <a:r>
              <a:rPr sz="2800" b="1" dirty="0">
                <a:latin typeface="Carlito"/>
                <a:cs typeface="Carlito"/>
              </a:rPr>
              <a:t>on </a:t>
            </a: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dirty="0">
                <a:latin typeface="Carlito"/>
                <a:cs typeface="Carlito"/>
              </a:rPr>
              <a:t>Long Run  </a:t>
            </a:r>
            <a:r>
              <a:rPr sz="2800" b="1" spc="-35" dirty="0">
                <a:latin typeface="Carlito"/>
                <a:cs typeface="Carlito"/>
              </a:rPr>
              <a:t>Average </a:t>
            </a:r>
            <a:r>
              <a:rPr sz="2800" b="1" spc="-10" dirty="0">
                <a:latin typeface="Carlito"/>
                <a:cs typeface="Carlito"/>
              </a:rPr>
              <a:t>Cost </a:t>
            </a:r>
            <a:r>
              <a:rPr sz="2800" b="1" spc="-5" dirty="0">
                <a:latin typeface="Carlito"/>
                <a:cs typeface="Carlito"/>
              </a:rPr>
              <a:t>Curve corresponding </a:t>
            </a:r>
            <a:r>
              <a:rPr sz="2800" b="1" spc="-25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the</a:t>
            </a:r>
            <a:r>
              <a:rPr sz="2800" b="1" spc="43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given</a:t>
            </a:r>
            <a:r>
              <a:rPr lang="en-US" sz="2800" b="1" spc="-10" dirty="0">
                <a:latin typeface="Carlito"/>
                <a:cs typeface="Carlito"/>
              </a:rPr>
              <a:t> output.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0506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7955-A965-4B6B-A623-499F780A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2267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900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Run Cost Curve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costs are variable in the long run. There is only AVC in LR, since all factors are variable. Long Run Cost Curve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Economies of Scale</a:t>
            </a: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Economies of scale are the cost advantages that a firm obtains due to expansion. Diseconomies is the opposite.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types: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Pecuniary Economies of Scale</a:t>
            </a: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Paying low prices because of buying in large Quantity. 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2.Real Economies of Scale</a:t>
            </a: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Refers to reduction in physical quantities of input , per unit of output when the size of the firm increases, as a result input cost minimized.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Economies</a:t>
            </a: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is a condition which brings about a decrease in LRAC of the firm because of changes happening within the firm. External Economies: It is a condition which brings about a decrease in LRAC of the firm because of changes happening outside the firm. E.g. Taxation policies of government Diseconomies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84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591-0997-4669-A191-9A0693D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 cost curve</a:t>
            </a:r>
            <a:endParaRPr lang="en-IN" dirty="0"/>
          </a:p>
        </p:txBody>
      </p:sp>
      <p:pic>
        <p:nvPicPr>
          <p:cNvPr id="3074" name="Picture 2" descr="Long‐Run Costs">
            <a:extLst>
              <a:ext uri="{FF2B5EF4-FFF2-40B4-BE49-F238E27FC236}">
                <a16:creationId xmlns:a16="http://schemas.microsoft.com/office/drawing/2014/main" id="{44CA7679-AD02-4DD8-88CA-32BE945EDB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3" y="1851378"/>
            <a:ext cx="7947378" cy="435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5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sz="3200"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sp>
        <p:nvSpPr>
          <p:cNvPr id="7" name="object 3"/>
          <p:cNvSpPr txBox="1">
            <a:spLocks noGrp="1"/>
          </p:cNvSpPr>
          <p:nvPr>
            <p:ph idx="1"/>
          </p:nvPr>
        </p:nvSpPr>
        <p:spPr>
          <a:xfrm>
            <a:off x="454596" y="1351697"/>
            <a:ext cx="8596668" cy="574965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68300" marR="17780" indent="-343535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68935" algn="l"/>
              </a:tabLst>
            </a:pPr>
            <a:r>
              <a:rPr sz="16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6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 </a:t>
            </a:r>
            <a:r>
              <a:rPr sz="16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sz="1600" b="1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refers </a:t>
            </a:r>
            <a:r>
              <a:rPr sz="16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6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Mathematical  relation between Cost </a:t>
            </a:r>
            <a:r>
              <a:rPr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 </a:t>
            </a:r>
            <a:r>
              <a:rPr sz="16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6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16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various Determinants </a:t>
            </a:r>
            <a:r>
              <a:rPr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1600" b="1" spc="-5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Costs.</a:t>
            </a:r>
            <a:endParaRPr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6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</a:t>
            </a:r>
            <a:r>
              <a:rPr sz="1600" b="1" spc="4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f(Q,</a:t>
            </a:r>
            <a:r>
              <a:rPr sz="1600" b="1" spc="-19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T, </a:t>
            </a:r>
            <a:r>
              <a:rPr sz="1600" b="1" spc="-4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1600" b="1" spc="-60" baseline="-2096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1600" b="1" spc="-4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1600" b="1" spc="13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K)</a:t>
            </a:r>
            <a:endParaRPr lang="en-US" sz="1600" b="1" spc="-5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65"/>
              </a:spcBef>
              <a:buNone/>
            </a:pPr>
            <a:endParaRPr lang="en-US" sz="1600" b="1" spc="-5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65"/>
              </a:spcBef>
              <a:buNone/>
            </a:pPr>
            <a:r>
              <a:rPr lang="en-US" sz="16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lnSpc>
                <a:spcPct val="100000"/>
              </a:lnSpc>
              <a:spcBef>
                <a:spcPts val="365"/>
              </a:spcBef>
              <a:buNone/>
            </a:pPr>
            <a:endParaRPr lang="en-US" sz="1600" b="1" spc="-5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sz="1600" b="1" spc="-6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sz="16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Cost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30480" indent="0" algn="just">
              <a:lnSpc>
                <a:spcPts val="4220"/>
              </a:lnSpc>
              <a:spcBef>
                <a:spcPts val="204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en-US" sz="16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Quantity Produced i.e.</a:t>
            </a:r>
            <a:r>
              <a:rPr lang="en-US" sz="1600" b="1" spc="-10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</a:p>
          <a:p>
            <a:pPr marL="0" marR="30480" indent="0" algn="just">
              <a:lnSpc>
                <a:spcPts val="4220"/>
              </a:lnSpc>
              <a:spcBef>
                <a:spcPts val="204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=</a:t>
            </a:r>
            <a:r>
              <a:rPr lang="en-US" sz="16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465" marR="3124835" indent="0" algn="just">
              <a:lnSpc>
                <a:spcPts val="4220"/>
              </a:lnSpc>
              <a:spcBef>
                <a:spcPts val="10"/>
              </a:spcBef>
              <a:buNone/>
            </a:pPr>
            <a:r>
              <a:rPr lang="en-US" sz="1600" b="1" spc="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spc="30" baseline="-2116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Factor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Price </a:t>
            </a:r>
          </a:p>
          <a:p>
            <a:pPr marL="37465" marR="3124835" indent="0" algn="just">
              <a:lnSpc>
                <a:spcPts val="4220"/>
              </a:lnSpc>
              <a:spcBef>
                <a:spcPts val="1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en-US" sz="16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Capital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endParaRPr lang="en-US" sz="2000" b="1" spc="-5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endParaRPr lang="en-US" sz="2000" b="1" spc="-5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4029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3662" y="776683"/>
            <a:ext cx="59628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5" dirty="0"/>
              <a:t>Cost</a:t>
            </a:r>
            <a:r>
              <a:rPr sz="4000" b="1" spc="-105" dirty="0"/>
              <a:t> </a:t>
            </a:r>
            <a:r>
              <a:rPr sz="4000" b="1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29506" y="1405060"/>
            <a:ext cx="6422335" cy="3338619"/>
            <a:chOff x="1122724" y="1417637"/>
            <a:chExt cx="5455876" cy="3690233"/>
          </a:xfrm>
        </p:grpSpPr>
        <p:sp>
          <p:nvSpPr>
            <p:cNvPr id="4" name="object 4"/>
            <p:cNvSpPr/>
            <p:nvPr/>
          </p:nvSpPr>
          <p:spPr>
            <a:xfrm>
              <a:off x="2565654" y="1417637"/>
              <a:ext cx="2006600" cy="1441450"/>
            </a:xfrm>
            <a:custGeom>
              <a:avLst/>
              <a:gdLst/>
              <a:ahLst/>
              <a:cxnLst/>
              <a:rect l="l" t="t" r="r" b="b"/>
              <a:pathLst>
                <a:path w="2006600" h="1441450">
                  <a:moveTo>
                    <a:pt x="2006345" y="0"/>
                  </a:moveTo>
                  <a:lnTo>
                    <a:pt x="0" y="1441284"/>
                  </a:lnTo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5654" y="2657538"/>
              <a:ext cx="219710" cy="201930"/>
            </a:xfrm>
            <a:custGeom>
              <a:avLst/>
              <a:gdLst/>
              <a:ahLst/>
              <a:cxnLst/>
              <a:rect l="l" t="t" r="r" b="b"/>
              <a:pathLst>
                <a:path w="219710" h="201930">
                  <a:moveTo>
                    <a:pt x="219557" y="180505"/>
                  </a:moveTo>
                  <a:lnTo>
                    <a:pt x="0" y="201383"/>
                  </a:lnTo>
                  <a:lnTo>
                    <a:pt x="89903" y="0"/>
                  </a:lnTo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0" y="1417637"/>
              <a:ext cx="2006600" cy="1441450"/>
            </a:xfrm>
            <a:custGeom>
              <a:avLst/>
              <a:gdLst/>
              <a:ahLst/>
              <a:cxnLst/>
              <a:rect l="l" t="t" r="r" b="b"/>
              <a:pathLst>
                <a:path w="2006600" h="1441450">
                  <a:moveTo>
                    <a:pt x="0" y="0"/>
                  </a:moveTo>
                  <a:lnTo>
                    <a:pt x="2006345" y="1441284"/>
                  </a:lnTo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58788" y="2657538"/>
              <a:ext cx="219710" cy="201930"/>
            </a:xfrm>
            <a:custGeom>
              <a:avLst/>
              <a:gdLst/>
              <a:ahLst/>
              <a:cxnLst/>
              <a:rect l="l" t="t" r="r" b="b"/>
              <a:pathLst>
                <a:path w="219709" h="201930">
                  <a:moveTo>
                    <a:pt x="0" y="180505"/>
                  </a:moveTo>
                  <a:lnTo>
                    <a:pt x="219557" y="201383"/>
                  </a:lnTo>
                  <a:lnTo>
                    <a:pt x="129654" y="0"/>
                  </a:lnTo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2724" y="3042766"/>
              <a:ext cx="2788503" cy="2065104"/>
            </a:xfrm>
            <a:custGeom>
              <a:avLst/>
              <a:gdLst/>
              <a:ahLst/>
              <a:cxnLst/>
              <a:rect l="l" t="t" r="r" b="b"/>
              <a:pathLst>
                <a:path w="3276600" h="3429000">
                  <a:moveTo>
                    <a:pt x="2730487" y="0"/>
                  </a:moveTo>
                  <a:lnTo>
                    <a:pt x="546112" y="0"/>
                  </a:lnTo>
                  <a:lnTo>
                    <a:pt x="498991" y="2004"/>
                  </a:lnTo>
                  <a:lnTo>
                    <a:pt x="452983" y="7908"/>
                  </a:lnTo>
                  <a:lnTo>
                    <a:pt x="408252" y="17549"/>
                  </a:lnTo>
                  <a:lnTo>
                    <a:pt x="364963" y="30761"/>
                  </a:lnTo>
                  <a:lnTo>
                    <a:pt x="323278" y="47381"/>
                  </a:lnTo>
                  <a:lnTo>
                    <a:pt x="283361" y="67245"/>
                  </a:lnTo>
                  <a:lnTo>
                    <a:pt x="245378" y="90190"/>
                  </a:lnTo>
                  <a:lnTo>
                    <a:pt x="209491" y="116051"/>
                  </a:lnTo>
                  <a:lnTo>
                    <a:pt x="175865" y="144664"/>
                  </a:lnTo>
                  <a:lnTo>
                    <a:pt x="144664" y="175865"/>
                  </a:lnTo>
                  <a:lnTo>
                    <a:pt x="116051" y="209491"/>
                  </a:lnTo>
                  <a:lnTo>
                    <a:pt x="90190" y="245378"/>
                  </a:lnTo>
                  <a:lnTo>
                    <a:pt x="67245" y="283361"/>
                  </a:lnTo>
                  <a:lnTo>
                    <a:pt x="47381" y="323278"/>
                  </a:lnTo>
                  <a:lnTo>
                    <a:pt x="30761" y="364963"/>
                  </a:lnTo>
                  <a:lnTo>
                    <a:pt x="17549" y="408252"/>
                  </a:lnTo>
                  <a:lnTo>
                    <a:pt x="7908" y="452983"/>
                  </a:lnTo>
                  <a:lnTo>
                    <a:pt x="2004" y="498991"/>
                  </a:lnTo>
                  <a:lnTo>
                    <a:pt x="0" y="546112"/>
                  </a:lnTo>
                  <a:lnTo>
                    <a:pt x="0" y="2882887"/>
                  </a:lnTo>
                  <a:lnTo>
                    <a:pt x="2004" y="2930008"/>
                  </a:lnTo>
                  <a:lnTo>
                    <a:pt x="7908" y="2976016"/>
                  </a:lnTo>
                  <a:lnTo>
                    <a:pt x="17549" y="3020747"/>
                  </a:lnTo>
                  <a:lnTo>
                    <a:pt x="30761" y="3064036"/>
                  </a:lnTo>
                  <a:lnTo>
                    <a:pt x="47381" y="3105721"/>
                  </a:lnTo>
                  <a:lnTo>
                    <a:pt x="67245" y="3145638"/>
                  </a:lnTo>
                  <a:lnTo>
                    <a:pt x="90190" y="3183621"/>
                  </a:lnTo>
                  <a:lnTo>
                    <a:pt x="116051" y="3219508"/>
                  </a:lnTo>
                  <a:lnTo>
                    <a:pt x="144664" y="3253134"/>
                  </a:lnTo>
                  <a:lnTo>
                    <a:pt x="175865" y="3284335"/>
                  </a:lnTo>
                  <a:lnTo>
                    <a:pt x="209491" y="3312948"/>
                  </a:lnTo>
                  <a:lnTo>
                    <a:pt x="245378" y="3338809"/>
                  </a:lnTo>
                  <a:lnTo>
                    <a:pt x="283361" y="3361754"/>
                  </a:lnTo>
                  <a:lnTo>
                    <a:pt x="323278" y="3381618"/>
                  </a:lnTo>
                  <a:lnTo>
                    <a:pt x="364963" y="3398238"/>
                  </a:lnTo>
                  <a:lnTo>
                    <a:pt x="408252" y="3411450"/>
                  </a:lnTo>
                  <a:lnTo>
                    <a:pt x="452983" y="3421091"/>
                  </a:lnTo>
                  <a:lnTo>
                    <a:pt x="498991" y="3426995"/>
                  </a:lnTo>
                  <a:lnTo>
                    <a:pt x="546112" y="3429000"/>
                  </a:lnTo>
                  <a:lnTo>
                    <a:pt x="2730487" y="3429000"/>
                  </a:lnTo>
                  <a:lnTo>
                    <a:pt x="2777608" y="3426995"/>
                  </a:lnTo>
                  <a:lnTo>
                    <a:pt x="2823616" y="3421091"/>
                  </a:lnTo>
                  <a:lnTo>
                    <a:pt x="2868347" y="3411450"/>
                  </a:lnTo>
                  <a:lnTo>
                    <a:pt x="2911636" y="3398238"/>
                  </a:lnTo>
                  <a:lnTo>
                    <a:pt x="2953321" y="3381618"/>
                  </a:lnTo>
                  <a:lnTo>
                    <a:pt x="2993238" y="3361754"/>
                  </a:lnTo>
                  <a:lnTo>
                    <a:pt x="3031221" y="3338809"/>
                  </a:lnTo>
                  <a:lnTo>
                    <a:pt x="3067108" y="3312948"/>
                  </a:lnTo>
                  <a:lnTo>
                    <a:pt x="3100734" y="3284335"/>
                  </a:lnTo>
                  <a:lnTo>
                    <a:pt x="3131935" y="3253134"/>
                  </a:lnTo>
                  <a:lnTo>
                    <a:pt x="3160548" y="3219508"/>
                  </a:lnTo>
                  <a:lnTo>
                    <a:pt x="3186409" y="3183621"/>
                  </a:lnTo>
                  <a:lnTo>
                    <a:pt x="3209354" y="3145638"/>
                  </a:lnTo>
                  <a:lnTo>
                    <a:pt x="3229218" y="3105721"/>
                  </a:lnTo>
                  <a:lnTo>
                    <a:pt x="3245838" y="3064036"/>
                  </a:lnTo>
                  <a:lnTo>
                    <a:pt x="3259050" y="3020747"/>
                  </a:lnTo>
                  <a:lnTo>
                    <a:pt x="3268691" y="2976016"/>
                  </a:lnTo>
                  <a:lnTo>
                    <a:pt x="3274595" y="2930008"/>
                  </a:lnTo>
                  <a:lnTo>
                    <a:pt x="3276600" y="2882887"/>
                  </a:lnTo>
                  <a:lnTo>
                    <a:pt x="3276600" y="546112"/>
                  </a:lnTo>
                  <a:lnTo>
                    <a:pt x="3274595" y="498991"/>
                  </a:lnTo>
                  <a:lnTo>
                    <a:pt x="3268691" y="452983"/>
                  </a:lnTo>
                  <a:lnTo>
                    <a:pt x="3259050" y="408252"/>
                  </a:lnTo>
                  <a:lnTo>
                    <a:pt x="3245838" y="364963"/>
                  </a:lnTo>
                  <a:lnTo>
                    <a:pt x="3229218" y="323278"/>
                  </a:lnTo>
                  <a:lnTo>
                    <a:pt x="3209354" y="283361"/>
                  </a:lnTo>
                  <a:lnTo>
                    <a:pt x="3186409" y="245378"/>
                  </a:lnTo>
                  <a:lnTo>
                    <a:pt x="3160548" y="209491"/>
                  </a:lnTo>
                  <a:lnTo>
                    <a:pt x="3131935" y="175865"/>
                  </a:lnTo>
                  <a:lnTo>
                    <a:pt x="3100734" y="144664"/>
                  </a:lnTo>
                  <a:lnTo>
                    <a:pt x="3067108" y="116051"/>
                  </a:lnTo>
                  <a:lnTo>
                    <a:pt x="3031221" y="90190"/>
                  </a:lnTo>
                  <a:lnTo>
                    <a:pt x="2993238" y="67245"/>
                  </a:lnTo>
                  <a:lnTo>
                    <a:pt x="2953321" y="47381"/>
                  </a:lnTo>
                  <a:lnTo>
                    <a:pt x="2911636" y="30761"/>
                  </a:lnTo>
                  <a:lnTo>
                    <a:pt x="2868347" y="17549"/>
                  </a:lnTo>
                  <a:lnTo>
                    <a:pt x="2823616" y="7908"/>
                  </a:lnTo>
                  <a:lnTo>
                    <a:pt x="2777608" y="2004"/>
                  </a:lnTo>
                  <a:lnTo>
                    <a:pt x="27304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11170" y="3094735"/>
            <a:ext cx="3374813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1520190" algn="l"/>
              </a:tabLst>
            </a:pPr>
            <a:r>
              <a:rPr sz="2400" b="1" spc="-5" dirty="0">
                <a:latin typeface="Carlito"/>
                <a:cs typeface="Carlito"/>
              </a:rPr>
              <a:t>S</a:t>
            </a:r>
            <a:r>
              <a:rPr sz="2400" b="1" dirty="0">
                <a:latin typeface="Carlito"/>
                <a:cs typeface="Carlito"/>
              </a:rPr>
              <a:t>h</a:t>
            </a:r>
            <a:r>
              <a:rPr sz="2400" b="1" spc="-5" dirty="0">
                <a:latin typeface="Carlito"/>
                <a:cs typeface="Carlito"/>
              </a:rPr>
              <a:t>or</a:t>
            </a:r>
            <a:r>
              <a:rPr sz="2400" b="1" dirty="0">
                <a:latin typeface="Carlito"/>
                <a:cs typeface="Carlito"/>
              </a:rPr>
              <a:t>t</a:t>
            </a:r>
            <a:r>
              <a:rPr lang="en-US"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R</a:t>
            </a:r>
            <a:r>
              <a:rPr sz="2400" b="1" dirty="0">
                <a:latin typeface="Carlito"/>
                <a:cs typeface="Carlito"/>
              </a:rPr>
              <a:t>un  </a:t>
            </a:r>
            <a:r>
              <a:rPr sz="2400" b="1" spc="-15" dirty="0">
                <a:latin typeface="Carlito"/>
                <a:cs typeface="Carlito"/>
              </a:rPr>
              <a:t>Cost  </a:t>
            </a:r>
            <a:r>
              <a:rPr sz="2400" b="1" spc="-5" dirty="0">
                <a:latin typeface="Carlito"/>
                <a:cs typeface="Carlito"/>
              </a:rPr>
              <a:t>Function</a:t>
            </a:r>
            <a:endParaRPr lang="en-US" sz="2400" b="1" spc="-5" dirty="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1520190" algn="l"/>
              </a:tabLst>
            </a:pPr>
            <a:r>
              <a:rPr sz="2400" b="1" spc="-5" dirty="0">
                <a:latin typeface="Carlito"/>
                <a:cs typeface="Carlito"/>
              </a:rPr>
              <a:t> </a:t>
            </a:r>
            <a:endParaRPr lang="en-US" sz="2400" b="1" spc="-5" dirty="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1520190" algn="l"/>
              </a:tabLst>
            </a:pP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 =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15" dirty="0">
                <a:latin typeface="Carlito"/>
                <a:cs typeface="Carlito"/>
              </a:rPr>
              <a:t>f(Q)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79068" y="2882900"/>
            <a:ext cx="3530938" cy="1853223"/>
            <a:chOff x="4559300" y="2882900"/>
            <a:chExt cx="4140200" cy="3378200"/>
          </a:xfrm>
        </p:grpSpPr>
        <p:sp>
          <p:nvSpPr>
            <p:cNvPr id="12" name="object 12"/>
            <p:cNvSpPr/>
            <p:nvPr/>
          </p:nvSpPr>
          <p:spPr>
            <a:xfrm>
              <a:off x="4572000" y="2895600"/>
              <a:ext cx="4114800" cy="3352800"/>
            </a:xfrm>
            <a:custGeom>
              <a:avLst/>
              <a:gdLst/>
              <a:ahLst/>
              <a:cxnLst/>
              <a:rect l="l" t="t" r="r" b="b"/>
              <a:pathLst>
                <a:path w="4114800" h="3352800">
                  <a:moveTo>
                    <a:pt x="3555987" y="0"/>
                  </a:moveTo>
                  <a:lnTo>
                    <a:pt x="558812" y="0"/>
                  </a:lnTo>
                  <a:lnTo>
                    <a:pt x="510596" y="2051"/>
                  </a:lnTo>
                  <a:lnTo>
                    <a:pt x="463518" y="8092"/>
                  </a:lnTo>
                  <a:lnTo>
                    <a:pt x="417748" y="17957"/>
                  </a:lnTo>
                  <a:lnTo>
                    <a:pt x="373451" y="31477"/>
                  </a:lnTo>
                  <a:lnTo>
                    <a:pt x="330797" y="48483"/>
                  </a:lnTo>
                  <a:lnTo>
                    <a:pt x="289953" y="68810"/>
                  </a:lnTo>
                  <a:lnTo>
                    <a:pt x="251086" y="92288"/>
                  </a:lnTo>
                  <a:lnTo>
                    <a:pt x="214365" y="118751"/>
                  </a:lnTo>
                  <a:lnTo>
                    <a:pt x="179957" y="148029"/>
                  </a:lnTo>
                  <a:lnTo>
                    <a:pt x="148029" y="179957"/>
                  </a:lnTo>
                  <a:lnTo>
                    <a:pt x="118751" y="214365"/>
                  </a:lnTo>
                  <a:lnTo>
                    <a:pt x="92288" y="251086"/>
                  </a:lnTo>
                  <a:lnTo>
                    <a:pt x="68810" y="289953"/>
                  </a:lnTo>
                  <a:lnTo>
                    <a:pt x="48483" y="330797"/>
                  </a:lnTo>
                  <a:lnTo>
                    <a:pt x="31477" y="373451"/>
                  </a:lnTo>
                  <a:lnTo>
                    <a:pt x="17957" y="417748"/>
                  </a:lnTo>
                  <a:lnTo>
                    <a:pt x="8092" y="463518"/>
                  </a:lnTo>
                  <a:lnTo>
                    <a:pt x="2051" y="510596"/>
                  </a:lnTo>
                  <a:lnTo>
                    <a:pt x="0" y="558812"/>
                  </a:lnTo>
                  <a:lnTo>
                    <a:pt x="0" y="2793987"/>
                  </a:lnTo>
                  <a:lnTo>
                    <a:pt x="2051" y="2842203"/>
                  </a:lnTo>
                  <a:lnTo>
                    <a:pt x="8092" y="2889281"/>
                  </a:lnTo>
                  <a:lnTo>
                    <a:pt x="17957" y="2935051"/>
                  </a:lnTo>
                  <a:lnTo>
                    <a:pt x="31477" y="2979348"/>
                  </a:lnTo>
                  <a:lnTo>
                    <a:pt x="48483" y="3022002"/>
                  </a:lnTo>
                  <a:lnTo>
                    <a:pt x="68810" y="3062846"/>
                  </a:lnTo>
                  <a:lnTo>
                    <a:pt x="92288" y="3101713"/>
                  </a:lnTo>
                  <a:lnTo>
                    <a:pt x="118751" y="3138434"/>
                  </a:lnTo>
                  <a:lnTo>
                    <a:pt x="148029" y="3172842"/>
                  </a:lnTo>
                  <a:lnTo>
                    <a:pt x="179957" y="3204770"/>
                  </a:lnTo>
                  <a:lnTo>
                    <a:pt x="214365" y="3234048"/>
                  </a:lnTo>
                  <a:lnTo>
                    <a:pt x="251086" y="3260511"/>
                  </a:lnTo>
                  <a:lnTo>
                    <a:pt x="289953" y="3283989"/>
                  </a:lnTo>
                  <a:lnTo>
                    <a:pt x="330797" y="3304316"/>
                  </a:lnTo>
                  <a:lnTo>
                    <a:pt x="373451" y="3321322"/>
                  </a:lnTo>
                  <a:lnTo>
                    <a:pt x="417748" y="3334842"/>
                  </a:lnTo>
                  <a:lnTo>
                    <a:pt x="463518" y="3344707"/>
                  </a:lnTo>
                  <a:lnTo>
                    <a:pt x="510596" y="3350748"/>
                  </a:lnTo>
                  <a:lnTo>
                    <a:pt x="558812" y="3352800"/>
                  </a:lnTo>
                  <a:lnTo>
                    <a:pt x="3555987" y="3352800"/>
                  </a:lnTo>
                  <a:lnTo>
                    <a:pt x="3604203" y="3350748"/>
                  </a:lnTo>
                  <a:lnTo>
                    <a:pt x="3651281" y="3344707"/>
                  </a:lnTo>
                  <a:lnTo>
                    <a:pt x="3697051" y="3334842"/>
                  </a:lnTo>
                  <a:lnTo>
                    <a:pt x="3741348" y="3321322"/>
                  </a:lnTo>
                  <a:lnTo>
                    <a:pt x="3784002" y="3304316"/>
                  </a:lnTo>
                  <a:lnTo>
                    <a:pt x="3824846" y="3283989"/>
                  </a:lnTo>
                  <a:lnTo>
                    <a:pt x="3863713" y="3260511"/>
                  </a:lnTo>
                  <a:lnTo>
                    <a:pt x="3900434" y="3234048"/>
                  </a:lnTo>
                  <a:lnTo>
                    <a:pt x="3934842" y="3204770"/>
                  </a:lnTo>
                  <a:lnTo>
                    <a:pt x="3966770" y="3172842"/>
                  </a:lnTo>
                  <a:lnTo>
                    <a:pt x="3996048" y="3138434"/>
                  </a:lnTo>
                  <a:lnTo>
                    <a:pt x="4022511" y="3101713"/>
                  </a:lnTo>
                  <a:lnTo>
                    <a:pt x="4045989" y="3062846"/>
                  </a:lnTo>
                  <a:lnTo>
                    <a:pt x="4066316" y="3022002"/>
                  </a:lnTo>
                  <a:lnTo>
                    <a:pt x="4083322" y="2979348"/>
                  </a:lnTo>
                  <a:lnTo>
                    <a:pt x="4096842" y="2935051"/>
                  </a:lnTo>
                  <a:lnTo>
                    <a:pt x="4106707" y="2889281"/>
                  </a:lnTo>
                  <a:lnTo>
                    <a:pt x="4112748" y="2842203"/>
                  </a:lnTo>
                  <a:lnTo>
                    <a:pt x="4114800" y="2793987"/>
                  </a:lnTo>
                  <a:lnTo>
                    <a:pt x="4114800" y="558812"/>
                  </a:lnTo>
                  <a:lnTo>
                    <a:pt x="4112748" y="510596"/>
                  </a:lnTo>
                  <a:lnTo>
                    <a:pt x="4106707" y="463518"/>
                  </a:lnTo>
                  <a:lnTo>
                    <a:pt x="4096842" y="417748"/>
                  </a:lnTo>
                  <a:lnTo>
                    <a:pt x="4083322" y="373451"/>
                  </a:lnTo>
                  <a:lnTo>
                    <a:pt x="4066316" y="330797"/>
                  </a:lnTo>
                  <a:lnTo>
                    <a:pt x="4045989" y="289953"/>
                  </a:lnTo>
                  <a:lnTo>
                    <a:pt x="4022511" y="251086"/>
                  </a:lnTo>
                  <a:lnTo>
                    <a:pt x="3996048" y="214365"/>
                  </a:lnTo>
                  <a:lnTo>
                    <a:pt x="3966770" y="179957"/>
                  </a:lnTo>
                  <a:lnTo>
                    <a:pt x="3934842" y="148029"/>
                  </a:lnTo>
                  <a:lnTo>
                    <a:pt x="3900434" y="118751"/>
                  </a:lnTo>
                  <a:lnTo>
                    <a:pt x="3863713" y="92288"/>
                  </a:lnTo>
                  <a:lnTo>
                    <a:pt x="3824846" y="68810"/>
                  </a:lnTo>
                  <a:lnTo>
                    <a:pt x="3784002" y="48483"/>
                  </a:lnTo>
                  <a:lnTo>
                    <a:pt x="3741348" y="31477"/>
                  </a:lnTo>
                  <a:lnTo>
                    <a:pt x="3697051" y="17957"/>
                  </a:lnTo>
                  <a:lnTo>
                    <a:pt x="3651281" y="8092"/>
                  </a:lnTo>
                  <a:lnTo>
                    <a:pt x="3604203" y="2051"/>
                  </a:lnTo>
                  <a:lnTo>
                    <a:pt x="3555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0" y="2895600"/>
              <a:ext cx="4114800" cy="3352800"/>
            </a:xfrm>
            <a:custGeom>
              <a:avLst/>
              <a:gdLst/>
              <a:ahLst/>
              <a:cxnLst/>
              <a:rect l="l" t="t" r="r" b="b"/>
              <a:pathLst>
                <a:path w="4114800" h="3352800">
                  <a:moveTo>
                    <a:pt x="0" y="558812"/>
                  </a:moveTo>
                  <a:lnTo>
                    <a:pt x="2051" y="510596"/>
                  </a:lnTo>
                  <a:lnTo>
                    <a:pt x="8092" y="463518"/>
                  </a:lnTo>
                  <a:lnTo>
                    <a:pt x="17957" y="417748"/>
                  </a:lnTo>
                  <a:lnTo>
                    <a:pt x="31477" y="373451"/>
                  </a:lnTo>
                  <a:lnTo>
                    <a:pt x="48483" y="330797"/>
                  </a:lnTo>
                  <a:lnTo>
                    <a:pt x="68810" y="289953"/>
                  </a:lnTo>
                  <a:lnTo>
                    <a:pt x="92288" y="251086"/>
                  </a:lnTo>
                  <a:lnTo>
                    <a:pt x="118751" y="214365"/>
                  </a:lnTo>
                  <a:lnTo>
                    <a:pt x="148029" y="179957"/>
                  </a:lnTo>
                  <a:lnTo>
                    <a:pt x="179957" y="148029"/>
                  </a:lnTo>
                  <a:lnTo>
                    <a:pt x="214365" y="118751"/>
                  </a:lnTo>
                  <a:lnTo>
                    <a:pt x="251086" y="92288"/>
                  </a:lnTo>
                  <a:lnTo>
                    <a:pt x="289953" y="68810"/>
                  </a:lnTo>
                  <a:lnTo>
                    <a:pt x="330797" y="48483"/>
                  </a:lnTo>
                  <a:lnTo>
                    <a:pt x="373451" y="31477"/>
                  </a:lnTo>
                  <a:lnTo>
                    <a:pt x="417748" y="17957"/>
                  </a:lnTo>
                  <a:lnTo>
                    <a:pt x="463518" y="8092"/>
                  </a:lnTo>
                  <a:lnTo>
                    <a:pt x="510596" y="2051"/>
                  </a:lnTo>
                  <a:lnTo>
                    <a:pt x="558812" y="0"/>
                  </a:lnTo>
                  <a:lnTo>
                    <a:pt x="3555987" y="0"/>
                  </a:lnTo>
                  <a:lnTo>
                    <a:pt x="3604203" y="2051"/>
                  </a:lnTo>
                  <a:lnTo>
                    <a:pt x="3651281" y="8092"/>
                  </a:lnTo>
                  <a:lnTo>
                    <a:pt x="3697051" y="17957"/>
                  </a:lnTo>
                  <a:lnTo>
                    <a:pt x="3741348" y="31477"/>
                  </a:lnTo>
                  <a:lnTo>
                    <a:pt x="3784002" y="48483"/>
                  </a:lnTo>
                  <a:lnTo>
                    <a:pt x="3824846" y="68810"/>
                  </a:lnTo>
                  <a:lnTo>
                    <a:pt x="3863713" y="92288"/>
                  </a:lnTo>
                  <a:lnTo>
                    <a:pt x="3900434" y="118751"/>
                  </a:lnTo>
                  <a:lnTo>
                    <a:pt x="3934842" y="148029"/>
                  </a:lnTo>
                  <a:lnTo>
                    <a:pt x="3966770" y="179957"/>
                  </a:lnTo>
                  <a:lnTo>
                    <a:pt x="3996048" y="214365"/>
                  </a:lnTo>
                  <a:lnTo>
                    <a:pt x="4022511" y="251086"/>
                  </a:lnTo>
                  <a:lnTo>
                    <a:pt x="4045989" y="289953"/>
                  </a:lnTo>
                  <a:lnTo>
                    <a:pt x="4066316" y="330797"/>
                  </a:lnTo>
                  <a:lnTo>
                    <a:pt x="4083322" y="373451"/>
                  </a:lnTo>
                  <a:lnTo>
                    <a:pt x="4096842" y="417748"/>
                  </a:lnTo>
                  <a:lnTo>
                    <a:pt x="4106707" y="463518"/>
                  </a:lnTo>
                  <a:lnTo>
                    <a:pt x="4112748" y="510596"/>
                  </a:lnTo>
                  <a:lnTo>
                    <a:pt x="4114800" y="558812"/>
                  </a:lnTo>
                  <a:lnTo>
                    <a:pt x="4114800" y="2793987"/>
                  </a:lnTo>
                  <a:lnTo>
                    <a:pt x="4112748" y="2842203"/>
                  </a:lnTo>
                  <a:lnTo>
                    <a:pt x="4106707" y="2889281"/>
                  </a:lnTo>
                  <a:lnTo>
                    <a:pt x="4096842" y="2935051"/>
                  </a:lnTo>
                  <a:lnTo>
                    <a:pt x="4083322" y="2979348"/>
                  </a:lnTo>
                  <a:lnTo>
                    <a:pt x="4066316" y="3022002"/>
                  </a:lnTo>
                  <a:lnTo>
                    <a:pt x="4045989" y="3062846"/>
                  </a:lnTo>
                  <a:lnTo>
                    <a:pt x="4022511" y="3101713"/>
                  </a:lnTo>
                  <a:lnTo>
                    <a:pt x="3996048" y="3138434"/>
                  </a:lnTo>
                  <a:lnTo>
                    <a:pt x="3966770" y="3172842"/>
                  </a:lnTo>
                  <a:lnTo>
                    <a:pt x="3934842" y="3204770"/>
                  </a:lnTo>
                  <a:lnTo>
                    <a:pt x="3900434" y="3234048"/>
                  </a:lnTo>
                  <a:lnTo>
                    <a:pt x="3863713" y="3260511"/>
                  </a:lnTo>
                  <a:lnTo>
                    <a:pt x="3824846" y="3283989"/>
                  </a:lnTo>
                  <a:lnTo>
                    <a:pt x="3784002" y="3304316"/>
                  </a:lnTo>
                  <a:lnTo>
                    <a:pt x="3741348" y="3321322"/>
                  </a:lnTo>
                  <a:lnTo>
                    <a:pt x="3697051" y="3334842"/>
                  </a:lnTo>
                  <a:lnTo>
                    <a:pt x="3651281" y="3344707"/>
                  </a:lnTo>
                  <a:lnTo>
                    <a:pt x="3604203" y="3350748"/>
                  </a:lnTo>
                  <a:lnTo>
                    <a:pt x="3555987" y="3352800"/>
                  </a:lnTo>
                  <a:lnTo>
                    <a:pt x="558812" y="3352800"/>
                  </a:lnTo>
                  <a:lnTo>
                    <a:pt x="510596" y="3350748"/>
                  </a:lnTo>
                  <a:lnTo>
                    <a:pt x="463518" y="3344707"/>
                  </a:lnTo>
                  <a:lnTo>
                    <a:pt x="417748" y="3334842"/>
                  </a:lnTo>
                  <a:lnTo>
                    <a:pt x="373451" y="3321322"/>
                  </a:lnTo>
                  <a:lnTo>
                    <a:pt x="330797" y="3304316"/>
                  </a:lnTo>
                  <a:lnTo>
                    <a:pt x="289953" y="3283989"/>
                  </a:lnTo>
                  <a:lnTo>
                    <a:pt x="251086" y="3260511"/>
                  </a:lnTo>
                  <a:lnTo>
                    <a:pt x="214365" y="3234048"/>
                  </a:lnTo>
                  <a:lnTo>
                    <a:pt x="179957" y="3204770"/>
                  </a:lnTo>
                  <a:lnTo>
                    <a:pt x="148029" y="3172842"/>
                  </a:lnTo>
                  <a:lnTo>
                    <a:pt x="118751" y="3138434"/>
                  </a:lnTo>
                  <a:lnTo>
                    <a:pt x="92288" y="3101713"/>
                  </a:lnTo>
                  <a:lnTo>
                    <a:pt x="68810" y="3062846"/>
                  </a:lnTo>
                  <a:lnTo>
                    <a:pt x="48483" y="3022002"/>
                  </a:lnTo>
                  <a:lnTo>
                    <a:pt x="31477" y="2979348"/>
                  </a:lnTo>
                  <a:lnTo>
                    <a:pt x="17957" y="2935051"/>
                  </a:lnTo>
                  <a:lnTo>
                    <a:pt x="8092" y="2889281"/>
                  </a:lnTo>
                  <a:lnTo>
                    <a:pt x="2051" y="2842203"/>
                  </a:lnTo>
                  <a:lnTo>
                    <a:pt x="0" y="2793987"/>
                  </a:lnTo>
                  <a:lnTo>
                    <a:pt x="0" y="558812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93678" y="3104331"/>
            <a:ext cx="311632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0715" marR="5080" indent="-62865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latin typeface="Carlito"/>
                <a:cs typeface="Carlito"/>
              </a:rPr>
              <a:t>Long </a:t>
            </a:r>
            <a:r>
              <a:rPr sz="2400" b="1" dirty="0">
                <a:latin typeface="Carlito"/>
                <a:cs typeface="Carlito"/>
              </a:rPr>
              <a:t>Run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Cost </a:t>
            </a:r>
            <a:r>
              <a:rPr sz="2400" b="1" spc="-5" dirty="0">
                <a:latin typeface="Carlito"/>
                <a:cs typeface="Carlito"/>
              </a:rPr>
              <a:t>Function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4000" y="4153052"/>
            <a:ext cx="4709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C = </a:t>
            </a:r>
            <a:r>
              <a:rPr sz="2400" b="1" spc="50" dirty="0">
                <a:latin typeface="Carlito"/>
                <a:cs typeface="Carlito"/>
              </a:rPr>
              <a:t>f(Q,</a:t>
            </a:r>
            <a:r>
              <a:rPr sz="2400" b="1" spc="-204" dirty="0">
                <a:latin typeface="Carlito"/>
                <a:cs typeface="Carlito"/>
              </a:rPr>
              <a:t>T, </a:t>
            </a:r>
            <a:r>
              <a:rPr sz="2400" b="1" dirty="0">
                <a:latin typeface="Carlito"/>
                <a:cs typeface="Carlito"/>
              </a:rPr>
              <a:t>P,</a:t>
            </a:r>
            <a:r>
              <a:rPr sz="2400" b="1" spc="5" dirty="0">
                <a:latin typeface="Carlito"/>
                <a:cs typeface="Carlito"/>
              </a:rPr>
              <a:t>K)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0838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435" y="377761"/>
            <a:ext cx="106358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25" dirty="0"/>
              <a:t>Fixed </a:t>
            </a:r>
            <a:r>
              <a:rPr sz="3600" b="1" spc="-15" dirty="0"/>
              <a:t>Costs </a:t>
            </a:r>
            <a:r>
              <a:rPr sz="3600" b="1" dirty="0"/>
              <a:t>&amp; </a:t>
            </a:r>
            <a:r>
              <a:rPr sz="3600" b="1" spc="-40" dirty="0"/>
              <a:t>Variable</a:t>
            </a:r>
            <a:r>
              <a:rPr sz="3600" b="1" spc="-100" dirty="0"/>
              <a:t> </a:t>
            </a:r>
            <a:r>
              <a:rPr sz="3600" b="1" spc="-15" dirty="0"/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187" y="1450341"/>
            <a:ext cx="11473180" cy="276178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Fixed </a:t>
            </a:r>
            <a:r>
              <a:rPr sz="2400" spc="-10" dirty="0">
                <a:latin typeface="Carlito"/>
                <a:cs typeface="Carlito"/>
              </a:rPr>
              <a:t>Costs </a:t>
            </a:r>
            <a:r>
              <a:rPr sz="2400" spc="-15" dirty="0">
                <a:latin typeface="Carlito"/>
                <a:cs typeface="Carlito"/>
              </a:rPr>
              <a:t>require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Fixed </a:t>
            </a:r>
            <a:r>
              <a:rPr sz="2400" spc="-5" dirty="0">
                <a:latin typeface="Carlito"/>
                <a:cs typeface="Carlito"/>
              </a:rPr>
              <a:t>Expenditure of </a:t>
            </a:r>
            <a:r>
              <a:rPr sz="2400" spc="-10" dirty="0">
                <a:latin typeface="Carlito"/>
                <a:cs typeface="Carlito"/>
              </a:rPr>
              <a:t>Funds  irrespective </a:t>
            </a:r>
            <a:r>
              <a:rPr sz="2400" spc="-5" dirty="0">
                <a:latin typeface="Carlito"/>
                <a:cs typeface="Carlito"/>
              </a:rPr>
              <a:t>of the </a:t>
            </a:r>
            <a:r>
              <a:rPr sz="2400" spc="-10" dirty="0">
                <a:latin typeface="Carlito"/>
                <a:cs typeface="Carlito"/>
              </a:rPr>
              <a:t>Level </a:t>
            </a:r>
            <a:r>
              <a:rPr sz="2400" spc="-5" dirty="0">
                <a:latin typeface="Carlito"/>
                <a:cs typeface="Carlito"/>
              </a:rPr>
              <a:t>of Output </a:t>
            </a:r>
            <a:r>
              <a:rPr sz="2400" spc="5" dirty="0">
                <a:latin typeface="Carlito"/>
                <a:cs typeface="Carlito"/>
              </a:rPr>
              <a:t>e.g. </a:t>
            </a:r>
            <a:r>
              <a:rPr sz="2400" spc="-15" dirty="0">
                <a:latin typeface="Carlito"/>
                <a:cs typeface="Carlito"/>
              </a:rPr>
              <a:t>Rent,  </a:t>
            </a:r>
            <a:r>
              <a:rPr sz="2400" spc="-20" dirty="0">
                <a:latin typeface="Carlito"/>
                <a:cs typeface="Carlito"/>
              </a:rPr>
              <a:t>Interest </a:t>
            </a:r>
            <a:r>
              <a:rPr sz="2400" spc="-5" dirty="0">
                <a:latin typeface="Carlito"/>
                <a:cs typeface="Carlito"/>
              </a:rPr>
              <a:t>on Loans, </a:t>
            </a:r>
            <a:r>
              <a:rPr sz="2400" spc="-10" dirty="0">
                <a:latin typeface="Carlito"/>
                <a:cs typeface="Carlito"/>
              </a:rPr>
              <a:t>Depreciation, </a:t>
            </a:r>
            <a:r>
              <a:rPr sz="2400" spc="-15" dirty="0">
                <a:latin typeface="Carlito"/>
                <a:cs typeface="Carlito"/>
              </a:rPr>
              <a:t>etc.</a:t>
            </a:r>
            <a:endParaRPr sz="2400" dirty="0">
              <a:latin typeface="Carlito"/>
              <a:cs typeface="Carlito"/>
            </a:endParaRPr>
          </a:p>
          <a:p>
            <a:pPr marL="355600" marR="6350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Fixed </a:t>
            </a:r>
            <a:r>
              <a:rPr sz="2400" spc="-15" dirty="0">
                <a:latin typeface="Carlito"/>
                <a:cs typeface="Carlito"/>
              </a:rPr>
              <a:t>Cost </a:t>
            </a:r>
            <a:r>
              <a:rPr sz="2400" spc="-5" dirty="0">
                <a:latin typeface="Carlito"/>
                <a:cs typeface="Carlito"/>
              </a:rPr>
              <a:t>does not </a:t>
            </a:r>
            <a:r>
              <a:rPr sz="2400" spc="-15" dirty="0">
                <a:latin typeface="Carlito"/>
                <a:cs typeface="Carlito"/>
              </a:rPr>
              <a:t>vary </a:t>
            </a:r>
            <a:r>
              <a:rPr sz="2400" spc="-5" dirty="0">
                <a:latin typeface="Carlito"/>
                <a:cs typeface="Carlito"/>
              </a:rPr>
              <a:t>with the </a:t>
            </a:r>
            <a:r>
              <a:rPr sz="2400" spc="-30" dirty="0">
                <a:latin typeface="Carlito"/>
                <a:cs typeface="Carlito"/>
              </a:rPr>
              <a:t>Volume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Output  </a:t>
            </a:r>
            <a:r>
              <a:rPr sz="2400" spc="-5" dirty="0">
                <a:latin typeface="Carlito"/>
                <a:cs typeface="Carlito"/>
              </a:rPr>
              <a:t>within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Capacity </a:t>
            </a:r>
            <a:r>
              <a:rPr sz="2400" spc="-10" dirty="0">
                <a:latin typeface="Carlito"/>
                <a:cs typeface="Carlito"/>
              </a:rPr>
              <a:t>Level.</a:t>
            </a:r>
            <a:endParaRPr sz="2400" dirty="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Fixed </a:t>
            </a:r>
            <a:r>
              <a:rPr sz="2400" spc="-15" dirty="0">
                <a:latin typeface="Carlito"/>
                <a:cs typeface="Carlito"/>
              </a:rPr>
              <a:t>Cost </a:t>
            </a:r>
            <a:r>
              <a:rPr sz="2400" spc="-25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disappear on the </a:t>
            </a:r>
            <a:r>
              <a:rPr sz="2400" spc="-15" dirty="0">
                <a:latin typeface="Carlito"/>
                <a:cs typeface="Carlito"/>
              </a:rPr>
              <a:t>Complete </a:t>
            </a:r>
            <a:r>
              <a:rPr sz="2400" spc="-5" dirty="0">
                <a:latin typeface="Carlito"/>
                <a:cs typeface="Carlito"/>
              </a:rPr>
              <a:t>Shut  Down of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Business.</a:t>
            </a:r>
            <a:endParaRPr sz="2400" dirty="0">
              <a:latin typeface="Carlito"/>
              <a:cs typeface="Carlito"/>
            </a:endParaRPr>
          </a:p>
          <a:p>
            <a:pPr marL="354965" marR="6350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Carlito"/>
                <a:cs typeface="Carlito"/>
              </a:rPr>
              <a:t>Variable </a:t>
            </a:r>
            <a:r>
              <a:rPr sz="2400" spc="-10" dirty="0">
                <a:latin typeface="Carlito"/>
                <a:cs typeface="Carlito"/>
              </a:rPr>
              <a:t>Costs </a:t>
            </a:r>
            <a:r>
              <a:rPr sz="2400" spc="-20" dirty="0">
                <a:latin typeface="Carlito"/>
                <a:cs typeface="Carlito"/>
              </a:rPr>
              <a:t>are </a:t>
            </a:r>
            <a:r>
              <a:rPr sz="2400" spc="-15" dirty="0">
                <a:latin typeface="Carlito"/>
                <a:cs typeface="Carlito"/>
              </a:rPr>
              <a:t>costs that are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Function of  Output in the </a:t>
            </a:r>
            <a:r>
              <a:rPr sz="2400" spc="-10" dirty="0">
                <a:latin typeface="Carlito"/>
                <a:cs typeface="Carlito"/>
              </a:rPr>
              <a:t>Production Period </a:t>
            </a:r>
            <a:r>
              <a:rPr sz="2400" spc="10" dirty="0">
                <a:latin typeface="Carlito"/>
                <a:cs typeface="Carlito"/>
              </a:rPr>
              <a:t>e.g. </a:t>
            </a:r>
            <a:r>
              <a:rPr sz="2400" spc="-30" dirty="0">
                <a:latin typeface="Carlito"/>
                <a:cs typeface="Carlito"/>
              </a:rPr>
              <a:t>Wages </a:t>
            </a:r>
            <a:r>
              <a:rPr sz="2400" dirty="0">
                <a:latin typeface="Carlito"/>
                <a:cs typeface="Carlito"/>
              </a:rPr>
              <a:t>&amp; </a:t>
            </a:r>
            <a:r>
              <a:rPr sz="2400" spc="-20" dirty="0">
                <a:latin typeface="Carlito"/>
                <a:cs typeface="Carlito"/>
              </a:rPr>
              <a:t>Cost 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Raw Materials.</a:t>
            </a:r>
            <a:endParaRPr sz="2400" dirty="0">
              <a:latin typeface="Carlito"/>
              <a:cs typeface="Carlito"/>
            </a:endParaRPr>
          </a:p>
          <a:p>
            <a:pPr marL="354965" marR="762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Carlito"/>
                <a:cs typeface="Carlito"/>
              </a:rPr>
              <a:t>Variable </a:t>
            </a:r>
            <a:r>
              <a:rPr sz="2400" spc="-10" dirty="0">
                <a:latin typeface="Carlito"/>
                <a:cs typeface="Carlito"/>
              </a:rPr>
              <a:t>Costs </a:t>
            </a:r>
            <a:r>
              <a:rPr sz="2400" spc="-15" dirty="0">
                <a:latin typeface="Carlito"/>
                <a:cs typeface="Carlito"/>
              </a:rPr>
              <a:t>vary </a:t>
            </a:r>
            <a:r>
              <a:rPr sz="2400" spc="-10" dirty="0">
                <a:latin typeface="Carlito"/>
                <a:cs typeface="Carlito"/>
              </a:rPr>
              <a:t>Directly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sometimes  Proportionately </a:t>
            </a:r>
            <a:r>
              <a:rPr sz="2400" spc="-5" dirty="0">
                <a:latin typeface="Carlito"/>
                <a:cs typeface="Carlito"/>
              </a:rPr>
              <a:t>with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Output.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600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865" y="838201"/>
            <a:ext cx="73355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chemeClr val="tx1"/>
                </a:solidFill>
              </a:rPr>
              <a:t>Short Run</a:t>
            </a:r>
            <a:r>
              <a:rPr sz="2800" b="1" spc="-90" dirty="0">
                <a:solidFill>
                  <a:schemeClr val="tx1"/>
                </a:solidFill>
              </a:rPr>
              <a:t> </a:t>
            </a:r>
            <a:r>
              <a:rPr sz="2800" b="1" spc="-20" dirty="0">
                <a:solidFill>
                  <a:schemeClr val="tx1"/>
                </a:solidFill>
              </a:rPr>
              <a:t>Costs</a:t>
            </a:r>
            <a:endParaRPr sz="2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9680" y="1385888"/>
            <a:ext cx="8575040" cy="3796029"/>
            <a:chOff x="937260" y="1385887"/>
            <a:chExt cx="6431280" cy="3796029"/>
          </a:xfrm>
        </p:grpSpPr>
        <p:sp>
          <p:nvSpPr>
            <p:cNvPr id="4" name="object 4"/>
            <p:cNvSpPr/>
            <p:nvPr/>
          </p:nvSpPr>
          <p:spPr>
            <a:xfrm>
              <a:off x="1959317" y="1417637"/>
              <a:ext cx="2613025" cy="1522730"/>
            </a:xfrm>
            <a:custGeom>
              <a:avLst/>
              <a:gdLst/>
              <a:ahLst/>
              <a:cxnLst/>
              <a:rect l="l" t="t" r="r" b="b"/>
              <a:pathLst>
                <a:path w="2613025" h="1522730">
                  <a:moveTo>
                    <a:pt x="2612682" y="0"/>
                  </a:moveTo>
                  <a:lnTo>
                    <a:pt x="0" y="1522514"/>
                  </a:lnTo>
                </a:path>
              </a:pathLst>
            </a:custGeom>
            <a:ln w="635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9305" y="2748229"/>
              <a:ext cx="220979" cy="192405"/>
            </a:xfrm>
            <a:custGeom>
              <a:avLst/>
              <a:gdLst/>
              <a:ahLst/>
              <a:cxnLst/>
              <a:rect l="l" t="t" r="r" b="b"/>
              <a:pathLst>
                <a:path w="220980" h="192405">
                  <a:moveTo>
                    <a:pt x="220548" y="192024"/>
                  </a:moveTo>
                  <a:lnTo>
                    <a:pt x="0" y="191909"/>
                  </a:lnTo>
                  <a:lnTo>
                    <a:pt x="108661" y="0"/>
                  </a:lnTo>
                </a:path>
              </a:pathLst>
            </a:custGeom>
            <a:ln w="634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0514" y="1419225"/>
              <a:ext cx="3175" cy="2025014"/>
            </a:xfrm>
            <a:custGeom>
              <a:avLst/>
              <a:gdLst/>
              <a:ahLst/>
              <a:cxnLst/>
              <a:rect l="l" t="t" r="r" b="b"/>
              <a:pathLst>
                <a:path w="3175" h="2025014">
                  <a:moveTo>
                    <a:pt x="3073" y="0"/>
                  </a:moveTo>
                  <a:lnTo>
                    <a:pt x="0" y="2024697"/>
                  </a:lnTo>
                </a:path>
              </a:pathLst>
            </a:custGeom>
            <a:ln w="635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9681" y="3253257"/>
              <a:ext cx="222250" cy="191135"/>
            </a:xfrm>
            <a:custGeom>
              <a:avLst/>
              <a:gdLst/>
              <a:ahLst/>
              <a:cxnLst/>
              <a:rect l="l" t="t" r="r" b="b"/>
              <a:pathLst>
                <a:path w="222250" h="191135">
                  <a:moveTo>
                    <a:pt x="222250" y="342"/>
                  </a:moveTo>
                  <a:lnTo>
                    <a:pt x="110832" y="190665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0" y="1417637"/>
              <a:ext cx="2764790" cy="1524000"/>
            </a:xfrm>
            <a:custGeom>
              <a:avLst/>
              <a:gdLst/>
              <a:ahLst/>
              <a:cxnLst/>
              <a:rect l="l" t="t" r="r" b="b"/>
              <a:pathLst>
                <a:path w="2764790" h="1524000">
                  <a:moveTo>
                    <a:pt x="0" y="0"/>
                  </a:moveTo>
                  <a:lnTo>
                    <a:pt x="2764345" y="1523809"/>
                  </a:lnTo>
                </a:path>
              </a:pathLst>
            </a:custGeom>
            <a:ln w="635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15860" y="2752178"/>
              <a:ext cx="220979" cy="194945"/>
            </a:xfrm>
            <a:custGeom>
              <a:avLst/>
              <a:gdLst/>
              <a:ahLst/>
              <a:cxnLst/>
              <a:rect l="l" t="t" r="r" b="b"/>
              <a:pathLst>
                <a:path w="220979" h="194944">
                  <a:moveTo>
                    <a:pt x="0" y="194640"/>
                  </a:moveTo>
                  <a:lnTo>
                    <a:pt x="220472" y="189280"/>
                  </a:lnTo>
                  <a:lnTo>
                    <a:pt x="107276" y="0"/>
                  </a:lnTo>
                </a:path>
              </a:pathLst>
            </a:custGeom>
            <a:ln w="635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7260" y="3014472"/>
              <a:ext cx="1938527" cy="21671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8562" y="3369564"/>
              <a:ext cx="455409" cy="1594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9660" y="3369564"/>
              <a:ext cx="151218" cy="2411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9660" y="4542828"/>
              <a:ext cx="351713" cy="4208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0600" y="3048000"/>
              <a:ext cx="1828800" cy="2057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0600" y="3048000"/>
              <a:ext cx="1828800" cy="2057400"/>
            </a:xfrm>
            <a:custGeom>
              <a:avLst/>
              <a:gdLst/>
              <a:ahLst/>
              <a:cxnLst/>
              <a:rect l="l" t="t" r="r" b="b"/>
              <a:pathLst>
                <a:path w="1828800" h="2057400">
                  <a:moveTo>
                    <a:pt x="0" y="1028700"/>
                  </a:moveTo>
                  <a:lnTo>
                    <a:pt x="1119" y="977357"/>
                  </a:lnTo>
                  <a:lnTo>
                    <a:pt x="4441" y="926666"/>
                  </a:lnTo>
                  <a:lnTo>
                    <a:pt x="9914" y="876686"/>
                  </a:lnTo>
                  <a:lnTo>
                    <a:pt x="17486" y="827475"/>
                  </a:lnTo>
                  <a:lnTo>
                    <a:pt x="27103" y="779093"/>
                  </a:lnTo>
                  <a:lnTo>
                    <a:pt x="38715" y="731598"/>
                  </a:lnTo>
                  <a:lnTo>
                    <a:pt x="52268" y="685049"/>
                  </a:lnTo>
                  <a:lnTo>
                    <a:pt x="67709" y="639505"/>
                  </a:lnTo>
                  <a:lnTo>
                    <a:pt x="84987" y="595026"/>
                  </a:lnTo>
                  <a:lnTo>
                    <a:pt x="104049" y="551670"/>
                  </a:lnTo>
                  <a:lnTo>
                    <a:pt x="124843" y="509495"/>
                  </a:lnTo>
                  <a:lnTo>
                    <a:pt x="147317" y="468562"/>
                  </a:lnTo>
                  <a:lnTo>
                    <a:pt x="171417" y="428929"/>
                  </a:lnTo>
                  <a:lnTo>
                    <a:pt x="197092" y="390654"/>
                  </a:lnTo>
                  <a:lnTo>
                    <a:pt x="224289" y="353797"/>
                  </a:lnTo>
                  <a:lnTo>
                    <a:pt x="252955" y="318417"/>
                  </a:lnTo>
                  <a:lnTo>
                    <a:pt x="283039" y="284572"/>
                  </a:lnTo>
                  <a:lnTo>
                    <a:pt x="314489" y="252323"/>
                  </a:lnTo>
                  <a:lnTo>
                    <a:pt x="347250" y="221726"/>
                  </a:lnTo>
                  <a:lnTo>
                    <a:pt x="381272" y="192842"/>
                  </a:lnTo>
                  <a:lnTo>
                    <a:pt x="416502" y="165730"/>
                  </a:lnTo>
                  <a:lnTo>
                    <a:pt x="452887" y="140447"/>
                  </a:lnTo>
                  <a:lnTo>
                    <a:pt x="490375" y="117054"/>
                  </a:lnTo>
                  <a:lnTo>
                    <a:pt x="528914" y="95610"/>
                  </a:lnTo>
                  <a:lnTo>
                    <a:pt x="568451" y="76172"/>
                  </a:lnTo>
                  <a:lnTo>
                    <a:pt x="608934" y="58800"/>
                  </a:lnTo>
                  <a:lnTo>
                    <a:pt x="650311" y="43554"/>
                  </a:lnTo>
                  <a:lnTo>
                    <a:pt x="692529" y="30491"/>
                  </a:lnTo>
                  <a:lnTo>
                    <a:pt x="735535" y="19671"/>
                  </a:lnTo>
                  <a:lnTo>
                    <a:pt x="779278" y="11153"/>
                  </a:lnTo>
                  <a:lnTo>
                    <a:pt x="823704" y="4996"/>
                  </a:lnTo>
                  <a:lnTo>
                    <a:pt x="868762" y="1258"/>
                  </a:lnTo>
                  <a:lnTo>
                    <a:pt x="914400" y="0"/>
                  </a:lnTo>
                  <a:lnTo>
                    <a:pt x="960037" y="1258"/>
                  </a:lnTo>
                  <a:lnTo>
                    <a:pt x="1005095" y="4996"/>
                  </a:lnTo>
                  <a:lnTo>
                    <a:pt x="1049521" y="11153"/>
                  </a:lnTo>
                  <a:lnTo>
                    <a:pt x="1093264" y="19671"/>
                  </a:lnTo>
                  <a:lnTo>
                    <a:pt x="1136270" y="30491"/>
                  </a:lnTo>
                  <a:lnTo>
                    <a:pt x="1178488" y="43554"/>
                  </a:lnTo>
                  <a:lnTo>
                    <a:pt x="1219865" y="58800"/>
                  </a:lnTo>
                  <a:lnTo>
                    <a:pt x="1260348" y="76172"/>
                  </a:lnTo>
                  <a:lnTo>
                    <a:pt x="1299885" y="95610"/>
                  </a:lnTo>
                  <a:lnTo>
                    <a:pt x="1338424" y="117054"/>
                  </a:lnTo>
                  <a:lnTo>
                    <a:pt x="1375912" y="140447"/>
                  </a:lnTo>
                  <a:lnTo>
                    <a:pt x="1412297" y="165730"/>
                  </a:lnTo>
                  <a:lnTo>
                    <a:pt x="1447527" y="192842"/>
                  </a:lnTo>
                  <a:lnTo>
                    <a:pt x="1481549" y="221726"/>
                  </a:lnTo>
                  <a:lnTo>
                    <a:pt x="1514310" y="252323"/>
                  </a:lnTo>
                  <a:lnTo>
                    <a:pt x="1545760" y="284572"/>
                  </a:lnTo>
                  <a:lnTo>
                    <a:pt x="1575844" y="318417"/>
                  </a:lnTo>
                  <a:lnTo>
                    <a:pt x="1604510" y="353797"/>
                  </a:lnTo>
                  <a:lnTo>
                    <a:pt x="1631707" y="390654"/>
                  </a:lnTo>
                  <a:lnTo>
                    <a:pt x="1657382" y="428929"/>
                  </a:lnTo>
                  <a:lnTo>
                    <a:pt x="1681482" y="468562"/>
                  </a:lnTo>
                  <a:lnTo>
                    <a:pt x="1703956" y="509495"/>
                  </a:lnTo>
                  <a:lnTo>
                    <a:pt x="1724750" y="551670"/>
                  </a:lnTo>
                  <a:lnTo>
                    <a:pt x="1743812" y="595026"/>
                  </a:lnTo>
                  <a:lnTo>
                    <a:pt x="1761090" y="639505"/>
                  </a:lnTo>
                  <a:lnTo>
                    <a:pt x="1776531" y="685049"/>
                  </a:lnTo>
                  <a:lnTo>
                    <a:pt x="1790084" y="731598"/>
                  </a:lnTo>
                  <a:lnTo>
                    <a:pt x="1801696" y="779093"/>
                  </a:lnTo>
                  <a:lnTo>
                    <a:pt x="1811313" y="827475"/>
                  </a:lnTo>
                  <a:lnTo>
                    <a:pt x="1818885" y="876686"/>
                  </a:lnTo>
                  <a:lnTo>
                    <a:pt x="1824358" y="926666"/>
                  </a:lnTo>
                  <a:lnTo>
                    <a:pt x="1827680" y="977357"/>
                  </a:lnTo>
                  <a:lnTo>
                    <a:pt x="1828800" y="1028700"/>
                  </a:lnTo>
                  <a:lnTo>
                    <a:pt x="1827680" y="1080042"/>
                  </a:lnTo>
                  <a:lnTo>
                    <a:pt x="1824358" y="1130733"/>
                  </a:lnTo>
                  <a:lnTo>
                    <a:pt x="1818885" y="1180713"/>
                  </a:lnTo>
                  <a:lnTo>
                    <a:pt x="1811313" y="1229924"/>
                  </a:lnTo>
                  <a:lnTo>
                    <a:pt x="1801696" y="1278306"/>
                  </a:lnTo>
                  <a:lnTo>
                    <a:pt x="1790084" y="1325801"/>
                  </a:lnTo>
                  <a:lnTo>
                    <a:pt x="1776531" y="1372350"/>
                  </a:lnTo>
                  <a:lnTo>
                    <a:pt x="1761090" y="1417894"/>
                  </a:lnTo>
                  <a:lnTo>
                    <a:pt x="1743812" y="1462373"/>
                  </a:lnTo>
                  <a:lnTo>
                    <a:pt x="1724750" y="1505729"/>
                  </a:lnTo>
                  <a:lnTo>
                    <a:pt x="1703956" y="1547904"/>
                  </a:lnTo>
                  <a:lnTo>
                    <a:pt x="1681482" y="1588837"/>
                  </a:lnTo>
                  <a:lnTo>
                    <a:pt x="1657382" y="1628470"/>
                  </a:lnTo>
                  <a:lnTo>
                    <a:pt x="1631707" y="1666745"/>
                  </a:lnTo>
                  <a:lnTo>
                    <a:pt x="1604510" y="1703602"/>
                  </a:lnTo>
                  <a:lnTo>
                    <a:pt x="1575844" y="1738982"/>
                  </a:lnTo>
                  <a:lnTo>
                    <a:pt x="1545760" y="1772827"/>
                  </a:lnTo>
                  <a:lnTo>
                    <a:pt x="1514310" y="1805076"/>
                  </a:lnTo>
                  <a:lnTo>
                    <a:pt x="1481549" y="1835673"/>
                  </a:lnTo>
                  <a:lnTo>
                    <a:pt x="1447527" y="1864557"/>
                  </a:lnTo>
                  <a:lnTo>
                    <a:pt x="1412297" y="1891669"/>
                  </a:lnTo>
                  <a:lnTo>
                    <a:pt x="1375912" y="1916952"/>
                  </a:lnTo>
                  <a:lnTo>
                    <a:pt x="1338424" y="1940345"/>
                  </a:lnTo>
                  <a:lnTo>
                    <a:pt x="1299885" y="1961789"/>
                  </a:lnTo>
                  <a:lnTo>
                    <a:pt x="1260348" y="1981227"/>
                  </a:lnTo>
                  <a:lnTo>
                    <a:pt x="1219865" y="1998599"/>
                  </a:lnTo>
                  <a:lnTo>
                    <a:pt x="1178488" y="2013845"/>
                  </a:lnTo>
                  <a:lnTo>
                    <a:pt x="1136270" y="2026908"/>
                  </a:lnTo>
                  <a:lnTo>
                    <a:pt x="1093264" y="2037728"/>
                  </a:lnTo>
                  <a:lnTo>
                    <a:pt x="1049521" y="2046246"/>
                  </a:lnTo>
                  <a:lnTo>
                    <a:pt x="1005095" y="2052403"/>
                  </a:lnTo>
                  <a:lnTo>
                    <a:pt x="960037" y="2056141"/>
                  </a:lnTo>
                  <a:lnTo>
                    <a:pt x="914400" y="2057400"/>
                  </a:lnTo>
                  <a:lnTo>
                    <a:pt x="868762" y="2056141"/>
                  </a:lnTo>
                  <a:lnTo>
                    <a:pt x="823704" y="2052403"/>
                  </a:lnTo>
                  <a:lnTo>
                    <a:pt x="779278" y="2046246"/>
                  </a:lnTo>
                  <a:lnTo>
                    <a:pt x="735535" y="2037728"/>
                  </a:lnTo>
                  <a:lnTo>
                    <a:pt x="692529" y="2026908"/>
                  </a:lnTo>
                  <a:lnTo>
                    <a:pt x="650311" y="2013845"/>
                  </a:lnTo>
                  <a:lnTo>
                    <a:pt x="608934" y="1998599"/>
                  </a:lnTo>
                  <a:lnTo>
                    <a:pt x="568451" y="1981227"/>
                  </a:lnTo>
                  <a:lnTo>
                    <a:pt x="528914" y="1961789"/>
                  </a:lnTo>
                  <a:lnTo>
                    <a:pt x="490375" y="1940345"/>
                  </a:lnTo>
                  <a:lnTo>
                    <a:pt x="452887" y="1916952"/>
                  </a:lnTo>
                  <a:lnTo>
                    <a:pt x="416502" y="1891669"/>
                  </a:lnTo>
                  <a:lnTo>
                    <a:pt x="381272" y="1864557"/>
                  </a:lnTo>
                  <a:lnTo>
                    <a:pt x="347250" y="1835673"/>
                  </a:lnTo>
                  <a:lnTo>
                    <a:pt x="314489" y="1805076"/>
                  </a:lnTo>
                  <a:lnTo>
                    <a:pt x="283039" y="1772827"/>
                  </a:lnTo>
                  <a:lnTo>
                    <a:pt x="252955" y="1738982"/>
                  </a:lnTo>
                  <a:lnTo>
                    <a:pt x="224289" y="1703602"/>
                  </a:lnTo>
                  <a:lnTo>
                    <a:pt x="197092" y="1666745"/>
                  </a:lnTo>
                  <a:lnTo>
                    <a:pt x="171417" y="1628470"/>
                  </a:lnTo>
                  <a:lnTo>
                    <a:pt x="147317" y="1588837"/>
                  </a:lnTo>
                  <a:lnTo>
                    <a:pt x="124843" y="1547904"/>
                  </a:lnTo>
                  <a:lnTo>
                    <a:pt x="104049" y="1505729"/>
                  </a:lnTo>
                  <a:lnTo>
                    <a:pt x="84987" y="1462373"/>
                  </a:lnTo>
                  <a:lnTo>
                    <a:pt x="67709" y="1417894"/>
                  </a:lnTo>
                  <a:lnTo>
                    <a:pt x="52268" y="1372350"/>
                  </a:lnTo>
                  <a:lnTo>
                    <a:pt x="38715" y="1325801"/>
                  </a:lnTo>
                  <a:lnTo>
                    <a:pt x="27103" y="1278306"/>
                  </a:lnTo>
                  <a:lnTo>
                    <a:pt x="17486" y="1229924"/>
                  </a:lnTo>
                  <a:lnTo>
                    <a:pt x="9914" y="1180713"/>
                  </a:lnTo>
                  <a:lnTo>
                    <a:pt x="4441" y="1130733"/>
                  </a:lnTo>
                  <a:lnTo>
                    <a:pt x="1119" y="1080042"/>
                  </a:lnTo>
                  <a:lnTo>
                    <a:pt x="0" y="1028700"/>
                  </a:lnTo>
                  <a:close/>
                </a:path>
              </a:pathLst>
            </a:custGeom>
            <a:ln w="2540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56266" y="3486404"/>
            <a:ext cx="136482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B050"/>
                </a:solidFill>
                <a:latin typeface="Carlito"/>
                <a:cs typeface="Carlito"/>
              </a:rPr>
              <a:t>F</a:t>
            </a:r>
            <a:r>
              <a:rPr sz="2800" b="1" spc="5" dirty="0">
                <a:solidFill>
                  <a:srgbClr val="00B050"/>
                </a:solidFill>
                <a:latin typeface="Carlito"/>
                <a:cs typeface="Carlito"/>
              </a:rPr>
              <a:t>i</a:t>
            </a:r>
            <a:r>
              <a:rPr sz="2800" b="1" spc="-85" dirty="0">
                <a:solidFill>
                  <a:srgbClr val="00B050"/>
                </a:solidFill>
                <a:latin typeface="Carlito"/>
                <a:cs typeface="Carlito"/>
              </a:rPr>
              <a:t>x</a:t>
            </a:r>
            <a:r>
              <a:rPr sz="2800" b="1" spc="-5" dirty="0">
                <a:solidFill>
                  <a:srgbClr val="00B050"/>
                </a:solidFill>
                <a:latin typeface="Carlito"/>
                <a:cs typeface="Carlito"/>
              </a:rPr>
              <a:t>ed  </a:t>
            </a:r>
            <a:r>
              <a:rPr sz="2800" b="1" spc="-20" dirty="0">
                <a:solidFill>
                  <a:srgbClr val="00B050"/>
                </a:solidFill>
                <a:latin typeface="Carlito"/>
                <a:cs typeface="Carlito"/>
              </a:rPr>
              <a:t>Cost</a:t>
            </a:r>
            <a:endParaRPr sz="28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09423" y="3537507"/>
            <a:ext cx="3169191" cy="2101596"/>
            <a:chOff x="3223260" y="3547871"/>
            <a:chExt cx="2700655" cy="2472055"/>
          </a:xfrm>
        </p:grpSpPr>
        <p:sp>
          <p:nvSpPr>
            <p:cNvPr id="18" name="object 18"/>
            <p:cNvSpPr/>
            <p:nvPr/>
          </p:nvSpPr>
          <p:spPr>
            <a:xfrm>
              <a:off x="3223260" y="3547871"/>
              <a:ext cx="2700528" cy="24719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09615" y="4055363"/>
              <a:ext cx="163296" cy="2636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6244" y="4055363"/>
              <a:ext cx="58000" cy="767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27395" y="5205971"/>
              <a:ext cx="345516" cy="4434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6244" y="5392902"/>
              <a:ext cx="240283" cy="256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76600" y="3581399"/>
              <a:ext cx="2590800" cy="2362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76600" y="3581399"/>
              <a:ext cx="2590800" cy="2362200"/>
            </a:xfrm>
            <a:custGeom>
              <a:avLst/>
              <a:gdLst/>
              <a:ahLst/>
              <a:cxnLst/>
              <a:rect l="l" t="t" r="r" b="b"/>
              <a:pathLst>
                <a:path w="2590800" h="2362200">
                  <a:moveTo>
                    <a:pt x="0" y="1181100"/>
                  </a:moveTo>
                  <a:lnTo>
                    <a:pt x="980" y="1134722"/>
                  </a:lnTo>
                  <a:lnTo>
                    <a:pt x="3897" y="1088798"/>
                  </a:lnTo>
                  <a:lnTo>
                    <a:pt x="8715" y="1043359"/>
                  </a:lnTo>
                  <a:lnTo>
                    <a:pt x="15397" y="998439"/>
                  </a:lnTo>
                  <a:lnTo>
                    <a:pt x="23908" y="954071"/>
                  </a:lnTo>
                  <a:lnTo>
                    <a:pt x="34212" y="910286"/>
                  </a:lnTo>
                  <a:lnTo>
                    <a:pt x="46272" y="867118"/>
                  </a:lnTo>
                  <a:lnTo>
                    <a:pt x="60054" y="824601"/>
                  </a:lnTo>
                  <a:lnTo>
                    <a:pt x="75520" y="782766"/>
                  </a:lnTo>
                  <a:lnTo>
                    <a:pt x="92634" y="741646"/>
                  </a:lnTo>
                  <a:lnTo>
                    <a:pt x="111362" y="701275"/>
                  </a:lnTo>
                  <a:lnTo>
                    <a:pt x="131666" y="661684"/>
                  </a:lnTo>
                  <a:lnTo>
                    <a:pt x="153510" y="622908"/>
                  </a:lnTo>
                  <a:lnTo>
                    <a:pt x="176860" y="584978"/>
                  </a:lnTo>
                  <a:lnTo>
                    <a:pt x="201678" y="547928"/>
                  </a:lnTo>
                  <a:lnTo>
                    <a:pt x="227929" y="511791"/>
                  </a:lnTo>
                  <a:lnTo>
                    <a:pt x="255576" y="476599"/>
                  </a:lnTo>
                  <a:lnTo>
                    <a:pt x="284585" y="442384"/>
                  </a:lnTo>
                  <a:lnTo>
                    <a:pt x="314917" y="409181"/>
                  </a:lnTo>
                  <a:lnTo>
                    <a:pt x="346539" y="377021"/>
                  </a:lnTo>
                  <a:lnTo>
                    <a:pt x="379414" y="345938"/>
                  </a:lnTo>
                  <a:lnTo>
                    <a:pt x="413505" y="315964"/>
                  </a:lnTo>
                  <a:lnTo>
                    <a:pt x="448777" y="287132"/>
                  </a:lnTo>
                  <a:lnTo>
                    <a:pt x="485193" y="259476"/>
                  </a:lnTo>
                  <a:lnTo>
                    <a:pt x="522718" y="233027"/>
                  </a:lnTo>
                  <a:lnTo>
                    <a:pt x="561316" y="207819"/>
                  </a:lnTo>
                  <a:lnTo>
                    <a:pt x="600951" y="183884"/>
                  </a:lnTo>
                  <a:lnTo>
                    <a:pt x="641587" y="161256"/>
                  </a:lnTo>
                  <a:lnTo>
                    <a:pt x="683187" y="139966"/>
                  </a:lnTo>
                  <a:lnTo>
                    <a:pt x="725716" y="120049"/>
                  </a:lnTo>
                  <a:lnTo>
                    <a:pt x="769137" y="101536"/>
                  </a:lnTo>
                  <a:lnTo>
                    <a:pt x="813416" y="84461"/>
                  </a:lnTo>
                  <a:lnTo>
                    <a:pt x="858515" y="68857"/>
                  </a:lnTo>
                  <a:lnTo>
                    <a:pt x="904399" y="54755"/>
                  </a:lnTo>
                  <a:lnTo>
                    <a:pt x="951031" y="42190"/>
                  </a:lnTo>
                  <a:lnTo>
                    <a:pt x="998376" y="31194"/>
                  </a:lnTo>
                  <a:lnTo>
                    <a:pt x="1046398" y="21799"/>
                  </a:lnTo>
                  <a:lnTo>
                    <a:pt x="1095061" y="14039"/>
                  </a:lnTo>
                  <a:lnTo>
                    <a:pt x="1144329" y="7946"/>
                  </a:lnTo>
                  <a:lnTo>
                    <a:pt x="1194165" y="3553"/>
                  </a:lnTo>
                  <a:lnTo>
                    <a:pt x="1244534" y="893"/>
                  </a:lnTo>
                  <a:lnTo>
                    <a:pt x="1295400" y="0"/>
                  </a:lnTo>
                  <a:lnTo>
                    <a:pt x="1346265" y="893"/>
                  </a:lnTo>
                  <a:lnTo>
                    <a:pt x="1396634" y="3553"/>
                  </a:lnTo>
                  <a:lnTo>
                    <a:pt x="1446470" y="7946"/>
                  </a:lnTo>
                  <a:lnTo>
                    <a:pt x="1495738" y="14039"/>
                  </a:lnTo>
                  <a:lnTo>
                    <a:pt x="1544401" y="21799"/>
                  </a:lnTo>
                  <a:lnTo>
                    <a:pt x="1592423" y="31194"/>
                  </a:lnTo>
                  <a:lnTo>
                    <a:pt x="1639768" y="42190"/>
                  </a:lnTo>
                  <a:lnTo>
                    <a:pt x="1686400" y="54755"/>
                  </a:lnTo>
                  <a:lnTo>
                    <a:pt x="1732284" y="68857"/>
                  </a:lnTo>
                  <a:lnTo>
                    <a:pt x="1777383" y="84461"/>
                  </a:lnTo>
                  <a:lnTo>
                    <a:pt x="1821662" y="101536"/>
                  </a:lnTo>
                  <a:lnTo>
                    <a:pt x="1865083" y="120049"/>
                  </a:lnTo>
                  <a:lnTo>
                    <a:pt x="1907612" y="139966"/>
                  </a:lnTo>
                  <a:lnTo>
                    <a:pt x="1949212" y="161256"/>
                  </a:lnTo>
                  <a:lnTo>
                    <a:pt x="1989848" y="183884"/>
                  </a:lnTo>
                  <a:lnTo>
                    <a:pt x="2029483" y="207819"/>
                  </a:lnTo>
                  <a:lnTo>
                    <a:pt x="2068081" y="233027"/>
                  </a:lnTo>
                  <a:lnTo>
                    <a:pt x="2105606" y="259476"/>
                  </a:lnTo>
                  <a:lnTo>
                    <a:pt x="2142022" y="287132"/>
                  </a:lnTo>
                  <a:lnTo>
                    <a:pt x="2177294" y="315964"/>
                  </a:lnTo>
                  <a:lnTo>
                    <a:pt x="2211385" y="345938"/>
                  </a:lnTo>
                  <a:lnTo>
                    <a:pt x="2244260" y="377021"/>
                  </a:lnTo>
                  <a:lnTo>
                    <a:pt x="2275882" y="409181"/>
                  </a:lnTo>
                  <a:lnTo>
                    <a:pt x="2306214" y="442384"/>
                  </a:lnTo>
                  <a:lnTo>
                    <a:pt x="2335223" y="476599"/>
                  </a:lnTo>
                  <a:lnTo>
                    <a:pt x="2362870" y="511791"/>
                  </a:lnTo>
                  <a:lnTo>
                    <a:pt x="2389121" y="547928"/>
                  </a:lnTo>
                  <a:lnTo>
                    <a:pt x="2413939" y="584978"/>
                  </a:lnTo>
                  <a:lnTo>
                    <a:pt x="2437289" y="622908"/>
                  </a:lnTo>
                  <a:lnTo>
                    <a:pt x="2459133" y="661684"/>
                  </a:lnTo>
                  <a:lnTo>
                    <a:pt x="2479437" y="701275"/>
                  </a:lnTo>
                  <a:lnTo>
                    <a:pt x="2498165" y="741646"/>
                  </a:lnTo>
                  <a:lnTo>
                    <a:pt x="2515279" y="782766"/>
                  </a:lnTo>
                  <a:lnTo>
                    <a:pt x="2530745" y="824601"/>
                  </a:lnTo>
                  <a:lnTo>
                    <a:pt x="2544527" y="867118"/>
                  </a:lnTo>
                  <a:lnTo>
                    <a:pt x="2556587" y="910286"/>
                  </a:lnTo>
                  <a:lnTo>
                    <a:pt x="2566891" y="954071"/>
                  </a:lnTo>
                  <a:lnTo>
                    <a:pt x="2575402" y="998439"/>
                  </a:lnTo>
                  <a:lnTo>
                    <a:pt x="2582084" y="1043359"/>
                  </a:lnTo>
                  <a:lnTo>
                    <a:pt x="2586902" y="1088798"/>
                  </a:lnTo>
                  <a:lnTo>
                    <a:pt x="2589819" y="1134722"/>
                  </a:lnTo>
                  <a:lnTo>
                    <a:pt x="2590800" y="1181100"/>
                  </a:lnTo>
                  <a:lnTo>
                    <a:pt x="2589819" y="1227477"/>
                  </a:lnTo>
                  <a:lnTo>
                    <a:pt x="2586902" y="1273401"/>
                  </a:lnTo>
                  <a:lnTo>
                    <a:pt x="2582084" y="1318840"/>
                  </a:lnTo>
                  <a:lnTo>
                    <a:pt x="2575402" y="1363760"/>
                  </a:lnTo>
                  <a:lnTo>
                    <a:pt x="2566891" y="1408128"/>
                  </a:lnTo>
                  <a:lnTo>
                    <a:pt x="2556587" y="1451913"/>
                  </a:lnTo>
                  <a:lnTo>
                    <a:pt x="2544527" y="1495081"/>
                  </a:lnTo>
                  <a:lnTo>
                    <a:pt x="2530745" y="1537598"/>
                  </a:lnTo>
                  <a:lnTo>
                    <a:pt x="2515279" y="1579433"/>
                  </a:lnTo>
                  <a:lnTo>
                    <a:pt x="2498165" y="1620553"/>
                  </a:lnTo>
                  <a:lnTo>
                    <a:pt x="2479437" y="1660924"/>
                  </a:lnTo>
                  <a:lnTo>
                    <a:pt x="2459133" y="1700515"/>
                  </a:lnTo>
                  <a:lnTo>
                    <a:pt x="2437289" y="1739291"/>
                  </a:lnTo>
                  <a:lnTo>
                    <a:pt x="2413939" y="1777221"/>
                  </a:lnTo>
                  <a:lnTo>
                    <a:pt x="2389121" y="1814271"/>
                  </a:lnTo>
                  <a:lnTo>
                    <a:pt x="2362870" y="1850408"/>
                  </a:lnTo>
                  <a:lnTo>
                    <a:pt x="2335223" y="1885600"/>
                  </a:lnTo>
                  <a:lnTo>
                    <a:pt x="2306214" y="1919815"/>
                  </a:lnTo>
                  <a:lnTo>
                    <a:pt x="2275882" y="1953018"/>
                  </a:lnTo>
                  <a:lnTo>
                    <a:pt x="2244260" y="1985178"/>
                  </a:lnTo>
                  <a:lnTo>
                    <a:pt x="2211385" y="2016261"/>
                  </a:lnTo>
                  <a:lnTo>
                    <a:pt x="2177294" y="2046235"/>
                  </a:lnTo>
                  <a:lnTo>
                    <a:pt x="2142022" y="2075067"/>
                  </a:lnTo>
                  <a:lnTo>
                    <a:pt x="2105606" y="2102723"/>
                  </a:lnTo>
                  <a:lnTo>
                    <a:pt x="2068081" y="2129172"/>
                  </a:lnTo>
                  <a:lnTo>
                    <a:pt x="2029483" y="2154380"/>
                  </a:lnTo>
                  <a:lnTo>
                    <a:pt x="1989848" y="2178315"/>
                  </a:lnTo>
                  <a:lnTo>
                    <a:pt x="1949212" y="2200943"/>
                  </a:lnTo>
                  <a:lnTo>
                    <a:pt x="1907612" y="2222233"/>
                  </a:lnTo>
                  <a:lnTo>
                    <a:pt x="1865083" y="2242150"/>
                  </a:lnTo>
                  <a:lnTo>
                    <a:pt x="1821662" y="2260663"/>
                  </a:lnTo>
                  <a:lnTo>
                    <a:pt x="1777383" y="2277738"/>
                  </a:lnTo>
                  <a:lnTo>
                    <a:pt x="1732284" y="2293342"/>
                  </a:lnTo>
                  <a:lnTo>
                    <a:pt x="1686400" y="2307444"/>
                  </a:lnTo>
                  <a:lnTo>
                    <a:pt x="1639768" y="2320009"/>
                  </a:lnTo>
                  <a:lnTo>
                    <a:pt x="1592423" y="2331005"/>
                  </a:lnTo>
                  <a:lnTo>
                    <a:pt x="1544401" y="2340400"/>
                  </a:lnTo>
                  <a:lnTo>
                    <a:pt x="1495738" y="2348160"/>
                  </a:lnTo>
                  <a:lnTo>
                    <a:pt x="1446470" y="2354253"/>
                  </a:lnTo>
                  <a:lnTo>
                    <a:pt x="1396634" y="2358646"/>
                  </a:lnTo>
                  <a:lnTo>
                    <a:pt x="1346265" y="2361306"/>
                  </a:lnTo>
                  <a:lnTo>
                    <a:pt x="1295400" y="2362200"/>
                  </a:lnTo>
                  <a:lnTo>
                    <a:pt x="1244534" y="2361306"/>
                  </a:lnTo>
                  <a:lnTo>
                    <a:pt x="1194165" y="2358646"/>
                  </a:lnTo>
                  <a:lnTo>
                    <a:pt x="1144329" y="2354253"/>
                  </a:lnTo>
                  <a:lnTo>
                    <a:pt x="1095061" y="2348160"/>
                  </a:lnTo>
                  <a:lnTo>
                    <a:pt x="1046398" y="2340400"/>
                  </a:lnTo>
                  <a:lnTo>
                    <a:pt x="998376" y="2331005"/>
                  </a:lnTo>
                  <a:lnTo>
                    <a:pt x="951031" y="2320009"/>
                  </a:lnTo>
                  <a:lnTo>
                    <a:pt x="904399" y="2307444"/>
                  </a:lnTo>
                  <a:lnTo>
                    <a:pt x="858515" y="2293342"/>
                  </a:lnTo>
                  <a:lnTo>
                    <a:pt x="813416" y="2277738"/>
                  </a:lnTo>
                  <a:lnTo>
                    <a:pt x="769137" y="2260663"/>
                  </a:lnTo>
                  <a:lnTo>
                    <a:pt x="725716" y="2242150"/>
                  </a:lnTo>
                  <a:lnTo>
                    <a:pt x="683187" y="2222233"/>
                  </a:lnTo>
                  <a:lnTo>
                    <a:pt x="641587" y="2200943"/>
                  </a:lnTo>
                  <a:lnTo>
                    <a:pt x="600951" y="2178315"/>
                  </a:lnTo>
                  <a:lnTo>
                    <a:pt x="561316" y="2154380"/>
                  </a:lnTo>
                  <a:lnTo>
                    <a:pt x="522718" y="2129172"/>
                  </a:lnTo>
                  <a:lnTo>
                    <a:pt x="485193" y="2102723"/>
                  </a:lnTo>
                  <a:lnTo>
                    <a:pt x="448777" y="2075067"/>
                  </a:lnTo>
                  <a:lnTo>
                    <a:pt x="413505" y="2046235"/>
                  </a:lnTo>
                  <a:lnTo>
                    <a:pt x="379414" y="2016261"/>
                  </a:lnTo>
                  <a:lnTo>
                    <a:pt x="346539" y="1985178"/>
                  </a:lnTo>
                  <a:lnTo>
                    <a:pt x="314917" y="1953018"/>
                  </a:lnTo>
                  <a:lnTo>
                    <a:pt x="284585" y="1919815"/>
                  </a:lnTo>
                  <a:lnTo>
                    <a:pt x="255576" y="1885600"/>
                  </a:lnTo>
                  <a:lnTo>
                    <a:pt x="227929" y="1850408"/>
                  </a:lnTo>
                  <a:lnTo>
                    <a:pt x="201678" y="1814271"/>
                  </a:lnTo>
                  <a:lnTo>
                    <a:pt x="176860" y="1777221"/>
                  </a:lnTo>
                  <a:lnTo>
                    <a:pt x="153510" y="1739291"/>
                  </a:lnTo>
                  <a:lnTo>
                    <a:pt x="131666" y="1700515"/>
                  </a:lnTo>
                  <a:lnTo>
                    <a:pt x="111362" y="1660924"/>
                  </a:lnTo>
                  <a:lnTo>
                    <a:pt x="92634" y="1620553"/>
                  </a:lnTo>
                  <a:lnTo>
                    <a:pt x="75520" y="1579433"/>
                  </a:lnTo>
                  <a:lnTo>
                    <a:pt x="60054" y="1537598"/>
                  </a:lnTo>
                  <a:lnTo>
                    <a:pt x="46272" y="1495081"/>
                  </a:lnTo>
                  <a:lnTo>
                    <a:pt x="34212" y="1451913"/>
                  </a:lnTo>
                  <a:lnTo>
                    <a:pt x="23908" y="1408128"/>
                  </a:lnTo>
                  <a:lnTo>
                    <a:pt x="15397" y="1363760"/>
                  </a:lnTo>
                  <a:lnTo>
                    <a:pt x="8715" y="1318840"/>
                  </a:lnTo>
                  <a:lnTo>
                    <a:pt x="3897" y="1273401"/>
                  </a:lnTo>
                  <a:lnTo>
                    <a:pt x="980" y="1227477"/>
                  </a:lnTo>
                  <a:lnTo>
                    <a:pt x="0" y="1181100"/>
                  </a:lnTo>
                  <a:close/>
                </a:path>
              </a:pathLst>
            </a:custGeom>
            <a:ln w="25400">
              <a:solidFill>
                <a:srgbClr val="7D6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39477" y="4172204"/>
            <a:ext cx="2113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5080" indent="-367665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solidFill>
                  <a:srgbClr val="7030A0"/>
                </a:solidFill>
                <a:latin typeface="Carlito"/>
                <a:cs typeface="Carlito"/>
              </a:rPr>
              <a:t>V</a:t>
            </a:r>
            <a:r>
              <a:rPr sz="2400" b="1" spc="-5" dirty="0">
                <a:solidFill>
                  <a:srgbClr val="7030A0"/>
                </a:solidFill>
                <a:latin typeface="Carlito"/>
                <a:cs typeface="Carlito"/>
              </a:rPr>
              <a:t>a</a:t>
            </a:r>
            <a:r>
              <a:rPr sz="2400" b="1" spc="5" dirty="0">
                <a:solidFill>
                  <a:srgbClr val="7030A0"/>
                </a:solidFill>
                <a:latin typeface="Carlito"/>
                <a:cs typeface="Carlito"/>
              </a:rPr>
              <a:t>ri</a:t>
            </a:r>
            <a:r>
              <a:rPr sz="2400" b="1" spc="-5" dirty="0">
                <a:solidFill>
                  <a:srgbClr val="7030A0"/>
                </a:solidFill>
                <a:latin typeface="Carlito"/>
                <a:cs typeface="Carlito"/>
              </a:rPr>
              <a:t>a</a:t>
            </a:r>
            <a:r>
              <a:rPr sz="2400" b="1" dirty="0">
                <a:solidFill>
                  <a:srgbClr val="7030A0"/>
                </a:solidFill>
                <a:latin typeface="Carlito"/>
                <a:cs typeface="Carlito"/>
              </a:rPr>
              <a:t>b</a:t>
            </a:r>
            <a:r>
              <a:rPr sz="2400" b="1" spc="5" dirty="0">
                <a:solidFill>
                  <a:srgbClr val="7030A0"/>
                </a:solidFill>
                <a:latin typeface="Carlito"/>
                <a:cs typeface="Carlito"/>
              </a:rPr>
              <a:t>l</a:t>
            </a:r>
            <a:r>
              <a:rPr sz="2400" b="1" dirty="0">
                <a:solidFill>
                  <a:srgbClr val="7030A0"/>
                </a:solidFill>
                <a:latin typeface="Carlito"/>
                <a:cs typeface="Carlito"/>
              </a:rPr>
              <a:t>e  </a:t>
            </a:r>
            <a:r>
              <a:rPr sz="2400" b="1" spc="-20" dirty="0">
                <a:solidFill>
                  <a:srgbClr val="7030A0"/>
                </a:solidFill>
                <a:latin typeface="Carlito"/>
                <a:cs typeface="Carlito"/>
              </a:rPr>
              <a:t>Cost</a:t>
            </a:r>
            <a:endParaRPr sz="2400" dirty="0">
              <a:solidFill>
                <a:srgbClr val="7030A0"/>
              </a:solidFill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564880" y="3014473"/>
            <a:ext cx="2584873" cy="2167255"/>
            <a:chOff x="6423659" y="3014472"/>
            <a:chExt cx="1938655" cy="2167255"/>
          </a:xfrm>
        </p:grpSpPr>
        <p:sp>
          <p:nvSpPr>
            <p:cNvPr id="27" name="object 27"/>
            <p:cNvSpPr/>
            <p:nvPr/>
          </p:nvSpPr>
          <p:spPr>
            <a:xfrm>
              <a:off x="6423659" y="3014472"/>
              <a:ext cx="1938528" cy="216712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55419" y="3369563"/>
              <a:ext cx="219900" cy="44246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2635" y="3369563"/>
              <a:ext cx="114744" cy="167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54810" y="4341469"/>
              <a:ext cx="420509" cy="62219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12635" y="4615980"/>
              <a:ext cx="315201" cy="3476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6999" y="3048000"/>
              <a:ext cx="1828800" cy="2057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6999" y="3048000"/>
              <a:ext cx="1828800" cy="2057400"/>
            </a:xfrm>
            <a:custGeom>
              <a:avLst/>
              <a:gdLst/>
              <a:ahLst/>
              <a:cxnLst/>
              <a:rect l="l" t="t" r="r" b="b"/>
              <a:pathLst>
                <a:path w="1828800" h="2057400">
                  <a:moveTo>
                    <a:pt x="0" y="1028700"/>
                  </a:moveTo>
                  <a:lnTo>
                    <a:pt x="1119" y="977357"/>
                  </a:lnTo>
                  <a:lnTo>
                    <a:pt x="4441" y="926666"/>
                  </a:lnTo>
                  <a:lnTo>
                    <a:pt x="9914" y="876686"/>
                  </a:lnTo>
                  <a:lnTo>
                    <a:pt x="17485" y="827475"/>
                  </a:lnTo>
                  <a:lnTo>
                    <a:pt x="27103" y="779093"/>
                  </a:lnTo>
                  <a:lnTo>
                    <a:pt x="38714" y="731598"/>
                  </a:lnTo>
                  <a:lnTo>
                    <a:pt x="52266" y="685049"/>
                  </a:lnTo>
                  <a:lnTo>
                    <a:pt x="67707" y="639505"/>
                  </a:lnTo>
                  <a:lnTo>
                    <a:pt x="84985" y="595026"/>
                  </a:lnTo>
                  <a:lnTo>
                    <a:pt x="104047" y="551670"/>
                  </a:lnTo>
                  <a:lnTo>
                    <a:pt x="124841" y="509495"/>
                  </a:lnTo>
                  <a:lnTo>
                    <a:pt x="147313" y="468562"/>
                  </a:lnTo>
                  <a:lnTo>
                    <a:pt x="171413" y="428929"/>
                  </a:lnTo>
                  <a:lnTo>
                    <a:pt x="197088" y="390654"/>
                  </a:lnTo>
                  <a:lnTo>
                    <a:pt x="224284" y="353797"/>
                  </a:lnTo>
                  <a:lnTo>
                    <a:pt x="252951" y="318417"/>
                  </a:lnTo>
                  <a:lnTo>
                    <a:pt x="283035" y="284572"/>
                  </a:lnTo>
                  <a:lnTo>
                    <a:pt x="314483" y="252323"/>
                  </a:lnTo>
                  <a:lnTo>
                    <a:pt x="347245" y="221726"/>
                  </a:lnTo>
                  <a:lnTo>
                    <a:pt x="381267" y="192842"/>
                  </a:lnTo>
                  <a:lnTo>
                    <a:pt x="416496" y="165730"/>
                  </a:lnTo>
                  <a:lnTo>
                    <a:pt x="452881" y="140447"/>
                  </a:lnTo>
                  <a:lnTo>
                    <a:pt x="490370" y="117054"/>
                  </a:lnTo>
                  <a:lnTo>
                    <a:pt x="528909" y="95610"/>
                  </a:lnTo>
                  <a:lnTo>
                    <a:pt x="568446" y="76172"/>
                  </a:lnTo>
                  <a:lnTo>
                    <a:pt x="608929" y="58800"/>
                  </a:lnTo>
                  <a:lnTo>
                    <a:pt x="650306" y="43554"/>
                  </a:lnTo>
                  <a:lnTo>
                    <a:pt x="692524" y="30491"/>
                  </a:lnTo>
                  <a:lnTo>
                    <a:pt x="735531" y="19671"/>
                  </a:lnTo>
                  <a:lnTo>
                    <a:pt x="779275" y="11153"/>
                  </a:lnTo>
                  <a:lnTo>
                    <a:pt x="823702" y="4996"/>
                  </a:lnTo>
                  <a:lnTo>
                    <a:pt x="868761" y="1258"/>
                  </a:lnTo>
                  <a:lnTo>
                    <a:pt x="914400" y="0"/>
                  </a:lnTo>
                  <a:lnTo>
                    <a:pt x="960038" y="1258"/>
                  </a:lnTo>
                  <a:lnTo>
                    <a:pt x="1005097" y="4996"/>
                  </a:lnTo>
                  <a:lnTo>
                    <a:pt x="1049524" y="11153"/>
                  </a:lnTo>
                  <a:lnTo>
                    <a:pt x="1093268" y="19671"/>
                  </a:lnTo>
                  <a:lnTo>
                    <a:pt x="1136275" y="30491"/>
                  </a:lnTo>
                  <a:lnTo>
                    <a:pt x="1178493" y="43554"/>
                  </a:lnTo>
                  <a:lnTo>
                    <a:pt x="1219870" y="58800"/>
                  </a:lnTo>
                  <a:lnTo>
                    <a:pt x="1260353" y="76172"/>
                  </a:lnTo>
                  <a:lnTo>
                    <a:pt x="1299890" y="95610"/>
                  </a:lnTo>
                  <a:lnTo>
                    <a:pt x="1338429" y="117054"/>
                  </a:lnTo>
                  <a:lnTo>
                    <a:pt x="1375918" y="140447"/>
                  </a:lnTo>
                  <a:lnTo>
                    <a:pt x="1412303" y="165730"/>
                  </a:lnTo>
                  <a:lnTo>
                    <a:pt x="1447532" y="192842"/>
                  </a:lnTo>
                  <a:lnTo>
                    <a:pt x="1481554" y="221726"/>
                  </a:lnTo>
                  <a:lnTo>
                    <a:pt x="1514316" y="252323"/>
                  </a:lnTo>
                  <a:lnTo>
                    <a:pt x="1545764" y="284572"/>
                  </a:lnTo>
                  <a:lnTo>
                    <a:pt x="1575848" y="318417"/>
                  </a:lnTo>
                  <a:lnTo>
                    <a:pt x="1604515" y="353797"/>
                  </a:lnTo>
                  <a:lnTo>
                    <a:pt x="1631711" y="390654"/>
                  </a:lnTo>
                  <a:lnTo>
                    <a:pt x="1657386" y="428929"/>
                  </a:lnTo>
                  <a:lnTo>
                    <a:pt x="1681486" y="468562"/>
                  </a:lnTo>
                  <a:lnTo>
                    <a:pt x="1703959" y="509495"/>
                  </a:lnTo>
                  <a:lnTo>
                    <a:pt x="1724752" y="551670"/>
                  </a:lnTo>
                  <a:lnTo>
                    <a:pt x="1743814" y="595026"/>
                  </a:lnTo>
                  <a:lnTo>
                    <a:pt x="1761092" y="639505"/>
                  </a:lnTo>
                  <a:lnTo>
                    <a:pt x="1776533" y="685049"/>
                  </a:lnTo>
                  <a:lnTo>
                    <a:pt x="1790085" y="731598"/>
                  </a:lnTo>
                  <a:lnTo>
                    <a:pt x="1801696" y="779093"/>
                  </a:lnTo>
                  <a:lnTo>
                    <a:pt x="1811314" y="827475"/>
                  </a:lnTo>
                  <a:lnTo>
                    <a:pt x="1818885" y="876686"/>
                  </a:lnTo>
                  <a:lnTo>
                    <a:pt x="1824358" y="926666"/>
                  </a:lnTo>
                  <a:lnTo>
                    <a:pt x="1827680" y="977357"/>
                  </a:lnTo>
                  <a:lnTo>
                    <a:pt x="1828800" y="1028700"/>
                  </a:lnTo>
                  <a:lnTo>
                    <a:pt x="1827680" y="1080042"/>
                  </a:lnTo>
                  <a:lnTo>
                    <a:pt x="1824358" y="1130733"/>
                  </a:lnTo>
                  <a:lnTo>
                    <a:pt x="1818885" y="1180713"/>
                  </a:lnTo>
                  <a:lnTo>
                    <a:pt x="1811314" y="1229924"/>
                  </a:lnTo>
                  <a:lnTo>
                    <a:pt x="1801696" y="1278306"/>
                  </a:lnTo>
                  <a:lnTo>
                    <a:pt x="1790085" y="1325801"/>
                  </a:lnTo>
                  <a:lnTo>
                    <a:pt x="1776533" y="1372350"/>
                  </a:lnTo>
                  <a:lnTo>
                    <a:pt x="1761092" y="1417894"/>
                  </a:lnTo>
                  <a:lnTo>
                    <a:pt x="1743814" y="1462373"/>
                  </a:lnTo>
                  <a:lnTo>
                    <a:pt x="1724752" y="1505729"/>
                  </a:lnTo>
                  <a:lnTo>
                    <a:pt x="1703959" y="1547904"/>
                  </a:lnTo>
                  <a:lnTo>
                    <a:pt x="1681486" y="1588837"/>
                  </a:lnTo>
                  <a:lnTo>
                    <a:pt x="1657386" y="1628470"/>
                  </a:lnTo>
                  <a:lnTo>
                    <a:pt x="1631711" y="1666745"/>
                  </a:lnTo>
                  <a:lnTo>
                    <a:pt x="1604515" y="1703602"/>
                  </a:lnTo>
                  <a:lnTo>
                    <a:pt x="1575848" y="1738982"/>
                  </a:lnTo>
                  <a:lnTo>
                    <a:pt x="1545764" y="1772827"/>
                  </a:lnTo>
                  <a:lnTo>
                    <a:pt x="1514316" y="1805076"/>
                  </a:lnTo>
                  <a:lnTo>
                    <a:pt x="1481554" y="1835673"/>
                  </a:lnTo>
                  <a:lnTo>
                    <a:pt x="1447532" y="1864557"/>
                  </a:lnTo>
                  <a:lnTo>
                    <a:pt x="1412303" y="1891669"/>
                  </a:lnTo>
                  <a:lnTo>
                    <a:pt x="1375918" y="1916952"/>
                  </a:lnTo>
                  <a:lnTo>
                    <a:pt x="1338429" y="1940345"/>
                  </a:lnTo>
                  <a:lnTo>
                    <a:pt x="1299890" y="1961789"/>
                  </a:lnTo>
                  <a:lnTo>
                    <a:pt x="1260353" y="1981227"/>
                  </a:lnTo>
                  <a:lnTo>
                    <a:pt x="1219870" y="1998599"/>
                  </a:lnTo>
                  <a:lnTo>
                    <a:pt x="1178493" y="2013845"/>
                  </a:lnTo>
                  <a:lnTo>
                    <a:pt x="1136275" y="2026908"/>
                  </a:lnTo>
                  <a:lnTo>
                    <a:pt x="1093268" y="2037728"/>
                  </a:lnTo>
                  <a:lnTo>
                    <a:pt x="1049524" y="2046246"/>
                  </a:lnTo>
                  <a:lnTo>
                    <a:pt x="1005097" y="2052403"/>
                  </a:lnTo>
                  <a:lnTo>
                    <a:pt x="960038" y="2056141"/>
                  </a:lnTo>
                  <a:lnTo>
                    <a:pt x="914400" y="2057400"/>
                  </a:lnTo>
                  <a:lnTo>
                    <a:pt x="868761" y="2056141"/>
                  </a:lnTo>
                  <a:lnTo>
                    <a:pt x="823702" y="2052403"/>
                  </a:lnTo>
                  <a:lnTo>
                    <a:pt x="779275" y="2046246"/>
                  </a:lnTo>
                  <a:lnTo>
                    <a:pt x="735531" y="2037728"/>
                  </a:lnTo>
                  <a:lnTo>
                    <a:pt x="692524" y="2026908"/>
                  </a:lnTo>
                  <a:lnTo>
                    <a:pt x="650306" y="2013845"/>
                  </a:lnTo>
                  <a:lnTo>
                    <a:pt x="608929" y="1998599"/>
                  </a:lnTo>
                  <a:lnTo>
                    <a:pt x="568446" y="1981227"/>
                  </a:lnTo>
                  <a:lnTo>
                    <a:pt x="528909" y="1961789"/>
                  </a:lnTo>
                  <a:lnTo>
                    <a:pt x="490370" y="1940345"/>
                  </a:lnTo>
                  <a:lnTo>
                    <a:pt x="452881" y="1916952"/>
                  </a:lnTo>
                  <a:lnTo>
                    <a:pt x="416496" y="1891669"/>
                  </a:lnTo>
                  <a:lnTo>
                    <a:pt x="381267" y="1864557"/>
                  </a:lnTo>
                  <a:lnTo>
                    <a:pt x="347245" y="1835673"/>
                  </a:lnTo>
                  <a:lnTo>
                    <a:pt x="314483" y="1805076"/>
                  </a:lnTo>
                  <a:lnTo>
                    <a:pt x="283035" y="1772827"/>
                  </a:lnTo>
                  <a:lnTo>
                    <a:pt x="252951" y="1738982"/>
                  </a:lnTo>
                  <a:lnTo>
                    <a:pt x="224284" y="1703602"/>
                  </a:lnTo>
                  <a:lnTo>
                    <a:pt x="197088" y="1666745"/>
                  </a:lnTo>
                  <a:lnTo>
                    <a:pt x="171413" y="1628470"/>
                  </a:lnTo>
                  <a:lnTo>
                    <a:pt x="147313" y="1588837"/>
                  </a:lnTo>
                  <a:lnTo>
                    <a:pt x="124840" y="1547904"/>
                  </a:lnTo>
                  <a:lnTo>
                    <a:pt x="104047" y="1505729"/>
                  </a:lnTo>
                  <a:lnTo>
                    <a:pt x="84985" y="1462373"/>
                  </a:lnTo>
                  <a:lnTo>
                    <a:pt x="67707" y="1417894"/>
                  </a:lnTo>
                  <a:lnTo>
                    <a:pt x="52266" y="1372350"/>
                  </a:lnTo>
                  <a:lnTo>
                    <a:pt x="38714" y="1325801"/>
                  </a:lnTo>
                  <a:lnTo>
                    <a:pt x="27103" y="1278306"/>
                  </a:lnTo>
                  <a:lnTo>
                    <a:pt x="17485" y="1229924"/>
                  </a:lnTo>
                  <a:lnTo>
                    <a:pt x="9914" y="1180713"/>
                  </a:lnTo>
                  <a:lnTo>
                    <a:pt x="4441" y="1130733"/>
                  </a:lnTo>
                  <a:lnTo>
                    <a:pt x="1119" y="1080042"/>
                  </a:lnTo>
                  <a:lnTo>
                    <a:pt x="0" y="1028700"/>
                  </a:lnTo>
                  <a:close/>
                </a:path>
              </a:pathLst>
            </a:custGeom>
            <a:ln w="254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20234" y="3486404"/>
            <a:ext cx="126661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2800" b="1" spc="-31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l  </a:t>
            </a:r>
            <a:r>
              <a:rPr sz="2800" b="1" spc="-20" dirty="0">
                <a:solidFill>
                  <a:srgbClr val="FF0000"/>
                </a:solidFill>
                <a:latin typeface="Carlito"/>
                <a:cs typeface="Carlito"/>
              </a:rPr>
              <a:t>Cost</a:t>
            </a:r>
            <a:endParaRPr sz="2800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9600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Short </a:t>
            </a:r>
            <a:r>
              <a:rPr sz="3600" b="1" dirty="0"/>
              <a:t>Run </a:t>
            </a:r>
            <a:r>
              <a:rPr sz="3600" b="1" spc="-30" dirty="0"/>
              <a:t>Fixed </a:t>
            </a:r>
            <a:r>
              <a:rPr sz="3600" b="1" spc="-20" dirty="0"/>
              <a:t>Cost</a:t>
            </a:r>
            <a:r>
              <a:rPr sz="3600" b="1" spc="10" dirty="0"/>
              <a:t> </a:t>
            </a:r>
            <a:r>
              <a:rPr sz="3600" b="1" spc="-15" dirty="0"/>
              <a:t>(FC)</a:t>
            </a:r>
            <a:endParaRPr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796545"/>
            <a:ext cx="8596668" cy="4244817"/>
          </a:xfrm>
        </p:spPr>
        <p:txBody>
          <a:bodyPr>
            <a:normAutofit/>
          </a:bodyPr>
          <a:lstStyle/>
          <a:p>
            <a:pPr marL="297815" algn="just">
              <a:spcBef>
                <a:spcPts val="915"/>
              </a:spcBef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Fixed	Costs are		those		costs	which		are  of Independent Output	i.e.	they	do	not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change with changes in Output.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6870" marR="5715" indent="-344170" algn="just"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  <a:tab pos="1365885" algn="l"/>
                <a:tab pos="2092960" algn="l"/>
                <a:tab pos="2454275" algn="l"/>
                <a:tab pos="3729990" algn="l"/>
                <a:tab pos="5531485" algn="l"/>
                <a:tab pos="7180580" algn="l"/>
                <a:tab pos="7762875" algn="l"/>
              </a:tabLst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They	are	a	“Fixed	Amount”	incurred	by	the  Firm, irrespective of Output.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6870" marR="6985" algn="just">
              <a:spcBef>
                <a:spcPts val="815"/>
              </a:spcBef>
              <a:buFont typeface="Arial"/>
              <a:buChar char="•"/>
              <a:tabLst>
                <a:tab pos="356870" algn="l"/>
                <a:tab pos="357505" algn="l"/>
                <a:tab pos="879475" algn="l"/>
                <a:tab pos="1836420" algn="l"/>
                <a:tab pos="2380615" algn="l"/>
                <a:tab pos="3365500" algn="l"/>
                <a:tab pos="4357370" algn="l"/>
                <a:tab pos="5588635" algn="l"/>
                <a:tab pos="6280150" algn="l"/>
                <a:tab pos="7427595" algn="l"/>
              </a:tabLst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	case	of	Firm	Shut	Down	for	some	time,  Fixed Costs are to be borne by the Firm.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7505" marR="5080" indent="-344170" algn="just">
              <a:spcBef>
                <a:spcPts val="815"/>
              </a:spcBef>
              <a:buFont typeface="Arial"/>
              <a:buChar char="•"/>
              <a:tabLst>
                <a:tab pos="356235" algn="l"/>
                <a:tab pos="356870" algn="l"/>
              </a:tabLst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Example, Contractual Rent, Property Tax,  Interest on Capital Employed, etc.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4074705" y="1605788"/>
            <a:ext cx="760349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95"/>
              </a:spcBef>
              <a:tabLst>
                <a:tab pos="672465" algn="l"/>
                <a:tab pos="922655" algn="l"/>
                <a:tab pos="2227580" algn="l"/>
                <a:tab pos="2256155" algn="l"/>
                <a:tab pos="3052445" algn="l"/>
                <a:tab pos="3487420" algn="l"/>
                <a:tab pos="4119245" algn="l"/>
                <a:tab pos="4853305" algn="l"/>
                <a:tab pos="4889500" algn="l"/>
              </a:tabLst>
            </a:pPr>
            <a:r>
              <a:rPr sz="2400" b="1" dirty="0">
                <a:latin typeface="Carlito"/>
                <a:cs typeface="Carlito"/>
              </a:rPr>
              <a:t>	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876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043" y="377762"/>
            <a:ext cx="109677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7027545" algn="l"/>
              </a:tabLst>
            </a:pPr>
            <a:r>
              <a:rPr sz="3200" b="1" dirty="0"/>
              <a:t>S</a:t>
            </a:r>
            <a:r>
              <a:rPr sz="3200" b="1" spc="-5" dirty="0"/>
              <a:t>h</a:t>
            </a:r>
            <a:r>
              <a:rPr sz="3200" b="1" dirty="0"/>
              <a:t>ort</a:t>
            </a:r>
            <a:r>
              <a:rPr sz="3200" b="1" spc="20" dirty="0"/>
              <a:t> </a:t>
            </a:r>
            <a:r>
              <a:rPr sz="3200" b="1" spc="-10" dirty="0"/>
              <a:t>R</a:t>
            </a:r>
            <a:r>
              <a:rPr sz="3200" b="1" spc="-5" dirty="0"/>
              <a:t>u</a:t>
            </a:r>
            <a:r>
              <a:rPr sz="3200" b="1" dirty="0"/>
              <a:t>n</a:t>
            </a:r>
            <a:r>
              <a:rPr sz="3200" b="1" spc="5" dirty="0"/>
              <a:t> </a:t>
            </a:r>
            <a:r>
              <a:rPr sz="3200" b="1" spc="-300" dirty="0"/>
              <a:t>V</a:t>
            </a:r>
            <a:r>
              <a:rPr sz="3200" b="1" spc="-5" dirty="0"/>
              <a:t>ar</a:t>
            </a:r>
            <a:r>
              <a:rPr sz="3200" b="1" dirty="0"/>
              <a:t>i</a:t>
            </a:r>
            <a:r>
              <a:rPr sz="3200" b="1" spc="-5" dirty="0"/>
              <a:t>ab</a:t>
            </a:r>
            <a:r>
              <a:rPr sz="3200" b="1" spc="5" dirty="0"/>
              <a:t>l</a:t>
            </a:r>
            <a:r>
              <a:rPr sz="3200" b="1" dirty="0"/>
              <a:t>e</a:t>
            </a:r>
            <a:r>
              <a:rPr sz="3200" b="1" spc="-10" dirty="0"/>
              <a:t> </a:t>
            </a:r>
            <a:r>
              <a:rPr sz="3200" b="1" spc="-5" dirty="0"/>
              <a:t>Co</a:t>
            </a:r>
            <a:r>
              <a:rPr sz="3200" b="1" spc="-60" dirty="0"/>
              <a:t>s</a:t>
            </a:r>
            <a:r>
              <a:rPr sz="3200" b="1" dirty="0"/>
              <a:t>t</a:t>
            </a:r>
            <a:r>
              <a:rPr sz="3200" b="1" spc="-5" dirty="0"/>
              <a:t>(</a:t>
            </a:r>
            <a:r>
              <a:rPr sz="3200" b="1" spc="-85" dirty="0"/>
              <a:t>V</a:t>
            </a:r>
            <a:r>
              <a:rPr sz="3200" b="1" spc="-5" dirty="0"/>
              <a:t>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649" y="1601216"/>
            <a:ext cx="9200059" cy="28539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505" marR="5080" indent="-34163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9410" algn="l"/>
              </a:tabLst>
            </a:pPr>
            <a:r>
              <a:rPr sz="2800" spc="-35" dirty="0">
                <a:latin typeface="Carlito"/>
                <a:cs typeface="Carlito"/>
              </a:rPr>
              <a:t>Variable </a:t>
            </a:r>
            <a:r>
              <a:rPr sz="2800" spc="-15" dirty="0">
                <a:latin typeface="Carlito"/>
                <a:cs typeface="Carlito"/>
              </a:rPr>
              <a:t>Costs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those </a:t>
            </a:r>
            <a:r>
              <a:rPr sz="2800" spc="-20" dirty="0">
                <a:latin typeface="Carlito"/>
                <a:cs typeface="Carlito"/>
              </a:rPr>
              <a:t>costs </a:t>
            </a:r>
            <a:r>
              <a:rPr sz="2800" spc="-5" dirty="0">
                <a:latin typeface="Carlito"/>
                <a:cs typeface="Carlito"/>
              </a:rPr>
              <a:t>which  </a:t>
            </a:r>
            <a:r>
              <a:rPr sz="2800" spc="-15" dirty="0">
                <a:latin typeface="Carlito"/>
                <a:cs typeface="Carlito"/>
              </a:rPr>
              <a:t>changes </a:t>
            </a:r>
            <a:r>
              <a:rPr sz="2800" spc="-10" dirty="0">
                <a:latin typeface="Carlito"/>
                <a:cs typeface="Carlito"/>
              </a:rPr>
              <a:t>with </a:t>
            </a:r>
            <a:r>
              <a:rPr sz="2800" spc="-15" dirty="0">
                <a:latin typeface="Carlito"/>
                <a:cs typeface="Carlito"/>
              </a:rPr>
              <a:t>changes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Output.</a:t>
            </a:r>
            <a:endParaRPr sz="2800" dirty="0">
              <a:latin typeface="Carlito"/>
              <a:cs typeface="Carlito"/>
            </a:endParaRPr>
          </a:p>
          <a:p>
            <a:pPr marL="356235" marR="5080" indent="-342265" algn="just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357505" algn="l"/>
              </a:tabLst>
            </a:pPr>
            <a:r>
              <a:rPr sz="2800" dirty="0">
                <a:latin typeface="Carlito"/>
                <a:cs typeface="Carlito"/>
              </a:rPr>
              <a:t>Includes </a:t>
            </a:r>
            <a:r>
              <a:rPr sz="2800" spc="-30" dirty="0">
                <a:latin typeface="Carlito"/>
                <a:cs typeface="Carlito"/>
              </a:rPr>
              <a:t>Payments </a:t>
            </a:r>
            <a:r>
              <a:rPr sz="2800" spc="-5" dirty="0">
                <a:latin typeface="Carlito"/>
                <a:cs typeface="Carlito"/>
              </a:rPr>
              <a:t>such </a:t>
            </a:r>
            <a:r>
              <a:rPr sz="2800" spc="-10" dirty="0">
                <a:latin typeface="Carlito"/>
                <a:cs typeface="Carlito"/>
              </a:rPr>
              <a:t>as </a:t>
            </a:r>
            <a:r>
              <a:rPr sz="2800" spc="-45" dirty="0">
                <a:latin typeface="Carlito"/>
                <a:cs typeface="Carlito"/>
              </a:rPr>
              <a:t>Wages </a:t>
            </a:r>
            <a:r>
              <a:rPr sz="2800" spc="-5" dirty="0">
                <a:latin typeface="Carlito"/>
                <a:cs typeface="Carlito"/>
              </a:rPr>
              <a:t>of  </a:t>
            </a:r>
            <a:r>
              <a:rPr sz="2800" spc="-50" dirty="0">
                <a:latin typeface="Carlito"/>
                <a:cs typeface="Carlito"/>
              </a:rPr>
              <a:t>Labour, </a:t>
            </a:r>
            <a:r>
              <a:rPr sz="2800" spc="-10" dirty="0">
                <a:latin typeface="Carlito"/>
                <a:cs typeface="Carlito"/>
              </a:rPr>
              <a:t>Price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Raw Material,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etc.</a:t>
            </a:r>
            <a:endParaRPr sz="2800" dirty="0">
              <a:latin typeface="Carlito"/>
              <a:cs typeface="Carlito"/>
            </a:endParaRPr>
          </a:p>
          <a:p>
            <a:pPr marL="351790" marR="7620" indent="-339725" algn="just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case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Firm </a:t>
            </a:r>
            <a:r>
              <a:rPr sz="2800" spc="-5" dirty="0">
                <a:latin typeface="Carlito"/>
                <a:cs typeface="Carlito"/>
              </a:rPr>
              <a:t>Shut Down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some  time, </a:t>
            </a:r>
            <a:r>
              <a:rPr sz="2800" spc="-30" dirty="0">
                <a:latin typeface="Carlito"/>
                <a:cs typeface="Carlito"/>
              </a:rPr>
              <a:t>Variable </a:t>
            </a:r>
            <a:r>
              <a:rPr sz="2800" spc="-15" dirty="0">
                <a:latin typeface="Carlito"/>
                <a:cs typeface="Carlito"/>
              </a:rPr>
              <a:t>Costs </a:t>
            </a:r>
            <a:r>
              <a:rPr sz="2800" spc="-5" dirty="0">
                <a:latin typeface="Carlito"/>
                <a:cs typeface="Carlito"/>
              </a:rPr>
              <a:t>does not occur 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hence </a:t>
            </a:r>
            <a:r>
              <a:rPr sz="2800" spc="-20" dirty="0">
                <a:latin typeface="Carlito"/>
                <a:cs typeface="Carlito"/>
              </a:rPr>
              <a:t>avoided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Firm.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9614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082" y="304800"/>
            <a:ext cx="104453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Short </a:t>
            </a:r>
            <a:r>
              <a:rPr sz="3600" b="1" dirty="0"/>
              <a:t>Run </a:t>
            </a:r>
            <a:r>
              <a:rPr sz="3600" b="1" spc="-120" dirty="0"/>
              <a:t>Total </a:t>
            </a:r>
            <a:r>
              <a:rPr sz="3600" b="1" spc="-20" dirty="0"/>
              <a:t>Cost</a:t>
            </a:r>
            <a:r>
              <a:rPr sz="3600" b="1" spc="95" dirty="0"/>
              <a:t> </a:t>
            </a:r>
            <a:r>
              <a:rPr sz="3600" b="1" spc="-35" dirty="0"/>
              <a:t>(TC)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10711" y="1601216"/>
            <a:ext cx="9348398" cy="3261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85" dirty="0">
                <a:latin typeface="Carlito"/>
                <a:cs typeface="Carlito"/>
              </a:rPr>
              <a:t>Total </a:t>
            </a:r>
            <a:r>
              <a:rPr sz="3200" spc="-20" dirty="0">
                <a:latin typeface="Carlito"/>
                <a:cs typeface="Carlito"/>
              </a:rPr>
              <a:t>Cost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defined as the </a:t>
            </a:r>
            <a:r>
              <a:rPr sz="3200" spc="-85" dirty="0">
                <a:latin typeface="Carlito"/>
                <a:cs typeface="Carlito"/>
              </a:rPr>
              <a:t>Total  </a:t>
            </a:r>
            <a:r>
              <a:rPr sz="3200" spc="-10" dirty="0">
                <a:latin typeface="Carlito"/>
                <a:cs typeface="Carlito"/>
              </a:rPr>
              <a:t>Actual </a:t>
            </a:r>
            <a:r>
              <a:rPr sz="3200" spc="-20" dirty="0">
                <a:latin typeface="Carlito"/>
                <a:cs typeface="Carlito"/>
              </a:rPr>
              <a:t>Cost </a:t>
            </a:r>
            <a:r>
              <a:rPr sz="3200" spc="-10" dirty="0">
                <a:latin typeface="Carlito"/>
                <a:cs typeface="Carlito"/>
              </a:rPr>
              <a:t>that must </a:t>
            </a:r>
            <a:r>
              <a:rPr sz="3200" spc="-5" dirty="0">
                <a:latin typeface="Carlito"/>
                <a:cs typeface="Carlito"/>
              </a:rPr>
              <a:t>be </a:t>
            </a:r>
            <a:r>
              <a:rPr sz="3200" spc="-10" dirty="0">
                <a:latin typeface="Carlito"/>
                <a:cs typeface="Carlito"/>
              </a:rPr>
              <a:t>incurred </a:t>
            </a:r>
            <a:r>
              <a:rPr sz="3200" spc="-25" dirty="0">
                <a:latin typeface="Carlito"/>
                <a:cs typeface="Carlito"/>
              </a:rPr>
              <a:t>to  </a:t>
            </a:r>
            <a:r>
              <a:rPr sz="3200" spc="-15" dirty="0">
                <a:latin typeface="Carlito"/>
                <a:cs typeface="Carlito"/>
              </a:rPr>
              <a:t>Produce </a:t>
            </a:r>
            <a:r>
              <a:rPr sz="3200" spc="-5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given </a:t>
            </a:r>
            <a:r>
              <a:rPr sz="3200" spc="-15" dirty="0">
                <a:latin typeface="Carlito"/>
                <a:cs typeface="Carlito"/>
              </a:rPr>
              <a:t>Quantity </a:t>
            </a:r>
            <a:r>
              <a:rPr sz="3200" spc="-5" dirty="0">
                <a:latin typeface="Carlito"/>
                <a:cs typeface="Carlito"/>
              </a:rPr>
              <a:t>of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Output.</a:t>
            </a:r>
            <a:endParaRPr sz="3200" dirty="0">
              <a:latin typeface="Carlito"/>
              <a:cs typeface="Carlito"/>
            </a:endParaRPr>
          </a:p>
          <a:p>
            <a:pPr marL="355600" marR="8890" indent="-343535" algn="just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85" dirty="0">
                <a:latin typeface="Carlito"/>
                <a:cs typeface="Carlito"/>
              </a:rPr>
              <a:t>Total </a:t>
            </a:r>
            <a:r>
              <a:rPr sz="3200" spc="-15" dirty="0">
                <a:latin typeface="Carlito"/>
                <a:cs typeface="Carlito"/>
              </a:rPr>
              <a:t>Costs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sum </a:t>
            </a:r>
            <a:r>
              <a:rPr sz="3200" spc="-5" dirty="0">
                <a:latin typeface="Carlito"/>
                <a:cs typeface="Carlito"/>
              </a:rPr>
              <a:t>of the </a:t>
            </a:r>
            <a:r>
              <a:rPr sz="3200" spc="-85" dirty="0">
                <a:latin typeface="Carlito"/>
                <a:cs typeface="Carlito"/>
              </a:rPr>
              <a:t>Total  </a:t>
            </a:r>
            <a:r>
              <a:rPr sz="3200" spc="-35" dirty="0">
                <a:latin typeface="Carlito"/>
                <a:cs typeface="Carlito"/>
              </a:rPr>
              <a:t>Variable </a:t>
            </a:r>
            <a:r>
              <a:rPr sz="3200" spc="-20" dirty="0">
                <a:latin typeface="Carlito"/>
                <a:cs typeface="Carlito"/>
              </a:rPr>
              <a:t>Costs </a:t>
            </a:r>
            <a:r>
              <a:rPr sz="3200" spc="-10" dirty="0">
                <a:latin typeface="Carlito"/>
                <a:cs typeface="Carlito"/>
              </a:rPr>
              <a:t>and the </a:t>
            </a:r>
            <a:r>
              <a:rPr sz="3200" spc="-25" dirty="0">
                <a:latin typeface="Carlito"/>
                <a:cs typeface="Carlito"/>
              </a:rPr>
              <a:t>Fixed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Costs.</a:t>
            </a:r>
            <a:endParaRPr sz="32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sz="3200" spc="-65" dirty="0">
                <a:latin typeface="Carlito"/>
                <a:cs typeface="Carlito"/>
              </a:rPr>
              <a:t>TC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15" dirty="0">
                <a:latin typeface="Carlito"/>
                <a:cs typeface="Carlito"/>
              </a:rPr>
              <a:t>TFC </a:t>
            </a:r>
            <a:r>
              <a:rPr sz="3200" dirty="0">
                <a:latin typeface="Carlito"/>
                <a:cs typeface="Carlito"/>
              </a:rPr>
              <a:t>=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TVC</a:t>
            </a:r>
            <a:endParaRPr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86775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1497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Carlito</vt:lpstr>
      <vt:lpstr>Times New Roman</vt:lpstr>
      <vt:lpstr>Trebuchet MS</vt:lpstr>
      <vt:lpstr>Wingdings 3</vt:lpstr>
      <vt:lpstr>Facet</vt:lpstr>
      <vt:lpstr>Theory of Cost</vt:lpstr>
      <vt:lpstr>Cost Concept</vt:lpstr>
      <vt:lpstr>Cost Function</vt:lpstr>
      <vt:lpstr>Cost Function</vt:lpstr>
      <vt:lpstr>Fixed Costs &amp; Variable Costs</vt:lpstr>
      <vt:lpstr>Short Run Costs</vt:lpstr>
      <vt:lpstr>Short Run Fixed Cost (FC)</vt:lpstr>
      <vt:lpstr>Short Run Variable Cost(VC)</vt:lpstr>
      <vt:lpstr>Short Run Total Cost (TC)</vt:lpstr>
      <vt:lpstr>Short Run Total Cost Curves Y</vt:lpstr>
      <vt:lpstr>Short Run Average Costs</vt:lpstr>
      <vt:lpstr>Short Run Average Fixed Cost (AFC)</vt:lpstr>
      <vt:lpstr>Short Run Average Variable Cost (AVC)</vt:lpstr>
      <vt:lpstr>PowerPoint Presentation</vt:lpstr>
      <vt:lpstr>Short Run Average Total Cost (ATC)</vt:lpstr>
      <vt:lpstr>Short Run Average Total Cost (ATC)</vt:lpstr>
      <vt:lpstr>Short Run Marginal Cost (MC)</vt:lpstr>
      <vt:lpstr>Short Run Average &amp;  Marginal Cost Curves</vt:lpstr>
      <vt:lpstr>Relationship of MC &amp; AC</vt:lpstr>
      <vt:lpstr>Long Run Average Cost Curve</vt:lpstr>
      <vt:lpstr>Short Run Average Cost Curves  deriving Long Run Average Cost Curves</vt:lpstr>
      <vt:lpstr>Long Run Average Cost Curve</vt:lpstr>
      <vt:lpstr>Long Run Average Cost Curve</vt:lpstr>
      <vt:lpstr>Long Run Average Cost Curve</vt:lpstr>
      <vt:lpstr>PowerPoint Presentation</vt:lpstr>
      <vt:lpstr>Long run cost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CONCEPTS</dc:title>
  <dc:creator>namrata bhardwaj</dc:creator>
  <cp:lastModifiedBy>Nidhi Sharma</cp:lastModifiedBy>
  <cp:revision>14</cp:revision>
  <dcterms:created xsi:type="dcterms:W3CDTF">2020-10-02T14:35:45Z</dcterms:created>
  <dcterms:modified xsi:type="dcterms:W3CDTF">2022-03-24T03:28:44Z</dcterms:modified>
</cp:coreProperties>
</file>