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Montserra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Montserrat-bold.fntdata"/><Relationship Id="rId23" Type="http://schemas.openxmlformats.org/officeDocument/2006/relationships/slide" Target="slides/slide17.xml"/><Relationship Id="rId45" Type="http://schemas.openxmlformats.org/officeDocument/2006/relationships/font" Target="fonts/Montserra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ontserrat-boldItalic.fntdata"/><Relationship Id="rId25" Type="http://schemas.openxmlformats.org/officeDocument/2006/relationships/slide" Target="slides/slide19.xml"/><Relationship Id="rId47"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76b3fc0e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9f76b3fc0e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f76b3fc0e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9f76b3fc0e_1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f76b3fc0e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9f76b3fc0e_1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f76b3fc0e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9f76b3fc0e_1_1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f76b3fc0e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9f76b3fc0e_1_1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f76b3fc0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9f76b3fc0e_1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f76b3fc0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9f76b3fc0e_1_1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f76b3fc0e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9f76b3fc0e_1_1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f76b3fc0e_1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9f76b3fc0e_1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f76b3fc0e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9f76b3fc0e_1_1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f76b3fc0e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9f76b3fc0e_1_1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f76b3fc0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9f76b3fc0e_1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f76b3fc0e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9f76b3fc0e_1_1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f76b3fc0e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9f76b3fc0e_1_1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f76b3fc0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9f76b3fc0e_1_1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f76b3fc0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9f76b3fc0e_1_1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f76b3fc0e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9f76b3fc0e_1_2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f76b3fc0e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9f76b3fc0e_1_2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f76b3fc0e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9f76b3fc0e_1_2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9f76b3fc0e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9f76b3fc0e_1_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f76b3fc0e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9f76b3fc0e_1_2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9f76b3fc0e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9f76b3fc0e_1_2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f76b3fc0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9f76b3fc0e_1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9f76b3fc0e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9f76b3fc0e_1_2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f76b3fc0e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9f76b3fc0e_1_2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f76b3fc0e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9f76b3fc0e_1_2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9f76b3fc0e_1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9f76b3fc0e_1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f76b3fc0e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9f76b3fc0e_1_2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f76b3fc0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9f76b3fc0e_1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f76b3fc0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9f76b3fc0e_1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f76b3fc0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9f76b3fc0e_1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f76b3fc0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9f76b3fc0e_1_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f76b3fc0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9f76b3fc0e_1_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f76b3fc0e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9f76b3fc0e_1_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0.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5750" y="295633"/>
            <a:ext cx="8512500" cy="428097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2800">
                <a:solidFill>
                  <a:schemeClr val="lt1"/>
                </a:solidFill>
                <a:latin typeface="Montserrat"/>
                <a:ea typeface="Montserrat"/>
                <a:cs typeface="Montserrat"/>
                <a:sym typeface="Montserrat"/>
              </a:rPr>
              <a:t>Project Title </a:t>
            </a:r>
            <a:br>
              <a:rPr b="1" lang="en" sz="3600">
                <a:solidFill>
                  <a:schemeClr val="lt1"/>
                </a:solidFill>
                <a:latin typeface="Montserrat"/>
                <a:ea typeface="Montserrat"/>
                <a:cs typeface="Montserrat"/>
                <a:sym typeface="Montserrat"/>
              </a:rPr>
            </a:br>
            <a:r>
              <a:rPr b="1" lang="en" sz="3600">
                <a:solidFill>
                  <a:schemeClr val="lt1"/>
                </a:solidFill>
                <a:latin typeface="Montserrat"/>
                <a:ea typeface="Montserrat"/>
                <a:cs typeface="Montserrat"/>
                <a:sym typeface="Montserrat"/>
              </a:rPr>
              <a:t> </a:t>
            </a:r>
            <a:r>
              <a:rPr b="1" lang="en" sz="2800">
                <a:solidFill>
                  <a:schemeClr val="lt1"/>
                </a:solidFill>
                <a:latin typeface="Montserrat"/>
                <a:ea typeface="Montserrat"/>
                <a:cs typeface="Montserrat"/>
                <a:sym typeface="Montserrat"/>
              </a:rPr>
              <a:t>HOTEL BOOKING ANALYSIS</a:t>
            </a:r>
            <a:br>
              <a:rPr b="1" lang="en" sz="2800">
                <a:solidFill>
                  <a:schemeClr val="lt1"/>
                </a:solidFill>
                <a:latin typeface="Montserrat"/>
                <a:ea typeface="Montserrat"/>
                <a:cs typeface="Montserrat"/>
                <a:sym typeface="Montserrat"/>
              </a:rPr>
            </a:br>
            <a:br>
              <a:rPr b="1" lang="en" sz="2800">
                <a:solidFill>
                  <a:schemeClr val="lt1"/>
                </a:solidFill>
                <a:latin typeface="Montserrat"/>
                <a:ea typeface="Montserrat"/>
                <a:cs typeface="Montserrat"/>
                <a:sym typeface="Montserrat"/>
              </a:rPr>
            </a:br>
            <a:br>
              <a:rPr b="1" lang="en" sz="2800">
                <a:solidFill>
                  <a:schemeClr val="lt1"/>
                </a:solidFill>
                <a:latin typeface="Montserrat"/>
                <a:ea typeface="Montserrat"/>
                <a:cs typeface="Montserrat"/>
                <a:sym typeface="Montserrat"/>
              </a:rPr>
            </a:br>
            <a:r>
              <a:rPr b="1" lang="en" sz="2400" u="sng">
                <a:solidFill>
                  <a:schemeClr val="lt1"/>
                </a:solidFill>
                <a:latin typeface="Montserrat"/>
                <a:ea typeface="Montserrat"/>
                <a:cs typeface="Montserrat"/>
                <a:sym typeface="Montserrat"/>
              </a:rPr>
              <a:t>by</a:t>
            </a:r>
            <a:br>
              <a:rPr b="1" lang="en" sz="3600">
                <a:solidFill>
                  <a:schemeClr val="lt1"/>
                </a:solidFill>
                <a:latin typeface="Montserrat"/>
                <a:ea typeface="Montserrat"/>
                <a:cs typeface="Montserrat"/>
                <a:sym typeface="Montserrat"/>
              </a:rPr>
            </a:br>
            <a:br>
              <a:rPr b="1" lang="en" sz="1800">
                <a:solidFill>
                  <a:schemeClr val="lt1"/>
                </a:solidFill>
                <a:latin typeface="Montserrat"/>
                <a:ea typeface="Montserrat"/>
                <a:cs typeface="Montserrat"/>
                <a:sym typeface="Montserrat"/>
              </a:rPr>
            </a:br>
            <a:r>
              <a:rPr b="1" lang="en" sz="1800">
                <a:solidFill>
                  <a:schemeClr val="lt1"/>
                </a:solidFill>
                <a:latin typeface="Montserrat"/>
                <a:ea typeface="Montserrat"/>
                <a:cs typeface="Montserrat"/>
                <a:sym typeface="Montserrat"/>
              </a:rPr>
              <a:t>Sudhanshu Chouhan</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1800">
                <a:solidFill>
                  <a:schemeClr val="lt1"/>
                </a:solidFill>
                <a:latin typeface="Montserrat"/>
                <a:ea typeface="Montserrat"/>
                <a:cs typeface="Montserrat"/>
                <a:sym typeface="Montserrat"/>
              </a:rPr>
              <a:t>Kapil Narayan Singh</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1800">
                <a:solidFill>
                  <a:schemeClr val="lt1"/>
                </a:solidFill>
                <a:latin typeface="Montserrat"/>
                <a:ea typeface="Montserrat"/>
                <a:cs typeface="Montserrat"/>
                <a:sym typeface="Montserrat"/>
              </a:rPr>
              <a:t>Nimisha Nooti</a:t>
            </a:r>
            <a:endParaRPr b="1" sz="18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A picture containing chart&#10;&#10;Description automatically generated" id="167" name="Google Shape;167;p34"/>
          <p:cNvPicPr preferRelativeResize="0"/>
          <p:nvPr/>
        </p:nvPicPr>
        <p:blipFill rotWithShape="1">
          <a:blip r:embed="rId3">
            <a:alphaModFix/>
          </a:blip>
          <a:srcRect b="0" l="0" r="0" t="0"/>
          <a:stretch/>
        </p:blipFill>
        <p:spPr>
          <a:xfrm>
            <a:off x="433137" y="948776"/>
            <a:ext cx="7844589" cy="3272589"/>
          </a:xfrm>
          <a:prstGeom prst="rect">
            <a:avLst/>
          </a:prstGeom>
          <a:noFill/>
          <a:ln>
            <a:noFill/>
          </a:ln>
        </p:spPr>
      </p:pic>
      <p:sp>
        <p:nvSpPr>
          <p:cNvPr id="168" name="Google Shape;168;p34"/>
          <p:cNvSpPr txBox="1"/>
          <p:nvPr/>
        </p:nvSpPr>
        <p:spPr>
          <a:xfrm>
            <a:off x="375504" y="4200740"/>
            <a:ext cx="83801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This  heat map shows the column company has highest null values. The color difference (yellow color) shows the null values in that column.</a:t>
            </a:r>
            <a:endParaRPr/>
          </a:p>
        </p:txBody>
      </p:sp>
      <p:sp>
        <p:nvSpPr>
          <p:cNvPr id="169" name="Google Shape;169;p34"/>
          <p:cNvSpPr txBox="1"/>
          <p:nvPr/>
        </p:nvSpPr>
        <p:spPr>
          <a:xfrm>
            <a:off x="481263" y="391886"/>
            <a:ext cx="621517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Heat map showing null values:</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591267" y="893774"/>
            <a:ext cx="8241032" cy="4606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accent2"/>
                </a:solidFill>
              </a:rPr>
              <a:t>Now we will find out duplicate values in the dataset using ‘drop()’ method</a:t>
            </a:r>
            <a:endParaRPr sz="1800">
              <a:solidFill>
                <a:schemeClr val="accent2"/>
              </a:solidFill>
            </a:endParaRPr>
          </a:p>
        </p:txBody>
      </p:sp>
      <p:pic>
        <p:nvPicPr>
          <p:cNvPr descr="Text&#10;&#10;Description automatically generated" id="175" name="Google Shape;175;p35"/>
          <p:cNvPicPr preferRelativeResize="0"/>
          <p:nvPr/>
        </p:nvPicPr>
        <p:blipFill rotWithShape="1">
          <a:blip r:embed="rId3">
            <a:alphaModFix/>
          </a:blip>
          <a:srcRect b="0" l="0" r="0" t="0"/>
          <a:stretch/>
        </p:blipFill>
        <p:spPr>
          <a:xfrm>
            <a:off x="4475747" y="1271912"/>
            <a:ext cx="4668253" cy="1361286"/>
          </a:xfrm>
          <a:prstGeom prst="rect">
            <a:avLst/>
          </a:prstGeom>
          <a:noFill/>
          <a:ln>
            <a:noFill/>
          </a:ln>
        </p:spPr>
      </p:pic>
      <p:sp>
        <p:nvSpPr>
          <p:cNvPr id="176" name="Google Shape;176;p35"/>
          <p:cNvSpPr txBox="1"/>
          <p:nvPr/>
        </p:nvSpPr>
        <p:spPr>
          <a:xfrm>
            <a:off x="618767" y="1395663"/>
            <a:ext cx="40219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There are 31994 duplicate values found in the data set.</a:t>
            </a:r>
            <a:endParaRPr b="0" i="0" sz="1800" u="none" cap="none" strike="noStrike">
              <a:solidFill>
                <a:srgbClr val="000000"/>
              </a:solidFill>
              <a:latin typeface="Arial"/>
              <a:ea typeface="Arial"/>
              <a:cs typeface="Arial"/>
              <a:sym typeface="Arial"/>
            </a:endParaRPr>
          </a:p>
        </p:txBody>
      </p:sp>
      <p:sp>
        <p:nvSpPr>
          <p:cNvPr id="177" name="Google Shape;177;p35"/>
          <p:cNvSpPr txBox="1"/>
          <p:nvPr/>
        </p:nvSpPr>
        <p:spPr>
          <a:xfrm>
            <a:off x="295633" y="398761"/>
            <a:ext cx="6820186" cy="40011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F80000"/>
                </a:solidFill>
                <a:latin typeface="Arial"/>
                <a:ea typeface="Arial"/>
                <a:cs typeface="Arial"/>
                <a:sym typeface="Arial"/>
              </a:rPr>
              <a:t> Removing the duplicate values in the data set:</a:t>
            </a:r>
            <a:endParaRPr b="0" i="0" sz="2000" u="none" cap="none" strike="noStrike">
              <a:solidFill>
                <a:srgbClr val="F80000"/>
              </a:solidFill>
              <a:latin typeface="Arial"/>
              <a:ea typeface="Arial"/>
              <a:cs typeface="Arial"/>
              <a:sym typeface="Arial"/>
            </a:endParaRPr>
          </a:p>
        </p:txBody>
      </p:sp>
      <p:sp>
        <p:nvSpPr>
          <p:cNvPr id="178" name="Google Shape;178;p35"/>
          <p:cNvSpPr/>
          <p:nvPr/>
        </p:nvSpPr>
        <p:spPr>
          <a:xfrm>
            <a:off x="316260" y="2612571"/>
            <a:ext cx="6778934" cy="400110"/>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F80000"/>
                </a:solidFill>
                <a:latin typeface="Arial"/>
                <a:ea typeface="Arial"/>
                <a:cs typeface="Arial"/>
                <a:sym typeface="Arial"/>
              </a:rPr>
              <a:t> Removing the null values in the columns of data set:</a:t>
            </a:r>
            <a:endParaRPr b="0" i="0" sz="2000" u="none" cap="none" strike="noStrike">
              <a:solidFill>
                <a:srgbClr val="F80000"/>
              </a:solidFill>
              <a:latin typeface="Arial"/>
              <a:ea typeface="Arial"/>
              <a:cs typeface="Arial"/>
              <a:sym typeface="Arial"/>
            </a:endParaRPr>
          </a:p>
        </p:txBody>
      </p:sp>
      <p:sp>
        <p:nvSpPr>
          <p:cNvPr id="179" name="Google Shape;179;p35"/>
          <p:cNvSpPr txBox="1"/>
          <p:nvPr/>
        </p:nvSpPr>
        <p:spPr>
          <a:xfrm>
            <a:off x="632518" y="3128211"/>
            <a:ext cx="7975217"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When ever we are working with above 4 columns of data set we will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'no_null_df' to eliminate the null values.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0" name="Google Shape;180;p35"/>
          <p:cNvPicPr preferRelativeResize="0"/>
          <p:nvPr/>
        </p:nvPicPr>
        <p:blipFill rotWithShape="1">
          <a:blip r:embed="rId4">
            <a:alphaModFix/>
          </a:blip>
          <a:srcRect b="0" l="0" r="0" t="0"/>
          <a:stretch/>
        </p:blipFill>
        <p:spPr>
          <a:xfrm>
            <a:off x="580560" y="3685101"/>
            <a:ext cx="4245822" cy="1368161"/>
          </a:xfrm>
          <a:prstGeom prst="rect">
            <a:avLst/>
          </a:prstGeom>
          <a:noFill/>
          <a:ln>
            <a:noFill/>
          </a:ln>
        </p:spPr>
      </p:pic>
      <p:pic>
        <p:nvPicPr>
          <p:cNvPr id="181" name="Google Shape;181;p35"/>
          <p:cNvPicPr preferRelativeResize="0"/>
          <p:nvPr/>
        </p:nvPicPr>
        <p:blipFill rotWithShape="1">
          <a:blip r:embed="rId5">
            <a:alphaModFix/>
          </a:blip>
          <a:srcRect b="0" l="0" r="0" t="0"/>
          <a:stretch/>
        </p:blipFill>
        <p:spPr>
          <a:xfrm>
            <a:off x="4810447" y="3712602"/>
            <a:ext cx="4333553" cy="14308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Chart, pie chart&#10;&#10;Description automatically generated" id="186" name="Google Shape;186;p36"/>
          <p:cNvPicPr preferRelativeResize="0"/>
          <p:nvPr/>
        </p:nvPicPr>
        <p:blipFill rotWithShape="1">
          <a:blip r:embed="rId3">
            <a:alphaModFix/>
          </a:blip>
          <a:srcRect b="0" l="0" r="0" t="0"/>
          <a:stretch/>
        </p:blipFill>
        <p:spPr>
          <a:xfrm>
            <a:off x="3671349" y="1430039"/>
            <a:ext cx="4173239" cy="3031958"/>
          </a:xfrm>
          <a:prstGeom prst="rect">
            <a:avLst/>
          </a:prstGeom>
          <a:noFill/>
          <a:ln>
            <a:noFill/>
          </a:ln>
        </p:spPr>
      </p:pic>
      <p:sp>
        <p:nvSpPr>
          <p:cNvPr id="187" name="Google Shape;187;p36"/>
          <p:cNvSpPr txBox="1"/>
          <p:nvPr/>
        </p:nvSpPr>
        <p:spPr>
          <a:xfrm>
            <a:off x="494567" y="4400119"/>
            <a:ext cx="7977187"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There are 66.4% of City Hotels and 33.5% of Resort Hotels were booked. Therefore City Hotels are more preferred by guests compared to Resort hotels.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36"/>
          <p:cNvSpPr txBox="1"/>
          <p:nvPr/>
        </p:nvSpPr>
        <p:spPr>
          <a:xfrm>
            <a:off x="508763" y="728769"/>
            <a:ext cx="81195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accent2"/>
                </a:solidFill>
                <a:latin typeface="Arial"/>
                <a:ea typeface="Arial"/>
                <a:cs typeface="Arial"/>
                <a:sym typeface="Arial"/>
              </a:rPr>
              <a:t>After data cleaning and manipulation we will visualize our data set through various visualization techniques and discuss about various conclusion we will get from mentioned techniques.</a:t>
            </a:r>
            <a:endParaRPr/>
          </a:p>
        </p:txBody>
      </p:sp>
      <p:sp>
        <p:nvSpPr>
          <p:cNvPr id="189" name="Google Shape;189;p36"/>
          <p:cNvSpPr txBox="1"/>
          <p:nvPr/>
        </p:nvSpPr>
        <p:spPr>
          <a:xfrm>
            <a:off x="481263" y="268133"/>
            <a:ext cx="40426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F80000"/>
                </a:solidFill>
                <a:latin typeface="Arial"/>
                <a:ea typeface="Arial"/>
                <a:cs typeface="Arial"/>
                <a:sym typeface="Arial"/>
              </a:rPr>
              <a:t>Data Visualization</a:t>
            </a:r>
            <a:endParaRPr b="1" i="0" sz="2000" u="none" cap="none" strike="noStrike">
              <a:solidFill>
                <a:srgbClr val="F80000"/>
              </a:solidFill>
              <a:latin typeface="Arial"/>
              <a:ea typeface="Arial"/>
              <a:cs typeface="Arial"/>
              <a:sym typeface="Arial"/>
            </a:endParaRPr>
          </a:p>
        </p:txBody>
      </p:sp>
      <p:pic>
        <p:nvPicPr>
          <p:cNvPr id="190" name="Google Shape;190;p36"/>
          <p:cNvPicPr preferRelativeResize="0"/>
          <p:nvPr/>
        </p:nvPicPr>
        <p:blipFill rotWithShape="1">
          <a:blip r:embed="rId4">
            <a:alphaModFix/>
          </a:blip>
          <a:srcRect b="0" l="0" r="0" t="0"/>
          <a:stretch/>
        </p:blipFill>
        <p:spPr>
          <a:xfrm>
            <a:off x="426262" y="1883802"/>
            <a:ext cx="3403217" cy="2213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nvSpPr>
        <p:spPr>
          <a:xfrm>
            <a:off x="519302" y="3522223"/>
            <a:ext cx="81054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we can observe from the above pie visualization that the max bookings and cancellations are happening in city hotel.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total bookings that are cancelled = (18%+9%) = 27% ( 66.6% of cancellation happening in city hotel)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total bookings that are not cancelled = (43%+30%) = 73%</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green = bookings not cancelled</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pink = bookings cancelled</a:t>
            </a:r>
            <a:endParaRPr/>
          </a:p>
        </p:txBody>
      </p:sp>
      <p:pic>
        <p:nvPicPr>
          <p:cNvPr id="196" name="Google Shape;196;p37"/>
          <p:cNvPicPr preferRelativeResize="0"/>
          <p:nvPr/>
        </p:nvPicPr>
        <p:blipFill rotWithShape="1">
          <a:blip r:embed="rId3">
            <a:alphaModFix/>
          </a:blip>
          <a:srcRect b="0" l="0" r="0" t="0"/>
          <a:stretch/>
        </p:blipFill>
        <p:spPr>
          <a:xfrm>
            <a:off x="281883" y="364385"/>
            <a:ext cx="5575778" cy="3217587"/>
          </a:xfrm>
          <a:prstGeom prst="rect">
            <a:avLst/>
          </a:prstGeom>
          <a:noFill/>
          <a:ln>
            <a:noFill/>
          </a:ln>
        </p:spPr>
      </p:pic>
      <p:pic>
        <p:nvPicPr>
          <p:cNvPr id="197" name="Google Shape;197;p37"/>
          <p:cNvPicPr preferRelativeResize="0"/>
          <p:nvPr/>
        </p:nvPicPr>
        <p:blipFill rotWithShape="1">
          <a:blip r:embed="rId4">
            <a:alphaModFix/>
          </a:blip>
          <a:srcRect b="0" l="0" r="0" t="0"/>
          <a:stretch/>
        </p:blipFill>
        <p:spPr>
          <a:xfrm>
            <a:off x="5727031" y="935027"/>
            <a:ext cx="3293215" cy="23031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Chart&#10;&#10;Description automatically generated" id="202" name="Google Shape;202;p38"/>
          <p:cNvPicPr preferRelativeResize="0"/>
          <p:nvPr/>
        </p:nvPicPr>
        <p:blipFill rotWithShape="1">
          <a:blip r:embed="rId3">
            <a:alphaModFix/>
          </a:blip>
          <a:srcRect b="0" l="0" r="0" t="0"/>
          <a:stretch/>
        </p:blipFill>
        <p:spPr>
          <a:xfrm>
            <a:off x="4702627" y="453762"/>
            <a:ext cx="4063235" cy="3265715"/>
          </a:xfrm>
          <a:prstGeom prst="rect">
            <a:avLst/>
          </a:prstGeom>
          <a:noFill/>
          <a:ln>
            <a:noFill/>
          </a:ln>
        </p:spPr>
      </p:pic>
      <p:sp>
        <p:nvSpPr>
          <p:cNvPr id="203" name="Google Shape;203;p38"/>
          <p:cNvSpPr txBox="1"/>
          <p:nvPr/>
        </p:nvSpPr>
        <p:spPr>
          <a:xfrm>
            <a:off x="419387" y="3616348"/>
            <a:ext cx="4324494" cy="1292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pie visualization we can conclude that 78% of Hotel Bookings are happening on 'BB' meal type i.e., 'BB: Bed &amp; Breakfast‘.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38"/>
          <p:cNvSpPr txBox="1"/>
          <p:nvPr/>
        </p:nvSpPr>
        <p:spPr>
          <a:xfrm>
            <a:off x="536264" y="1045029"/>
            <a:ext cx="3513221" cy="2523768"/>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RO:  Room only</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BB:  Bed &amp; Breakfast</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HB:  Half Board (Breakfast and Dinner normally)</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FB:  Full Board (Breakfast, Lunch and Dinner)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AI:  All Inclusive (all services of full board plus any others specified in each case)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38"/>
          <p:cNvSpPr txBox="1"/>
          <p:nvPr/>
        </p:nvSpPr>
        <p:spPr>
          <a:xfrm>
            <a:off x="453762" y="481263"/>
            <a:ext cx="43107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Hotel Bookings based on Meals</a:t>
            </a:r>
            <a:endParaRPr b="0" i="0" sz="2000" u="none" cap="none" strike="noStrike">
              <a:solidFill>
                <a:srgbClr val="F80000"/>
              </a:solidFill>
              <a:latin typeface="Arial"/>
              <a:ea typeface="Arial"/>
              <a:cs typeface="Arial"/>
              <a:sym typeface="Arial"/>
            </a:endParaRPr>
          </a:p>
        </p:txBody>
      </p:sp>
      <p:pic>
        <p:nvPicPr>
          <p:cNvPr id="206" name="Google Shape;206;p38"/>
          <p:cNvPicPr preferRelativeResize="0"/>
          <p:nvPr/>
        </p:nvPicPr>
        <p:blipFill rotWithShape="1">
          <a:blip r:embed="rId4">
            <a:alphaModFix/>
          </a:blip>
          <a:srcRect b="0" l="0" r="0" t="0"/>
          <a:stretch/>
        </p:blipFill>
        <p:spPr>
          <a:xfrm>
            <a:off x="4874508" y="3671350"/>
            <a:ext cx="3492596" cy="147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Chart, bar chart&#10;&#10;Description automatically generated" id="211" name="Google Shape;211;p39"/>
          <p:cNvPicPr preferRelativeResize="0"/>
          <p:nvPr/>
        </p:nvPicPr>
        <p:blipFill rotWithShape="1">
          <a:blip r:embed="rId3">
            <a:alphaModFix/>
          </a:blip>
          <a:srcRect b="0" l="0" r="0" t="0"/>
          <a:stretch/>
        </p:blipFill>
        <p:spPr>
          <a:xfrm>
            <a:off x="254979" y="625642"/>
            <a:ext cx="7245852" cy="3155711"/>
          </a:xfrm>
          <a:prstGeom prst="rect">
            <a:avLst/>
          </a:prstGeom>
          <a:noFill/>
          <a:ln>
            <a:noFill/>
          </a:ln>
        </p:spPr>
      </p:pic>
      <p:sp>
        <p:nvSpPr>
          <p:cNvPr id="212" name="Google Shape;212;p39"/>
          <p:cNvSpPr txBox="1"/>
          <p:nvPr/>
        </p:nvSpPr>
        <p:spPr>
          <a:xfrm>
            <a:off x="457932" y="4049486"/>
            <a:ext cx="8169519"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Most of the city and resort bookings are happening in the month of </a:t>
            </a:r>
            <a:r>
              <a:rPr b="1" i="0" lang="en" sz="1600" u="none" cap="none" strike="noStrike">
                <a:solidFill>
                  <a:srgbClr val="000000"/>
                </a:solidFill>
                <a:latin typeface="Arial"/>
                <a:ea typeface="Arial"/>
                <a:cs typeface="Arial"/>
                <a:sym typeface="Arial"/>
              </a:rPr>
              <a:t>August </a:t>
            </a:r>
            <a:r>
              <a:rPr b="0" i="0" lang="en" sz="1600" u="none" cap="none" strike="noStrike">
                <a:solidFill>
                  <a:srgbClr val="000000"/>
                </a:solidFill>
                <a:latin typeface="Arial"/>
                <a:ea typeface="Arial"/>
                <a:cs typeface="Arial"/>
                <a:sym typeface="Arial"/>
              </a:rPr>
              <a:t> followed by July. Least bookings are happening in the month of January, November and December.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Chart, bar chart&#10;&#10;Description automatically generated" id="217" name="Google Shape;217;p40"/>
          <p:cNvPicPr preferRelativeResize="0"/>
          <p:nvPr/>
        </p:nvPicPr>
        <p:blipFill rotWithShape="1">
          <a:blip r:embed="rId3">
            <a:alphaModFix/>
          </a:blip>
          <a:srcRect b="0" l="0" r="0" t="0"/>
          <a:stretch/>
        </p:blipFill>
        <p:spPr>
          <a:xfrm>
            <a:off x="401516" y="742520"/>
            <a:ext cx="5889281" cy="2894454"/>
          </a:xfrm>
          <a:prstGeom prst="rect">
            <a:avLst/>
          </a:prstGeom>
          <a:noFill/>
          <a:ln>
            <a:noFill/>
          </a:ln>
        </p:spPr>
      </p:pic>
      <p:sp>
        <p:nvSpPr>
          <p:cNvPr id="218" name="Google Shape;218;p40"/>
          <p:cNvSpPr txBox="1"/>
          <p:nvPr/>
        </p:nvSpPr>
        <p:spPr>
          <a:xfrm>
            <a:off x="586154" y="3822604"/>
            <a:ext cx="7574206" cy="1046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bar chart visualization we can notice that most of the hotel bookings are happening in </a:t>
            </a:r>
            <a:r>
              <a:rPr b="1" i="0" lang="en" sz="1600" u="none" cap="none" strike="noStrike">
                <a:solidFill>
                  <a:srgbClr val="000000"/>
                </a:solidFill>
                <a:latin typeface="Arial"/>
                <a:ea typeface="Arial"/>
                <a:cs typeface="Arial"/>
                <a:sym typeface="Arial"/>
              </a:rPr>
              <a:t>"PTR(Portugal)"</a:t>
            </a:r>
            <a:r>
              <a:rPr b="0" i="0" lang="en" sz="1600" u="none" cap="none" strike="noStrike">
                <a:solidFill>
                  <a:srgbClr val="000000"/>
                </a:solidFill>
                <a:latin typeface="Arial"/>
                <a:ea typeface="Arial"/>
                <a:cs typeface="Arial"/>
                <a:sym typeface="Arial"/>
              </a:rPr>
              <a:t> country. we can also observe that the maximum people are preferring city hotels compared to Resort Hotels.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9" name="Google Shape;219;p40"/>
          <p:cNvPicPr preferRelativeResize="0"/>
          <p:nvPr/>
        </p:nvPicPr>
        <p:blipFill rotWithShape="1">
          <a:blip r:embed="rId4">
            <a:alphaModFix/>
          </a:blip>
          <a:srcRect b="0" l="0" r="0" t="0"/>
          <a:stretch/>
        </p:blipFill>
        <p:spPr>
          <a:xfrm>
            <a:off x="6235795" y="776896"/>
            <a:ext cx="2908205" cy="3080084"/>
          </a:xfrm>
          <a:prstGeom prst="rect">
            <a:avLst/>
          </a:prstGeom>
          <a:noFill/>
          <a:ln>
            <a:noFill/>
          </a:ln>
        </p:spPr>
      </p:pic>
      <p:sp>
        <p:nvSpPr>
          <p:cNvPr id="220" name="Google Shape;220;p40"/>
          <p:cNvSpPr txBox="1"/>
          <p:nvPr/>
        </p:nvSpPr>
        <p:spPr>
          <a:xfrm>
            <a:off x="660018" y="288758"/>
            <a:ext cx="5685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Booking analysis based on countries</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Chart, box and whisker chart&#10;&#10;Description automatically generated" id="225" name="Google Shape;225;p41"/>
          <p:cNvPicPr preferRelativeResize="0"/>
          <p:nvPr/>
        </p:nvPicPr>
        <p:blipFill rotWithShape="1">
          <a:blip r:embed="rId3">
            <a:alphaModFix/>
          </a:blip>
          <a:srcRect b="0" l="0" r="0" t="0"/>
          <a:stretch/>
        </p:blipFill>
        <p:spPr>
          <a:xfrm>
            <a:off x="0" y="941901"/>
            <a:ext cx="5238893" cy="3080084"/>
          </a:xfrm>
          <a:prstGeom prst="rect">
            <a:avLst/>
          </a:prstGeom>
          <a:noFill/>
          <a:ln>
            <a:noFill/>
          </a:ln>
        </p:spPr>
      </p:pic>
      <p:sp>
        <p:nvSpPr>
          <p:cNvPr id="226" name="Google Shape;226;p41"/>
          <p:cNvSpPr/>
          <p:nvPr/>
        </p:nvSpPr>
        <p:spPr>
          <a:xfrm>
            <a:off x="440013" y="4111362"/>
            <a:ext cx="84358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Most demanded room types are A next comes D and least bookings are done for room type P and L.</a:t>
            </a:r>
            <a:endParaRPr b="0" i="0" sz="1600" u="none" cap="none" strike="noStrike">
              <a:solidFill>
                <a:srgbClr val="000000"/>
              </a:solidFill>
              <a:latin typeface="Arial"/>
              <a:ea typeface="Arial"/>
              <a:cs typeface="Arial"/>
              <a:sym typeface="Arial"/>
            </a:endParaRPr>
          </a:p>
        </p:txBody>
      </p:sp>
      <p:pic>
        <p:nvPicPr>
          <p:cNvPr id="227" name="Google Shape;227;p41"/>
          <p:cNvPicPr preferRelativeResize="0"/>
          <p:nvPr/>
        </p:nvPicPr>
        <p:blipFill rotWithShape="1">
          <a:blip r:embed="rId4">
            <a:alphaModFix/>
          </a:blip>
          <a:srcRect b="0" l="0" r="0" t="0"/>
          <a:stretch/>
        </p:blipFill>
        <p:spPr>
          <a:xfrm>
            <a:off x="5156392" y="900649"/>
            <a:ext cx="3856980" cy="2935705"/>
          </a:xfrm>
          <a:prstGeom prst="rect">
            <a:avLst/>
          </a:prstGeom>
          <a:noFill/>
          <a:ln>
            <a:noFill/>
          </a:ln>
        </p:spPr>
      </p:pic>
      <p:sp>
        <p:nvSpPr>
          <p:cNvPr id="228" name="Google Shape;228;p41"/>
          <p:cNvSpPr txBox="1"/>
          <p:nvPr/>
        </p:nvSpPr>
        <p:spPr>
          <a:xfrm>
            <a:off x="336884" y="336884"/>
            <a:ext cx="776208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Demand of Room Types with respect to weeks of years(2015-17):</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Graphical user interface&#10;&#10;Description automatically generated" id="233" name="Google Shape;233;p42"/>
          <p:cNvPicPr preferRelativeResize="0"/>
          <p:nvPr/>
        </p:nvPicPr>
        <p:blipFill rotWithShape="1">
          <a:blip r:embed="rId3">
            <a:alphaModFix/>
          </a:blip>
          <a:srcRect b="0" l="0" r="0" t="0"/>
          <a:stretch/>
        </p:blipFill>
        <p:spPr>
          <a:xfrm>
            <a:off x="130419" y="357510"/>
            <a:ext cx="8003930" cy="3808854"/>
          </a:xfrm>
          <a:prstGeom prst="rect">
            <a:avLst/>
          </a:prstGeom>
          <a:noFill/>
          <a:ln>
            <a:noFill/>
          </a:ln>
        </p:spPr>
      </p:pic>
      <p:sp>
        <p:nvSpPr>
          <p:cNvPr id="234" name="Google Shape;234;p42"/>
          <p:cNvSpPr txBox="1"/>
          <p:nvPr/>
        </p:nvSpPr>
        <p:spPr>
          <a:xfrm>
            <a:off x="519369" y="4270017"/>
            <a:ext cx="8209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Maximum bookings were happened in 9th and 12th week of every year.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3"/>
          <p:cNvPicPr preferRelativeResize="0"/>
          <p:nvPr/>
        </p:nvPicPr>
        <p:blipFill rotWithShape="1">
          <a:blip r:embed="rId3">
            <a:alphaModFix/>
          </a:blip>
          <a:srcRect b="0" l="0" r="0" t="0"/>
          <a:stretch/>
        </p:blipFill>
        <p:spPr>
          <a:xfrm>
            <a:off x="3368842" y="831898"/>
            <a:ext cx="5775158" cy="3196962"/>
          </a:xfrm>
          <a:prstGeom prst="rect">
            <a:avLst/>
          </a:prstGeom>
          <a:noFill/>
          <a:ln>
            <a:noFill/>
          </a:ln>
        </p:spPr>
      </p:pic>
      <p:sp>
        <p:nvSpPr>
          <p:cNvPr id="240" name="Google Shape;240;p43"/>
          <p:cNvSpPr txBox="1"/>
          <p:nvPr/>
        </p:nvSpPr>
        <p:spPr>
          <a:xfrm>
            <a:off x="295633" y="825023"/>
            <a:ext cx="3162587"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 lighter color indicates the more probability of getting the reserved type of room and the darker color indicates the less/no probability of getting the room of customer choice.</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Probability of room allocation for the customer choice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reserved type A is in the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order - A, K, I, C, B.</a:t>
            </a:r>
            <a:endParaRPr b="0" i="0" sz="1600" u="none" cap="none" strike="noStrike">
              <a:solidFill>
                <a:srgbClr val="000000"/>
              </a:solidFill>
              <a:latin typeface="Arial"/>
              <a:ea typeface="Arial"/>
              <a:cs typeface="Arial"/>
              <a:sym typeface="Arial"/>
            </a:endParaRPr>
          </a:p>
        </p:txBody>
      </p:sp>
      <p:pic>
        <p:nvPicPr>
          <p:cNvPr id="241" name="Google Shape;241;p43"/>
          <p:cNvPicPr preferRelativeResize="0"/>
          <p:nvPr/>
        </p:nvPicPr>
        <p:blipFill rotWithShape="1">
          <a:blip r:embed="rId4">
            <a:alphaModFix/>
          </a:blip>
          <a:srcRect b="0" l="0" r="0" t="0"/>
          <a:stretch/>
        </p:blipFill>
        <p:spPr>
          <a:xfrm>
            <a:off x="281883" y="4035734"/>
            <a:ext cx="8703988" cy="969403"/>
          </a:xfrm>
          <a:prstGeom prst="rect">
            <a:avLst/>
          </a:prstGeom>
          <a:noFill/>
          <a:ln>
            <a:noFill/>
          </a:ln>
        </p:spPr>
      </p:pic>
      <p:sp>
        <p:nvSpPr>
          <p:cNvPr id="242" name="Google Shape;242;p43"/>
          <p:cNvSpPr txBox="1"/>
          <p:nvPr/>
        </p:nvSpPr>
        <p:spPr>
          <a:xfrm>
            <a:off x="275009" y="261257"/>
            <a:ext cx="578203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The possibility of getting the reserved room type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185631"/>
            <a:ext cx="8520600" cy="4743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PROBLEM STATEMENT</a:t>
            </a:r>
            <a:br>
              <a:rPr lang="en"/>
            </a:br>
            <a:endParaRPr/>
          </a:p>
        </p:txBody>
      </p:sp>
      <p:sp>
        <p:nvSpPr>
          <p:cNvPr id="106" name="Google Shape;106;p26"/>
          <p:cNvSpPr txBox="1"/>
          <p:nvPr/>
        </p:nvSpPr>
        <p:spPr>
          <a:xfrm>
            <a:off x="151254" y="2887579"/>
            <a:ext cx="8622477" cy="181588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Arial"/>
                <a:ea typeface="Arial"/>
                <a:cs typeface="Arial"/>
                <a:sym typeface="Arial"/>
              </a:rPr>
              <a:t>Hotel Industry is the backbone of tourism sector. Revenue of the hotel industry depend upon multiple factors.</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Arial"/>
                <a:ea typeface="Arial"/>
                <a:cs typeface="Arial"/>
                <a:sym typeface="Arial"/>
              </a:rPr>
              <a:t>Some of the factors influence the hotel business are Location, Quality Management, Flexibility, Global Outlook etc.</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Arial"/>
                <a:ea typeface="Arial"/>
                <a:cs typeface="Arial"/>
                <a:sym typeface="Arial"/>
              </a:rPr>
              <a:t>In order to understand how guest select hotels to stay in and what are decision making factors that prevail, this analysis will help us to target the important area and generating more revenue for the hotel industry.</a:t>
            </a:r>
            <a:endParaRPr b="0" i="0" sz="1600" u="none" cap="none" strike="noStrike">
              <a:solidFill>
                <a:srgbClr val="000000"/>
              </a:solidFill>
              <a:latin typeface="Arial"/>
              <a:ea typeface="Arial"/>
              <a:cs typeface="Arial"/>
              <a:sym typeface="Arial"/>
            </a:endParaRPr>
          </a:p>
        </p:txBody>
      </p:sp>
      <p:pic>
        <p:nvPicPr>
          <p:cNvPr id="107" name="Google Shape;107;p26"/>
          <p:cNvPicPr preferRelativeResize="0"/>
          <p:nvPr/>
        </p:nvPicPr>
        <p:blipFill rotWithShape="1">
          <a:blip r:embed="rId3">
            <a:alphaModFix/>
          </a:blip>
          <a:srcRect b="0" l="0" r="0" t="0"/>
          <a:stretch/>
        </p:blipFill>
        <p:spPr>
          <a:xfrm>
            <a:off x="325282" y="900648"/>
            <a:ext cx="3806706" cy="18288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Chart&#10;&#10;Description automatically generated" id="247" name="Google Shape;247;p44"/>
          <p:cNvPicPr preferRelativeResize="0"/>
          <p:nvPr/>
        </p:nvPicPr>
        <p:blipFill rotWithShape="1">
          <a:blip r:embed="rId3">
            <a:alphaModFix/>
          </a:blip>
          <a:srcRect b="0" l="0" r="0" t="0"/>
          <a:stretch/>
        </p:blipFill>
        <p:spPr>
          <a:xfrm>
            <a:off x="2935705" y="525090"/>
            <a:ext cx="5795783" cy="3235637"/>
          </a:xfrm>
          <a:prstGeom prst="rect">
            <a:avLst/>
          </a:prstGeom>
          <a:noFill/>
          <a:ln>
            <a:noFill/>
          </a:ln>
        </p:spPr>
      </p:pic>
      <p:sp>
        <p:nvSpPr>
          <p:cNvPr id="248" name="Google Shape;248;p44"/>
          <p:cNvSpPr txBox="1"/>
          <p:nvPr/>
        </p:nvSpPr>
        <p:spPr>
          <a:xfrm>
            <a:off x="448773" y="3650725"/>
            <a:ext cx="811456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 bar plots represents max bookings done in the weeks in X-axis i.e., (max bookings done b/w week 30 to 35) and max lead_time taken for booking in Y-axis i.e., (max lead time taken is 0-immediate booking).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Hex plot represents max lead time taken in the b/w 11th - 18th weeks of the year. </a:t>
            </a:r>
            <a:endParaRPr/>
          </a:p>
        </p:txBody>
      </p:sp>
      <p:sp>
        <p:nvSpPr>
          <p:cNvPr id="249" name="Google Shape;249;p44"/>
          <p:cNvSpPr/>
          <p:nvPr/>
        </p:nvSpPr>
        <p:spPr>
          <a:xfrm>
            <a:off x="440012" y="247508"/>
            <a:ext cx="438637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 Analyzing Lead Time Of Bookings</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Chart, histogram&#10;&#10;Description automatically generated" id="254" name="Google Shape;254;p45"/>
          <p:cNvPicPr preferRelativeResize="0"/>
          <p:nvPr/>
        </p:nvPicPr>
        <p:blipFill rotWithShape="1">
          <a:blip r:embed="rId3">
            <a:alphaModFix/>
          </a:blip>
          <a:srcRect b="0" l="0" r="0" t="0"/>
          <a:stretch/>
        </p:blipFill>
        <p:spPr>
          <a:xfrm>
            <a:off x="-1466" y="838772"/>
            <a:ext cx="3190142" cy="3176337"/>
          </a:xfrm>
          <a:prstGeom prst="rect">
            <a:avLst/>
          </a:prstGeom>
          <a:noFill/>
          <a:ln>
            <a:noFill/>
          </a:ln>
        </p:spPr>
      </p:pic>
      <p:pic>
        <p:nvPicPr>
          <p:cNvPr descr="Chart, histogram&#10;&#10;Description automatically generated" id="255" name="Google Shape;255;p45"/>
          <p:cNvPicPr preferRelativeResize="0"/>
          <p:nvPr/>
        </p:nvPicPr>
        <p:blipFill rotWithShape="1">
          <a:blip r:embed="rId4">
            <a:alphaModFix/>
          </a:blip>
          <a:srcRect b="0" l="0" r="0" t="0"/>
          <a:stretch/>
        </p:blipFill>
        <p:spPr>
          <a:xfrm>
            <a:off x="3046534" y="804397"/>
            <a:ext cx="3190142" cy="3286339"/>
          </a:xfrm>
          <a:prstGeom prst="rect">
            <a:avLst/>
          </a:prstGeom>
          <a:noFill/>
          <a:ln>
            <a:noFill/>
          </a:ln>
        </p:spPr>
      </p:pic>
      <p:pic>
        <p:nvPicPr>
          <p:cNvPr descr="Chart, histogram&#10;&#10;Description automatically generated" id="256" name="Google Shape;256;p45"/>
          <p:cNvPicPr preferRelativeResize="0"/>
          <p:nvPr/>
        </p:nvPicPr>
        <p:blipFill rotWithShape="1">
          <a:blip r:embed="rId5">
            <a:alphaModFix/>
          </a:blip>
          <a:srcRect b="0" l="0" r="0" t="0"/>
          <a:stretch/>
        </p:blipFill>
        <p:spPr>
          <a:xfrm>
            <a:off x="6071089" y="790647"/>
            <a:ext cx="3072911" cy="3403217"/>
          </a:xfrm>
          <a:prstGeom prst="rect">
            <a:avLst/>
          </a:prstGeom>
          <a:noFill/>
          <a:ln>
            <a:noFill/>
          </a:ln>
        </p:spPr>
      </p:pic>
      <p:sp>
        <p:nvSpPr>
          <p:cNvPr id="257" name="Google Shape;257;p45"/>
          <p:cNvSpPr txBox="1"/>
          <p:nvPr/>
        </p:nvSpPr>
        <p:spPr>
          <a:xfrm>
            <a:off x="512884" y="4145739"/>
            <a:ext cx="825194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displot analysis we can conclude that maximum lead time taken in bookings are in the year 2016. ‘UEFA Euro 2016 Final’ held in France may be the one of the reason of prior booking of hotels happened with high Lead Time.</a:t>
            </a:r>
            <a:endParaRPr b="0" i="0" sz="1600" u="none" cap="none" strike="noStrike">
              <a:solidFill>
                <a:srgbClr val="000000"/>
              </a:solidFill>
              <a:latin typeface="Arial"/>
              <a:ea typeface="Arial"/>
              <a:cs typeface="Arial"/>
              <a:sym typeface="Arial"/>
            </a:endParaRPr>
          </a:p>
        </p:txBody>
      </p:sp>
      <p:sp>
        <p:nvSpPr>
          <p:cNvPr id="258" name="Google Shape;258;p45"/>
          <p:cNvSpPr/>
          <p:nvPr/>
        </p:nvSpPr>
        <p:spPr>
          <a:xfrm>
            <a:off x="550015" y="261257"/>
            <a:ext cx="545282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Analysis of lead time year by year</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Chart, bar chart&#10;&#10;Description automatically generated" id="263" name="Google Shape;263;p46"/>
          <p:cNvPicPr preferRelativeResize="0"/>
          <p:nvPr/>
        </p:nvPicPr>
        <p:blipFill rotWithShape="1">
          <a:blip r:embed="rId3">
            <a:alphaModFix/>
          </a:blip>
          <a:srcRect b="0" l="0" r="0" t="0"/>
          <a:stretch/>
        </p:blipFill>
        <p:spPr>
          <a:xfrm>
            <a:off x="4041254" y="1017529"/>
            <a:ext cx="5102746" cy="3671350"/>
          </a:xfrm>
          <a:prstGeom prst="rect">
            <a:avLst/>
          </a:prstGeom>
          <a:noFill/>
          <a:ln>
            <a:noFill/>
          </a:ln>
        </p:spPr>
      </p:pic>
      <p:sp>
        <p:nvSpPr>
          <p:cNvPr id="264" name="Google Shape;264;p46"/>
          <p:cNvSpPr/>
          <p:nvPr/>
        </p:nvSpPr>
        <p:spPr>
          <a:xfrm>
            <a:off x="495015" y="522514"/>
            <a:ext cx="57458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Number of days people stay in the hotel</a:t>
            </a:r>
            <a:endParaRPr b="0" i="0" sz="2000" u="none" cap="none" strike="noStrike">
              <a:solidFill>
                <a:srgbClr val="F80000"/>
              </a:solidFill>
              <a:latin typeface="Arial"/>
              <a:ea typeface="Arial"/>
              <a:cs typeface="Arial"/>
              <a:sym typeface="Arial"/>
            </a:endParaRPr>
          </a:p>
        </p:txBody>
      </p:sp>
      <p:sp>
        <p:nvSpPr>
          <p:cNvPr id="265" name="Google Shape;265;p46"/>
          <p:cNvSpPr/>
          <p:nvPr/>
        </p:nvSpPr>
        <p:spPr>
          <a:xfrm>
            <a:off x="426263" y="1210033"/>
            <a:ext cx="3650724" cy="3539430"/>
          </a:xfrm>
          <a:prstGeom prst="rect">
            <a:avLst/>
          </a:prstGeom>
          <a:noFill/>
          <a:ln>
            <a:noFill/>
          </a:ln>
        </p:spPr>
        <p:txBody>
          <a:bodyPr anchorCtr="0" anchor="t" bIns="45700" lIns="91425" spcFirstLastPara="1" rIns="91425" wrap="square" tIns="45700">
            <a:noAutofit/>
          </a:bodyPr>
          <a:lstStyle/>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We can notice that majority of people stay or do a booking of ‘7’ or less than ‘7’ days.</a:t>
            </a:r>
            <a:endParaRPr/>
          </a:p>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Maximum night bookings are happening in the city hotels and the max length of stay is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‘3’ days.</a:t>
            </a:r>
            <a:endParaRPr/>
          </a:p>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Maximum night bookings length of stay happening in the Resort Hotel are for one night stay.</a:t>
            </a:r>
            <a:endParaRPr/>
          </a:p>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We can also observe that if the stay is longer than 7 days then guests are preferring to book Resort Hotels only.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Chart, bar chart, histogram&#10;&#10;Description automatically generated" id="270" name="Google Shape;270;p47"/>
          <p:cNvPicPr preferRelativeResize="0"/>
          <p:nvPr/>
        </p:nvPicPr>
        <p:blipFill rotWithShape="1">
          <a:blip r:embed="rId3">
            <a:alphaModFix/>
          </a:blip>
          <a:srcRect b="0" l="0" r="0" t="0"/>
          <a:stretch/>
        </p:blipFill>
        <p:spPr>
          <a:xfrm>
            <a:off x="211018" y="364385"/>
            <a:ext cx="8369217" cy="3251964"/>
          </a:xfrm>
          <a:prstGeom prst="rect">
            <a:avLst/>
          </a:prstGeom>
          <a:noFill/>
          <a:ln>
            <a:noFill/>
          </a:ln>
        </p:spPr>
      </p:pic>
      <p:sp>
        <p:nvSpPr>
          <p:cNvPr id="271" name="Google Shape;271;p47"/>
          <p:cNvSpPr txBox="1"/>
          <p:nvPr/>
        </p:nvSpPr>
        <p:spPr>
          <a:xfrm>
            <a:off x="357187" y="3740103"/>
            <a:ext cx="838016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We can see that majority of people stay or do a booking of 5 or less than 5 days. Now, we can say the optimal length of stay to get best daily rate is '5' for week nights and '2' for weekend nights.</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max night bookings are happening in the city hotels in weekdays and the max length of stay is 1 to 2 days.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Chart, bar chart&#10;&#10;Description automatically generated" id="276" name="Google Shape;276;p48"/>
          <p:cNvPicPr preferRelativeResize="0"/>
          <p:nvPr/>
        </p:nvPicPr>
        <p:blipFill rotWithShape="1">
          <a:blip r:embed="rId3">
            <a:alphaModFix/>
          </a:blip>
          <a:srcRect b="0" l="0" r="0" t="0"/>
          <a:stretch/>
        </p:blipFill>
        <p:spPr>
          <a:xfrm>
            <a:off x="3416968" y="660017"/>
            <a:ext cx="5596403" cy="3355093"/>
          </a:xfrm>
          <a:prstGeom prst="rect">
            <a:avLst/>
          </a:prstGeom>
          <a:noFill/>
          <a:ln>
            <a:noFill/>
          </a:ln>
        </p:spPr>
      </p:pic>
      <p:sp>
        <p:nvSpPr>
          <p:cNvPr id="277" name="Google Shape;277;p48"/>
          <p:cNvSpPr txBox="1"/>
          <p:nvPr/>
        </p:nvSpPr>
        <p:spPr>
          <a:xfrm>
            <a:off x="453762" y="4159489"/>
            <a:ext cx="7938861"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Through TA/TO distribution channels, bookings were with high lead time i.e., they are booking early compare to other distribution channels.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p48"/>
          <p:cNvSpPr/>
          <p:nvPr/>
        </p:nvSpPr>
        <p:spPr>
          <a:xfrm>
            <a:off x="446886" y="302508"/>
            <a:ext cx="6531429"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Analyzing on the basis of distribution channel</a:t>
            </a:r>
            <a:endParaRPr b="0" i="0" sz="2000" u="none" cap="none" strike="noStrike">
              <a:solidFill>
                <a:srgbClr val="F80000"/>
              </a:solidFill>
              <a:latin typeface="Arial"/>
              <a:ea typeface="Arial"/>
              <a:cs typeface="Arial"/>
              <a:sym typeface="Arial"/>
            </a:endParaRPr>
          </a:p>
        </p:txBody>
      </p:sp>
      <p:sp>
        <p:nvSpPr>
          <p:cNvPr id="279" name="Google Shape;279;p48"/>
          <p:cNvSpPr/>
          <p:nvPr/>
        </p:nvSpPr>
        <p:spPr>
          <a:xfrm>
            <a:off x="481263" y="811273"/>
            <a:ext cx="2956331" cy="32008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Distribution channel v/s median lead time:</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Distribution channel is the costumer accessed by corporate booking/Direct/Travel agent(TA).Travel operator(TO) and Median lead time is the median of number of days that elapsed between the entering date of the booking into the PMS and arriving date.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Chart, line chart&#10;&#10;Description automatically generated" id="284" name="Google Shape;284;p49"/>
          <p:cNvPicPr preferRelativeResize="0"/>
          <p:nvPr/>
        </p:nvPicPr>
        <p:blipFill rotWithShape="1">
          <a:blip r:embed="rId3">
            <a:alphaModFix/>
          </a:blip>
          <a:srcRect b="0" l="0" r="0" t="0"/>
          <a:stretch/>
        </p:blipFill>
        <p:spPr>
          <a:xfrm>
            <a:off x="419386" y="928148"/>
            <a:ext cx="4489498" cy="3144449"/>
          </a:xfrm>
          <a:prstGeom prst="rect">
            <a:avLst/>
          </a:prstGeom>
          <a:noFill/>
          <a:ln>
            <a:noFill/>
          </a:ln>
        </p:spPr>
      </p:pic>
      <p:sp>
        <p:nvSpPr>
          <p:cNvPr id="285" name="Google Shape;285;p49"/>
          <p:cNvSpPr txBox="1"/>
          <p:nvPr/>
        </p:nvSpPr>
        <p:spPr>
          <a:xfrm>
            <a:off x="412138" y="4241409"/>
            <a:ext cx="83449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As ADR is the revenue determining factor 'GDS distribution channel' of city hotel bookings are achieving high adr (revenue).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49"/>
          <p:cNvSpPr/>
          <p:nvPr/>
        </p:nvSpPr>
        <p:spPr>
          <a:xfrm>
            <a:off x="364385" y="323134"/>
            <a:ext cx="8428979"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ADR(Average daily rate) generated through various distribution channels</a:t>
            </a:r>
            <a:endParaRPr b="0" i="0" sz="2000" u="none" cap="none" strike="noStrike">
              <a:solidFill>
                <a:srgbClr val="F80000"/>
              </a:solidFill>
              <a:latin typeface="Arial"/>
              <a:ea typeface="Arial"/>
              <a:cs typeface="Arial"/>
              <a:sym typeface="Arial"/>
            </a:endParaRPr>
          </a:p>
        </p:txBody>
      </p:sp>
      <p:sp>
        <p:nvSpPr>
          <p:cNvPr id="287" name="Google Shape;287;p49"/>
          <p:cNvSpPr/>
          <p:nvPr/>
        </p:nvSpPr>
        <p:spPr>
          <a:xfrm>
            <a:off x="4663440" y="900332"/>
            <a:ext cx="4480560" cy="30469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600" u="none" cap="none" strike="noStrike">
                <a:solidFill>
                  <a:srgbClr val="212121"/>
                </a:solidFill>
                <a:latin typeface="Roboto"/>
                <a:ea typeface="Roboto"/>
                <a:cs typeface="Roboto"/>
                <a:sym typeface="Roboto"/>
              </a:rPr>
              <a:t>Average daily rate (ADR)</a:t>
            </a:r>
            <a:r>
              <a:rPr b="0" i="0" lang="en" sz="1600" u="none" cap="none" strike="noStrike">
                <a:solidFill>
                  <a:srgbClr val="212121"/>
                </a:solidFill>
                <a:latin typeface="Roboto"/>
                <a:ea typeface="Roboto"/>
                <a:cs typeface="Roboto"/>
                <a:sym typeface="Roboto"/>
              </a:rPr>
              <a:t>, one of the three key hotel performance indicators (along with occupancy and Revenue per available room(RevPAR)), is the measure of the average paid for rooms sold in a given time period. The metric covers only revenue-generating guestrooms.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en" sz="1600" u="none" cap="none" strike="noStrike">
                <a:solidFill>
                  <a:srgbClr val="212121"/>
                </a:solidFill>
                <a:latin typeface="Roboto"/>
                <a:ea typeface="Roboto"/>
                <a:cs typeface="Roboto"/>
                <a:sym typeface="Roboto"/>
              </a:rPr>
              <a:t>How to calculate ADR: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ADR is calculated by dividing room revenue by rooms sold. The metric is of course applicable for any currency.</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ADR = Room Revenue/Rooms Sold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nvSpPr>
        <p:spPr>
          <a:xfrm>
            <a:off x="558676" y="4097613"/>
            <a:ext cx="834469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analysis we can notice that the Resort hotels are getting highest revenue in the month of 'august', 'july' and then decreases drastically. City hotel's revenue is almost constant all over year.</a:t>
            </a:r>
            <a:endParaRPr b="0" i="0" sz="1600" u="none" cap="none" strike="noStrike">
              <a:solidFill>
                <a:srgbClr val="000000"/>
              </a:solidFill>
              <a:latin typeface="Arial"/>
              <a:ea typeface="Arial"/>
              <a:cs typeface="Arial"/>
              <a:sym typeface="Arial"/>
            </a:endParaRPr>
          </a:p>
        </p:txBody>
      </p:sp>
      <p:sp>
        <p:nvSpPr>
          <p:cNvPr id="293" name="Google Shape;293;p50"/>
          <p:cNvSpPr/>
          <p:nvPr/>
        </p:nvSpPr>
        <p:spPr>
          <a:xfrm>
            <a:off x="570641" y="302507"/>
            <a:ext cx="5317585"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Average Revenue of the Hotel</a:t>
            </a:r>
            <a:endParaRPr b="0" i="0" sz="2000" u="none" cap="none" strike="noStrike">
              <a:solidFill>
                <a:srgbClr val="F80000"/>
              </a:solidFill>
              <a:latin typeface="Arial"/>
              <a:ea typeface="Arial"/>
              <a:cs typeface="Arial"/>
              <a:sym typeface="Arial"/>
            </a:endParaRPr>
          </a:p>
        </p:txBody>
      </p:sp>
      <p:pic>
        <p:nvPicPr>
          <p:cNvPr id="294" name="Google Shape;294;p50"/>
          <p:cNvPicPr preferRelativeResize="0"/>
          <p:nvPr/>
        </p:nvPicPr>
        <p:blipFill rotWithShape="1">
          <a:blip r:embed="rId3">
            <a:alphaModFix/>
          </a:blip>
          <a:srcRect b="0" l="0" r="0" t="0"/>
          <a:stretch/>
        </p:blipFill>
        <p:spPr>
          <a:xfrm>
            <a:off x="3533848" y="783770"/>
            <a:ext cx="5452024" cy="3196963"/>
          </a:xfrm>
          <a:prstGeom prst="rect">
            <a:avLst/>
          </a:prstGeom>
          <a:noFill/>
          <a:ln>
            <a:noFill/>
          </a:ln>
        </p:spPr>
      </p:pic>
      <p:sp>
        <p:nvSpPr>
          <p:cNvPr id="295" name="Google Shape;295;p50"/>
          <p:cNvSpPr/>
          <p:nvPr/>
        </p:nvSpPr>
        <p:spPr>
          <a:xfrm>
            <a:off x="687519" y="1216908"/>
            <a:ext cx="2928829" cy="206210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600"/>
              <a:buFont typeface="Arial"/>
              <a:buNone/>
            </a:pPr>
            <a:r>
              <a:rPr b="0" i="0" lang="en" sz="1600" u="none" cap="none" strike="noStrike">
                <a:solidFill>
                  <a:schemeClr val="accent2"/>
                </a:solidFill>
                <a:latin typeface="Arial"/>
                <a:ea typeface="Arial"/>
                <a:cs typeface="Arial"/>
                <a:sym typeface="Arial"/>
              </a:rPr>
              <a:t>ADR = Room Revenue/Rooms Sold</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600"/>
              <a:buFont typeface="Arial"/>
              <a:buNone/>
            </a:pPr>
            <a:r>
              <a:rPr b="0" i="0" lang="en" sz="1600" u="none" cap="none" strike="noStrike">
                <a:solidFill>
                  <a:schemeClr val="accent2"/>
                </a:solidFill>
                <a:latin typeface="Arial"/>
                <a:ea typeface="Arial"/>
                <a:cs typeface="Arial"/>
                <a:sym typeface="Arial"/>
              </a:rPr>
              <a:t>Room Revenue = ADR * Rooms Sold</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EF8600"/>
              </a:buClr>
              <a:buSzPts val="1600"/>
              <a:buFont typeface="Arial"/>
              <a:buNone/>
            </a:pPr>
            <a:r>
              <a:rPr b="0" i="0" lang="en" sz="1600" u="none" cap="none" strike="noStrike">
                <a:solidFill>
                  <a:srgbClr val="EF8600"/>
                </a:solidFill>
                <a:latin typeface="Arial"/>
                <a:ea typeface="Arial"/>
                <a:cs typeface="Arial"/>
                <a:sym typeface="Arial"/>
              </a:rPr>
              <a:t>Avg Room Revenue = mean ADR * mean Rooms Sold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1"/>
          <p:cNvPicPr preferRelativeResize="0"/>
          <p:nvPr/>
        </p:nvPicPr>
        <p:blipFill rotWithShape="1">
          <a:blip r:embed="rId3">
            <a:alphaModFix/>
          </a:blip>
          <a:srcRect b="0" l="0" r="0" t="0"/>
          <a:stretch/>
        </p:blipFill>
        <p:spPr>
          <a:xfrm>
            <a:off x="488137" y="1533167"/>
            <a:ext cx="8071471" cy="3121335"/>
          </a:xfrm>
          <a:prstGeom prst="rect">
            <a:avLst/>
          </a:prstGeom>
          <a:noFill/>
          <a:ln>
            <a:noFill/>
          </a:ln>
        </p:spPr>
      </p:pic>
      <p:sp>
        <p:nvSpPr>
          <p:cNvPr id="301" name="Google Shape;301;p51"/>
          <p:cNvSpPr/>
          <p:nvPr/>
        </p:nvSpPr>
        <p:spPr>
          <a:xfrm>
            <a:off x="419386" y="804398"/>
            <a:ext cx="7432079"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chemeClr val="accent2"/>
                </a:solidFill>
                <a:latin typeface="Roboto"/>
                <a:ea typeface="Roboto"/>
                <a:cs typeface="Roboto"/>
                <a:sym typeface="Roboto"/>
              </a:rPr>
              <a:t>Rooms sold are calculated based on no. of booking i.e., </a:t>
            </a:r>
            <a:r>
              <a:rPr b="0" i="0" lang="en" sz="1600" u="none" cap="none" strike="noStrike">
                <a:solidFill>
                  <a:srgbClr val="EF8600"/>
                </a:solidFill>
                <a:latin typeface="Roboto"/>
                <a:ea typeface="Roboto"/>
                <a:cs typeface="Roboto"/>
                <a:sym typeface="Roboto"/>
              </a:rPr>
              <a:t>no. of adult bookings+ no. of children bookings</a:t>
            </a:r>
            <a:endParaRPr b="0" i="0" sz="1600" u="none" cap="none" strike="noStrike">
              <a:solidFill>
                <a:srgbClr val="EF8600"/>
              </a:solidFill>
              <a:latin typeface="Arial"/>
              <a:ea typeface="Arial"/>
              <a:cs typeface="Arial"/>
              <a:sym typeface="Arial"/>
            </a:endParaRPr>
          </a:p>
        </p:txBody>
      </p:sp>
      <p:sp>
        <p:nvSpPr>
          <p:cNvPr id="302" name="Google Shape;302;p51"/>
          <p:cNvSpPr/>
          <p:nvPr/>
        </p:nvSpPr>
        <p:spPr>
          <a:xfrm>
            <a:off x="440012" y="405636"/>
            <a:ext cx="770021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Average Revenue of the hotels from 2015-17  is calculated as follows: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descr="Chart, line chart&#10;&#10;Description automatically generated" id="307" name="Google Shape;307;p52"/>
          <p:cNvPicPr preferRelativeResize="0"/>
          <p:nvPr/>
        </p:nvPicPr>
        <p:blipFill rotWithShape="1">
          <a:blip r:embed="rId3">
            <a:alphaModFix/>
          </a:blip>
          <a:srcRect b="0" l="0" r="0" t="0"/>
          <a:stretch/>
        </p:blipFill>
        <p:spPr>
          <a:xfrm>
            <a:off x="2935705" y="735644"/>
            <a:ext cx="4986163" cy="3430719"/>
          </a:xfrm>
          <a:prstGeom prst="rect">
            <a:avLst/>
          </a:prstGeom>
          <a:noFill/>
          <a:ln>
            <a:noFill/>
          </a:ln>
        </p:spPr>
      </p:pic>
      <p:sp>
        <p:nvSpPr>
          <p:cNvPr id="308" name="Google Shape;308;p52"/>
          <p:cNvSpPr txBox="1"/>
          <p:nvPr/>
        </p:nvSpPr>
        <p:spPr>
          <a:xfrm>
            <a:off x="375504" y="3918857"/>
            <a:ext cx="76932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There is a very less probability that the customer will repeat. But the return percentage of resort is slightly greater than that of city hotel.</a:t>
            </a:r>
            <a:endParaRPr/>
          </a:p>
        </p:txBody>
      </p:sp>
      <p:sp>
        <p:nvSpPr>
          <p:cNvPr id="309" name="Google Shape;309;p52"/>
          <p:cNvSpPr/>
          <p:nvPr/>
        </p:nvSpPr>
        <p:spPr>
          <a:xfrm>
            <a:off x="357510" y="391886"/>
            <a:ext cx="55603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Chances of customer will return</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nvSpPr>
        <p:spPr>
          <a:xfrm>
            <a:off x="538528" y="4166365"/>
            <a:ext cx="77940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We can see that if the adults are more than 2, there are high chances that the hotel receives more special requests and the no. of special requests for children has no much variation.</a:t>
            </a:r>
            <a:endParaRPr b="0" i="0" sz="1600" u="none" cap="none" strike="noStrike">
              <a:solidFill>
                <a:srgbClr val="000000"/>
              </a:solidFill>
              <a:latin typeface="Arial"/>
              <a:ea typeface="Arial"/>
              <a:cs typeface="Arial"/>
              <a:sym typeface="Arial"/>
            </a:endParaRPr>
          </a:p>
        </p:txBody>
      </p:sp>
      <p:pic>
        <p:nvPicPr>
          <p:cNvPr id="315" name="Google Shape;315;p53"/>
          <p:cNvPicPr preferRelativeResize="0"/>
          <p:nvPr/>
        </p:nvPicPr>
        <p:blipFill rotWithShape="1">
          <a:blip r:embed="rId3">
            <a:alphaModFix/>
          </a:blip>
          <a:srcRect b="0" l="0" r="0" t="0"/>
          <a:stretch/>
        </p:blipFill>
        <p:spPr>
          <a:xfrm>
            <a:off x="515639" y="474388"/>
            <a:ext cx="8229599" cy="36232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Road Map of Data Analysis</a:t>
            </a:r>
            <a:endParaRPr/>
          </a:p>
        </p:txBody>
      </p:sp>
      <p:sp>
        <p:nvSpPr>
          <p:cNvPr id="113" name="Google Shape;113;p27"/>
          <p:cNvSpPr txBox="1"/>
          <p:nvPr/>
        </p:nvSpPr>
        <p:spPr>
          <a:xfrm>
            <a:off x="414337" y="1237534"/>
            <a:ext cx="8301037" cy="3231654"/>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Basic cleaning</a:t>
            </a:r>
            <a:r>
              <a:rPr b="0" i="0" lang="en" sz="2000" u="none" cap="none" strike="noStrike">
                <a:solidFill>
                  <a:srgbClr val="000000"/>
                </a:solidFill>
                <a:latin typeface="Arial"/>
                <a:ea typeface="Arial"/>
                <a:cs typeface="Arial"/>
                <a:sym typeface="Arial"/>
              </a:rPr>
              <a:t> </a:t>
            </a:r>
            <a:r>
              <a:rPr b="0" i="0" lang="en" sz="24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Separating the required data from the data set to use it for analyzing.</a:t>
            </a:r>
            <a:endParaRPr b="0" i="0" sz="16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Understanding and analyzing the factors effecting the booking</a:t>
            </a:r>
            <a:r>
              <a:rPr b="0" i="0" lang="en" sz="2400" u="none" cap="none" strike="noStrike">
                <a:solidFill>
                  <a:srgbClr val="000000"/>
                </a:solidFill>
                <a:latin typeface="Arial"/>
                <a:ea typeface="Arial"/>
                <a:cs typeface="Arial"/>
                <a:sym typeface="Arial"/>
              </a:rPr>
              <a:t> : </a:t>
            </a:r>
            <a:r>
              <a:rPr b="0" i="0" lang="en" sz="1600" u="none" cap="none" strike="noStrike">
                <a:solidFill>
                  <a:srgbClr val="000000"/>
                </a:solidFill>
                <a:latin typeface="Arial"/>
                <a:ea typeface="Arial"/>
                <a:cs typeface="Arial"/>
                <a:sym typeface="Arial"/>
              </a:rPr>
              <a:t>Factors like seasons, festivals and holidays effect the data.</a:t>
            </a:r>
            <a:endParaRPr b="0" i="0" sz="16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Data processing : </a:t>
            </a:r>
            <a:r>
              <a:rPr b="0" i="0" lang="en" sz="1600" u="none" cap="none" strike="noStrike">
                <a:solidFill>
                  <a:srgbClr val="000000"/>
                </a:solidFill>
                <a:latin typeface="Arial"/>
                <a:ea typeface="Arial"/>
                <a:cs typeface="Arial"/>
                <a:sym typeface="Arial"/>
              </a:rPr>
              <a:t>We’ll go through each and every feature and encoded the categorical features. Changed the columns according to requirement of analysis.</a:t>
            </a:r>
            <a:endParaRPr b="0" i="0" sz="16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visualizing the test assumptions</a:t>
            </a:r>
            <a:r>
              <a:rPr b="0" i="0" lang="en" sz="2400" u="none" cap="none" strike="noStrike">
                <a:solidFill>
                  <a:srgbClr val="000000"/>
                </a:solidFill>
                <a:latin typeface="Arial"/>
                <a:ea typeface="Arial"/>
                <a:cs typeface="Arial"/>
                <a:sym typeface="Arial"/>
              </a:rPr>
              <a:t> : </a:t>
            </a:r>
            <a:r>
              <a:rPr b="0" i="0" lang="en" sz="1600" u="none" cap="none" strike="noStrike">
                <a:solidFill>
                  <a:srgbClr val="000000"/>
                </a:solidFill>
                <a:latin typeface="Arial"/>
                <a:ea typeface="Arial"/>
                <a:cs typeface="Arial"/>
                <a:sym typeface="Arial"/>
              </a:rPr>
              <a:t>We'll check if our data meets the assumptions required by most multivariate techniques, and represent them in the understandable-form of visualization using bar, pie, line, box etc plots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p:nvPr/>
        </p:nvSpPr>
        <p:spPr>
          <a:xfrm>
            <a:off x="302509" y="316259"/>
            <a:ext cx="754208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 EDA of all Total numerical data of given data set:</a:t>
            </a:r>
            <a:endParaRPr b="0" i="0" sz="2000" u="none" cap="none" strike="noStrike">
              <a:solidFill>
                <a:srgbClr val="F80000"/>
              </a:solidFill>
              <a:latin typeface="Arial"/>
              <a:ea typeface="Arial"/>
              <a:cs typeface="Arial"/>
              <a:sym typeface="Arial"/>
            </a:endParaRPr>
          </a:p>
        </p:txBody>
      </p:sp>
      <p:pic>
        <p:nvPicPr>
          <p:cNvPr id="321" name="Google Shape;321;p54"/>
          <p:cNvPicPr preferRelativeResize="0"/>
          <p:nvPr/>
        </p:nvPicPr>
        <p:blipFill rotWithShape="1">
          <a:blip r:embed="rId3">
            <a:alphaModFix/>
          </a:blip>
          <a:srcRect b="0" l="0" r="0" t="0"/>
          <a:stretch/>
        </p:blipFill>
        <p:spPr>
          <a:xfrm>
            <a:off x="1959428" y="838774"/>
            <a:ext cx="7184571" cy="4207614"/>
          </a:xfrm>
          <a:prstGeom prst="rect">
            <a:avLst/>
          </a:prstGeom>
          <a:noFill/>
          <a:ln>
            <a:noFill/>
          </a:ln>
        </p:spPr>
      </p:pic>
      <p:sp>
        <p:nvSpPr>
          <p:cNvPr id="322" name="Google Shape;322;p54"/>
          <p:cNvSpPr txBox="1"/>
          <p:nvPr/>
        </p:nvSpPr>
        <p:spPr>
          <a:xfrm>
            <a:off x="323135" y="1017528"/>
            <a:ext cx="1821924" cy="3847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 blue colour shows the highest probability of the column feature’s influence with respect to that of the row feature in correlation matrix.</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E.g.: cancellation of bookings mainly influenced by ‘Lead time’ and ‘adr’(Average daily rate)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nvSpPr>
        <p:spPr>
          <a:xfrm>
            <a:off x="426262" y="288758"/>
            <a:ext cx="4138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F80000"/>
                </a:solidFill>
                <a:latin typeface="Arial"/>
                <a:ea typeface="Arial"/>
                <a:cs typeface="Arial"/>
                <a:sym typeface="Arial"/>
              </a:rPr>
              <a:t>Conclusion</a:t>
            </a:r>
            <a:r>
              <a:rPr b="0" i="0" lang="en"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328" name="Google Shape;328;p55"/>
          <p:cNvSpPr txBox="1"/>
          <p:nvPr/>
        </p:nvSpPr>
        <p:spPr>
          <a:xfrm>
            <a:off x="350634" y="749394"/>
            <a:ext cx="8504700" cy="4278900"/>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Around 61% bookings are of City hotel and 39% bookings are of Resort hotel, therefore City hotels are busier than the Resort Hotels.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Around 27% of total bookings are cancelled, in that 66.6% cancellations are happening in City hotels.</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In both resort and city hotels most of the bookings are happening in "PTR(Portugal)" country. we can also observe that the maximum people are preferring city hotels compared to Resort Hotels.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Most of the city and resort bookings are happening in the month of August. Followed by July. Least bookings are happening in the month of January, November and December.</a:t>
            </a:r>
            <a:endParaRPr b="0" i="0" sz="16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The Resort hotels are getting highest revenue in the month of 'august', 'july' and then decreasing drastically. City hotel's revenue is almost constant all over year.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Maximum bookings are happening in 9th and 12th week of every year.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78% of Hotel Bookings are happening on 'BB' meal type i.e., 'BB: Bed &amp; Breakfast'.</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Most demanded room types are A next comes D and least demanded are of room type P and L.</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Probability of room allocation for the customer choice reserved type A is in the order - A, K, I, C, B.</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p:nvPr/>
        </p:nvSpPr>
        <p:spPr>
          <a:xfrm>
            <a:off x="371259" y="976277"/>
            <a:ext cx="8401481" cy="3998139"/>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High probability of lead time taken is '0' i.e., immediate booking are happening but high leadtime taken is in the b/w 11th - 18th weeks of the year. Hence, this time is the busiest time of the year.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The maximum lead time taken in bookings is in the year 2016.</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Majority of people stay or do a booking of 5 or less than 5 days. Now, we can say the optimal length of stay to get best daily rate is '5' for week nights and '2' for weekend nights.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Max night bookings are happening in the city hotels in weekdays and the max length of stay is 1 to 2 days.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Through TA/TO distribution channels, bookings happened with high lead time i.e, they are booking early compare to other distribution channels.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As (Average daily rate) ADR is the revenue determining factor 'GDS distribution channel' of city hotel bookings are achieving high adr (revenue).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4" name="Google Shape;334;p56"/>
          <p:cNvSpPr txBox="1"/>
          <p:nvPr/>
        </p:nvSpPr>
        <p:spPr>
          <a:xfrm>
            <a:off x="398761" y="398761"/>
            <a:ext cx="53626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F80000"/>
                </a:solidFill>
                <a:latin typeface="Arial"/>
                <a:ea typeface="Arial"/>
                <a:cs typeface="Arial"/>
                <a:sym typeface="Arial"/>
              </a:rPr>
              <a:t> Conclusion (continued.....):</a:t>
            </a:r>
            <a:endParaRPr b="1" i="0" sz="2400" u="none" cap="none" strike="noStrike">
              <a:solidFill>
                <a:srgbClr val="F8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nvSpPr>
        <p:spPr>
          <a:xfrm>
            <a:off x="364386" y="309383"/>
            <a:ext cx="833721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dk1"/>
                </a:solidFill>
                <a:latin typeface="Arial"/>
                <a:ea typeface="Arial"/>
                <a:cs typeface="Arial"/>
                <a:sym typeface="Arial"/>
              </a:rPr>
              <a:t>STRENGTHENING TOURISM SECTOR</a:t>
            </a:r>
            <a:endParaRPr/>
          </a:p>
        </p:txBody>
      </p:sp>
      <p:pic>
        <p:nvPicPr>
          <p:cNvPr id="340" name="Google Shape;340;p57"/>
          <p:cNvPicPr preferRelativeResize="0"/>
          <p:nvPr/>
        </p:nvPicPr>
        <p:blipFill rotWithShape="1">
          <a:blip r:embed="rId3">
            <a:alphaModFix/>
          </a:blip>
          <a:srcRect b="0" l="0" r="0" t="0"/>
          <a:stretch/>
        </p:blipFill>
        <p:spPr>
          <a:xfrm>
            <a:off x="5328271" y="935026"/>
            <a:ext cx="3437595" cy="2420066"/>
          </a:xfrm>
          <a:prstGeom prst="rect">
            <a:avLst/>
          </a:prstGeom>
          <a:noFill/>
          <a:ln>
            <a:noFill/>
          </a:ln>
        </p:spPr>
      </p:pic>
      <p:sp>
        <p:nvSpPr>
          <p:cNvPr id="341" name="Google Shape;341;p57"/>
          <p:cNvSpPr/>
          <p:nvPr/>
        </p:nvSpPr>
        <p:spPr>
          <a:xfrm>
            <a:off x="144379" y="825023"/>
            <a:ext cx="5266393" cy="2308324"/>
          </a:xfrm>
          <a:prstGeom prst="rect">
            <a:avLst/>
          </a:prstGeom>
          <a:noFill/>
          <a:ln>
            <a:noFill/>
          </a:ln>
        </p:spPr>
        <p:txBody>
          <a:bodyPr anchorCtr="0" anchor="t" bIns="45700" lIns="91425" spcFirstLastPara="1" rIns="91425" wrap="square" tIns="45700">
            <a:noAutofit/>
          </a:bodyPr>
          <a:lstStyle/>
          <a:p>
            <a:pPr indent="-285750" lvl="2" marL="285750" marR="0" rtl="0" algn="l">
              <a:lnSpc>
                <a:spcPct val="150000"/>
              </a:lnSpc>
              <a:spcBef>
                <a:spcPts val="0"/>
              </a:spcBef>
              <a:spcAft>
                <a:spcPts val="0"/>
              </a:spcAft>
              <a:buClr>
                <a:srgbClr val="000000"/>
              </a:buClr>
              <a:buSzPts val="1600"/>
              <a:buFont typeface="Noto Sans Symbols"/>
              <a:buChar char="⮚"/>
            </a:pPr>
            <a:r>
              <a:rPr b="0" i="0" lang="en" sz="1600" u="none" cap="none" strike="noStrike">
                <a:solidFill>
                  <a:schemeClr val="accent2"/>
                </a:solidFill>
                <a:latin typeface="Arial"/>
                <a:ea typeface="Arial"/>
                <a:cs typeface="Arial"/>
                <a:sym typeface="Arial"/>
              </a:rPr>
              <a:t>During covid 19, tourism sector has hit its lowest .So the revival of tourism sector not only help in revenue generation in that sector only but also help the economy overall. </a:t>
            </a:r>
            <a:endParaRPr/>
          </a:p>
          <a:p>
            <a:pPr indent="-285750" lvl="2" marL="285750" marR="0" rtl="0" algn="l">
              <a:lnSpc>
                <a:spcPct val="150000"/>
              </a:lnSpc>
              <a:spcBef>
                <a:spcPts val="0"/>
              </a:spcBef>
              <a:spcAft>
                <a:spcPts val="0"/>
              </a:spcAft>
              <a:buClr>
                <a:srgbClr val="000000"/>
              </a:buClr>
              <a:buSzPts val="1600"/>
              <a:buFont typeface="Noto Sans Symbols"/>
              <a:buChar char="⮚"/>
            </a:pPr>
            <a:r>
              <a:rPr b="0" i="0" lang="en" sz="1600" u="none" cap="none" strike="noStrike">
                <a:solidFill>
                  <a:schemeClr val="accent2"/>
                </a:solidFill>
                <a:latin typeface="Arial"/>
                <a:ea typeface="Arial"/>
                <a:cs typeface="Arial"/>
                <a:sym typeface="Arial"/>
              </a:rPr>
              <a:t>In this analysis each and every aspect has been analyzed properly</a:t>
            </a:r>
            <a:endParaRPr b="0" i="0" sz="1600" u="none" cap="none" strike="noStrike">
              <a:solidFill>
                <a:schemeClr val="accent2"/>
              </a:solidFill>
              <a:latin typeface="Arial"/>
              <a:ea typeface="Arial"/>
              <a:cs typeface="Arial"/>
              <a:sym typeface="Arial"/>
            </a:endParaRPr>
          </a:p>
        </p:txBody>
      </p:sp>
      <p:sp>
        <p:nvSpPr>
          <p:cNvPr id="342" name="Google Shape;342;p57"/>
          <p:cNvSpPr/>
          <p:nvPr/>
        </p:nvSpPr>
        <p:spPr>
          <a:xfrm>
            <a:off x="4888259" y="3499470"/>
            <a:ext cx="3966983" cy="1569660"/>
          </a:xfrm>
          <a:prstGeom prst="rect">
            <a:avLst/>
          </a:prstGeom>
          <a:noFill/>
          <a:ln>
            <a:noFill/>
          </a:ln>
        </p:spPr>
        <p:txBody>
          <a:bodyPr anchorCtr="0" anchor="t" bIns="45700" lIns="91425" spcFirstLastPara="1" rIns="91425" wrap="square" tIns="45700">
            <a:noAutofit/>
          </a:bodyPr>
          <a:lstStyle/>
          <a:p>
            <a:pPr indent="-285750" lvl="2" marL="285750" marR="0" rtl="0" algn="l">
              <a:lnSpc>
                <a:spcPct val="150000"/>
              </a:lnSpc>
              <a:spcBef>
                <a:spcPts val="0"/>
              </a:spcBef>
              <a:spcAft>
                <a:spcPts val="0"/>
              </a:spcAft>
              <a:buClr>
                <a:srgbClr val="000000"/>
              </a:buClr>
              <a:buSzPts val="1600"/>
              <a:buFont typeface="Noto Sans Symbols"/>
              <a:buChar char="⮚"/>
            </a:pPr>
            <a:r>
              <a:rPr b="0" i="0" lang="en" sz="1600" u="none" cap="none" strike="noStrike">
                <a:solidFill>
                  <a:schemeClr val="accent2"/>
                </a:solidFill>
                <a:latin typeface="Arial"/>
                <a:ea typeface="Arial"/>
                <a:cs typeface="Arial"/>
                <a:sym typeface="Arial"/>
              </a:rPr>
              <a:t>For this various things has been taken into consideration to improve the revenue generation in the hotel industry.</a:t>
            </a:r>
            <a:endParaRPr b="0" i="0" sz="1600" u="none" cap="none" strike="noStrike">
              <a:solidFill>
                <a:schemeClr val="accent2"/>
              </a:solidFill>
              <a:latin typeface="Arial"/>
              <a:ea typeface="Arial"/>
              <a:cs typeface="Arial"/>
              <a:sym typeface="Arial"/>
            </a:endParaRPr>
          </a:p>
        </p:txBody>
      </p:sp>
      <p:pic>
        <p:nvPicPr>
          <p:cNvPr id="343" name="Google Shape;343;p57"/>
          <p:cNvPicPr preferRelativeResize="0"/>
          <p:nvPr/>
        </p:nvPicPr>
        <p:blipFill rotWithShape="1">
          <a:blip r:embed="rId4">
            <a:alphaModFix/>
          </a:blip>
          <a:srcRect b="0" l="0" r="0" t="0"/>
          <a:stretch/>
        </p:blipFill>
        <p:spPr>
          <a:xfrm>
            <a:off x="551627" y="3080084"/>
            <a:ext cx="3910370" cy="19319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8"/>
          <p:cNvPicPr preferRelativeResize="0"/>
          <p:nvPr/>
        </p:nvPicPr>
        <p:blipFill rotWithShape="1">
          <a:blip r:embed="rId3">
            <a:alphaModFix/>
          </a:blip>
          <a:srcRect b="0" l="0" r="0" t="0"/>
          <a:stretch/>
        </p:blipFill>
        <p:spPr>
          <a:xfrm>
            <a:off x="1505666" y="694394"/>
            <a:ext cx="6194545" cy="37813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378135"/>
            <a:ext cx="8520600" cy="5431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Data Description</a:t>
            </a:r>
            <a:endParaRPr/>
          </a:p>
        </p:txBody>
      </p:sp>
      <p:sp>
        <p:nvSpPr>
          <p:cNvPr id="119" name="Google Shape;119;p28"/>
          <p:cNvSpPr txBox="1"/>
          <p:nvPr>
            <p:ph idx="1" type="body"/>
          </p:nvPr>
        </p:nvSpPr>
        <p:spPr>
          <a:xfrm>
            <a:off x="171880" y="1244409"/>
            <a:ext cx="4372619" cy="127191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 sz="1600">
                <a:solidFill>
                  <a:schemeClr val="accent2"/>
                </a:solidFill>
              </a:rPr>
              <a:t>There are 119390 rows and  32 columns in      the given data set.</a:t>
            </a:r>
            <a:endParaRPr sz="1600"/>
          </a:p>
          <a:p>
            <a:pPr indent="0" lvl="0" marL="114300" rtl="0" algn="just">
              <a:lnSpc>
                <a:spcPct val="114999"/>
              </a:lnSpc>
              <a:spcBef>
                <a:spcPts val="0"/>
              </a:spcBef>
              <a:spcAft>
                <a:spcPts val="0"/>
              </a:spcAft>
              <a:buSzPts val="1800"/>
              <a:buNone/>
            </a:pPr>
            <a:r>
              <a:rPr lang="en" sz="1600">
                <a:solidFill>
                  <a:schemeClr val="accent2"/>
                </a:solidFill>
              </a:rPr>
              <a:t>From the variables we will evaluate the dependency of hotel booking as follows:</a:t>
            </a:r>
            <a:endParaRPr/>
          </a:p>
          <a:p>
            <a:pPr indent="0" lvl="0" marL="114300" rtl="0" algn="just">
              <a:lnSpc>
                <a:spcPct val="114999"/>
              </a:lnSpc>
              <a:spcBef>
                <a:spcPts val="0"/>
              </a:spcBef>
              <a:spcAft>
                <a:spcPts val="0"/>
              </a:spcAft>
              <a:buSzPts val="1800"/>
              <a:buNone/>
            </a:pPr>
            <a:r>
              <a:t/>
            </a:r>
            <a:endParaRPr sz="1600">
              <a:solidFill>
                <a:schemeClr val="accent2"/>
              </a:solidFill>
            </a:endParaRPr>
          </a:p>
          <a:p>
            <a:pPr indent="0" lvl="0" marL="114300" rtl="0" algn="just">
              <a:lnSpc>
                <a:spcPct val="114999"/>
              </a:lnSpc>
              <a:spcBef>
                <a:spcPts val="0"/>
              </a:spcBef>
              <a:spcAft>
                <a:spcPts val="0"/>
              </a:spcAft>
              <a:buSzPts val="1800"/>
              <a:buNone/>
            </a:pPr>
            <a:r>
              <a:t/>
            </a:r>
            <a:endParaRPr sz="1600">
              <a:solidFill>
                <a:schemeClr val="accent2"/>
              </a:solidFill>
            </a:endParaRPr>
          </a:p>
          <a:p>
            <a:pPr indent="0" lvl="0" marL="114300" rtl="0" algn="just">
              <a:lnSpc>
                <a:spcPct val="114999"/>
              </a:lnSpc>
              <a:spcBef>
                <a:spcPts val="0"/>
              </a:spcBef>
              <a:spcAft>
                <a:spcPts val="0"/>
              </a:spcAft>
              <a:buSzPts val="1800"/>
              <a:buNone/>
            </a:pPr>
            <a:r>
              <a:t/>
            </a:r>
            <a:endParaRPr sz="1600">
              <a:solidFill>
                <a:schemeClr val="accent2"/>
              </a:solidFill>
            </a:endParaRPr>
          </a:p>
        </p:txBody>
      </p:sp>
      <p:pic>
        <p:nvPicPr>
          <p:cNvPr id="120" name="Google Shape;120;p28"/>
          <p:cNvPicPr preferRelativeResize="0"/>
          <p:nvPr/>
        </p:nvPicPr>
        <p:blipFill rotWithShape="1">
          <a:blip r:embed="rId3">
            <a:alphaModFix/>
          </a:blip>
          <a:srcRect b="0" l="0" r="0" t="0"/>
          <a:stretch/>
        </p:blipFill>
        <p:spPr>
          <a:xfrm>
            <a:off x="4585750" y="1141281"/>
            <a:ext cx="4558249" cy="3128211"/>
          </a:xfrm>
          <a:prstGeom prst="rect">
            <a:avLst/>
          </a:prstGeom>
          <a:noFill/>
          <a:ln>
            <a:noFill/>
          </a:ln>
        </p:spPr>
      </p:pic>
      <p:sp>
        <p:nvSpPr>
          <p:cNvPr id="121" name="Google Shape;121;p28"/>
          <p:cNvSpPr txBox="1"/>
          <p:nvPr/>
        </p:nvSpPr>
        <p:spPr>
          <a:xfrm>
            <a:off x="426264" y="2351314"/>
            <a:ext cx="8627832" cy="2063642"/>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4999"/>
              </a:lnSpc>
              <a:spcBef>
                <a:spcPts val="0"/>
              </a:spcBef>
              <a:spcAft>
                <a:spcPts val="0"/>
              </a:spcAft>
              <a:buNone/>
            </a:pPr>
            <a:r>
              <a:t/>
            </a:r>
            <a:endParaRPr b="0" i="0" sz="1400" u="none" cap="none" strike="noStrike">
              <a:solidFill>
                <a:schemeClr val="accent2"/>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accent2"/>
                </a:solidFill>
                <a:latin typeface="Arial"/>
                <a:ea typeface="Arial"/>
                <a:cs typeface="Arial"/>
                <a:sym typeface="Arial"/>
              </a:rPr>
              <a:t>  Hotel wise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accent2"/>
                </a:solidFill>
                <a:latin typeface="Arial"/>
                <a:ea typeface="Arial"/>
                <a:cs typeface="Arial"/>
                <a:sym typeface="Arial"/>
              </a:rPr>
              <a:t>  Booking cancellation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accent2"/>
                </a:solidFill>
                <a:latin typeface="Arial"/>
                <a:ea typeface="Arial"/>
                <a:cs typeface="Arial"/>
                <a:sym typeface="Arial"/>
              </a:rPr>
              <a:t>  Bookings based on Meals, Countries, Room Type</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Distribution channel wise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Lead time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Revenue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Bookings over time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80000"/>
                </a:solidFill>
              </a:rPr>
              <a:t>Data Summary</a:t>
            </a:r>
            <a:endParaRPr b="1">
              <a:solidFill>
                <a:srgbClr val="F80000"/>
              </a:solidFill>
            </a:endParaRPr>
          </a:p>
        </p:txBody>
      </p:sp>
      <p:pic>
        <p:nvPicPr>
          <p:cNvPr id="127" name="Google Shape;127;p29"/>
          <p:cNvPicPr preferRelativeResize="0"/>
          <p:nvPr/>
        </p:nvPicPr>
        <p:blipFill rotWithShape="1">
          <a:blip r:embed="rId3">
            <a:alphaModFix/>
          </a:blip>
          <a:srcRect b="0" l="0" r="0" t="0"/>
          <a:stretch/>
        </p:blipFill>
        <p:spPr>
          <a:xfrm>
            <a:off x="2997582" y="1821925"/>
            <a:ext cx="2880704" cy="1870052"/>
          </a:xfrm>
          <a:prstGeom prst="rect">
            <a:avLst/>
          </a:prstGeom>
          <a:noFill/>
          <a:ln>
            <a:noFill/>
          </a:ln>
        </p:spPr>
      </p:pic>
      <p:sp>
        <p:nvSpPr>
          <p:cNvPr id="128" name="Google Shape;128;p29"/>
          <p:cNvSpPr/>
          <p:nvPr/>
        </p:nvSpPr>
        <p:spPr>
          <a:xfrm>
            <a:off x="2660698" y="2344440"/>
            <a:ext cx="1086280" cy="171880"/>
          </a:xfrm>
          <a:prstGeom prst="leftArrow">
            <a:avLst>
              <a:gd fmla="val 50000" name="adj1"/>
              <a:gd fmla="val 50000" name="adj2"/>
            </a:avLst>
          </a:prstGeom>
          <a:solidFill>
            <a:srgbClr val="00C7FA"/>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sp>
        <p:nvSpPr>
          <p:cNvPr id="129" name="Google Shape;129;p29"/>
          <p:cNvSpPr/>
          <p:nvPr/>
        </p:nvSpPr>
        <p:spPr>
          <a:xfrm rot="5400000">
            <a:off x="5455461" y="2966644"/>
            <a:ext cx="323134" cy="1388788"/>
          </a:xfrm>
          <a:prstGeom prst="bentUpArrow">
            <a:avLst>
              <a:gd fmla="val 25000" name="adj1"/>
              <a:gd fmla="val 50000" name="adj2"/>
              <a:gd fmla="val 25000" name="adj3"/>
            </a:avLst>
          </a:prstGeom>
          <a:solidFill>
            <a:srgbClr val="00C7FA"/>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9"/>
          <p:cNvSpPr/>
          <p:nvPr/>
        </p:nvSpPr>
        <p:spPr>
          <a:xfrm>
            <a:off x="515638" y="1395663"/>
            <a:ext cx="2145059" cy="2990707"/>
          </a:xfrm>
          <a:prstGeom prst="rect">
            <a:avLst/>
          </a:prstGeom>
          <a:solidFill>
            <a:schemeClr val="dk2"/>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lead_time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arrival_date_year</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arrival_date_week_number</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arrival_date_day_of_month</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stays_in_weekend_nights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stays_in_week_nights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adults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children</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babies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is_repeated_guest</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booking_changes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agent</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company</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adr</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total_of_special_requests</a:t>
            </a:r>
            <a:endParaRPr/>
          </a:p>
        </p:txBody>
      </p:sp>
      <p:sp>
        <p:nvSpPr>
          <p:cNvPr id="131" name="Google Shape;131;p29"/>
          <p:cNvSpPr/>
          <p:nvPr/>
        </p:nvSpPr>
        <p:spPr>
          <a:xfrm>
            <a:off x="6414551" y="1313162"/>
            <a:ext cx="1471290" cy="611892"/>
          </a:xfrm>
          <a:prstGeom prst="rect">
            <a:avLst/>
          </a:prstGeom>
          <a:solidFill>
            <a:schemeClr val="dk2"/>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637D"/>
                </a:solidFill>
                <a:latin typeface="Arial"/>
                <a:ea typeface="Arial"/>
                <a:cs typeface="Arial"/>
                <a:sym typeface="Arial"/>
              </a:rPr>
              <a:t>  </a:t>
            </a:r>
            <a:r>
              <a:rPr b="0" i="0" lang="en" sz="1200" u="none" cap="none" strike="noStrike">
                <a:solidFill>
                  <a:srgbClr val="00637D"/>
                </a:solidFill>
                <a:latin typeface="Arial"/>
                <a:ea typeface="Arial"/>
                <a:cs typeface="Arial"/>
                <a:sym typeface="Arial"/>
              </a:rPr>
              <a:t>is_cancelled</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637D"/>
                </a:solidFill>
                <a:latin typeface="Arial"/>
                <a:ea typeface="Arial"/>
                <a:cs typeface="Arial"/>
                <a:sym typeface="Arial"/>
              </a:rPr>
              <a:t>  repeated_guest</a:t>
            </a:r>
            <a:endParaRPr b="0" i="0" sz="1200" u="none" cap="none" strike="noStrike">
              <a:solidFill>
                <a:srgbClr val="00637D"/>
              </a:solidFill>
              <a:latin typeface="Arial"/>
              <a:ea typeface="Arial"/>
              <a:cs typeface="Arial"/>
              <a:sym typeface="Arial"/>
            </a:endParaRPr>
          </a:p>
        </p:txBody>
      </p:sp>
      <p:sp>
        <p:nvSpPr>
          <p:cNvPr id="132" name="Google Shape;132;p29"/>
          <p:cNvSpPr/>
          <p:nvPr/>
        </p:nvSpPr>
        <p:spPr>
          <a:xfrm>
            <a:off x="6393925" y="2585071"/>
            <a:ext cx="1973179" cy="2193185"/>
          </a:xfrm>
          <a:prstGeom prst="rect">
            <a:avLst/>
          </a:prstGeom>
          <a:solidFill>
            <a:schemeClr val="dk2"/>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hotel</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arrival_date_month</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meal</a:t>
            </a:r>
            <a:endParaRPr b="0" i="0" sz="1200" u="none" cap="none" strike="noStrike">
              <a:solidFill>
                <a:schemeClr val="lt1"/>
              </a:solidFill>
              <a:latin typeface="Arial"/>
              <a:ea typeface="Arial"/>
              <a:cs typeface="Arial"/>
              <a:sym typeface="Arial"/>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country</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market_segment</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distribution_channel</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reserved_room_type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assigned_room_type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deposit_type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customer_type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reservation_status</a:t>
            </a:r>
            <a:endParaRPr/>
          </a:p>
        </p:txBody>
      </p:sp>
      <p:sp>
        <p:nvSpPr>
          <p:cNvPr id="133" name="Google Shape;133;p29"/>
          <p:cNvSpPr/>
          <p:nvPr/>
        </p:nvSpPr>
        <p:spPr>
          <a:xfrm>
            <a:off x="4812630" y="1553793"/>
            <a:ext cx="1581295" cy="460638"/>
          </a:xfrm>
          <a:prstGeom prst="bentArrow">
            <a:avLst>
              <a:gd fmla="val 25000" name="adj1"/>
              <a:gd fmla="val 25510" name="adj2"/>
              <a:gd fmla="val 25000" name="adj3"/>
              <a:gd fmla="val 43750" name="adj4"/>
            </a:avLst>
          </a:prstGeom>
          <a:solidFill>
            <a:srgbClr val="00C7FA"/>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4" name="Google Shape;134;p29"/>
          <p:cNvSpPr txBox="1"/>
          <p:nvPr/>
        </p:nvSpPr>
        <p:spPr>
          <a:xfrm>
            <a:off x="2763826" y="2069433"/>
            <a:ext cx="9075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E3B44"/>
                </a:solidFill>
                <a:latin typeface="Arial"/>
                <a:ea typeface="Arial"/>
                <a:cs typeface="Arial"/>
                <a:sym typeface="Arial"/>
              </a:rPr>
              <a:t>Numeric</a:t>
            </a:r>
            <a:endParaRPr b="0" i="0" sz="1400" u="none" cap="none" strike="noStrike">
              <a:solidFill>
                <a:srgbClr val="0E3B44"/>
              </a:solidFill>
              <a:latin typeface="Arial"/>
              <a:ea typeface="Arial"/>
              <a:cs typeface="Arial"/>
              <a:sym typeface="Arial"/>
            </a:endParaRPr>
          </a:p>
        </p:txBody>
      </p:sp>
      <p:sp>
        <p:nvSpPr>
          <p:cNvPr id="135" name="Google Shape;135;p29"/>
          <p:cNvSpPr txBox="1"/>
          <p:nvPr/>
        </p:nvSpPr>
        <p:spPr>
          <a:xfrm>
            <a:off x="5300770" y="1333786"/>
            <a:ext cx="7837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E3B44"/>
                </a:solidFill>
                <a:latin typeface="Arial"/>
                <a:ea typeface="Arial"/>
                <a:cs typeface="Arial"/>
                <a:sym typeface="Arial"/>
              </a:rPr>
              <a:t>Binary</a:t>
            </a:r>
            <a:endParaRPr b="0" i="0" sz="1400" u="none" cap="none" strike="noStrike">
              <a:solidFill>
                <a:srgbClr val="0E3B44"/>
              </a:solidFill>
              <a:latin typeface="Arial"/>
              <a:ea typeface="Arial"/>
              <a:cs typeface="Arial"/>
              <a:sym typeface="Arial"/>
            </a:endParaRPr>
          </a:p>
        </p:txBody>
      </p:sp>
      <p:sp>
        <p:nvSpPr>
          <p:cNvPr id="136" name="Google Shape;136;p29"/>
          <p:cNvSpPr txBox="1"/>
          <p:nvPr/>
        </p:nvSpPr>
        <p:spPr>
          <a:xfrm>
            <a:off x="5018887" y="3740103"/>
            <a:ext cx="11206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E3B44"/>
                </a:solidFill>
                <a:latin typeface="Arial"/>
                <a:ea typeface="Arial"/>
                <a:cs typeface="Arial"/>
                <a:sym typeface="Arial"/>
              </a:rPr>
              <a:t>categorical</a:t>
            </a:r>
            <a:endParaRPr b="0" i="0" sz="1400" u="none" cap="none" strike="noStrike">
              <a:solidFill>
                <a:srgbClr val="0E3B4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254382"/>
            <a:ext cx="8520600" cy="4193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80000"/>
                </a:solidFill>
              </a:rPr>
              <a:t>Let's first describe the Variables.</a:t>
            </a:r>
            <a:endParaRPr/>
          </a:p>
        </p:txBody>
      </p:sp>
      <p:sp>
        <p:nvSpPr>
          <p:cNvPr id="142" name="Google Shape;142;p30"/>
          <p:cNvSpPr txBox="1"/>
          <p:nvPr>
            <p:ph idx="1" type="body"/>
          </p:nvPr>
        </p:nvSpPr>
        <p:spPr>
          <a:xfrm>
            <a:off x="240825" y="944325"/>
            <a:ext cx="8814600" cy="4251000"/>
          </a:xfrm>
          <a:prstGeom prst="rect">
            <a:avLst/>
          </a:prstGeom>
          <a:noFill/>
          <a:ln>
            <a:noFill/>
          </a:ln>
        </p:spPr>
        <p:txBody>
          <a:bodyPr anchorCtr="0" anchor="t" bIns="91425" lIns="91425" spcFirstLastPara="1" rIns="91425" wrap="square" tIns="91425">
            <a:noAutofit/>
          </a:bodyPr>
          <a:lstStyle/>
          <a:p>
            <a:pPr indent="-457200" lvl="0" marL="571500" rtl="0" algn="l">
              <a:lnSpc>
                <a:spcPct val="115000"/>
              </a:lnSpc>
              <a:spcBef>
                <a:spcPts val="0"/>
              </a:spcBef>
              <a:spcAft>
                <a:spcPts val="0"/>
              </a:spcAft>
              <a:buSzPts val="1800"/>
              <a:buNone/>
            </a:pPr>
            <a:r>
              <a:rPr lang="en">
                <a:solidFill>
                  <a:srgbClr val="212121"/>
                </a:solidFill>
                <a:latin typeface="Arial"/>
                <a:ea typeface="Arial"/>
                <a:cs typeface="Arial"/>
                <a:sym typeface="Arial"/>
              </a:rPr>
              <a:t>1.  </a:t>
            </a:r>
            <a:r>
              <a:rPr lang="en">
                <a:solidFill>
                  <a:srgbClr val="00637D"/>
                </a:solidFill>
                <a:latin typeface="Arial"/>
                <a:ea typeface="Arial"/>
                <a:cs typeface="Arial"/>
                <a:sym typeface="Arial"/>
              </a:rPr>
              <a:t>Hotel </a:t>
            </a:r>
            <a:r>
              <a:rPr lang="en">
                <a:solidFill>
                  <a:schemeClr val="accent2"/>
                </a:solidFill>
                <a:latin typeface="Arial"/>
                <a:ea typeface="Arial"/>
                <a:cs typeface="Arial"/>
                <a:sym typeface="Arial"/>
              </a:rPr>
              <a:t>:</a:t>
            </a:r>
            <a:r>
              <a:rPr lang="en">
                <a:solidFill>
                  <a:srgbClr val="00637D"/>
                </a:solidFill>
                <a:latin typeface="Arial"/>
                <a:ea typeface="Arial"/>
                <a:cs typeface="Arial"/>
                <a:sym typeface="Arial"/>
              </a:rPr>
              <a:t>  </a:t>
            </a:r>
            <a:r>
              <a:rPr lang="en" sz="1600">
                <a:solidFill>
                  <a:schemeClr val="accent2"/>
                </a:solidFill>
                <a:latin typeface="Arial"/>
                <a:ea typeface="Arial"/>
                <a:cs typeface="Arial"/>
                <a:sym typeface="Arial"/>
              </a:rPr>
              <a:t>Two category of hotels are </a:t>
            </a:r>
            <a:r>
              <a:rPr lang="en" sz="1600">
                <a:solidFill>
                  <a:srgbClr val="212121"/>
                </a:solidFill>
                <a:latin typeface="Arial"/>
                <a:ea typeface="Arial"/>
                <a:cs typeface="Arial"/>
                <a:sym typeface="Arial"/>
              </a:rPr>
              <a:t>Resort Hotel or City Hotel.</a:t>
            </a:r>
            <a:endParaRPr sz="1600">
              <a:solidFill>
                <a:srgbClr val="212121"/>
              </a:solidFill>
              <a:latin typeface="Arial"/>
              <a:ea typeface="Arial"/>
              <a:cs typeface="Arial"/>
              <a:sym typeface="Arial"/>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2.  </a:t>
            </a:r>
            <a:r>
              <a:rPr lang="en">
                <a:solidFill>
                  <a:srgbClr val="00637D"/>
                </a:solidFill>
                <a:latin typeface="Arial"/>
                <a:ea typeface="Arial"/>
                <a:cs typeface="Arial"/>
                <a:sym typeface="Arial"/>
              </a:rPr>
              <a:t>is_canceled </a:t>
            </a:r>
            <a:r>
              <a:rPr lang="en">
                <a:solidFill>
                  <a:srgbClr val="212121"/>
                </a:solidFill>
                <a:latin typeface="Arial"/>
                <a:ea typeface="Arial"/>
                <a:cs typeface="Arial"/>
                <a:sym typeface="Arial"/>
              </a:rPr>
              <a:t>: </a:t>
            </a:r>
            <a:r>
              <a:rPr lang="en" sz="1600">
                <a:solidFill>
                  <a:srgbClr val="212121"/>
                </a:solidFill>
                <a:latin typeface="Arial"/>
                <a:ea typeface="Arial"/>
                <a:cs typeface="Arial"/>
                <a:sym typeface="Arial"/>
              </a:rPr>
              <a:t>Value indicating if the booking was canceled ()1 or not(0)</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3.  </a:t>
            </a:r>
            <a:r>
              <a:rPr lang="en">
                <a:solidFill>
                  <a:srgbClr val="00637D"/>
                </a:solidFill>
                <a:latin typeface="Arial"/>
                <a:ea typeface="Arial"/>
                <a:cs typeface="Arial"/>
                <a:sym typeface="Arial"/>
              </a:rPr>
              <a:t>lead_time</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days that elapsed between the entering date of the booking into the PMS and the arrival date</a:t>
            </a:r>
            <a:r>
              <a:rPr lang="en" sz="1600">
                <a:solidFill>
                  <a:schemeClr val="accent2"/>
                </a:solidFill>
                <a:latin typeface="Arial"/>
                <a:ea typeface="Arial"/>
                <a:cs typeface="Arial"/>
                <a:sym typeface="Arial"/>
              </a:rPr>
              <a:t>.</a:t>
            </a:r>
            <a:endParaRPr sz="1600">
              <a:solidFill>
                <a:schemeClr val="accent2"/>
              </a:solidFill>
              <a:latin typeface="Arial"/>
              <a:ea typeface="Arial"/>
              <a:cs typeface="Arial"/>
              <a:sym typeface="Arial"/>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4.  </a:t>
            </a:r>
            <a:r>
              <a:rPr lang="en">
                <a:solidFill>
                  <a:srgbClr val="00637D"/>
                </a:solidFill>
                <a:latin typeface="Arial"/>
                <a:ea typeface="Arial"/>
                <a:cs typeface="Arial"/>
                <a:sym typeface="Arial"/>
              </a:rPr>
              <a:t>arrival_date_year </a:t>
            </a:r>
            <a:r>
              <a:rPr lang="en">
                <a:solidFill>
                  <a:srgbClr val="212121"/>
                </a:solidFill>
                <a:latin typeface="Arial"/>
                <a:ea typeface="Arial"/>
                <a:cs typeface="Arial"/>
                <a:sym typeface="Arial"/>
              </a:rPr>
              <a:t>: </a:t>
            </a:r>
            <a:r>
              <a:rPr lang="en" sz="1600">
                <a:solidFill>
                  <a:srgbClr val="212121"/>
                </a:solidFill>
                <a:latin typeface="Arial"/>
                <a:ea typeface="Arial"/>
                <a:cs typeface="Arial"/>
                <a:sym typeface="Arial"/>
              </a:rPr>
              <a:t>Year of booking arrival date </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5. </a:t>
            </a:r>
            <a:r>
              <a:rPr lang="en">
                <a:solidFill>
                  <a:srgbClr val="00637D"/>
                </a:solidFill>
                <a:latin typeface="Arial"/>
                <a:ea typeface="Arial"/>
                <a:cs typeface="Arial"/>
                <a:sym typeface="Arial"/>
              </a:rPr>
              <a:t> arrival_date_month </a:t>
            </a:r>
            <a:r>
              <a:rPr lang="en">
                <a:solidFill>
                  <a:srgbClr val="212121"/>
                </a:solidFill>
                <a:latin typeface="Arial"/>
                <a:ea typeface="Arial"/>
                <a:cs typeface="Arial"/>
                <a:sym typeface="Arial"/>
              </a:rPr>
              <a:t>: </a:t>
            </a:r>
            <a:r>
              <a:rPr lang="en" sz="1600">
                <a:solidFill>
                  <a:srgbClr val="212121"/>
                </a:solidFill>
                <a:latin typeface="Arial"/>
                <a:ea typeface="Arial"/>
                <a:cs typeface="Arial"/>
                <a:sym typeface="Arial"/>
              </a:rPr>
              <a:t>Month of booking arrival date.</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6.  </a:t>
            </a:r>
            <a:r>
              <a:rPr lang="en">
                <a:solidFill>
                  <a:srgbClr val="00637D"/>
                </a:solidFill>
                <a:latin typeface="Arial"/>
                <a:ea typeface="Arial"/>
                <a:cs typeface="Arial"/>
                <a:sym typeface="Arial"/>
              </a:rPr>
              <a:t>arrival_date_week_number</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Week number of the booking arrival date</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7.  </a:t>
            </a:r>
            <a:r>
              <a:rPr lang="en">
                <a:solidFill>
                  <a:srgbClr val="00637D"/>
                </a:solidFill>
                <a:latin typeface="Arial"/>
                <a:ea typeface="Arial"/>
                <a:cs typeface="Arial"/>
                <a:sym typeface="Arial"/>
              </a:rPr>
              <a:t>arrival_date_day_of_month</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Day of booking arrival date.</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8.  </a:t>
            </a:r>
            <a:r>
              <a:rPr lang="en">
                <a:solidFill>
                  <a:srgbClr val="00637D"/>
                </a:solidFill>
                <a:latin typeface="Arial"/>
                <a:ea typeface="Arial"/>
                <a:cs typeface="Arial"/>
                <a:sym typeface="Arial"/>
              </a:rPr>
              <a:t>stays_in_weekend_nights</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weekend nights(Saturday or Sunday) the guest stayed or booked to stay at the hotel</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9.  </a:t>
            </a:r>
            <a:r>
              <a:rPr lang="en">
                <a:solidFill>
                  <a:srgbClr val="00637D"/>
                </a:solidFill>
                <a:latin typeface="Arial"/>
                <a:ea typeface="Arial"/>
                <a:cs typeface="Arial"/>
                <a:sym typeface="Arial"/>
              </a:rPr>
              <a:t>stays_in_week_nights</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week nights(Monday or Friday) the guest stayed or booked to stay at the hotel</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10. </a:t>
            </a:r>
            <a:r>
              <a:rPr lang="en">
                <a:solidFill>
                  <a:srgbClr val="00637D"/>
                </a:solidFill>
                <a:latin typeface="Arial"/>
                <a:ea typeface="Arial"/>
                <a:cs typeface="Arial"/>
                <a:sym typeface="Arial"/>
              </a:rPr>
              <a:t>adults</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adults reserved the hotel stay</a:t>
            </a:r>
            <a:r>
              <a:rPr lang="en">
                <a:solidFill>
                  <a:srgbClr val="212121"/>
                </a:solidFill>
                <a:latin typeface="Arial"/>
                <a:ea typeface="Arial"/>
                <a:cs typeface="Arial"/>
                <a:sym typeface="Arial"/>
              </a:rPr>
              <a:t>. </a:t>
            </a:r>
            <a:endParaRPr>
              <a:solidFill>
                <a:srgbClr val="21212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idx="1" type="body"/>
          </p:nvPr>
        </p:nvSpPr>
        <p:spPr>
          <a:xfrm>
            <a:off x="341008" y="618767"/>
            <a:ext cx="8520600" cy="4413871"/>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chemeClr val="accent2"/>
                </a:solidFill>
              </a:rPr>
              <a:t>11.  </a:t>
            </a:r>
            <a:r>
              <a:rPr lang="en">
                <a:solidFill>
                  <a:srgbClr val="00637D"/>
                </a:solidFill>
              </a:rPr>
              <a:t>children</a:t>
            </a:r>
            <a:r>
              <a:rPr lang="en">
                <a:solidFill>
                  <a:schemeClr val="accent2"/>
                </a:solidFill>
              </a:rPr>
              <a:t> : </a:t>
            </a:r>
            <a:r>
              <a:rPr lang="en" sz="1600">
                <a:solidFill>
                  <a:schemeClr val="accent2"/>
                </a:solidFill>
              </a:rPr>
              <a:t>Number of children.</a:t>
            </a:r>
            <a:endParaRPr/>
          </a:p>
          <a:p>
            <a:pPr indent="0" lvl="0" marL="114300" rtl="0" algn="l">
              <a:lnSpc>
                <a:spcPct val="114999"/>
              </a:lnSpc>
              <a:spcBef>
                <a:spcPts val="0"/>
              </a:spcBef>
              <a:spcAft>
                <a:spcPts val="0"/>
              </a:spcAft>
              <a:buSzPts val="1800"/>
              <a:buNone/>
            </a:pPr>
            <a:r>
              <a:rPr lang="en">
                <a:solidFill>
                  <a:schemeClr val="accent2"/>
                </a:solidFill>
              </a:rPr>
              <a:t>12.  </a:t>
            </a:r>
            <a:r>
              <a:rPr lang="en">
                <a:solidFill>
                  <a:srgbClr val="00637D"/>
                </a:solidFill>
              </a:rPr>
              <a:t>babies</a:t>
            </a:r>
            <a:r>
              <a:rPr lang="en">
                <a:solidFill>
                  <a:schemeClr val="accent2"/>
                </a:solidFill>
              </a:rPr>
              <a:t> : </a:t>
            </a:r>
            <a:r>
              <a:rPr lang="en" sz="1600">
                <a:solidFill>
                  <a:schemeClr val="accent2"/>
                </a:solidFill>
              </a:rPr>
              <a:t>Number Of babies</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13.  </a:t>
            </a:r>
            <a:r>
              <a:rPr lang="en">
                <a:solidFill>
                  <a:srgbClr val="00637D"/>
                </a:solidFill>
              </a:rPr>
              <a:t>meal</a:t>
            </a:r>
            <a:r>
              <a:rPr lang="en">
                <a:solidFill>
                  <a:schemeClr val="accent2"/>
                </a:solidFill>
              </a:rPr>
              <a:t> : </a:t>
            </a:r>
            <a:r>
              <a:rPr lang="en" sz="1600">
                <a:solidFill>
                  <a:schemeClr val="accent2"/>
                </a:solidFill>
              </a:rPr>
              <a:t>kind of meal opted for</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14.  </a:t>
            </a:r>
            <a:r>
              <a:rPr lang="en">
                <a:solidFill>
                  <a:srgbClr val="00637D"/>
                </a:solidFill>
              </a:rPr>
              <a:t>country</a:t>
            </a:r>
            <a:r>
              <a:rPr lang="en">
                <a:solidFill>
                  <a:schemeClr val="accent2"/>
                </a:solidFill>
              </a:rPr>
              <a:t> : </a:t>
            </a:r>
            <a:r>
              <a:rPr lang="en" sz="1600">
                <a:solidFill>
                  <a:schemeClr val="accent2"/>
                </a:solidFill>
              </a:rPr>
              <a:t>Country code</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15.  </a:t>
            </a:r>
            <a:r>
              <a:rPr lang="en">
                <a:solidFill>
                  <a:srgbClr val="00637D"/>
                </a:solidFill>
              </a:rPr>
              <a:t>market_segment</a:t>
            </a:r>
            <a:r>
              <a:rPr lang="en">
                <a:solidFill>
                  <a:schemeClr val="accent2"/>
                </a:solidFill>
              </a:rPr>
              <a:t> : </a:t>
            </a:r>
            <a:r>
              <a:rPr lang="en" sz="1600">
                <a:solidFill>
                  <a:schemeClr val="accent2"/>
                </a:solidFill>
              </a:rPr>
              <a:t>Market segment designation </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16.  </a:t>
            </a:r>
            <a:r>
              <a:rPr lang="en">
                <a:solidFill>
                  <a:srgbClr val="00637D"/>
                </a:solidFill>
              </a:rPr>
              <a:t>distribution_channel</a:t>
            </a:r>
            <a:r>
              <a:rPr lang="en">
                <a:solidFill>
                  <a:schemeClr val="accent2"/>
                </a:solidFill>
              </a:rPr>
              <a:t> : </a:t>
            </a:r>
            <a:r>
              <a:rPr lang="en" sz="1600">
                <a:solidFill>
                  <a:schemeClr val="accent2"/>
                </a:solidFill>
              </a:rPr>
              <a:t>Booking distribution channel</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17.  </a:t>
            </a:r>
            <a:r>
              <a:rPr lang="en">
                <a:solidFill>
                  <a:srgbClr val="00637D"/>
                </a:solidFill>
              </a:rPr>
              <a:t>is_repeated_guest</a:t>
            </a:r>
            <a:r>
              <a:rPr lang="en">
                <a:solidFill>
                  <a:schemeClr val="accent2"/>
                </a:solidFill>
              </a:rPr>
              <a:t> : </a:t>
            </a:r>
            <a:r>
              <a:rPr lang="en" sz="1600">
                <a:solidFill>
                  <a:schemeClr val="accent2"/>
                </a:solidFill>
              </a:rPr>
              <a:t>Is a repeated guest is binary info (1) yes or (0) no.</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18.  </a:t>
            </a:r>
            <a:r>
              <a:rPr lang="en">
                <a:solidFill>
                  <a:srgbClr val="00637D"/>
                </a:solidFill>
              </a:rPr>
              <a:t>previous_cancellations</a:t>
            </a:r>
            <a:r>
              <a:rPr lang="en">
                <a:solidFill>
                  <a:schemeClr val="accent2"/>
                </a:solidFill>
              </a:rPr>
              <a:t> : </a:t>
            </a:r>
            <a:r>
              <a:rPr lang="en" sz="1600">
                <a:solidFill>
                  <a:schemeClr val="accent2"/>
                </a:solidFill>
              </a:rPr>
              <a:t>Number of previous cancellation not cancelled by current booking.</a:t>
            </a:r>
            <a:endParaRPr/>
          </a:p>
          <a:p>
            <a:pPr indent="0" lvl="0" marL="114300" rtl="0" algn="l">
              <a:lnSpc>
                <a:spcPct val="114999"/>
              </a:lnSpc>
              <a:spcBef>
                <a:spcPts val="0"/>
              </a:spcBef>
              <a:spcAft>
                <a:spcPts val="0"/>
              </a:spcAft>
              <a:buSzPts val="1800"/>
              <a:buNone/>
            </a:pPr>
            <a:r>
              <a:rPr lang="en">
                <a:solidFill>
                  <a:schemeClr val="accent2"/>
                </a:solidFill>
              </a:rPr>
              <a:t>19.  </a:t>
            </a:r>
            <a:r>
              <a:rPr lang="en">
                <a:solidFill>
                  <a:srgbClr val="00637D"/>
                </a:solidFill>
              </a:rPr>
              <a:t>previous_bookings_not_canceled</a:t>
            </a:r>
            <a:r>
              <a:rPr lang="en">
                <a:solidFill>
                  <a:schemeClr val="accent2"/>
                </a:solidFill>
              </a:rPr>
              <a:t> : </a:t>
            </a:r>
            <a:r>
              <a:rPr lang="en" sz="1600">
                <a:solidFill>
                  <a:schemeClr val="accent2"/>
                </a:solidFill>
              </a:rPr>
              <a:t>Number of previous booking not cancelled by current booking.</a:t>
            </a:r>
            <a:endParaRPr/>
          </a:p>
          <a:p>
            <a:pPr indent="0" lvl="0" marL="114300" rtl="0" algn="l">
              <a:lnSpc>
                <a:spcPct val="114999"/>
              </a:lnSpc>
              <a:spcBef>
                <a:spcPts val="0"/>
              </a:spcBef>
              <a:spcAft>
                <a:spcPts val="0"/>
              </a:spcAft>
              <a:buSzPts val="1800"/>
              <a:buNone/>
            </a:pPr>
            <a:r>
              <a:rPr lang="en">
                <a:solidFill>
                  <a:schemeClr val="accent2"/>
                </a:solidFill>
              </a:rPr>
              <a:t>20.  </a:t>
            </a:r>
            <a:r>
              <a:rPr lang="en">
                <a:solidFill>
                  <a:srgbClr val="00637D"/>
                </a:solidFill>
              </a:rPr>
              <a:t>reserved_room_type</a:t>
            </a:r>
            <a:r>
              <a:rPr lang="en">
                <a:solidFill>
                  <a:schemeClr val="accent2"/>
                </a:solidFill>
              </a:rPr>
              <a:t> : </a:t>
            </a:r>
            <a:r>
              <a:rPr lang="en" sz="1600">
                <a:solidFill>
                  <a:schemeClr val="accent2"/>
                </a:solidFill>
              </a:rPr>
              <a:t>Code of room type reserved</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21.  </a:t>
            </a:r>
            <a:r>
              <a:rPr lang="en">
                <a:solidFill>
                  <a:srgbClr val="00637D"/>
                </a:solidFill>
              </a:rPr>
              <a:t>assigned_room_type</a:t>
            </a:r>
            <a:r>
              <a:rPr lang="en">
                <a:solidFill>
                  <a:schemeClr val="accent2"/>
                </a:solidFill>
              </a:rPr>
              <a:t> : </a:t>
            </a:r>
            <a:r>
              <a:rPr lang="en" sz="1600">
                <a:solidFill>
                  <a:schemeClr val="accent2"/>
                </a:solidFill>
              </a:rPr>
              <a:t>Code for the type of room assigned</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22.  </a:t>
            </a:r>
            <a:r>
              <a:rPr lang="en">
                <a:solidFill>
                  <a:srgbClr val="00637D"/>
                </a:solidFill>
              </a:rPr>
              <a:t>deposit_type</a:t>
            </a:r>
            <a:r>
              <a:rPr lang="en">
                <a:solidFill>
                  <a:schemeClr val="accent2"/>
                </a:solidFill>
              </a:rPr>
              <a:t>  : </a:t>
            </a:r>
            <a:r>
              <a:rPr lang="en" sz="1600">
                <a:solidFill>
                  <a:schemeClr val="accent2"/>
                </a:solidFill>
              </a:rPr>
              <a:t>No deposit, Non Refund, Refundable</a:t>
            </a:r>
            <a:endParaRPr/>
          </a:p>
          <a:p>
            <a:pPr indent="0" lvl="0" marL="114300" rtl="0" algn="l">
              <a:lnSpc>
                <a:spcPct val="114999"/>
              </a:lnSpc>
              <a:spcBef>
                <a:spcPts val="0"/>
              </a:spcBef>
              <a:spcAft>
                <a:spcPts val="0"/>
              </a:spcAft>
              <a:buSzPts val="1800"/>
              <a:buNone/>
            </a:pPr>
            <a:r>
              <a:t/>
            </a:r>
            <a:endParaRPr>
              <a:solidFill>
                <a:schemeClr val="accent2"/>
              </a:solidFill>
            </a:endParaRPr>
          </a:p>
        </p:txBody>
      </p:sp>
      <p:sp>
        <p:nvSpPr>
          <p:cNvPr id="148" name="Google Shape;148;p31"/>
          <p:cNvSpPr txBox="1"/>
          <p:nvPr/>
        </p:nvSpPr>
        <p:spPr>
          <a:xfrm>
            <a:off x="336885" y="137505"/>
            <a:ext cx="596766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400" u="none" cap="none" strike="noStrike">
                <a:solidFill>
                  <a:srgbClr val="F80000"/>
                </a:solidFill>
                <a:latin typeface="Arial"/>
                <a:ea typeface="Arial"/>
                <a:cs typeface="Arial"/>
                <a:sym typeface="Arial"/>
              </a:rPr>
              <a:t>Describing</a:t>
            </a:r>
            <a:r>
              <a:rPr b="0" i="0" lang="en" sz="2400" u="none" cap="none" strike="noStrike">
                <a:solidFill>
                  <a:srgbClr val="000000"/>
                </a:solidFill>
                <a:latin typeface="Arial"/>
                <a:ea typeface="Arial"/>
                <a:cs typeface="Arial"/>
                <a:sym typeface="Arial"/>
              </a:rPr>
              <a:t> </a:t>
            </a:r>
            <a:r>
              <a:rPr b="0" i="0" lang="en" sz="2400" u="none" cap="none" strike="noStrike">
                <a:solidFill>
                  <a:srgbClr val="F80000"/>
                </a:solidFill>
                <a:latin typeface="Arial"/>
                <a:ea typeface="Arial"/>
                <a:cs typeface="Arial"/>
                <a:sym typeface="Arial"/>
              </a:rPr>
              <a:t>Variables continued….</a:t>
            </a:r>
            <a:endParaRPr b="0" i="0" sz="2400" u="none" cap="none" strike="noStrike">
              <a:solidFill>
                <a:srgbClr val="F8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idx="1" type="body"/>
          </p:nvPr>
        </p:nvSpPr>
        <p:spPr>
          <a:xfrm>
            <a:off x="311700" y="618767"/>
            <a:ext cx="8520600" cy="4317617"/>
          </a:xfrm>
          <a:prstGeom prst="rect">
            <a:avLst/>
          </a:prstGeom>
          <a:noFill/>
          <a:ln>
            <a:noFill/>
          </a:ln>
        </p:spPr>
        <p:txBody>
          <a:bodyPr anchorCtr="0" anchor="t" bIns="91425" lIns="91425" spcFirstLastPara="1" rIns="91425" wrap="square" tIns="91425">
            <a:noAutofit/>
          </a:bodyPr>
          <a:lstStyle/>
          <a:p>
            <a:pPr indent="0" lvl="0" marL="114300" rtl="0" algn="l">
              <a:lnSpc>
                <a:spcPct val="114999"/>
              </a:lnSpc>
              <a:spcBef>
                <a:spcPts val="0"/>
              </a:spcBef>
              <a:spcAft>
                <a:spcPts val="0"/>
              </a:spcAft>
              <a:buSzPts val="1800"/>
              <a:buNone/>
            </a:pPr>
            <a:r>
              <a:rPr lang="en">
                <a:solidFill>
                  <a:schemeClr val="accent2"/>
                </a:solidFill>
              </a:rPr>
              <a:t>22.  </a:t>
            </a:r>
            <a:r>
              <a:rPr lang="en">
                <a:solidFill>
                  <a:srgbClr val="00637D"/>
                </a:solidFill>
              </a:rPr>
              <a:t>booking_changes</a:t>
            </a:r>
            <a:r>
              <a:rPr lang="en">
                <a:solidFill>
                  <a:schemeClr val="accent2"/>
                </a:solidFill>
              </a:rPr>
              <a:t> : </a:t>
            </a:r>
            <a:r>
              <a:rPr lang="en" sz="1600">
                <a:solidFill>
                  <a:schemeClr val="accent2"/>
                </a:solidFill>
              </a:rPr>
              <a:t>Number of changes made to the booking from the moment PMS until the moment of check in/cancellation.</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24.  </a:t>
            </a:r>
            <a:r>
              <a:rPr lang="en">
                <a:solidFill>
                  <a:srgbClr val="00637D"/>
                </a:solidFill>
              </a:rPr>
              <a:t>Agent</a:t>
            </a:r>
            <a:r>
              <a:rPr lang="en">
                <a:solidFill>
                  <a:schemeClr val="accent2"/>
                </a:solidFill>
              </a:rPr>
              <a:t> : </a:t>
            </a:r>
            <a:r>
              <a:rPr lang="en" sz="1600">
                <a:solidFill>
                  <a:schemeClr val="accent2"/>
                </a:solidFill>
              </a:rPr>
              <a:t>ID of the travel agency that made the booking.</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25.  </a:t>
            </a:r>
            <a:r>
              <a:rPr lang="en">
                <a:solidFill>
                  <a:srgbClr val="00637D"/>
                </a:solidFill>
              </a:rPr>
              <a:t>Company</a:t>
            </a:r>
            <a:r>
              <a:rPr lang="en">
                <a:solidFill>
                  <a:schemeClr val="accent2"/>
                </a:solidFill>
              </a:rPr>
              <a:t> : </a:t>
            </a:r>
            <a:r>
              <a:rPr lang="en" sz="1600">
                <a:solidFill>
                  <a:schemeClr val="accent2"/>
                </a:solidFill>
              </a:rPr>
              <a:t>ID of the company/entity that made the booking</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26.  </a:t>
            </a:r>
            <a:r>
              <a:rPr lang="en">
                <a:solidFill>
                  <a:srgbClr val="00637D"/>
                </a:solidFill>
              </a:rPr>
              <a:t>days_in_waiting_list</a:t>
            </a:r>
            <a:r>
              <a:rPr lang="en">
                <a:solidFill>
                  <a:schemeClr val="accent2"/>
                </a:solidFill>
              </a:rPr>
              <a:t> : </a:t>
            </a:r>
            <a:r>
              <a:rPr lang="en" sz="1600">
                <a:solidFill>
                  <a:schemeClr val="accent2"/>
                </a:solidFill>
              </a:rPr>
              <a:t>Number of days the booking was in the waiting list before it was confirmed to the customer.</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27. </a:t>
            </a:r>
            <a:r>
              <a:rPr lang="en">
                <a:solidFill>
                  <a:srgbClr val="00637D"/>
                </a:solidFill>
              </a:rPr>
              <a:t> customer_type </a:t>
            </a:r>
            <a:r>
              <a:rPr lang="en">
                <a:solidFill>
                  <a:schemeClr val="accent2"/>
                </a:solidFill>
              </a:rPr>
              <a:t>: </a:t>
            </a:r>
            <a:r>
              <a:rPr lang="en" sz="1600">
                <a:solidFill>
                  <a:schemeClr val="accent2"/>
                </a:solidFill>
              </a:rPr>
              <a:t>Type of customer. contact, group, transient, transient party</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28. </a:t>
            </a:r>
            <a:r>
              <a:rPr lang="en">
                <a:solidFill>
                  <a:srgbClr val="00637D"/>
                </a:solidFill>
              </a:rPr>
              <a:t> adr</a:t>
            </a:r>
            <a:r>
              <a:rPr lang="en">
                <a:solidFill>
                  <a:schemeClr val="accent2"/>
                </a:solidFill>
              </a:rPr>
              <a:t> : </a:t>
            </a:r>
            <a:r>
              <a:rPr lang="en" sz="1600">
                <a:solidFill>
                  <a:schemeClr val="accent2"/>
                </a:solidFill>
              </a:rPr>
              <a:t>Average daily rate as defined by dividing the sum of all lodging transaction by the total number of staying nights.</a:t>
            </a:r>
            <a:endParaRPr/>
          </a:p>
          <a:p>
            <a:pPr indent="0" lvl="0" marL="114300" rtl="0" algn="l">
              <a:lnSpc>
                <a:spcPct val="114999"/>
              </a:lnSpc>
              <a:spcBef>
                <a:spcPts val="0"/>
              </a:spcBef>
              <a:spcAft>
                <a:spcPts val="0"/>
              </a:spcAft>
              <a:buSzPts val="1800"/>
              <a:buNone/>
            </a:pPr>
            <a:r>
              <a:rPr lang="en">
                <a:solidFill>
                  <a:schemeClr val="accent2"/>
                </a:solidFill>
              </a:rPr>
              <a:t>29.  </a:t>
            </a:r>
            <a:r>
              <a:rPr lang="en">
                <a:solidFill>
                  <a:srgbClr val="00637D"/>
                </a:solidFill>
              </a:rPr>
              <a:t>required_car_parking_spaces</a:t>
            </a:r>
            <a:r>
              <a:rPr lang="en">
                <a:solidFill>
                  <a:schemeClr val="accent2"/>
                </a:solidFill>
              </a:rPr>
              <a:t> : </a:t>
            </a:r>
            <a:r>
              <a:rPr lang="en" sz="1600">
                <a:solidFill>
                  <a:schemeClr val="accent2"/>
                </a:solidFill>
              </a:rPr>
              <a:t>Is parking required</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30. </a:t>
            </a:r>
            <a:r>
              <a:rPr lang="en">
                <a:solidFill>
                  <a:srgbClr val="00637D"/>
                </a:solidFill>
              </a:rPr>
              <a:t> total_of_special_requests </a:t>
            </a:r>
            <a:r>
              <a:rPr lang="en">
                <a:solidFill>
                  <a:schemeClr val="accent2"/>
                </a:solidFill>
              </a:rPr>
              <a:t>: </a:t>
            </a:r>
            <a:r>
              <a:rPr lang="en" sz="1600">
                <a:solidFill>
                  <a:schemeClr val="accent2"/>
                </a:solidFill>
              </a:rPr>
              <a:t>Number of additional special requirement.</a:t>
            </a:r>
            <a:endParaRPr/>
          </a:p>
          <a:p>
            <a:pPr indent="0" lvl="0" marL="114300" rtl="0" algn="l">
              <a:lnSpc>
                <a:spcPct val="114999"/>
              </a:lnSpc>
              <a:spcBef>
                <a:spcPts val="0"/>
              </a:spcBef>
              <a:spcAft>
                <a:spcPts val="0"/>
              </a:spcAft>
              <a:buSzPts val="1800"/>
              <a:buNone/>
            </a:pPr>
            <a:r>
              <a:rPr lang="en">
                <a:solidFill>
                  <a:schemeClr val="accent2"/>
                </a:solidFill>
              </a:rPr>
              <a:t>31.  </a:t>
            </a:r>
            <a:r>
              <a:rPr lang="en">
                <a:solidFill>
                  <a:srgbClr val="00637D"/>
                </a:solidFill>
              </a:rPr>
              <a:t>reservation status</a:t>
            </a:r>
            <a:r>
              <a:rPr lang="en">
                <a:solidFill>
                  <a:schemeClr val="accent2"/>
                </a:solidFill>
              </a:rPr>
              <a:t> : </a:t>
            </a:r>
            <a:r>
              <a:rPr lang="en" sz="1600">
                <a:solidFill>
                  <a:schemeClr val="accent2"/>
                </a:solidFill>
              </a:rPr>
              <a:t>status of reservation </a:t>
            </a:r>
            <a:endParaRPr/>
          </a:p>
          <a:p>
            <a:pPr indent="0" lvl="0" marL="114300" rtl="0" algn="l">
              <a:lnSpc>
                <a:spcPct val="114999"/>
              </a:lnSpc>
              <a:spcBef>
                <a:spcPts val="0"/>
              </a:spcBef>
              <a:spcAft>
                <a:spcPts val="0"/>
              </a:spcAft>
              <a:buSzPts val="1800"/>
              <a:buNone/>
            </a:pPr>
            <a:r>
              <a:rPr lang="en">
                <a:solidFill>
                  <a:schemeClr val="accent2"/>
                </a:solidFill>
              </a:rPr>
              <a:t>32.  </a:t>
            </a:r>
            <a:r>
              <a:rPr lang="en">
                <a:solidFill>
                  <a:srgbClr val="00637D"/>
                </a:solidFill>
              </a:rPr>
              <a:t>reservation_status_date</a:t>
            </a:r>
            <a:r>
              <a:rPr lang="en">
                <a:solidFill>
                  <a:schemeClr val="accent2"/>
                </a:solidFill>
              </a:rPr>
              <a:t> : </a:t>
            </a:r>
            <a:r>
              <a:rPr lang="en" sz="1600">
                <a:solidFill>
                  <a:schemeClr val="accent2"/>
                </a:solidFill>
              </a:rPr>
              <a:t>Date of the specific status.</a:t>
            </a:r>
            <a:endParaRPr/>
          </a:p>
        </p:txBody>
      </p:sp>
      <p:sp>
        <p:nvSpPr>
          <p:cNvPr id="154" name="Google Shape;154;p32"/>
          <p:cNvSpPr/>
          <p:nvPr/>
        </p:nvSpPr>
        <p:spPr>
          <a:xfrm>
            <a:off x="268132" y="192506"/>
            <a:ext cx="574512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F80000"/>
                </a:solidFill>
                <a:latin typeface="Arial"/>
                <a:ea typeface="Arial"/>
                <a:cs typeface="Arial"/>
                <a:sym typeface="Arial"/>
              </a:rPr>
              <a:t>Describing</a:t>
            </a:r>
            <a:r>
              <a:rPr b="0" i="0" lang="en" sz="2400" u="none" cap="none" strike="noStrike">
                <a:solidFill>
                  <a:srgbClr val="000000"/>
                </a:solidFill>
                <a:latin typeface="Arial"/>
                <a:ea typeface="Arial"/>
                <a:cs typeface="Arial"/>
                <a:sym typeface="Arial"/>
              </a:rPr>
              <a:t> </a:t>
            </a:r>
            <a:r>
              <a:rPr b="0" i="0" lang="en" sz="2400" u="none" cap="none" strike="noStrike">
                <a:solidFill>
                  <a:srgbClr val="F80000"/>
                </a:solidFill>
                <a:latin typeface="Arial"/>
                <a:ea typeface="Arial"/>
                <a:cs typeface="Arial"/>
                <a:sym typeface="Arial"/>
              </a:rPr>
              <a:t>Variables continued….</a:t>
            </a:r>
            <a:endParaRPr b="0" i="0" sz="2400" u="none" cap="none" strike="noStrike">
              <a:solidFill>
                <a:srgbClr val="F8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357510"/>
            <a:ext cx="8520600" cy="66021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Data Cleaning and Manipulation</a:t>
            </a:r>
            <a:endParaRPr/>
          </a:p>
        </p:txBody>
      </p:sp>
      <p:pic>
        <p:nvPicPr>
          <p:cNvPr descr="Text&#10;&#10;Description automatically generated" id="160" name="Google Shape;160;p33"/>
          <p:cNvPicPr preferRelativeResize="0"/>
          <p:nvPr/>
        </p:nvPicPr>
        <p:blipFill rotWithShape="1">
          <a:blip r:embed="rId3">
            <a:alphaModFix/>
          </a:blip>
          <a:srcRect b="0" l="0" r="0" t="0"/>
          <a:stretch/>
        </p:blipFill>
        <p:spPr>
          <a:xfrm>
            <a:off x="416170" y="1086279"/>
            <a:ext cx="4567603" cy="1835675"/>
          </a:xfrm>
          <a:prstGeom prst="rect">
            <a:avLst/>
          </a:prstGeom>
          <a:noFill/>
          <a:ln>
            <a:noFill/>
          </a:ln>
        </p:spPr>
      </p:pic>
      <p:sp>
        <p:nvSpPr>
          <p:cNvPr id="161" name="Google Shape;161;p33"/>
          <p:cNvSpPr txBox="1"/>
          <p:nvPr/>
        </p:nvSpPr>
        <p:spPr>
          <a:xfrm>
            <a:off x="415803" y="3581973"/>
            <a:ext cx="7930676"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To Identify the null values in the columns of data set we are using ‘isna()’ method. We can see that  the columns – [company , agent, country and children] have null values in decreasing order respectively rest of the data don't have any missing value.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62" name="Google Shape;162;p33"/>
          <p:cNvSpPr txBox="1"/>
          <p:nvPr/>
        </p:nvSpPr>
        <p:spPr>
          <a:xfrm>
            <a:off x="391885" y="3025083"/>
            <a:ext cx="442762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 Finding the null values in column:</a:t>
            </a:r>
            <a:endParaRPr/>
          </a:p>
          <a:p>
            <a:pPr indent="0" lvl="0" marL="0" marR="0" rtl="0" algn="l">
              <a:lnSpc>
                <a:spcPct val="100000"/>
              </a:lnSpc>
              <a:spcBef>
                <a:spcPts val="0"/>
              </a:spcBef>
              <a:spcAft>
                <a:spcPts val="0"/>
              </a:spcAft>
              <a:buNone/>
            </a:pPr>
            <a:r>
              <a:t/>
            </a:r>
            <a:endParaRPr b="0" i="0" sz="1600" u="none" cap="none" strike="noStrike">
              <a:solidFill>
                <a:srgbClr val="F8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