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4"/>
  </p:notesMasterIdLst>
  <p:sldIdLst>
    <p:sldId id="281" r:id="rId3"/>
    <p:sldId id="284" r:id="rId4"/>
    <p:sldId id="288" r:id="rId5"/>
    <p:sldId id="289" r:id="rId6"/>
    <p:sldId id="298" r:id="rId7"/>
    <p:sldId id="299" r:id="rId8"/>
    <p:sldId id="300" r:id="rId9"/>
    <p:sldId id="301" r:id="rId10"/>
    <p:sldId id="302" r:id="rId11"/>
    <p:sldId id="303" r:id="rId12"/>
    <p:sldId id="28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j0jAuZ5kTGISMVcj5Dq6Yv+oF1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0604E1-A527-4074-85E5-31E6E1B80CFB}">
  <a:tblStyle styleId="{B70604E1-A527-4074-85E5-31E6E1B80CF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118" autoAdjust="0"/>
  </p:normalViewPr>
  <p:slideViewPr>
    <p:cSldViewPr snapToGrid="0">
      <p:cViewPr varScale="1">
        <p:scale>
          <a:sx n="80" d="100"/>
          <a:sy n="80" d="100"/>
        </p:scale>
        <p:origin x="77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51" Type="http://schemas.openxmlformats.org/officeDocument/2006/relationships/tableStyles" Target="tableStyles.xml"/><Relationship Id="rId3" Type="http://schemas.openxmlformats.org/officeDocument/2006/relationships/slide" Target="slides/slide1.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49"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p:nvPr/>
        </p:nvSpPr>
        <p:spPr>
          <a:xfrm>
            <a:off x="4279900" y="10156825"/>
            <a:ext cx="3276600" cy="531812"/>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93000"/>
              </a:lnSpc>
              <a:spcBef>
                <a:spcPts val="0"/>
              </a:spcBef>
              <a:spcAft>
                <a:spcPts val="0"/>
              </a:spcAft>
              <a:buClr>
                <a:srgbClr val="000000"/>
              </a:buClr>
              <a:buSzPts val="1400"/>
              <a:buFont typeface="Calibri"/>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93000"/>
                </a:lnSpc>
                <a:spcBef>
                  <a:spcPts val="0"/>
                </a:spcBef>
                <a:spcAft>
                  <a:spcPts val="0"/>
                </a:spcAft>
                <a:buClr>
                  <a:srgbClr val="000000"/>
                </a:buClr>
                <a:buSzPts val="1400"/>
                <a:buFont typeface="Calibri"/>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93000"/>
              </a:lnSpc>
              <a:spcBef>
                <a:spcPts val="0"/>
              </a:spcBef>
              <a:spcAft>
                <a:spcPts val="0"/>
              </a:spcAft>
              <a:buClr>
                <a:srgbClr val="000000"/>
              </a:buClr>
              <a:buSzPts val="1400"/>
              <a:buFont typeface="Calibri"/>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93000"/>
                </a:lnSpc>
                <a:spcBef>
                  <a:spcPts val="0"/>
                </a:spcBef>
                <a:spcAft>
                  <a:spcPts val="0"/>
                </a:spcAft>
                <a:buClr>
                  <a:srgbClr val="000000"/>
                </a:buClr>
                <a:buSzPts val="1400"/>
                <a:buFont typeface="Calibri"/>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73" name="Google Shape;73;p1:notes"/>
          <p:cNvSpPr txBox="1"/>
          <p:nvPr/>
        </p:nvSpPr>
        <p:spPr>
          <a:xfrm>
            <a:off x="755650" y="5078412"/>
            <a:ext cx="6048375" cy="4811712"/>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4" name="Google Shape;74;p1:notes"/>
          <p:cNvSpPr txBox="1">
            <a:spLocks noGrp="1"/>
          </p:cNvSpPr>
          <p:nvPr>
            <p:ph type="body" idx="1"/>
          </p:nvPr>
        </p:nvSpPr>
        <p:spPr>
          <a:xfrm>
            <a:off x="720725" y="4679950"/>
            <a:ext cx="6116637" cy="5037137"/>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26"/>
          <p:cNvSpPr txBox="1">
            <a:spLocks noGrp="1"/>
          </p:cNvSpPr>
          <p:nvPr>
            <p:ph type="dt" idx="10"/>
          </p:nvPr>
        </p:nvSpPr>
        <p:spPr>
          <a:xfrm>
            <a:off x="1098240" y="6459078"/>
            <a:ext cx="2471039" cy="36579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6"/>
          <p:cNvSpPr txBox="1">
            <a:spLocks noGrp="1"/>
          </p:cNvSpPr>
          <p:nvPr>
            <p:ph type="ftr" idx="11"/>
          </p:nvPr>
        </p:nvSpPr>
        <p:spPr>
          <a:xfrm>
            <a:off x="3686400" y="6459078"/>
            <a:ext cx="4823040" cy="36579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sldNum" idx="12"/>
          </p:nvPr>
        </p:nvSpPr>
        <p:spPr>
          <a:xfrm>
            <a:off x="9899520" y="6459078"/>
            <a:ext cx="1313280" cy="36579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85074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5183188" y="987425"/>
            <a:ext cx="6172200" cy="4873625"/>
          </a:xfrm>
          <a:prstGeom prst="rect">
            <a:avLst/>
          </a:prstGeom>
          <a:noFill/>
          <a:ln>
            <a:noFill/>
          </a:ln>
        </p:spPr>
      </p:sp>
      <p:sp>
        <p:nvSpPr>
          <p:cNvPr id="64" name="Google Shape;64;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5"/>
          <p:cNvSpPr/>
          <p:nvPr/>
        </p:nvSpPr>
        <p:spPr>
          <a:xfrm>
            <a:off x="3840" y="6401472"/>
            <a:ext cx="12188160" cy="456527"/>
          </a:xfrm>
          <a:prstGeom prst="rect">
            <a:avLst/>
          </a:prstGeom>
          <a:solidFill>
            <a:schemeClr val="accent2"/>
          </a:solidFill>
          <a:ln>
            <a:noFill/>
          </a:ln>
        </p:spPr>
        <p:txBody>
          <a:bodyPr spcFirstLastPara="1" wrap="square" lIns="82939" tIns="41458" rIns="82939" bIns="41458" anchor="t" anchorCtr="0">
            <a:noAutofit/>
          </a:bodyPr>
          <a:lstStyle/>
          <a:p>
            <a:pPr marL="0" marR="0" lvl="0" indent="0" algn="l" rtl="0">
              <a:lnSpc>
                <a:spcPct val="100000"/>
              </a:lnSpc>
              <a:spcBef>
                <a:spcPts val="0"/>
              </a:spcBef>
              <a:spcAft>
                <a:spcPts val="0"/>
              </a:spcAft>
              <a:buNone/>
            </a:pPr>
            <a:endParaRPr sz="1633" b="0" i="0" u="none">
              <a:solidFill>
                <a:schemeClr val="dk1"/>
              </a:solidFill>
              <a:latin typeface="Calibri"/>
              <a:ea typeface="Calibri"/>
              <a:cs typeface="Calibri"/>
              <a:sym typeface="Calibri"/>
            </a:endParaRPr>
          </a:p>
        </p:txBody>
      </p:sp>
      <p:sp>
        <p:nvSpPr>
          <p:cNvPr id="12" name="Google Shape;12;p25"/>
          <p:cNvSpPr/>
          <p:nvPr/>
        </p:nvSpPr>
        <p:spPr>
          <a:xfrm>
            <a:off x="0" y="6333786"/>
            <a:ext cx="12188160" cy="64806"/>
          </a:xfrm>
          <a:prstGeom prst="rect">
            <a:avLst/>
          </a:prstGeom>
          <a:solidFill>
            <a:schemeClr val="accent1"/>
          </a:solidFill>
          <a:ln>
            <a:noFill/>
          </a:ln>
        </p:spPr>
        <p:txBody>
          <a:bodyPr spcFirstLastPara="1" wrap="square" lIns="82939" tIns="41458" rIns="82939" bIns="41458" anchor="t" anchorCtr="0">
            <a:noAutofit/>
          </a:bodyPr>
          <a:lstStyle/>
          <a:p>
            <a:pPr marL="0" marR="0" lvl="0" indent="0" algn="l" rtl="0">
              <a:lnSpc>
                <a:spcPct val="100000"/>
              </a:lnSpc>
              <a:spcBef>
                <a:spcPts val="0"/>
              </a:spcBef>
              <a:spcAft>
                <a:spcPts val="0"/>
              </a:spcAft>
              <a:buNone/>
            </a:pPr>
            <a:endParaRPr sz="1633" b="0" i="0" u="none">
              <a:solidFill>
                <a:schemeClr val="dk1"/>
              </a:solidFill>
              <a:latin typeface="Calibri"/>
              <a:ea typeface="Calibri"/>
              <a:cs typeface="Calibri"/>
              <a:sym typeface="Calibri"/>
            </a:endParaRPr>
          </a:p>
        </p:txBody>
      </p:sp>
      <p:sp>
        <p:nvSpPr>
          <p:cNvPr id="13" name="Google Shape;13;p25"/>
          <p:cNvSpPr txBox="1">
            <a:spLocks noGrp="1"/>
          </p:cNvSpPr>
          <p:nvPr>
            <p:ph type="title"/>
          </p:nvPr>
        </p:nvSpPr>
        <p:spPr>
          <a:xfrm>
            <a:off x="1096320" y="286590"/>
            <a:ext cx="10058879" cy="1450232"/>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5200" b="0" i="0" u="none" strike="noStrike" cap="none">
                <a:solidFill>
                  <a:srgbClr val="404040"/>
                </a:solidFill>
                <a:latin typeface="Calibri"/>
                <a:ea typeface="Calibri"/>
                <a:cs typeface="Calibri"/>
                <a:sym typeface="Calibri"/>
              </a:defRPr>
            </a:lvl9pPr>
          </a:lstStyle>
          <a:p>
            <a:endParaRPr/>
          </a:p>
        </p:txBody>
      </p:sp>
      <p:sp>
        <p:nvSpPr>
          <p:cNvPr id="14" name="Google Shape;14;p25"/>
          <p:cNvSpPr txBox="1">
            <a:spLocks noGrp="1"/>
          </p:cNvSpPr>
          <p:nvPr>
            <p:ph type="body" idx="1"/>
          </p:nvPr>
        </p:nvSpPr>
        <p:spPr>
          <a:xfrm>
            <a:off x="1096320" y="1846274"/>
            <a:ext cx="10058879" cy="4022342"/>
          </a:xfrm>
          <a:prstGeom prst="rect">
            <a:avLst/>
          </a:prstGeom>
          <a:noFill/>
          <a:ln>
            <a:noFill/>
          </a:ln>
        </p:spPr>
        <p:txBody>
          <a:bodyPr spcFirstLastPara="1" wrap="square" lIns="0" tIns="45700" rIns="0" bIns="45700" anchor="t" anchorCtr="0">
            <a:noAutofit/>
          </a:bodyPr>
          <a:lstStyle>
            <a:lvl1pPr marL="457200" marR="0" lvl="0" indent="-368300" algn="l" rtl="0">
              <a:lnSpc>
                <a:spcPct val="90000"/>
              </a:lnSpc>
              <a:spcBef>
                <a:spcPts val="1325"/>
              </a:spcBef>
              <a:spcAft>
                <a:spcPts val="0"/>
              </a:spcAft>
              <a:buClr>
                <a:schemeClr val="accent1"/>
              </a:buClr>
              <a:buSzPts val="2200"/>
              <a:buFont typeface="Calibri"/>
              <a:buChar char=" "/>
              <a:defRPr sz="2200" b="0" i="0" u="none" strike="noStrike" cap="none">
                <a:solidFill>
                  <a:srgbClr val="404040"/>
                </a:solidFill>
                <a:latin typeface="Calibri"/>
                <a:ea typeface="Calibri"/>
                <a:cs typeface="Calibri"/>
                <a:sym typeface="Calibri"/>
              </a:defRPr>
            </a:lvl1pPr>
            <a:lvl2pPr marL="914400" marR="0" lvl="1" indent="-349250" algn="l" rtl="0">
              <a:lnSpc>
                <a:spcPct val="90000"/>
              </a:lnSpc>
              <a:spcBef>
                <a:spcPts val="225"/>
              </a:spcBef>
              <a:spcAft>
                <a:spcPts val="0"/>
              </a:spcAft>
              <a:buClr>
                <a:schemeClr val="accent1"/>
              </a:buClr>
              <a:buSzPts val="1900"/>
              <a:buFont typeface="Calibri"/>
              <a:buChar char="◦"/>
              <a:defRPr sz="1900" b="0" i="0" u="none" strike="noStrike" cap="none">
                <a:solidFill>
                  <a:srgbClr val="404040"/>
                </a:solidFill>
                <a:latin typeface="Calibri"/>
                <a:ea typeface="Calibri"/>
                <a:cs typeface="Calibri"/>
                <a:sym typeface="Calibri"/>
              </a:defRPr>
            </a:lvl2pPr>
            <a:lvl3pPr marL="1371600" marR="0" lvl="2"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3pPr>
            <a:lvl4pPr marL="1828800" marR="0" lvl="3"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4pPr>
            <a:lvl5pPr marL="2286000" marR="0" lvl="4"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5pPr>
            <a:lvl6pPr marL="2743200" marR="0" lvl="5" indent="-326580" algn="l" rtl="0">
              <a:lnSpc>
                <a:spcPct val="90000"/>
              </a:lnSpc>
              <a:spcBef>
                <a:spcPts val="438"/>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6pPr>
            <a:lvl7pPr marL="3200400" marR="0" lvl="6" indent="-326580" algn="l" rtl="0">
              <a:lnSpc>
                <a:spcPct val="90000"/>
              </a:lnSpc>
              <a:spcBef>
                <a:spcPts val="441"/>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7pPr>
            <a:lvl8pPr marL="3657600" marR="0" lvl="7" indent="-326580" algn="l" rtl="0">
              <a:lnSpc>
                <a:spcPct val="90000"/>
              </a:lnSpc>
              <a:spcBef>
                <a:spcPts val="441"/>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8pPr>
            <a:lvl9pPr marL="4114800" marR="0" lvl="8" indent="-326580" algn="l" rtl="0">
              <a:lnSpc>
                <a:spcPct val="90000"/>
              </a:lnSpc>
              <a:spcBef>
                <a:spcPts val="441"/>
              </a:spcBef>
              <a:spcAft>
                <a:spcPts val="441"/>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9pPr>
          </a:lstStyle>
          <a:p>
            <a:endParaRPr/>
          </a:p>
        </p:txBody>
      </p:sp>
      <p:sp>
        <p:nvSpPr>
          <p:cNvPr id="15" name="Google Shape;15;p25"/>
          <p:cNvSpPr txBox="1">
            <a:spLocks noGrp="1"/>
          </p:cNvSpPr>
          <p:nvPr>
            <p:ph type="dt" idx="10"/>
          </p:nvPr>
        </p:nvSpPr>
        <p:spPr>
          <a:xfrm>
            <a:off x="1098240" y="6459078"/>
            <a:ext cx="2471039" cy="36579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633"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9pPr>
          </a:lstStyle>
          <a:p>
            <a:endParaRPr/>
          </a:p>
        </p:txBody>
      </p:sp>
      <p:sp>
        <p:nvSpPr>
          <p:cNvPr id="16" name="Google Shape;16;p25"/>
          <p:cNvSpPr txBox="1">
            <a:spLocks noGrp="1"/>
          </p:cNvSpPr>
          <p:nvPr>
            <p:ph type="ftr" idx="11"/>
          </p:nvPr>
        </p:nvSpPr>
        <p:spPr>
          <a:xfrm>
            <a:off x="3686400" y="6459078"/>
            <a:ext cx="4823040" cy="36579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633"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633" b="0" i="0" u="none" strike="noStrike" cap="none">
                <a:solidFill>
                  <a:schemeClr val="dk1"/>
                </a:solidFill>
                <a:latin typeface="Calibri"/>
                <a:ea typeface="Calibri"/>
                <a:cs typeface="Calibri"/>
                <a:sym typeface="Calibri"/>
              </a:defRPr>
            </a:lvl9pPr>
          </a:lstStyle>
          <a:p>
            <a:endParaRPr/>
          </a:p>
        </p:txBody>
      </p:sp>
      <p:sp>
        <p:nvSpPr>
          <p:cNvPr id="17" name="Google Shape;17;p25"/>
          <p:cNvSpPr txBox="1">
            <a:spLocks noGrp="1"/>
          </p:cNvSpPr>
          <p:nvPr>
            <p:ph type="sldNum" idx="12"/>
          </p:nvPr>
        </p:nvSpPr>
        <p:spPr>
          <a:xfrm>
            <a:off x="9899520" y="6459078"/>
            <a:ext cx="1313280" cy="36579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100"/>
              <a:buFont typeface="Calibri"/>
              <a:buNone/>
              <a:defRPr sz="998" b="0" i="0" u="none">
                <a:solidFill>
                  <a:srgbClr val="FFFFFF"/>
                </a:solidFill>
                <a:latin typeface="Calibri"/>
                <a:ea typeface="Calibri"/>
                <a:cs typeface="Calibri"/>
                <a:sym typeface="Calibri"/>
              </a:defRPr>
            </a:lvl9pPr>
          </a:lstStyle>
          <a:p>
            <a:fld id="{00000000-1234-1234-1234-123412341234}" type="slidenum">
              <a:rPr lang="en-US" smtClean="0"/>
              <a:pPr/>
              <a:t>‹#›</a:t>
            </a:fld>
            <a:endParaRPr lang="en-US" sz="1270">
              <a:solidFill>
                <a:srgbClr val="000000"/>
              </a:solidFill>
              <a:latin typeface="Arial"/>
              <a:ea typeface="Arial"/>
              <a:cs typeface="Arial"/>
              <a:sym typeface="Arial"/>
            </a:endParaRPr>
          </a:p>
        </p:txBody>
      </p:sp>
    </p:spTree>
    <p:extLst>
      <p:ext uri="{BB962C8B-B14F-4D97-AF65-F5344CB8AC3E}">
        <p14:creationId xmlns:p14="http://schemas.microsoft.com/office/powerpoint/2010/main" val="3766458330"/>
      </p:ext>
    </p:extLst>
  </p:cSld>
  <p:clrMap bg1="lt1" tx1="dk1" bg2="dk2" tx2="lt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
        <p:cNvGrpSpPr/>
        <p:nvPr/>
      </p:nvGrpSpPr>
      <p:grpSpPr>
        <a:xfrm>
          <a:off x="0" y="0"/>
          <a:ext cx="0" cy="0"/>
          <a:chOff x="0" y="0"/>
          <a:chExt cx="0" cy="0"/>
        </a:xfrm>
      </p:grpSpPr>
      <p:sp>
        <p:nvSpPr>
          <p:cNvPr id="76" name="Google Shape;76;p1"/>
          <p:cNvSpPr txBox="1"/>
          <p:nvPr/>
        </p:nvSpPr>
        <p:spPr>
          <a:xfrm>
            <a:off x="2000394" y="1914525"/>
            <a:ext cx="8191212" cy="4105752"/>
          </a:xfrm>
          <a:prstGeom prst="rect">
            <a:avLst/>
          </a:prstGeom>
          <a:noFill/>
          <a:ln>
            <a:noFill/>
          </a:ln>
        </p:spPr>
        <p:txBody>
          <a:bodyPr spcFirstLastPara="1" wrap="square" lIns="0" tIns="21863" rIns="0" bIns="0" anchor="ctr" anchorCtr="0">
            <a:noAutofit/>
          </a:bodyPr>
          <a:lstStyle/>
          <a:p>
            <a:pPr algn="ctr" defTabSz="829544">
              <a:lnSpc>
                <a:spcPct val="94000"/>
              </a:lnSpc>
              <a:buSzPts val="3200"/>
            </a:pPr>
            <a:endParaRPr lang="en-US" sz="2903" b="1" dirty="0"/>
          </a:p>
          <a:p>
            <a:pPr algn="ctr" defTabSz="829544">
              <a:lnSpc>
                <a:spcPct val="94000"/>
              </a:lnSpc>
              <a:buSzPts val="3200"/>
            </a:pPr>
            <a:endParaRPr lang="en-US" sz="2903" b="1" dirty="0"/>
          </a:p>
          <a:p>
            <a:pPr algn="ctr" defTabSz="829544">
              <a:lnSpc>
                <a:spcPct val="94000"/>
              </a:lnSpc>
              <a:buSzPts val="3200"/>
            </a:pPr>
            <a:endParaRPr lang="en-US" sz="2903" b="1" dirty="0"/>
          </a:p>
          <a:p>
            <a:pPr algn="ctr" defTabSz="829544">
              <a:lnSpc>
                <a:spcPct val="94000"/>
              </a:lnSpc>
              <a:buSzPts val="3200"/>
            </a:pPr>
            <a:endParaRPr lang="en-US" sz="2903" b="1" dirty="0"/>
          </a:p>
          <a:p>
            <a:pPr algn="ctr" defTabSz="829544">
              <a:lnSpc>
                <a:spcPct val="94000"/>
              </a:lnSpc>
              <a:buSzPts val="3200"/>
            </a:pPr>
            <a:endParaRPr lang="en-US" sz="2903" b="1" dirty="0">
              <a:solidFill>
                <a:srgbClr val="C00000"/>
              </a:solidFill>
            </a:endParaRPr>
          </a:p>
          <a:p>
            <a:pPr algn="ctr" defTabSz="829544">
              <a:lnSpc>
                <a:spcPct val="94000"/>
              </a:lnSpc>
              <a:buSzPts val="3200"/>
            </a:pPr>
            <a:r>
              <a:rPr lang="en-US" sz="4000" b="1" dirty="0">
                <a:solidFill>
                  <a:srgbClr val="C00000"/>
                </a:solidFill>
              </a:rPr>
              <a:t>MINI PROJECT 1-B </a:t>
            </a:r>
          </a:p>
          <a:p>
            <a:pPr algn="ctr" defTabSz="829544">
              <a:lnSpc>
                <a:spcPct val="94000"/>
              </a:lnSpc>
              <a:buSzPts val="3200"/>
            </a:pPr>
            <a:r>
              <a:rPr lang="en-US" sz="2903" b="1" dirty="0">
                <a:solidFill>
                  <a:srgbClr val="C00000"/>
                </a:solidFill>
              </a:rPr>
              <a:t>(Topic selection)</a:t>
            </a:r>
          </a:p>
          <a:p>
            <a:pPr algn="ctr" defTabSz="829544">
              <a:lnSpc>
                <a:spcPct val="94000"/>
              </a:lnSpc>
              <a:buSzPts val="3200"/>
            </a:pPr>
            <a:endParaRPr lang="en-US" sz="2903" b="1" dirty="0">
              <a:solidFill>
                <a:srgbClr val="C00000"/>
              </a:solidFill>
            </a:endParaRPr>
          </a:p>
          <a:p>
            <a:pPr algn="ctr" defTabSz="829544">
              <a:lnSpc>
                <a:spcPct val="94000"/>
              </a:lnSpc>
              <a:buSzPts val="3200"/>
            </a:pPr>
            <a:r>
              <a:rPr lang="en-US" sz="2000" b="1" dirty="0">
                <a:solidFill>
                  <a:srgbClr val="C00000"/>
                </a:solidFill>
              </a:rPr>
              <a:t>A.Y-2022-2023</a:t>
            </a:r>
            <a:endParaRPr sz="1050" b="1" dirty="0">
              <a:solidFill>
                <a:srgbClr val="C00000"/>
              </a:solidFill>
            </a:endParaRPr>
          </a:p>
          <a:p>
            <a:pPr algn="ctr" defTabSz="829544">
              <a:lnSpc>
                <a:spcPct val="94000"/>
              </a:lnSpc>
              <a:buSzPts val="3200"/>
            </a:pPr>
            <a:endParaRPr sz="2903" b="1" dirty="0">
              <a:solidFill>
                <a:srgbClr val="C00000"/>
              </a:solidFill>
            </a:endParaRPr>
          </a:p>
          <a:p>
            <a:pPr algn="ctr" defTabSz="829544">
              <a:lnSpc>
                <a:spcPct val="94000"/>
              </a:lnSpc>
              <a:buSzPts val="3200"/>
            </a:pPr>
            <a:endParaRPr lang="en-US" sz="2903" b="1" dirty="0">
              <a:solidFill>
                <a:srgbClr val="002060"/>
              </a:solidFill>
            </a:endParaRPr>
          </a:p>
          <a:p>
            <a:pPr algn="ctr" defTabSz="829544">
              <a:lnSpc>
                <a:spcPct val="94000"/>
              </a:lnSpc>
              <a:buSzPts val="3200"/>
            </a:pPr>
            <a:endParaRPr lang="en-US" sz="2903" b="1" dirty="0">
              <a:solidFill>
                <a:srgbClr val="002060"/>
              </a:solidFill>
            </a:endParaRPr>
          </a:p>
          <a:p>
            <a:pPr algn="ctr" defTabSz="829544">
              <a:lnSpc>
                <a:spcPct val="94000"/>
              </a:lnSpc>
              <a:buSzPts val="3200"/>
            </a:pPr>
            <a:r>
              <a:rPr lang="en-US" sz="2400" b="1" dirty="0">
                <a:solidFill>
                  <a:srgbClr val="002060"/>
                </a:solidFill>
              </a:rPr>
              <a:t>Computer Science and Engineering </a:t>
            </a:r>
          </a:p>
          <a:p>
            <a:pPr algn="ctr" defTabSz="829544">
              <a:lnSpc>
                <a:spcPct val="94000"/>
              </a:lnSpc>
              <a:buSzPts val="3200"/>
            </a:pPr>
            <a:r>
              <a:rPr lang="en-US" sz="2400" b="1" dirty="0">
                <a:solidFill>
                  <a:srgbClr val="002060"/>
                </a:solidFill>
              </a:rPr>
              <a:t>( AI &amp; ML )</a:t>
            </a:r>
            <a:endParaRPr sz="2400" b="1" dirty="0">
              <a:solidFill>
                <a:srgbClr val="002060"/>
              </a:solidFill>
            </a:endParaRPr>
          </a:p>
          <a:p>
            <a:pPr algn="ctr" defTabSz="829544">
              <a:lnSpc>
                <a:spcPct val="94000"/>
              </a:lnSpc>
              <a:buSzPts val="3200"/>
            </a:pPr>
            <a:endParaRPr sz="2903" b="1" dirty="0">
              <a:solidFill>
                <a:srgbClr val="C00000"/>
              </a:solidFill>
            </a:endParaRPr>
          </a:p>
          <a:p>
            <a:pPr algn="ctr" defTabSz="829544">
              <a:lnSpc>
                <a:spcPct val="94000"/>
              </a:lnSpc>
              <a:buSzPts val="3200"/>
            </a:pPr>
            <a:endParaRPr sz="2903" b="1" dirty="0"/>
          </a:p>
          <a:p>
            <a:pPr algn="ctr" defTabSz="829544">
              <a:lnSpc>
                <a:spcPct val="94000"/>
              </a:lnSpc>
              <a:buSzPts val="3200"/>
            </a:pPr>
            <a:endParaRPr sz="2903" b="1" dirty="0"/>
          </a:p>
          <a:p>
            <a:pPr defTabSz="829544"/>
            <a:endParaRPr sz="2903" b="1" dirty="0"/>
          </a:p>
        </p:txBody>
      </p:sp>
      <p:pic>
        <p:nvPicPr>
          <p:cNvPr id="4" name="Picture 3">
            <a:extLst>
              <a:ext uri="{FF2B5EF4-FFF2-40B4-BE49-F238E27FC236}">
                <a16:creationId xmlns:a16="http://schemas.microsoft.com/office/drawing/2014/main" id="{226F6B19-903D-4823-83E0-FC47FB9243CC}"/>
              </a:ext>
            </a:extLst>
          </p:cNvPr>
          <p:cNvPicPr>
            <a:picLocks noChangeAspect="1"/>
          </p:cNvPicPr>
          <p:nvPr/>
        </p:nvPicPr>
        <p:blipFill>
          <a:blip r:embed="rId3"/>
          <a:stretch>
            <a:fillRect/>
          </a:stretch>
        </p:blipFill>
        <p:spPr>
          <a:xfrm>
            <a:off x="2362899" y="438150"/>
            <a:ext cx="8009538" cy="14668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3</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12775" y="1276350"/>
            <a:ext cx="10515600" cy="5267325"/>
          </a:xfrm>
        </p:spPr>
        <p:txBody>
          <a:bodyPr>
            <a:normAutofit/>
          </a:bodyPr>
          <a:lstStyle/>
          <a:p>
            <a:pPr marL="571500" indent="-342900" algn="just">
              <a:buFont typeface="Arial" panose="020B0604020202020204" pitchFamily="34" charset="0"/>
              <a:buChar char="•"/>
            </a:pPr>
            <a:r>
              <a:rPr lang="en-IN" sz="2600" b="1" dirty="0">
                <a:solidFill>
                  <a:schemeClr val="tx1"/>
                </a:solidFill>
                <a:latin typeface="Söhne"/>
              </a:rPr>
              <a:t>Database which we are using for this project is MySQL.</a:t>
            </a:r>
          </a:p>
          <a:p>
            <a:pPr marL="571500" indent="-342900" algn="just">
              <a:buFont typeface="Arial" panose="020B0604020202020204" pitchFamily="34" charset="0"/>
              <a:buChar char="•"/>
            </a:pPr>
            <a:endParaRPr lang="en-IN" sz="2600" b="1" dirty="0">
              <a:solidFill>
                <a:schemeClr val="tx1"/>
              </a:solidFill>
              <a:latin typeface="Söhne"/>
            </a:endParaRPr>
          </a:p>
          <a:p>
            <a:pPr marL="571500" indent="-342900" algn="just">
              <a:lnSpc>
                <a:spcPct val="120000"/>
              </a:lnSpc>
              <a:buFont typeface="Arial" panose="020B0604020202020204" pitchFamily="34" charset="0"/>
              <a:buChar char="•"/>
            </a:pPr>
            <a:r>
              <a:rPr lang="en-US" sz="2600" b="1" dirty="0">
                <a:solidFill>
                  <a:schemeClr val="tx1"/>
                </a:solidFill>
                <a:latin typeface="Söhne"/>
              </a:rPr>
              <a:t>MySQL is a widely used open-source relational database management system (RDBMS) that is based on the SQL (Structured Query Language) language. It is designed to manage large amounts of data and is commonly used for web-based applications.</a:t>
            </a:r>
            <a:endParaRPr lang="en-IN" sz="2600" b="1" dirty="0">
              <a:solidFill>
                <a:schemeClr val="tx1"/>
              </a:solidFill>
              <a:latin typeface="Söhne"/>
            </a:endParaRPr>
          </a:p>
          <a:p>
            <a:endParaRPr lang="en-IN" sz="3400" b="1" dirty="0">
              <a:solidFill>
                <a:schemeClr val="tx1"/>
              </a:solidFill>
              <a:latin typeface="Söhne"/>
            </a:endParaRPr>
          </a:p>
          <a:p>
            <a:endParaRPr lang="en-IN" b="1" dirty="0">
              <a:solidFill>
                <a:schemeClr val="tx1"/>
              </a:solidFill>
            </a:endParaRPr>
          </a:p>
          <a:p>
            <a:endParaRPr lang="en-IN" dirty="0"/>
          </a:p>
          <a:p>
            <a:endParaRPr lang="en-IN" dirty="0"/>
          </a:p>
          <a:p>
            <a:endParaRPr lang="en-IN" dirty="0"/>
          </a:p>
          <a:p>
            <a:endParaRPr lang="en-IN" dirty="0"/>
          </a:p>
          <a:p>
            <a:endParaRPr lang="en-IN" dirty="0"/>
          </a:p>
          <a:p>
            <a:endParaRPr lang="en-IN" dirty="0"/>
          </a:p>
          <a:p>
            <a:endParaRPr lang="en-IN" b="1" dirty="0">
              <a:solidFill>
                <a:srgbClr val="FF0000"/>
              </a:solidFill>
            </a:endParaRPr>
          </a:p>
        </p:txBody>
      </p:sp>
    </p:spTree>
    <p:extLst>
      <p:ext uri="{BB962C8B-B14F-4D97-AF65-F5344CB8AC3E}">
        <p14:creationId xmlns:p14="http://schemas.microsoft.com/office/powerpoint/2010/main" val="260401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838200" y="365125"/>
            <a:ext cx="10515600" cy="53453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8800"/>
              <a:buFont typeface="Calibri"/>
              <a:buNone/>
            </a:pPr>
            <a:r>
              <a:rPr lang="en-IN" sz="8800" b="1">
                <a:solidFill>
                  <a:srgbClr val="C00000"/>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1</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12775" y="1276350"/>
            <a:ext cx="10515600" cy="5267325"/>
          </a:xfrm>
        </p:spPr>
        <p:txBody>
          <a:bodyPr/>
          <a:lstStyle/>
          <a:p>
            <a:pPr marL="571500" indent="-342900">
              <a:buFont typeface="Arial" panose="020B0604020202020204" pitchFamily="34" charset="0"/>
              <a:buChar char="•"/>
            </a:pPr>
            <a:r>
              <a:rPr lang="en-US" b="1" dirty="0">
                <a:solidFill>
                  <a:schemeClr val="tx1"/>
                </a:solidFill>
                <a:latin typeface="Söhne"/>
              </a:rPr>
              <a:t>Title : Career care</a:t>
            </a:r>
          </a:p>
          <a:p>
            <a:pPr marL="571500" indent="-342900">
              <a:buFont typeface="Arial" panose="020B0604020202020204" pitchFamily="34" charset="0"/>
              <a:buChar char="•"/>
            </a:pPr>
            <a:endParaRPr lang="en-US" b="1" dirty="0">
              <a:solidFill>
                <a:schemeClr val="tx1"/>
              </a:solidFill>
              <a:latin typeface="Söhne"/>
            </a:endParaRPr>
          </a:p>
          <a:p>
            <a:pPr marL="571500" indent="-342900">
              <a:buFont typeface="Arial" panose="020B0604020202020204" pitchFamily="34" charset="0"/>
              <a:buChar char="•"/>
            </a:pPr>
            <a:r>
              <a:rPr lang="en-US" b="1" dirty="0">
                <a:solidFill>
                  <a:schemeClr val="tx1"/>
                </a:solidFill>
                <a:latin typeface="Söhne"/>
              </a:rPr>
              <a:t>Career care is a website where we will give users suggestions which will help them to choose their career.</a:t>
            </a:r>
          </a:p>
          <a:p>
            <a:pPr marL="571500" indent="-342900">
              <a:buFont typeface="Arial" panose="020B0604020202020204" pitchFamily="34" charset="0"/>
              <a:buChar char="•"/>
            </a:pPr>
            <a:endParaRPr lang="en-US" b="1" dirty="0">
              <a:solidFill>
                <a:schemeClr val="tx1"/>
              </a:solidFill>
              <a:latin typeface="Söhne"/>
            </a:endParaRPr>
          </a:p>
          <a:p>
            <a:pPr marL="571500" indent="-342900">
              <a:buFont typeface="Arial" panose="020B0604020202020204" pitchFamily="34" charset="0"/>
              <a:buChar char="•"/>
            </a:pPr>
            <a:r>
              <a:rPr lang="en-IN" b="1" dirty="0">
                <a:solidFill>
                  <a:schemeClr val="tx1"/>
                </a:solidFill>
                <a:latin typeface="Söhne"/>
              </a:rPr>
              <a:t> Career care will offer resources to students which will help them to find their own career.</a:t>
            </a:r>
          </a:p>
          <a:p>
            <a:pPr marL="571500" indent="-342900">
              <a:buFont typeface="Arial" panose="020B0604020202020204" pitchFamily="34" charset="0"/>
              <a:buChar char="•"/>
            </a:pPr>
            <a:endParaRPr lang="en-IN" b="1" dirty="0">
              <a:solidFill>
                <a:schemeClr val="tx1"/>
              </a:solidFill>
              <a:latin typeface="Söhne"/>
            </a:endParaRPr>
          </a:p>
          <a:p>
            <a:pPr marL="571500" indent="-342900">
              <a:buFont typeface="Arial" panose="020B0604020202020204" pitchFamily="34" charset="0"/>
              <a:buChar char="•"/>
            </a:pPr>
            <a:r>
              <a:rPr lang="en-IN" b="1" dirty="0">
                <a:solidFill>
                  <a:schemeClr val="tx1"/>
                </a:solidFill>
                <a:latin typeface="Söhne"/>
              </a:rPr>
              <a:t>We will also provide information about the different industries and job types which students can consider while choosing their career.</a:t>
            </a:r>
            <a:endParaRPr lang="en-US" b="1" dirty="0">
              <a:solidFill>
                <a:schemeClr val="tx1"/>
              </a:solidFill>
              <a:latin typeface="Söhne"/>
            </a:endParaRPr>
          </a:p>
        </p:txBody>
      </p:sp>
    </p:spTree>
    <p:extLst>
      <p:ext uri="{BB962C8B-B14F-4D97-AF65-F5344CB8AC3E}">
        <p14:creationId xmlns:p14="http://schemas.microsoft.com/office/powerpoint/2010/main" val="134702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1</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12775" y="1276350"/>
            <a:ext cx="10515600" cy="5267325"/>
          </a:xfrm>
        </p:spPr>
        <p:txBody>
          <a:bodyPr/>
          <a:lstStyle/>
          <a:p>
            <a:pPr marL="228600" indent="0"/>
            <a:r>
              <a:rPr lang="en-US" b="1" dirty="0">
                <a:solidFill>
                  <a:schemeClr val="tx1"/>
                </a:solidFill>
              </a:rPr>
              <a:t>List of features :</a:t>
            </a:r>
          </a:p>
          <a:p>
            <a:pPr marL="571500" indent="-342900">
              <a:buFont typeface="Arial" panose="020B0604020202020204" pitchFamily="34" charset="0"/>
              <a:buChar char="•"/>
            </a:pPr>
            <a:r>
              <a:rPr lang="en-US" b="1" dirty="0">
                <a:solidFill>
                  <a:schemeClr val="tx1"/>
                </a:solidFill>
              </a:rPr>
              <a:t>User registration and login system</a:t>
            </a:r>
          </a:p>
          <a:p>
            <a:pPr marL="571500" indent="-342900">
              <a:buFont typeface="Arial" panose="020B0604020202020204" pitchFamily="34" charset="0"/>
              <a:buChar char="•"/>
            </a:pPr>
            <a:r>
              <a:rPr lang="en-US" b="1" dirty="0">
                <a:solidFill>
                  <a:schemeClr val="tx1"/>
                </a:solidFill>
              </a:rPr>
              <a:t>Categories of carrer mainly for 10</a:t>
            </a:r>
            <a:r>
              <a:rPr lang="en-US" b="1" baseline="30000" dirty="0">
                <a:solidFill>
                  <a:schemeClr val="tx1"/>
                </a:solidFill>
              </a:rPr>
              <a:t>th</a:t>
            </a:r>
            <a:r>
              <a:rPr lang="en-US" b="1" dirty="0">
                <a:solidFill>
                  <a:schemeClr val="tx1"/>
                </a:solidFill>
              </a:rPr>
              <a:t> and 12</a:t>
            </a:r>
            <a:r>
              <a:rPr lang="en-US" b="1" baseline="30000" dirty="0">
                <a:solidFill>
                  <a:schemeClr val="tx1"/>
                </a:solidFill>
              </a:rPr>
              <a:t>th</a:t>
            </a:r>
            <a:r>
              <a:rPr lang="en-US" b="1" dirty="0">
                <a:solidFill>
                  <a:schemeClr val="tx1"/>
                </a:solidFill>
              </a:rPr>
              <a:t> students.</a:t>
            </a:r>
          </a:p>
          <a:p>
            <a:pPr marL="571500" indent="-342900">
              <a:buFont typeface="Arial" panose="020B0604020202020204" pitchFamily="34" charset="0"/>
              <a:buChar char="•"/>
            </a:pPr>
            <a:r>
              <a:rPr lang="en-US" b="1" dirty="0">
                <a:solidFill>
                  <a:schemeClr val="tx1"/>
                </a:solidFill>
              </a:rPr>
              <a:t>Compatibility tests </a:t>
            </a:r>
          </a:p>
          <a:p>
            <a:pPr marL="571500" indent="-342900">
              <a:buFont typeface="Arial" panose="020B0604020202020204" pitchFamily="34" charset="0"/>
              <a:buChar char="•"/>
            </a:pPr>
            <a:r>
              <a:rPr lang="en-US" b="1" dirty="0">
                <a:solidFill>
                  <a:schemeClr val="tx1"/>
                </a:solidFill>
              </a:rPr>
              <a:t>Compatibility tests will consist of questions based on 60% skill and 40% interest.</a:t>
            </a:r>
          </a:p>
          <a:p>
            <a:pPr marL="571500" indent="-342900">
              <a:buFont typeface="Arial" panose="020B0604020202020204" pitchFamily="34" charset="0"/>
              <a:buChar char="•"/>
            </a:pPr>
            <a:r>
              <a:rPr lang="en-US" b="1" dirty="0">
                <a:solidFill>
                  <a:schemeClr val="tx1"/>
                </a:solidFill>
              </a:rPr>
              <a:t>Explore option which will give more information about the type of profession, earning, work experience, institutes etc.</a:t>
            </a:r>
          </a:p>
          <a:p>
            <a:pPr marL="571500" indent="-342900">
              <a:buFont typeface="Arial" panose="020B0604020202020204" pitchFamily="34" charset="0"/>
              <a:buChar char="•"/>
            </a:pPr>
            <a:r>
              <a:rPr lang="en-US" b="1" dirty="0">
                <a:solidFill>
                  <a:schemeClr val="tx1"/>
                </a:solidFill>
              </a:rPr>
              <a:t>Option to book appointment with a mentor.</a:t>
            </a:r>
          </a:p>
          <a:p>
            <a:pPr marL="571500" indent="-342900">
              <a:buFont typeface="Arial" panose="020B0604020202020204" pitchFamily="34" charset="0"/>
              <a:buChar char="•"/>
            </a:pPr>
            <a:endParaRPr lang="en-US" b="1" dirty="0">
              <a:solidFill>
                <a:schemeClr val="tx1"/>
              </a:solidFill>
            </a:endParaRPr>
          </a:p>
          <a:p>
            <a:pPr marL="571500" indent="-342900">
              <a:buFont typeface="Arial" panose="020B0604020202020204" pitchFamily="34" charset="0"/>
              <a:buChar char="•"/>
            </a:pPr>
            <a:endParaRPr lang="en-US" b="1" dirty="0">
              <a:solidFill>
                <a:schemeClr val="tx1"/>
              </a:solidFill>
            </a:endParaRPr>
          </a:p>
          <a:p>
            <a:pPr marL="571500" indent="-342900">
              <a:buFont typeface="Arial" panose="020B0604020202020204" pitchFamily="34" charset="0"/>
              <a:buChar char="•"/>
            </a:pPr>
            <a:endParaRPr lang="en-IN" b="1" dirty="0">
              <a:solidFill>
                <a:schemeClr val="tx1"/>
              </a:solidFill>
            </a:endParaRPr>
          </a:p>
        </p:txBody>
      </p:sp>
    </p:spTree>
    <p:extLst>
      <p:ext uri="{BB962C8B-B14F-4D97-AF65-F5344CB8AC3E}">
        <p14:creationId xmlns:p14="http://schemas.microsoft.com/office/powerpoint/2010/main" val="45738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1</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12775" y="1276350"/>
            <a:ext cx="10515600" cy="5267325"/>
          </a:xfrm>
        </p:spPr>
        <p:txBody>
          <a:bodyPr>
            <a:normAutofit/>
          </a:bodyPr>
          <a:lstStyle/>
          <a:p>
            <a:pPr marL="571500" indent="-342900" algn="just">
              <a:buFont typeface="Arial" panose="020B0604020202020204" pitchFamily="34" charset="0"/>
              <a:buChar char="•"/>
            </a:pPr>
            <a:r>
              <a:rPr lang="en-IN" sz="2400" b="1" dirty="0">
                <a:solidFill>
                  <a:schemeClr val="tx1"/>
                </a:solidFill>
                <a:latin typeface="Söhne"/>
              </a:rPr>
              <a:t>Database which we are using for this project is MySQL.</a:t>
            </a:r>
          </a:p>
          <a:p>
            <a:pPr marL="571500" indent="-342900" algn="just">
              <a:buFont typeface="Arial" panose="020B0604020202020204" pitchFamily="34" charset="0"/>
              <a:buChar char="•"/>
            </a:pPr>
            <a:endParaRPr lang="en-IN" sz="2400" b="1" dirty="0">
              <a:solidFill>
                <a:schemeClr val="tx1"/>
              </a:solidFill>
              <a:latin typeface="Söhne"/>
            </a:endParaRPr>
          </a:p>
          <a:p>
            <a:pPr marL="571500" indent="-342900" algn="just">
              <a:lnSpc>
                <a:spcPct val="120000"/>
              </a:lnSpc>
              <a:buFont typeface="Arial" panose="020B0604020202020204" pitchFamily="34" charset="0"/>
              <a:buChar char="•"/>
            </a:pPr>
            <a:r>
              <a:rPr lang="en-US" sz="2400" b="1" dirty="0">
                <a:solidFill>
                  <a:schemeClr val="tx1"/>
                </a:solidFill>
                <a:latin typeface="Söhne"/>
              </a:rPr>
              <a:t>MySQL is a widely used open-source relational database management system (RDBMS) that is based on the SQL (Structured Query Language) language. It is designed to manage large amounts of data and is commonly used for web-based applications.</a:t>
            </a:r>
            <a:endParaRPr lang="en-IN" sz="2400" b="1" dirty="0">
              <a:solidFill>
                <a:schemeClr val="tx1"/>
              </a:solidFill>
              <a:latin typeface="Söhne"/>
            </a:endParaRPr>
          </a:p>
          <a:p>
            <a:pPr marL="228600" indent="0"/>
            <a:endParaRPr lang="en-IN" b="1" dirty="0">
              <a:solidFill>
                <a:schemeClr val="tx1"/>
              </a:solidFill>
              <a:latin typeface="Söhne"/>
            </a:endParaRPr>
          </a:p>
          <a:p>
            <a:endParaRPr lang="en-IN" b="1" dirty="0">
              <a:solidFill>
                <a:schemeClr val="tx1"/>
              </a:solidFill>
            </a:endParaRPr>
          </a:p>
          <a:p>
            <a:endParaRPr lang="en-IN" b="1" dirty="0">
              <a:solidFill>
                <a:schemeClr val="tx1"/>
              </a:solidFill>
            </a:endParaRPr>
          </a:p>
          <a:p>
            <a:endParaRPr lang="en-IN" dirty="0"/>
          </a:p>
          <a:p>
            <a:endParaRPr lang="en-IN" dirty="0"/>
          </a:p>
          <a:p>
            <a:endParaRPr lang="en-IN" dirty="0"/>
          </a:p>
          <a:p>
            <a:endParaRPr lang="en-IN" dirty="0"/>
          </a:p>
          <a:p>
            <a:endParaRPr lang="en-IN" dirty="0"/>
          </a:p>
          <a:p>
            <a:endParaRPr lang="en-IN" dirty="0"/>
          </a:p>
          <a:p>
            <a:endParaRPr lang="en-IN" b="1" dirty="0">
              <a:solidFill>
                <a:srgbClr val="FF0000"/>
              </a:solidFill>
            </a:endParaRPr>
          </a:p>
        </p:txBody>
      </p:sp>
    </p:spTree>
    <p:extLst>
      <p:ext uri="{BB962C8B-B14F-4D97-AF65-F5344CB8AC3E}">
        <p14:creationId xmlns:p14="http://schemas.microsoft.com/office/powerpoint/2010/main" val="389500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2</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88975" y="1009650"/>
            <a:ext cx="10515600" cy="5267325"/>
          </a:xfrm>
        </p:spPr>
        <p:txBody>
          <a:bodyPr/>
          <a:lstStyle/>
          <a:p>
            <a:pPr marL="571500" indent="-342900" algn="just">
              <a:buFont typeface="Arial" panose="020B0604020202020204" pitchFamily="34" charset="0"/>
              <a:buChar char="•"/>
            </a:pPr>
            <a:r>
              <a:rPr lang="en-US" b="1" dirty="0">
                <a:solidFill>
                  <a:schemeClr val="tx1"/>
                </a:solidFill>
              </a:rPr>
              <a:t>Title : Blog Website</a:t>
            </a:r>
          </a:p>
          <a:p>
            <a:pPr marL="571500" indent="-342900" algn="just">
              <a:buFont typeface="Arial" panose="020B0604020202020204" pitchFamily="34" charset="0"/>
              <a:buChar char="•"/>
            </a:pPr>
            <a:endParaRPr lang="en-US" b="1" dirty="0">
              <a:solidFill>
                <a:schemeClr val="tx1"/>
              </a:solidFill>
            </a:endParaRPr>
          </a:p>
          <a:p>
            <a:pPr marL="571500" indent="-342900" algn="just">
              <a:lnSpc>
                <a:spcPct val="100000"/>
              </a:lnSpc>
              <a:buFont typeface="Arial" panose="020B0604020202020204" pitchFamily="34" charset="0"/>
              <a:buChar char="•"/>
            </a:pPr>
            <a:r>
              <a:rPr lang="en-US" b="1" dirty="0">
                <a:solidFill>
                  <a:schemeClr val="tx1"/>
                </a:solidFill>
              </a:rPr>
              <a:t>A blog website is a type of website that focuses on publishing regular content, usually in the form of written articles or posts.</a:t>
            </a:r>
          </a:p>
          <a:p>
            <a:pPr marL="228600" indent="0" algn="just"/>
            <a:endParaRPr lang="en-US" b="1" dirty="0">
              <a:solidFill>
                <a:schemeClr val="tx1"/>
              </a:solidFill>
            </a:endParaRPr>
          </a:p>
          <a:p>
            <a:pPr marL="571500" indent="-342900" algn="just">
              <a:lnSpc>
                <a:spcPct val="100000"/>
              </a:lnSpc>
              <a:buFont typeface="Arial" panose="020B0604020202020204" pitchFamily="34" charset="0"/>
              <a:buChar char="•"/>
            </a:pPr>
            <a:r>
              <a:rPr lang="en-US" b="1" dirty="0">
                <a:solidFill>
                  <a:schemeClr val="tx1"/>
                </a:solidFill>
                <a:latin typeface="Söhne"/>
              </a:rPr>
              <a:t>A blog website is a personal or professional platform where you can share your thoughts, opinions, knowledge, experiences, and updates with your audience on various topics such as personal development, travel, food, technology, fashion, and many more.</a:t>
            </a:r>
          </a:p>
          <a:p>
            <a:pPr marL="571500" indent="-342900">
              <a:lnSpc>
                <a:spcPct val="100000"/>
              </a:lnSpc>
              <a:buFont typeface="Arial" panose="020B0604020202020204" pitchFamily="34" charset="0"/>
              <a:buChar char="•"/>
            </a:pPr>
            <a:endParaRPr lang="en-US" dirty="0">
              <a:solidFill>
                <a:srgbClr val="D1D5DB"/>
              </a:solidFill>
              <a:latin typeface="Söhne"/>
            </a:endParaRPr>
          </a:p>
          <a:p>
            <a:pPr marL="228600" indent="0"/>
            <a:endParaRPr lang="en-IN" b="1" dirty="0">
              <a:solidFill>
                <a:schemeClr val="tx1"/>
              </a:solidFill>
            </a:endParaRPr>
          </a:p>
        </p:txBody>
      </p:sp>
    </p:spTree>
    <p:extLst>
      <p:ext uri="{BB962C8B-B14F-4D97-AF65-F5344CB8AC3E}">
        <p14:creationId xmlns:p14="http://schemas.microsoft.com/office/powerpoint/2010/main" val="100246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2</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12775" y="1276350"/>
            <a:ext cx="10515600" cy="5267325"/>
          </a:xfrm>
        </p:spPr>
        <p:txBody>
          <a:bodyPr/>
          <a:lstStyle/>
          <a:p>
            <a:pPr marL="228600" indent="0" algn="just"/>
            <a:r>
              <a:rPr lang="en-US" b="1" dirty="0">
                <a:solidFill>
                  <a:schemeClr val="tx1"/>
                </a:solidFill>
              </a:rPr>
              <a:t>List of features :</a:t>
            </a:r>
          </a:p>
          <a:p>
            <a:pPr marL="571500" indent="-342900" algn="just">
              <a:buFont typeface="Arial" panose="020B0604020202020204" pitchFamily="34" charset="0"/>
              <a:buChar char="•"/>
            </a:pPr>
            <a:r>
              <a:rPr lang="en-US" b="1" dirty="0">
                <a:solidFill>
                  <a:schemeClr val="tx1"/>
                </a:solidFill>
              </a:rPr>
              <a:t>User registration and login</a:t>
            </a:r>
          </a:p>
          <a:p>
            <a:pPr marL="571500" indent="-342900" algn="just">
              <a:buFont typeface="Arial" panose="020B0604020202020204" pitchFamily="34" charset="0"/>
              <a:buChar char="•"/>
            </a:pPr>
            <a:r>
              <a:rPr lang="en-US" b="1" dirty="0">
                <a:solidFill>
                  <a:schemeClr val="tx1"/>
                </a:solidFill>
              </a:rPr>
              <a:t>Commenting system</a:t>
            </a:r>
          </a:p>
          <a:p>
            <a:pPr marL="571500" indent="-342900" algn="just">
              <a:buFont typeface="Arial" panose="020B0604020202020204" pitchFamily="34" charset="0"/>
              <a:buChar char="•"/>
            </a:pPr>
            <a:r>
              <a:rPr lang="en-US" b="1" dirty="0">
                <a:solidFill>
                  <a:schemeClr val="tx1"/>
                </a:solidFill>
              </a:rPr>
              <a:t>Search functionality</a:t>
            </a:r>
          </a:p>
          <a:p>
            <a:pPr marL="571500" indent="-342900" algn="just">
              <a:buFont typeface="Arial" panose="020B0604020202020204" pitchFamily="34" charset="0"/>
              <a:buChar char="•"/>
            </a:pPr>
            <a:r>
              <a:rPr lang="en-US" b="1" dirty="0">
                <a:solidFill>
                  <a:schemeClr val="tx1"/>
                </a:solidFill>
              </a:rPr>
              <a:t>Categories and tags</a:t>
            </a:r>
          </a:p>
          <a:p>
            <a:pPr marL="571500" indent="-342900" algn="just">
              <a:buFont typeface="Arial" panose="020B0604020202020204" pitchFamily="34" charset="0"/>
              <a:buChar char="•"/>
            </a:pPr>
            <a:r>
              <a:rPr lang="en-US" b="1" dirty="0">
                <a:solidFill>
                  <a:schemeClr val="tx1"/>
                </a:solidFill>
              </a:rPr>
              <a:t>Ability to authors to add and edit posts</a:t>
            </a:r>
          </a:p>
          <a:p>
            <a:pPr marL="571500" indent="-342900" algn="just">
              <a:buFont typeface="Arial" panose="020B0604020202020204" pitchFamily="34" charset="0"/>
              <a:buChar char="•"/>
            </a:pPr>
            <a:r>
              <a:rPr lang="en-US" b="1" dirty="0">
                <a:solidFill>
                  <a:schemeClr val="tx1"/>
                </a:solidFill>
              </a:rPr>
              <a:t>Ability for users to rate their favorite posts</a:t>
            </a:r>
          </a:p>
          <a:p>
            <a:pPr marL="571500" indent="-342900" algn="just">
              <a:buFont typeface="Arial" panose="020B0604020202020204" pitchFamily="34" charset="0"/>
              <a:buChar char="•"/>
            </a:pPr>
            <a:r>
              <a:rPr lang="en-US" b="1" dirty="0">
                <a:solidFill>
                  <a:schemeClr val="tx1"/>
                </a:solidFill>
              </a:rPr>
              <a:t>Other related post features</a:t>
            </a:r>
          </a:p>
          <a:p>
            <a:pPr marL="571500" indent="-342900">
              <a:buFont typeface="Arial" panose="020B0604020202020204" pitchFamily="34" charset="0"/>
              <a:buChar char="•"/>
            </a:pPr>
            <a:endParaRPr lang="en-IN" b="1" dirty="0">
              <a:solidFill>
                <a:schemeClr val="tx1"/>
              </a:solidFill>
            </a:endParaRPr>
          </a:p>
        </p:txBody>
      </p:sp>
    </p:spTree>
    <p:extLst>
      <p:ext uri="{BB962C8B-B14F-4D97-AF65-F5344CB8AC3E}">
        <p14:creationId xmlns:p14="http://schemas.microsoft.com/office/powerpoint/2010/main" val="252168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2</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28650" y="866776"/>
            <a:ext cx="10515600" cy="5267325"/>
          </a:xfrm>
        </p:spPr>
        <p:txBody>
          <a:bodyPr>
            <a:normAutofit/>
          </a:bodyPr>
          <a:lstStyle/>
          <a:p>
            <a:pPr marL="571500" indent="-342900" algn="just">
              <a:buFont typeface="Arial" panose="020B0604020202020204" pitchFamily="34" charset="0"/>
              <a:buChar char="•"/>
            </a:pPr>
            <a:r>
              <a:rPr lang="en-IN" b="1" dirty="0">
                <a:solidFill>
                  <a:schemeClr val="tx1"/>
                </a:solidFill>
                <a:latin typeface="Söhne"/>
              </a:rPr>
              <a:t>Database which we are using for this project is MySQL.</a:t>
            </a:r>
          </a:p>
          <a:p>
            <a:pPr marL="571500" indent="-342900" algn="just">
              <a:buFont typeface="Arial" panose="020B0604020202020204" pitchFamily="34" charset="0"/>
              <a:buChar char="•"/>
            </a:pPr>
            <a:endParaRPr lang="en-IN" b="1" dirty="0">
              <a:solidFill>
                <a:schemeClr val="tx1"/>
              </a:solidFill>
              <a:latin typeface="Söhne"/>
            </a:endParaRPr>
          </a:p>
          <a:p>
            <a:pPr marL="571500" indent="-342900" algn="just">
              <a:lnSpc>
                <a:spcPct val="120000"/>
              </a:lnSpc>
              <a:buFont typeface="Arial" panose="020B0604020202020204" pitchFamily="34" charset="0"/>
              <a:buChar char="•"/>
            </a:pPr>
            <a:r>
              <a:rPr lang="en-US" b="1" dirty="0">
                <a:solidFill>
                  <a:schemeClr val="tx1"/>
                </a:solidFill>
                <a:latin typeface="Söhne"/>
              </a:rPr>
              <a:t>MySQL is a widely used open-source relational database management system (RDBMS) that is based on the SQL (Structured Query Language) language. It is designed to manage large amounts of data and is commonly used for web-based applications.</a:t>
            </a:r>
            <a:endParaRPr lang="en-IN" b="1" dirty="0">
              <a:solidFill>
                <a:schemeClr val="tx1"/>
              </a:solidFill>
              <a:latin typeface="Söhne"/>
            </a:endParaRPr>
          </a:p>
          <a:p>
            <a:pPr marL="571500" indent="-342900" algn="just">
              <a:buFont typeface="Arial" panose="020B0604020202020204" pitchFamily="34" charset="0"/>
              <a:buChar char="•"/>
            </a:pPr>
            <a:endParaRPr lang="en-IN" sz="2600" b="1" dirty="0">
              <a:solidFill>
                <a:schemeClr val="tx1"/>
              </a:solidFill>
            </a:endParaRPr>
          </a:p>
          <a:p>
            <a:endParaRPr lang="en-IN" b="1" dirty="0">
              <a:solidFill>
                <a:schemeClr val="tx1"/>
              </a:solidFill>
            </a:endParaRPr>
          </a:p>
          <a:p>
            <a:endParaRPr lang="en-IN" dirty="0"/>
          </a:p>
          <a:p>
            <a:endParaRPr lang="en-IN" dirty="0"/>
          </a:p>
          <a:p>
            <a:endParaRPr lang="en-IN" dirty="0"/>
          </a:p>
          <a:p>
            <a:endParaRPr lang="en-IN" dirty="0"/>
          </a:p>
          <a:p>
            <a:endParaRPr lang="en-IN" dirty="0"/>
          </a:p>
          <a:p>
            <a:endParaRPr lang="en-IN" dirty="0"/>
          </a:p>
          <a:p>
            <a:endParaRPr lang="en-IN" b="1" dirty="0">
              <a:solidFill>
                <a:srgbClr val="FF0000"/>
              </a:solidFill>
            </a:endParaRPr>
          </a:p>
        </p:txBody>
      </p:sp>
    </p:spTree>
    <p:extLst>
      <p:ext uri="{BB962C8B-B14F-4D97-AF65-F5344CB8AC3E}">
        <p14:creationId xmlns:p14="http://schemas.microsoft.com/office/powerpoint/2010/main" val="210703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3</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12775" y="1276350"/>
            <a:ext cx="10515600" cy="5267325"/>
          </a:xfrm>
        </p:spPr>
        <p:txBody>
          <a:bodyPr/>
          <a:lstStyle/>
          <a:p>
            <a:pPr marL="571500" indent="-342900">
              <a:buFont typeface="Arial" panose="020B0604020202020204" pitchFamily="34" charset="0"/>
              <a:buChar char="•"/>
            </a:pPr>
            <a:r>
              <a:rPr lang="en-US" b="1" dirty="0">
                <a:solidFill>
                  <a:schemeClr val="tx1"/>
                </a:solidFill>
                <a:latin typeface="Söhne"/>
              </a:rPr>
              <a:t>Title of this topic is space exploration.</a:t>
            </a:r>
          </a:p>
          <a:p>
            <a:pPr marL="571500" indent="-342900">
              <a:buFont typeface="Arial" panose="020B0604020202020204" pitchFamily="34" charset="0"/>
              <a:buChar char="•"/>
            </a:pPr>
            <a:endParaRPr lang="en-US" b="1" dirty="0">
              <a:solidFill>
                <a:schemeClr val="tx1"/>
              </a:solidFill>
              <a:latin typeface="Söhne"/>
            </a:endParaRPr>
          </a:p>
          <a:p>
            <a:pPr marL="571500" indent="-342900">
              <a:buFont typeface="Arial" panose="020B0604020202020204" pitchFamily="34" charset="0"/>
              <a:buChar char="•"/>
            </a:pPr>
            <a:r>
              <a:rPr lang="en-US" b="1" dirty="0">
                <a:solidFill>
                  <a:schemeClr val="tx1"/>
                </a:solidFill>
                <a:latin typeface="Söhne"/>
              </a:rPr>
              <a:t>This website is an informative and interactive platform that provides detailed information about the planets in our solar system.</a:t>
            </a:r>
          </a:p>
          <a:p>
            <a:pPr marL="571500" indent="-342900">
              <a:buFont typeface="Arial" panose="020B0604020202020204" pitchFamily="34" charset="0"/>
              <a:buChar char="•"/>
            </a:pPr>
            <a:endParaRPr lang="en-US" b="1" dirty="0">
              <a:solidFill>
                <a:schemeClr val="tx1"/>
              </a:solidFill>
              <a:latin typeface="Söhne"/>
            </a:endParaRPr>
          </a:p>
          <a:p>
            <a:pPr marL="571500" indent="-342900">
              <a:buFont typeface="Arial" panose="020B0604020202020204" pitchFamily="34" charset="0"/>
              <a:buChar char="•"/>
            </a:pPr>
            <a:r>
              <a:rPr lang="en-US" b="1" dirty="0">
                <a:solidFill>
                  <a:schemeClr val="tx1"/>
                </a:solidFill>
                <a:latin typeface="Söhne"/>
              </a:rPr>
              <a:t>This website is targeted at students, educators, and anyone interested in learning more about the planets and space exploration.</a:t>
            </a:r>
            <a:endParaRPr lang="en-IN" b="1" dirty="0">
              <a:solidFill>
                <a:schemeClr val="tx1"/>
              </a:solidFill>
              <a:latin typeface="Söhne"/>
            </a:endParaRPr>
          </a:p>
        </p:txBody>
      </p:sp>
    </p:spTree>
    <p:extLst>
      <p:ext uri="{BB962C8B-B14F-4D97-AF65-F5344CB8AC3E}">
        <p14:creationId xmlns:p14="http://schemas.microsoft.com/office/powerpoint/2010/main" val="226660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343E-513F-2B24-2659-B039214B416D}"/>
              </a:ext>
            </a:extLst>
          </p:cNvPr>
          <p:cNvSpPr>
            <a:spLocks noGrp="1"/>
          </p:cNvSpPr>
          <p:nvPr>
            <p:ph type="title"/>
          </p:nvPr>
        </p:nvSpPr>
        <p:spPr>
          <a:xfrm>
            <a:off x="838200" y="176214"/>
            <a:ext cx="10515600" cy="690562"/>
          </a:xfrm>
        </p:spPr>
        <p:txBody>
          <a:bodyPr>
            <a:normAutofit fontScale="90000"/>
          </a:bodyPr>
          <a:lstStyle/>
          <a:p>
            <a:pPr algn="ctr"/>
            <a:r>
              <a:rPr lang="en-IN" sz="4400" b="1" dirty="0">
                <a:solidFill>
                  <a:srgbClr val="C00000"/>
                </a:solidFill>
              </a:rPr>
              <a:t>TOPIC 3</a:t>
            </a:r>
          </a:p>
        </p:txBody>
      </p:sp>
      <p:sp>
        <p:nvSpPr>
          <p:cNvPr id="3" name="Text Placeholder 2">
            <a:extLst>
              <a:ext uri="{FF2B5EF4-FFF2-40B4-BE49-F238E27FC236}">
                <a16:creationId xmlns:a16="http://schemas.microsoft.com/office/drawing/2014/main" id="{6DF2AFEB-E772-07BD-C995-9B63F022CD9B}"/>
              </a:ext>
            </a:extLst>
          </p:cNvPr>
          <p:cNvSpPr>
            <a:spLocks noGrp="1"/>
          </p:cNvSpPr>
          <p:nvPr>
            <p:ph type="body" idx="1"/>
          </p:nvPr>
        </p:nvSpPr>
        <p:spPr>
          <a:xfrm>
            <a:off x="612775" y="1276350"/>
            <a:ext cx="10515600" cy="5267325"/>
          </a:xfrm>
        </p:spPr>
        <p:txBody>
          <a:bodyPr/>
          <a:lstStyle/>
          <a:p>
            <a:pPr marL="228600" indent="0"/>
            <a:r>
              <a:rPr lang="en-US" b="1" dirty="0">
                <a:solidFill>
                  <a:schemeClr val="tx1"/>
                </a:solidFill>
              </a:rPr>
              <a:t>List of features :</a:t>
            </a:r>
          </a:p>
          <a:p>
            <a:pPr marL="571500" indent="-342900">
              <a:buFont typeface="Arial" panose="020B0604020202020204" pitchFamily="34" charset="0"/>
              <a:buChar char="•"/>
            </a:pPr>
            <a:r>
              <a:rPr lang="en-US" b="1" dirty="0">
                <a:solidFill>
                  <a:schemeClr val="tx1"/>
                </a:solidFill>
              </a:rPr>
              <a:t>User registration and login</a:t>
            </a:r>
          </a:p>
          <a:p>
            <a:pPr marL="571500" indent="-342900">
              <a:buFont typeface="Arial" panose="020B0604020202020204" pitchFamily="34" charset="0"/>
              <a:buChar char="•"/>
            </a:pPr>
            <a:r>
              <a:rPr lang="en-IN" b="1" dirty="0">
                <a:solidFill>
                  <a:schemeClr val="tx1"/>
                </a:solidFill>
              </a:rPr>
              <a:t>comparison functionality</a:t>
            </a:r>
            <a:r>
              <a:rPr lang="en-US" b="1" dirty="0">
                <a:solidFill>
                  <a:schemeClr val="tx1"/>
                </a:solidFill>
              </a:rPr>
              <a:t>, which allows users to compare different planets side-by-side.</a:t>
            </a:r>
          </a:p>
          <a:p>
            <a:pPr marL="571500" indent="-342900">
              <a:buFont typeface="Arial" panose="020B0604020202020204" pitchFamily="34" charset="0"/>
              <a:buChar char="•"/>
            </a:pPr>
            <a:r>
              <a:rPr lang="en-US" b="1" dirty="0">
                <a:solidFill>
                  <a:schemeClr val="tx1"/>
                </a:solidFill>
              </a:rPr>
              <a:t>Search functionality and social sharing options.</a:t>
            </a:r>
          </a:p>
          <a:p>
            <a:pPr marL="571500" indent="-342900">
              <a:buFont typeface="Arial" panose="020B0604020202020204" pitchFamily="34" charset="0"/>
              <a:buChar char="•"/>
            </a:pPr>
            <a:r>
              <a:rPr lang="en-US" b="1" dirty="0">
                <a:solidFill>
                  <a:schemeClr val="tx1"/>
                </a:solidFill>
              </a:rPr>
              <a:t>educational resources like quizzes and games, and the latest research and discoveries about the planets.</a:t>
            </a:r>
          </a:p>
          <a:p>
            <a:pPr marL="571500" indent="-342900">
              <a:buFont typeface="Arial" panose="020B0604020202020204" pitchFamily="34" charset="0"/>
              <a:buChar char="•"/>
            </a:pPr>
            <a:r>
              <a:rPr lang="en-IN" b="1" dirty="0">
                <a:solidFill>
                  <a:schemeClr val="tx1"/>
                </a:solidFill>
              </a:rPr>
              <a:t>High-resolution images of planets.</a:t>
            </a:r>
          </a:p>
          <a:p>
            <a:pPr marL="571500" indent="-342900">
              <a:buFont typeface="Arial" panose="020B0604020202020204" pitchFamily="34" charset="0"/>
              <a:buChar char="•"/>
            </a:pPr>
            <a:endParaRPr lang="en-IN" b="1" dirty="0">
              <a:solidFill>
                <a:schemeClr val="tx1"/>
              </a:solidFill>
            </a:endParaRPr>
          </a:p>
        </p:txBody>
      </p:sp>
    </p:spTree>
    <p:extLst>
      <p:ext uri="{BB962C8B-B14F-4D97-AF65-F5344CB8AC3E}">
        <p14:creationId xmlns:p14="http://schemas.microsoft.com/office/powerpoint/2010/main" val="26363097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542</Words>
  <Application>Microsoft Office PowerPoint</Application>
  <PresentationFormat>Widescreen</PresentationFormat>
  <Paragraphs>98</Paragraphs>
  <Slides>11</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Söhne</vt:lpstr>
      <vt:lpstr>Office Theme</vt:lpstr>
      <vt:lpstr>3_Retrospect</vt:lpstr>
      <vt:lpstr>PowerPoint Presentation</vt:lpstr>
      <vt:lpstr>TOPIC  1</vt:lpstr>
      <vt:lpstr>TOPIC 1</vt:lpstr>
      <vt:lpstr>TOPIC 1</vt:lpstr>
      <vt:lpstr>TOPIC  2</vt:lpstr>
      <vt:lpstr>TOPIC 2</vt:lpstr>
      <vt:lpstr>TOPIC 2</vt:lpstr>
      <vt:lpstr>TOPIC  3</vt:lpstr>
      <vt:lpstr>TOPIC 3</vt:lpstr>
      <vt:lpstr>TOPIC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Poonam Pangarkar</dc:creator>
  <cp:lastModifiedBy>SIDDESH D</cp:lastModifiedBy>
  <cp:revision>67</cp:revision>
  <dcterms:created xsi:type="dcterms:W3CDTF">2022-07-21T10:07:11Z</dcterms:created>
  <dcterms:modified xsi:type="dcterms:W3CDTF">2023-01-15T13:54:16Z</dcterms:modified>
</cp:coreProperties>
</file>