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8"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ustom Layout">
    <p:bg>
      <p:bgPr>
        <a:solidFill>
          <a:schemeClr val="tx2"/>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0"/>
            <a:ext cx="12192000" cy="6858000"/>
          </a:xfrm>
          <a:custGeom>
            <a:avLst/>
            <a:gdLst>
              <a:gd name="connsiteX0" fmla="*/ 915131 w 12192000"/>
              <a:gd name="connsiteY0" fmla="*/ 838931 h 6858000"/>
              <a:gd name="connsiteX1" fmla="*/ 11276869 w 12192000"/>
              <a:gd name="connsiteY1" fmla="*/ 838931 h 6858000"/>
              <a:gd name="connsiteX2" fmla="*/ 11276869 w 12192000"/>
              <a:gd name="connsiteY2" fmla="*/ 5893657 h 6858000"/>
              <a:gd name="connsiteX3" fmla="*/ 915131 w 12192000"/>
              <a:gd name="connsiteY3" fmla="*/ 5893657 h 6858000"/>
              <a:gd name="connsiteX4" fmla="*/ 838200 w 12192000"/>
              <a:gd name="connsiteY4" fmla="*/ 762000 h 6858000"/>
              <a:gd name="connsiteX5" fmla="*/ 838200 w 12192000"/>
              <a:gd name="connsiteY5" fmla="*/ 5970588 h 6858000"/>
              <a:gd name="connsiteX6" fmla="*/ 11353800 w 12192000"/>
              <a:gd name="connsiteY6" fmla="*/ 5970588 h 6858000"/>
              <a:gd name="connsiteX7" fmla="*/ 11353800 w 12192000"/>
              <a:gd name="connsiteY7" fmla="*/ 762000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915131" y="838931"/>
                </a:moveTo>
                <a:lnTo>
                  <a:pt x="11276869" y="838931"/>
                </a:lnTo>
                <a:lnTo>
                  <a:pt x="11276869" y="5893657"/>
                </a:lnTo>
                <a:lnTo>
                  <a:pt x="915131" y="5893657"/>
                </a:lnTo>
                <a:close/>
                <a:moveTo>
                  <a:pt x="838200" y="762000"/>
                </a:moveTo>
                <a:lnTo>
                  <a:pt x="838200" y="5970588"/>
                </a:lnTo>
                <a:lnTo>
                  <a:pt x="11353800" y="5970588"/>
                </a:lnTo>
                <a:lnTo>
                  <a:pt x="11353800" y="762000"/>
                </a:lnTo>
                <a:close/>
                <a:moveTo>
                  <a:pt x="0" y="0"/>
                </a:moveTo>
                <a:lnTo>
                  <a:pt x="12192000" y="0"/>
                </a:lnTo>
                <a:lnTo>
                  <a:pt x="12192000" y="6858000"/>
                </a:lnTo>
                <a:lnTo>
                  <a:pt x="0" y="6858000"/>
                </a:lnTo>
                <a:close/>
              </a:path>
            </a:pathLst>
          </a:custGeom>
          <a:solidFill>
            <a:schemeClr val="bg1"/>
          </a:solidFill>
        </p:spPr>
        <p:txBody>
          <a:bodyPr wrap="square">
            <a:noAutofit/>
          </a:bodyPr>
          <a:lstStyle>
            <a:lvl1pPr>
              <a:defRPr b="0" i="0">
                <a:solidFill>
                  <a:schemeClr val="tx1"/>
                </a:solidFill>
              </a:defRPr>
            </a:lvl1pPr>
          </a:lstStyle>
          <a:p>
            <a:endParaRPr lang="en-US" dirty="0"/>
          </a:p>
        </p:txBody>
      </p:sp>
      <p:sp>
        <p:nvSpPr>
          <p:cNvPr id="2" name="Title 1"/>
          <p:cNvSpPr>
            <a:spLocks noGrp="1"/>
          </p:cNvSpPr>
          <p:nvPr>
            <p:ph type="title" hasCustomPrompt="1"/>
          </p:nvPr>
        </p:nvSpPr>
        <p:spPr>
          <a:xfrm>
            <a:off x="838200" y="2276475"/>
            <a:ext cx="10515600" cy="1325563"/>
          </a:xfrm>
        </p:spPr>
        <p:txBody>
          <a:bodyPr anchor="b">
            <a:normAutofit/>
          </a:bodyPr>
          <a:lstStyle>
            <a:lvl1pPr algn="ctr">
              <a:defRPr sz="5400">
                <a:solidFill>
                  <a:schemeClr val="tx2"/>
                </a:solidFill>
              </a:defRPr>
            </a:lvl1pPr>
          </a:lstStyle>
          <a:p>
            <a:r>
              <a:rPr lang="en-US" dirty="0"/>
              <a:t>Lorem Ipsum</a:t>
            </a:r>
            <a:endParaRPr lang="en-US" dirty="0"/>
          </a:p>
        </p:txBody>
      </p:sp>
      <p:sp>
        <p:nvSpPr>
          <p:cNvPr id="3" name="Date Placeholder 2"/>
          <p:cNvSpPr>
            <a:spLocks noGrp="1"/>
          </p:cNvSpPr>
          <p:nvPr>
            <p:ph type="dt" sz="half" idx="10"/>
          </p:nvPr>
        </p:nvSpPr>
        <p:spPr/>
        <p:txBody>
          <a:bodyPr/>
          <a:lstStyle/>
          <a:p>
            <a:fld id="{CC488FE3-79BF-DB4F-B648-6A8349C22FA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324480-4799-EE47-8D39-A19AEB828813}" type="slidenum">
              <a:rPr lang="en-US" smtClean="0"/>
            </a:fld>
            <a:endParaRPr lang="en-US"/>
          </a:p>
        </p:txBody>
      </p:sp>
      <p:sp>
        <p:nvSpPr>
          <p:cNvPr id="10" name="Text Placeholder 9"/>
          <p:cNvSpPr>
            <a:spLocks noGrp="1"/>
          </p:cNvSpPr>
          <p:nvPr>
            <p:ph type="body" sz="quarter" idx="15"/>
          </p:nvPr>
        </p:nvSpPr>
        <p:spPr>
          <a:xfrm>
            <a:off x="838200" y="3602038"/>
            <a:ext cx="10515600" cy="1655762"/>
          </a:xfrm>
        </p:spPr>
        <p:txBody>
          <a:bodyPr/>
          <a:lstStyle>
            <a:lvl1pPr marL="0" indent="0" algn="ctr">
              <a:buNone/>
              <a:defRPr>
                <a:solidFill>
                  <a:schemeClr val="tx2"/>
                </a:solidFill>
              </a:defRPr>
            </a:lvl1pPr>
            <a:lvl2pPr marL="457200" indent="0" algn="ctr">
              <a:buNone/>
              <a:defRPr>
                <a:solidFill>
                  <a:schemeClr val="bg2"/>
                </a:solidFill>
              </a:defRPr>
            </a:lvl2pPr>
            <a:lvl3pPr marL="914400" indent="0" algn="ctr">
              <a:buNone/>
              <a:defRPr>
                <a:solidFill>
                  <a:schemeClr val="bg2"/>
                </a:solidFill>
              </a:defRPr>
            </a:lvl3pPr>
            <a:lvl4pPr marL="1371600" indent="0" algn="ctr">
              <a:buNone/>
              <a:defRPr>
                <a:solidFill>
                  <a:schemeClr val="bg2"/>
                </a:solidFill>
              </a:defRPr>
            </a:lvl4pPr>
            <a:lvl5pPr marL="1828800" indent="0" algn="ctr">
              <a:buNone/>
              <a:defRPr>
                <a:solidFill>
                  <a:schemeClr val="bg2"/>
                </a:solidFill>
              </a:defRPr>
            </a:lvl5pPr>
          </a:lstStyle>
          <a:p>
            <a:pPr lvl="0"/>
            <a:r>
              <a:rPr lang="en-US" dirty="0"/>
              <a:t>Click to edit Master text styles</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5"/>
          <p:cNvPicPr>
            <a:picLocks noGrp="1" noChangeAspect="1"/>
          </p:cNvPicPr>
          <p:nvPr>
            <p:ph type="pic" sz="quarter" idx="13"/>
          </p:nvPr>
        </p:nvPicPr>
        <p:blipFill>
          <a:blip r:embed="rId1">
            <a:alphaModFix amt="19000"/>
            <a:extLst>
              <a:ext uri="{BEBA8EAE-BF5A-486C-A8C5-ECC9F3942E4B}">
                <a14:imgProps xmlns:a14="http://schemas.microsoft.com/office/drawing/2010/main">
                  <a14:imgLayer r:embed="rId2">
                    <a14:imgEffect>
                      <a14:brightnessContrast contrast="-3000"/>
                    </a14:imgEffect>
                  </a14:imgLayer>
                </a14:imgProps>
              </a:ext>
            </a:extLst>
          </a:blip>
          <a:srcRect t="7845" b="7845"/>
          <a:stretch>
            <a:fillRect/>
          </a:stretch>
        </p:blipFill>
        <p:spPr/>
      </p:pic>
      <p:sp>
        <p:nvSpPr>
          <p:cNvPr id="4" name="Title 3"/>
          <p:cNvSpPr>
            <a:spLocks noGrp="1"/>
          </p:cNvSpPr>
          <p:nvPr>
            <p:ph type="title"/>
          </p:nvPr>
        </p:nvSpPr>
        <p:spPr/>
        <p:txBody>
          <a:bodyPr/>
          <a:lstStyle/>
          <a:p>
            <a:r>
              <a:rPr lang="en-IN" altLang="en-US" dirty="0">
                <a:solidFill>
                  <a:schemeClr val="accent1"/>
                </a:solidFill>
              </a:rPr>
              <a:t>Terrain Recognition</a:t>
            </a:r>
            <a:endParaRPr lang="en-IN" altLang="en-US" dirty="0">
              <a:solidFill>
                <a:schemeClr val="accent1"/>
              </a:solidFill>
            </a:endParaRPr>
          </a:p>
        </p:txBody>
      </p:sp>
      <p:sp>
        <p:nvSpPr>
          <p:cNvPr id="5" name="Subtitle 4"/>
          <p:cNvSpPr>
            <a:spLocks noGrp="1"/>
          </p:cNvSpPr>
          <p:nvPr>
            <p:ph type="subTitle" idx="15"/>
          </p:nvPr>
        </p:nvSpPr>
        <p:spPr>
          <a:xfrm>
            <a:off x="838200" y="3602037"/>
            <a:ext cx="10515600" cy="2276475"/>
          </a:xfrm>
        </p:spPr>
        <p:txBody>
          <a:bodyPr>
            <a:normAutofit lnSpcReduction="20000"/>
          </a:bodyPr>
          <a:lstStyle/>
          <a:p>
            <a:pPr algn="l"/>
            <a:r>
              <a:rPr lang="en-US" dirty="0"/>
              <a:t> </a:t>
            </a:r>
            <a:r>
              <a:rPr lang="en-IN" altLang="en-US" dirty="0"/>
              <a:t>  </a:t>
            </a:r>
            <a:r>
              <a:rPr lang="en-US" sz="2000" dirty="0"/>
              <a:t>NAME :</a:t>
            </a:r>
            <a:r>
              <a:rPr lang="en-IN" altLang="en-US" sz="2000" dirty="0"/>
              <a:t>Kapil</a:t>
            </a:r>
            <a:endParaRPr lang="en-US" sz="2000" dirty="0"/>
          </a:p>
          <a:p>
            <a:pPr algn="l"/>
            <a:r>
              <a:rPr lang="en-US" sz="2000" dirty="0"/>
              <a:t> </a:t>
            </a:r>
            <a:r>
              <a:rPr lang="en-IN" altLang="en-US" sz="2000" dirty="0"/>
              <a:t>   </a:t>
            </a:r>
            <a:r>
              <a:rPr lang="en-US" sz="2000" dirty="0"/>
              <a:t>REG NO :</a:t>
            </a:r>
            <a:endParaRPr lang="en-US" sz="2000" dirty="0"/>
          </a:p>
          <a:p>
            <a:pPr algn="l"/>
            <a:r>
              <a:rPr lang="en-US" sz="2000" dirty="0"/>
              <a:t>    SECTION :</a:t>
            </a:r>
            <a:r>
              <a:rPr lang="en-IN" altLang="en-US" sz="2000" dirty="0"/>
              <a:t>12013224</a:t>
            </a:r>
            <a:endParaRPr lang="en-US" sz="2000" dirty="0"/>
          </a:p>
          <a:p>
            <a:pPr algn="ctr"/>
            <a:r>
              <a:rPr lang="en-US" sz="2000" dirty="0"/>
              <a:t>  </a:t>
            </a:r>
            <a:r>
              <a:rPr lang="en-IN" altLang="en-US" sz="2000" dirty="0"/>
              <a:t> </a:t>
            </a:r>
            <a:r>
              <a:rPr lang="en-US" sz="2000" dirty="0"/>
              <a:t>COURSE NAME : CSE 441 (INDUSTRY INTERNSHIP PROJECT)/ CSE 448 (INDUSTRY CO–OP  PROJECT-II )</a:t>
            </a:r>
            <a:endParaRPr lang="en-US" sz="2000" dirty="0"/>
          </a:p>
          <a:p>
            <a:pPr algn="l"/>
            <a:r>
              <a:rPr lang="en-US" sz="2000" dirty="0"/>
              <a:t>   </a:t>
            </a:r>
            <a:r>
              <a:rPr lang="en-IN" altLang="en-US" sz="2000" dirty="0"/>
              <a:t> </a:t>
            </a:r>
            <a:r>
              <a:rPr lang="en-US" sz="2000" dirty="0"/>
              <a:t>MENTOR NAME : </a:t>
            </a:r>
            <a:r>
              <a:rPr lang="en-IN" altLang="en-US" sz="2000" dirty="0"/>
              <a:t>Abhinaya </a:t>
            </a:r>
            <a:endParaRPr lang="en-IN" altLang="en-US" sz="2000" dirty="0"/>
          </a:p>
        </p:txBody>
      </p:sp>
      <p:pic>
        <p:nvPicPr>
          <p:cNvPr id="3" name="Picture 2"/>
          <p:cNvPicPr>
            <a:picLocks noChangeAspect="1"/>
          </p:cNvPicPr>
          <p:nvPr/>
        </p:nvPicPr>
        <p:blipFill>
          <a:blip r:embed="rId3"/>
          <a:stretch>
            <a:fillRect/>
          </a:stretch>
        </p:blipFill>
        <p:spPr>
          <a:xfrm>
            <a:off x="4924425" y="1241424"/>
            <a:ext cx="2343150" cy="1438275"/>
          </a:xfrm>
          <a:prstGeom prst="rect">
            <a:avLst/>
          </a:prstGeom>
        </p:spPr>
      </p:pic>
      <p:sp>
        <p:nvSpPr>
          <p:cNvPr id="6" name="TextBox 5"/>
          <p:cNvSpPr txBox="1"/>
          <p:nvPr/>
        </p:nvSpPr>
        <p:spPr>
          <a:xfrm>
            <a:off x="10761330" y="268941"/>
            <a:ext cx="1202124" cy="400110"/>
          </a:xfrm>
          <a:prstGeom prst="rect">
            <a:avLst/>
          </a:prstGeom>
          <a:noFill/>
        </p:spPr>
        <p:txBody>
          <a:bodyPr wrap="none" rtlCol="0">
            <a:spAutoFit/>
          </a:bodyPr>
          <a:lstStyle/>
          <a:p>
            <a:r>
              <a:rPr lang="en-US" sz="2000" dirty="0" err="1">
                <a:solidFill>
                  <a:srgbClr val="FF0000"/>
                </a:solidFill>
                <a:latin typeface="Arial Black" panose="020B0A04020102020204" pitchFamily="34" charset="0"/>
              </a:rPr>
              <a:t>upGrad</a:t>
            </a:r>
            <a:endParaRPr lang="en-US" sz="2000" dirty="0">
              <a:solidFill>
                <a:srgbClr val="FF0000"/>
              </a:solidFill>
              <a:latin typeface="Arial Black" panose="020B0A040201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5"/>
          <p:cNvPicPr>
            <a:picLocks noGrp="1" noChangeAspect="1"/>
          </p:cNvPicPr>
          <p:nvPr>
            <p:ph type="pic" sz="quarter" idx="13"/>
          </p:nvPr>
        </p:nvPicPr>
        <p:blipFill>
          <a:blip r:embed="rId1">
            <a:alphaModFix amt="19000"/>
            <a:extLst>
              <a:ext uri="{BEBA8EAE-BF5A-486C-A8C5-ECC9F3942E4B}">
                <a14:imgProps xmlns:a14="http://schemas.microsoft.com/office/drawing/2010/main">
                  <a14:imgLayer r:embed="rId2">
                    <a14:imgEffect>
                      <a14:brightnessContrast contrast="-3000"/>
                    </a14:imgEffect>
                  </a14:imgLayer>
                </a14:imgProps>
              </a:ext>
            </a:extLst>
          </a:blip>
          <a:srcRect t="7845" b="7845"/>
          <a:stretch>
            <a:fillRect/>
          </a:stretch>
        </p:blipFill>
        <p:spPr/>
      </p:pic>
      <p:sp>
        <p:nvSpPr>
          <p:cNvPr id="4" name="Title 3"/>
          <p:cNvSpPr>
            <a:spLocks noGrp="1"/>
          </p:cNvSpPr>
          <p:nvPr>
            <p:ph type="title"/>
          </p:nvPr>
        </p:nvSpPr>
        <p:spPr>
          <a:xfrm>
            <a:off x="838200" y="676275"/>
            <a:ext cx="10515600" cy="1325563"/>
          </a:xfrm>
        </p:spPr>
        <p:txBody>
          <a:bodyPr>
            <a:normAutofit/>
          </a:bodyPr>
          <a:lstStyle/>
          <a:p>
            <a:r>
              <a:rPr lang="en-IN" altLang="en-US" sz="3600" b="1" dirty="0">
                <a:solidFill>
                  <a:schemeClr val="accent1"/>
                </a:solidFill>
              </a:rPr>
              <a:t>I</a:t>
            </a:r>
            <a:r>
              <a:rPr lang="en-US" sz="3600" b="1" dirty="0">
                <a:solidFill>
                  <a:schemeClr val="accent1"/>
                </a:solidFill>
              </a:rPr>
              <a:t>ntroduction</a:t>
            </a:r>
            <a:endParaRPr lang="en-US" sz="3600" b="1" dirty="0">
              <a:solidFill>
                <a:schemeClr val="accent1"/>
              </a:solidFill>
            </a:endParaRPr>
          </a:p>
        </p:txBody>
      </p:sp>
      <p:sp>
        <p:nvSpPr>
          <p:cNvPr id="5" name="Subtitle 4"/>
          <p:cNvSpPr>
            <a:spLocks noGrp="1"/>
          </p:cNvSpPr>
          <p:nvPr>
            <p:ph type="subTitle" idx="15"/>
          </p:nvPr>
        </p:nvSpPr>
        <p:spPr>
          <a:xfrm>
            <a:off x="838200" y="2414588"/>
            <a:ext cx="10515600" cy="2843212"/>
          </a:xfrm>
        </p:spPr>
        <p:txBody>
          <a:bodyPr>
            <a:normAutofit/>
          </a:bodyPr>
          <a:lstStyle/>
          <a:p>
            <a:r>
              <a:rPr lang="en-IN" altLang="en-US" sz="2400" b="1" dirty="0"/>
              <a:t>Terrain Recognition Using Deep Learning</a:t>
            </a:r>
            <a:r>
              <a:rPr lang="en-IN" altLang="en-US" sz="2000" dirty="0"/>
              <a:t> </a:t>
            </a:r>
            <a:endParaRPr lang="en-IN" altLang="en-US" sz="2000" dirty="0"/>
          </a:p>
          <a:p>
            <a:r>
              <a:rPr lang="en-IN" altLang="en-US" sz="2000" dirty="0"/>
              <a:t>Terrain recognition through deep learning has revolutionized our ability to interpret and understand diverse landscapes. Leveraging advanced neural networks, this cutting-edge technology enables automated identification and classification of terrains, ranging from rugged mountainous regions to expansive plains. By extracting intricate patterns and features from vast datasets, deep learning algorithms enhance our capacity to navigate, plan, and make informed decisions in a variety of applications, including autonomous vehicles, environmental monitoring, and disaster response.</a:t>
            </a:r>
            <a:endParaRPr lang="en-IN" altLang="en-US" sz="2000" dirty="0"/>
          </a:p>
        </p:txBody>
      </p:sp>
      <p:pic>
        <p:nvPicPr>
          <p:cNvPr id="3" name="Picture 2"/>
          <p:cNvPicPr>
            <a:picLocks noChangeAspect="1"/>
          </p:cNvPicPr>
          <p:nvPr/>
        </p:nvPicPr>
        <p:blipFill>
          <a:blip r:embed="rId3"/>
          <a:stretch>
            <a:fillRect/>
          </a:stretch>
        </p:blipFill>
        <p:spPr>
          <a:xfrm>
            <a:off x="10629901" y="-33375"/>
            <a:ext cx="1381124" cy="847763"/>
          </a:xfrm>
          <a:prstGeom prst="rect">
            <a:avLst/>
          </a:prstGeom>
        </p:spPr>
      </p:pic>
      <p:sp>
        <p:nvSpPr>
          <p:cNvPr id="2" name="Rectangle 1"/>
          <p:cNvSpPr/>
          <p:nvPr/>
        </p:nvSpPr>
        <p:spPr>
          <a:xfrm>
            <a:off x="288626" y="205840"/>
            <a:ext cx="1099147" cy="369332"/>
          </a:xfrm>
          <a:prstGeom prst="rect">
            <a:avLst/>
          </a:prstGeom>
        </p:spPr>
        <p:txBody>
          <a:bodyPr wrap="none">
            <a:spAutoFit/>
          </a:bodyPr>
          <a:lstStyle/>
          <a:p>
            <a:r>
              <a:rPr lang="en-US" dirty="0" err="1">
                <a:solidFill>
                  <a:srgbClr val="FF0000"/>
                </a:solidFill>
                <a:latin typeface="Arial Black" panose="020B0A04020102020204" pitchFamily="34" charset="0"/>
              </a:rPr>
              <a:t>upGrad</a:t>
            </a:r>
            <a:endParaRPr lang="en-US" dirty="0">
              <a:solidFill>
                <a:srgbClr val="FF0000"/>
              </a:solidFill>
              <a:latin typeface="Arial Black" panose="020B0A040201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5"/>
          <p:cNvPicPr>
            <a:picLocks noGrp="1" noChangeAspect="1"/>
          </p:cNvPicPr>
          <p:nvPr>
            <p:ph type="pic" sz="quarter" idx="13"/>
          </p:nvPr>
        </p:nvPicPr>
        <p:blipFill>
          <a:blip r:embed="rId1">
            <a:alphaModFix amt="19000"/>
            <a:extLst>
              <a:ext uri="{BEBA8EAE-BF5A-486C-A8C5-ECC9F3942E4B}">
                <a14:imgProps xmlns:a14="http://schemas.microsoft.com/office/drawing/2010/main">
                  <a14:imgLayer r:embed="rId2">
                    <a14:imgEffect>
                      <a14:brightnessContrast contrast="-3000"/>
                    </a14:imgEffect>
                  </a14:imgLayer>
                </a14:imgProps>
              </a:ext>
            </a:extLst>
          </a:blip>
          <a:srcRect t="7845" b="7845"/>
          <a:stretch>
            <a:fillRect/>
          </a:stretch>
        </p:blipFill>
        <p:spPr/>
      </p:pic>
      <p:sp>
        <p:nvSpPr>
          <p:cNvPr id="4" name="Title 3"/>
          <p:cNvSpPr>
            <a:spLocks noGrp="1"/>
          </p:cNvSpPr>
          <p:nvPr>
            <p:ph type="title"/>
          </p:nvPr>
        </p:nvSpPr>
        <p:spPr>
          <a:xfrm>
            <a:off x="838200" y="676275"/>
            <a:ext cx="10515600" cy="1325563"/>
          </a:xfrm>
        </p:spPr>
        <p:txBody>
          <a:bodyPr>
            <a:normAutofit/>
          </a:bodyPr>
          <a:lstStyle/>
          <a:p>
            <a:r>
              <a:rPr lang="en-US" sz="3600" b="1" dirty="0">
                <a:solidFill>
                  <a:schemeClr val="accent1"/>
                </a:solidFill>
              </a:rPr>
              <a:t>A</a:t>
            </a:r>
            <a:r>
              <a:rPr lang="en-IN" altLang="en-US" sz="3600" b="1" dirty="0">
                <a:solidFill>
                  <a:schemeClr val="accent1"/>
                </a:solidFill>
              </a:rPr>
              <a:t>bout</a:t>
            </a:r>
            <a:r>
              <a:rPr lang="en-US" sz="3600" b="1" dirty="0">
                <a:solidFill>
                  <a:schemeClr val="accent1"/>
                </a:solidFill>
              </a:rPr>
              <a:t> T</a:t>
            </a:r>
            <a:r>
              <a:rPr lang="en-IN" altLang="en-US" sz="3600" b="1" dirty="0">
                <a:solidFill>
                  <a:schemeClr val="accent1"/>
                </a:solidFill>
              </a:rPr>
              <a:t>he</a:t>
            </a:r>
            <a:r>
              <a:rPr lang="en-US" sz="3600" b="1" dirty="0">
                <a:solidFill>
                  <a:schemeClr val="accent1"/>
                </a:solidFill>
              </a:rPr>
              <a:t> P</a:t>
            </a:r>
            <a:r>
              <a:rPr lang="en-IN" altLang="en-US" sz="3600" b="1" dirty="0">
                <a:solidFill>
                  <a:schemeClr val="accent1"/>
                </a:solidFill>
              </a:rPr>
              <a:t>roject</a:t>
            </a:r>
            <a:endParaRPr lang="en-IN" altLang="en-US" sz="3600" b="1" dirty="0">
              <a:solidFill>
                <a:schemeClr val="accent1"/>
              </a:solidFill>
            </a:endParaRPr>
          </a:p>
        </p:txBody>
      </p:sp>
      <p:sp>
        <p:nvSpPr>
          <p:cNvPr id="5" name="Subtitle 4"/>
          <p:cNvSpPr>
            <a:spLocks noGrp="1"/>
          </p:cNvSpPr>
          <p:nvPr>
            <p:ph type="subTitle" idx="15"/>
          </p:nvPr>
        </p:nvSpPr>
        <p:spPr>
          <a:xfrm>
            <a:off x="838200" y="2414588"/>
            <a:ext cx="10515600" cy="2843212"/>
          </a:xfrm>
        </p:spPr>
        <p:txBody>
          <a:bodyPr>
            <a:normAutofit/>
          </a:bodyPr>
          <a:lstStyle/>
          <a:p>
            <a:r>
              <a:rPr lang="en-IN" altLang="en-US" sz="2000" b="1" dirty="0"/>
              <a:t>Objective:</a:t>
            </a:r>
            <a:endParaRPr lang="en-IN" altLang="en-US" sz="2000" dirty="0"/>
          </a:p>
          <a:p>
            <a:r>
              <a:rPr lang="en-IN" altLang="en-US" sz="2000" dirty="0"/>
              <a:t>T</a:t>
            </a:r>
            <a:r>
              <a:rPr lang="en-US" sz="2000" dirty="0"/>
              <a:t>errain recognition using deep learning is to develop robust algorithms that can accurately identify and classify diverse landscapes, facilitating improved navigation and decision-making across various applications.</a:t>
            </a:r>
            <a:r>
              <a:rPr lang="en-IN" altLang="en-US" sz="2000" dirty="0"/>
              <a:t>Such as Google Earth and in space projects.</a:t>
            </a:r>
            <a:endParaRPr lang="en-IN" altLang="en-US" sz="2000" dirty="0"/>
          </a:p>
          <a:p>
            <a:r>
              <a:rPr lang="en-IN" altLang="en-US" sz="2000" b="1" dirty="0"/>
              <a:t>Dataset:</a:t>
            </a:r>
            <a:endParaRPr lang="en-IN" altLang="en-US" sz="2000" dirty="0"/>
          </a:p>
          <a:p>
            <a:r>
              <a:rPr lang="en-IN" altLang="en-US" sz="2000" dirty="0"/>
              <a:t>Dataset used here is collected from google earth by taking screenshots of different terrains of different arear and regions.</a:t>
            </a:r>
            <a:endParaRPr lang="en-US" sz="2000" dirty="0"/>
          </a:p>
          <a:p>
            <a:endParaRPr lang="en-US" sz="2000" dirty="0"/>
          </a:p>
          <a:p>
            <a:endParaRPr lang="en-US" sz="2000" dirty="0"/>
          </a:p>
        </p:txBody>
      </p:sp>
      <p:pic>
        <p:nvPicPr>
          <p:cNvPr id="3" name="Picture 2"/>
          <p:cNvPicPr>
            <a:picLocks noChangeAspect="1"/>
          </p:cNvPicPr>
          <p:nvPr/>
        </p:nvPicPr>
        <p:blipFill>
          <a:blip r:embed="rId3"/>
          <a:stretch>
            <a:fillRect/>
          </a:stretch>
        </p:blipFill>
        <p:spPr>
          <a:xfrm>
            <a:off x="10629901" y="-33375"/>
            <a:ext cx="1381124" cy="847763"/>
          </a:xfrm>
          <a:prstGeom prst="rect">
            <a:avLst/>
          </a:prstGeom>
        </p:spPr>
      </p:pic>
      <p:sp>
        <p:nvSpPr>
          <p:cNvPr id="2" name="Rectangle 1"/>
          <p:cNvSpPr/>
          <p:nvPr/>
        </p:nvSpPr>
        <p:spPr>
          <a:xfrm>
            <a:off x="288626" y="263525"/>
            <a:ext cx="1099147" cy="369332"/>
          </a:xfrm>
          <a:prstGeom prst="rect">
            <a:avLst/>
          </a:prstGeom>
        </p:spPr>
        <p:txBody>
          <a:bodyPr wrap="none">
            <a:spAutoFit/>
          </a:bodyPr>
          <a:lstStyle/>
          <a:p>
            <a:r>
              <a:rPr lang="en-US" dirty="0" err="1">
                <a:solidFill>
                  <a:srgbClr val="FF0000"/>
                </a:solidFill>
                <a:latin typeface="Arial Black" panose="020B0A04020102020204" pitchFamily="34" charset="0"/>
              </a:rPr>
              <a:t>upGrad</a:t>
            </a:r>
            <a:endParaRPr lang="en-US" dirty="0">
              <a:solidFill>
                <a:srgbClr val="FF0000"/>
              </a:solidFill>
              <a:latin typeface="Arial Black" panose="020B0A040201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5"/>
          <p:cNvPicPr>
            <a:picLocks noGrp="1" noChangeAspect="1"/>
          </p:cNvPicPr>
          <p:nvPr>
            <p:ph type="pic" sz="quarter" idx="13"/>
          </p:nvPr>
        </p:nvPicPr>
        <p:blipFill>
          <a:blip r:embed="rId1">
            <a:alphaModFix amt="19000"/>
            <a:extLst>
              <a:ext uri="{BEBA8EAE-BF5A-486C-A8C5-ECC9F3942E4B}">
                <a14:imgProps xmlns:a14="http://schemas.microsoft.com/office/drawing/2010/main">
                  <a14:imgLayer r:embed="rId2">
                    <a14:imgEffect>
                      <a14:brightnessContrast contrast="-3000"/>
                    </a14:imgEffect>
                  </a14:imgLayer>
                </a14:imgProps>
              </a:ext>
            </a:extLst>
          </a:blip>
          <a:srcRect t="7845" b="7845"/>
          <a:stretch>
            <a:fillRect/>
          </a:stretch>
        </p:blipFill>
        <p:spPr/>
      </p:pic>
      <p:sp>
        <p:nvSpPr>
          <p:cNvPr id="4" name="Title 3"/>
          <p:cNvSpPr>
            <a:spLocks noGrp="1"/>
          </p:cNvSpPr>
          <p:nvPr>
            <p:ph type="title"/>
          </p:nvPr>
        </p:nvSpPr>
        <p:spPr>
          <a:xfrm>
            <a:off x="838200" y="676275"/>
            <a:ext cx="10515600" cy="1325563"/>
          </a:xfrm>
        </p:spPr>
        <p:txBody>
          <a:bodyPr>
            <a:normAutofit/>
          </a:bodyPr>
          <a:lstStyle/>
          <a:p>
            <a:r>
              <a:rPr lang="en-IN" altLang="en-US" sz="3600" b="1" dirty="0" err="1">
                <a:solidFill>
                  <a:schemeClr val="accent1"/>
                </a:solidFill>
              </a:rPr>
              <a:t>Da</a:t>
            </a:r>
            <a:r>
              <a:rPr lang="en-US" sz="3600" b="1" dirty="0" err="1">
                <a:solidFill>
                  <a:schemeClr val="accent1"/>
                </a:solidFill>
              </a:rPr>
              <a:t>ta</a:t>
            </a:r>
            <a:r>
              <a:rPr lang="en-US" sz="3600" b="1" dirty="0">
                <a:solidFill>
                  <a:schemeClr val="accent1"/>
                </a:solidFill>
              </a:rPr>
              <a:t> P</a:t>
            </a:r>
            <a:r>
              <a:rPr lang="en-IN" altLang="en-US" sz="3600" b="1" dirty="0">
                <a:solidFill>
                  <a:schemeClr val="accent1"/>
                </a:solidFill>
              </a:rPr>
              <a:t>reparation</a:t>
            </a:r>
            <a:endParaRPr lang="en-IN" altLang="en-US" sz="3600" b="1" dirty="0">
              <a:solidFill>
                <a:schemeClr val="accent1"/>
              </a:solidFill>
            </a:endParaRPr>
          </a:p>
        </p:txBody>
      </p:sp>
      <p:sp>
        <p:nvSpPr>
          <p:cNvPr id="5" name="Subtitle 4"/>
          <p:cNvSpPr>
            <a:spLocks noGrp="1"/>
          </p:cNvSpPr>
          <p:nvPr>
            <p:ph type="subTitle" idx="15"/>
          </p:nvPr>
        </p:nvSpPr>
        <p:spPr>
          <a:xfrm>
            <a:off x="838200" y="2414588"/>
            <a:ext cx="10515600" cy="2843212"/>
          </a:xfrm>
        </p:spPr>
        <p:txBody>
          <a:bodyPr>
            <a:normAutofit/>
          </a:bodyPr>
          <a:lstStyle/>
          <a:p>
            <a:r>
              <a:rPr lang="en-IN" altLang="en-US" sz="2000" b="1" dirty="0"/>
              <a:t>Data Collection and Data Perparation:</a:t>
            </a:r>
            <a:endParaRPr lang="en-IN" altLang="en-US" sz="2000" dirty="0"/>
          </a:p>
          <a:p>
            <a:r>
              <a:rPr lang="en-IN" altLang="en-US" sz="2000" dirty="0"/>
              <a:t>Data has been collected manually and has been stored under 3 major catagories ( train, step, validation). And each catagory contain 4 sub catagories (Grassy, Marshy, Rocky, Sandy).</a:t>
            </a:r>
            <a:endParaRPr lang="en-IN" altLang="en-US" sz="2000" dirty="0"/>
          </a:p>
          <a:p>
            <a:endParaRPr lang="en-IN" altLang="en-US" sz="2000" dirty="0"/>
          </a:p>
        </p:txBody>
      </p:sp>
      <p:pic>
        <p:nvPicPr>
          <p:cNvPr id="3" name="Picture 2"/>
          <p:cNvPicPr>
            <a:picLocks noChangeAspect="1"/>
          </p:cNvPicPr>
          <p:nvPr/>
        </p:nvPicPr>
        <p:blipFill>
          <a:blip r:embed="rId3"/>
          <a:stretch>
            <a:fillRect/>
          </a:stretch>
        </p:blipFill>
        <p:spPr>
          <a:xfrm>
            <a:off x="10629901" y="-33375"/>
            <a:ext cx="1381124" cy="847763"/>
          </a:xfrm>
          <a:prstGeom prst="rect">
            <a:avLst/>
          </a:prstGeom>
        </p:spPr>
      </p:pic>
      <p:sp>
        <p:nvSpPr>
          <p:cNvPr id="2" name="Rectangle 1"/>
          <p:cNvSpPr/>
          <p:nvPr/>
        </p:nvSpPr>
        <p:spPr>
          <a:xfrm>
            <a:off x="418614" y="205840"/>
            <a:ext cx="1099147" cy="369332"/>
          </a:xfrm>
          <a:prstGeom prst="rect">
            <a:avLst/>
          </a:prstGeom>
        </p:spPr>
        <p:txBody>
          <a:bodyPr wrap="none">
            <a:spAutoFit/>
          </a:bodyPr>
          <a:lstStyle/>
          <a:p>
            <a:r>
              <a:rPr lang="en-US" dirty="0" err="1">
                <a:solidFill>
                  <a:srgbClr val="FF0000"/>
                </a:solidFill>
                <a:latin typeface="Arial Black" panose="020B0A04020102020204" pitchFamily="34" charset="0"/>
              </a:rPr>
              <a:t>upGrad</a:t>
            </a:r>
            <a:endParaRPr lang="en-US" dirty="0">
              <a:solidFill>
                <a:srgbClr val="FF0000"/>
              </a:solidFill>
              <a:latin typeface="Arial Black" panose="020B0A040201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5"/>
          <p:cNvPicPr>
            <a:picLocks noGrp="1" noChangeAspect="1"/>
          </p:cNvPicPr>
          <p:nvPr>
            <p:ph type="pic" sz="quarter" idx="13"/>
          </p:nvPr>
        </p:nvPicPr>
        <p:blipFill>
          <a:blip r:embed="rId1">
            <a:alphaModFix amt="19000"/>
            <a:extLst>
              <a:ext uri="{BEBA8EAE-BF5A-486C-A8C5-ECC9F3942E4B}">
                <a14:imgProps xmlns:a14="http://schemas.microsoft.com/office/drawing/2010/main">
                  <a14:imgLayer r:embed="rId2">
                    <a14:imgEffect>
                      <a14:brightnessContrast contrast="-3000"/>
                    </a14:imgEffect>
                  </a14:imgLayer>
                </a14:imgProps>
              </a:ext>
            </a:extLst>
          </a:blip>
          <a:srcRect t="7845" b="7845"/>
          <a:stretch>
            <a:fillRect/>
          </a:stretch>
        </p:blipFill>
        <p:spPr/>
      </p:pic>
      <p:sp>
        <p:nvSpPr>
          <p:cNvPr id="4" name="Title 3"/>
          <p:cNvSpPr>
            <a:spLocks noGrp="1"/>
          </p:cNvSpPr>
          <p:nvPr>
            <p:ph type="title"/>
          </p:nvPr>
        </p:nvSpPr>
        <p:spPr>
          <a:xfrm>
            <a:off x="838200" y="676275"/>
            <a:ext cx="10515600" cy="1325563"/>
          </a:xfrm>
        </p:spPr>
        <p:txBody>
          <a:bodyPr>
            <a:normAutofit/>
          </a:bodyPr>
          <a:lstStyle/>
          <a:p>
            <a:r>
              <a:rPr lang="en-IN" altLang="en-US" sz="3600" b="1" dirty="0">
                <a:solidFill>
                  <a:schemeClr val="accent1"/>
                </a:solidFill>
              </a:rPr>
              <a:t>Libraries Used</a:t>
            </a:r>
            <a:endParaRPr lang="en-IN" altLang="en-US" sz="3600" b="1" dirty="0">
              <a:solidFill>
                <a:schemeClr val="accent1"/>
              </a:solidFill>
            </a:endParaRPr>
          </a:p>
        </p:txBody>
      </p:sp>
      <p:sp>
        <p:nvSpPr>
          <p:cNvPr id="5" name="Subtitle 4"/>
          <p:cNvSpPr>
            <a:spLocks noGrp="1"/>
          </p:cNvSpPr>
          <p:nvPr>
            <p:ph type="subTitle" idx="15"/>
          </p:nvPr>
        </p:nvSpPr>
        <p:spPr>
          <a:xfrm>
            <a:off x="838200" y="2007235"/>
            <a:ext cx="10515600" cy="2843212"/>
          </a:xfrm>
        </p:spPr>
        <p:txBody>
          <a:bodyPr>
            <a:normAutofit fontScale="90000" lnSpcReduction="20000"/>
          </a:bodyPr>
          <a:lstStyle/>
          <a:p>
            <a:pPr marL="342900" indent="-342900" algn="ctr">
              <a:lnSpc>
                <a:spcPct val="100000"/>
              </a:lnSpc>
              <a:buFont typeface="Arial" panose="020B0604020202020204" pitchFamily="34" charset="0"/>
              <a:buChar char="•"/>
            </a:pPr>
            <a:r>
              <a:rPr lang="en-IN" altLang="en-US" sz="2000" dirty="0">
                <a:sym typeface="+mn-ea"/>
              </a:rPr>
              <a:t>Numpy</a:t>
            </a:r>
            <a:endParaRPr lang="en-IN" altLang="en-US" sz="2000" dirty="0"/>
          </a:p>
          <a:p>
            <a:pPr marL="342900" indent="-342900" algn="ctr">
              <a:lnSpc>
                <a:spcPct val="100000"/>
              </a:lnSpc>
              <a:buFont typeface="Arial" panose="020B0604020202020204" pitchFamily="34" charset="0"/>
              <a:buChar char="•"/>
            </a:pPr>
            <a:r>
              <a:rPr lang="en-IN" altLang="en-US" sz="2000" dirty="0">
                <a:sym typeface="+mn-ea"/>
              </a:rPr>
              <a:t>Pandas</a:t>
            </a:r>
            <a:endParaRPr lang="en-IN" altLang="en-US" sz="2000" dirty="0"/>
          </a:p>
          <a:p>
            <a:pPr marL="342900" indent="-342900" algn="ctr">
              <a:lnSpc>
                <a:spcPct val="100000"/>
              </a:lnSpc>
              <a:buFont typeface="Arial" panose="020B0604020202020204" pitchFamily="34" charset="0"/>
              <a:buChar char="•"/>
            </a:pPr>
            <a:r>
              <a:rPr lang="en-IN" altLang="en-US" sz="2000" dirty="0">
                <a:sym typeface="+mn-ea"/>
              </a:rPr>
              <a:t>Matplotlib</a:t>
            </a:r>
            <a:endParaRPr lang="en-IN" altLang="en-US" sz="2000" dirty="0"/>
          </a:p>
          <a:p>
            <a:pPr marL="342900" indent="-342900" algn="ctr">
              <a:lnSpc>
                <a:spcPct val="100000"/>
              </a:lnSpc>
              <a:buFont typeface="Arial" panose="020B0604020202020204" pitchFamily="34" charset="0"/>
              <a:buChar char="•"/>
            </a:pPr>
            <a:r>
              <a:rPr lang="en-IN" altLang="en-US" sz="2000" dirty="0">
                <a:sym typeface="+mn-ea"/>
              </a:rPr>
              <a:t>seaborn</a:t>
            </a:r>
            <a:endParaRPr lang="en-IN" altLang="en-US" sz="2000" dirty="0"/>
          </a:p>
          <a:p>
            <a:pPr marL="342900" indent="-342900" algn="ctr">
              <a:lnSpc>
                <a:spcPct val="100000"/>
              </a:lnSpc>
              <a:buFont typeface="Arial" panose="020B0604020202020204" pitchFamily="34" charset="0"/>
              <a:buChar char="•"/>
            </a:pPr>
            <a:r>
              <a:rPr lang="en-IN" altLang="en-US" sz="2000" dirty="0">
                <a:sym typeface="+mn-ea"/>
              </a:rPr>
              <a:t>Sklearn</a:t>
            </a:r>
            <a:endParaRPr lang="en-IN" altLang="en-US" sz="2000" dirty="0"/>
          </a:p>
          <a:p>
            <a:pPr marL="342900" indent="-342900" algn="ctr">
              <a:lnSpc>
                <a:spcPct val="100000"/>
              </a:lnSpc>
              <a:buFont typeface="Arial" panose="020B0604020202020204" pitchFamily="34" charset="0"/>
              <a:buChar char="•"/>
            </a:pPr>
            <a:r>
              <a:rPr lang="en-IN" altLang="en-US" sz="2000" dirty="0">
                <a:sym typeface="+mn-ea"/>
              </a:rPr>
              <a:t>Tensorflow + keras</a:t>
            </a:r>
            <a:endParaRPr lang="en-IN" altLang="en-US" sz="2000" dirty="0"/>
          </a:p>
          <a:p>
            <a:pPr marL="342900" indent="-342900" algn="ctr">
              <a:lnSpc>
                <a:spcPct val="100000"/>
              </a:lnSpc>
              <a:buFont typeface="Arial" panose="020B0604020202020204" pitchFamily="34" charset="0"/>
              <a:buChar char="•"/>
            </a:pPr>
            <a:r>
              <a:rPr lang="en-IN" altLang="en-US" sz="2000" dirty="0">
                <a:sym typeface="+mn-ea"/>
              </a:rPr>
              <a:t>opencv</a:t>
            </a:r>
            <a:endParaRPr lang="en-IN" altLang="en-US" sz="2000" dirty="0"/>
          </a:p>
          <a:p>
            <a:pPr marL="342900" indent="-342900" algn="ctr">
              <a:lnSpc>
                <a:spcPct val="100000"/>
              </a:lnSpc>
              <a:buFont typeface="Arial" panose="020B0604020202020204" pitchFamily="34" charset="0"/>
              <a:buChar char="•"/>
            </a:pPr>
            <a:r>
              <a:rPr lang="en-IN" altLang="en-US" sz="2000" dirty="0">
                <a:sym typeface="+mn-ea"/>
              </a:rPr>
              <a:t>imagebash</a:t>
            </a:r>
            <a:endParaRPr lang="en-IN" altLang="en-US" sz="2000" dirty="0"/>
          </a:p>
          <a:p>
            <a:pPr algn="ctr">
              <a:lnSpc>
                <a:spcPct val="100000"/>
              </a:lnSpc>
              <a:buFont typeface="Arial" panose="020B0604020202020204" pitchFamily="34" charset="0"/>
            </a:pPr>
            <a:endParaRPr lang="en-IN" altLang="en-US" sz="2000" dirty="0"/>
          </a:p>
        </p:txBody>
      </p:sp>
      <p:pic>
        <p:nvPicPr>
          <p:cNvPr id="3" name="Picture 2"/>
          <p:cNvPicPr>
            <a:picLocks noChangeAspect="1"/>
          </p:cNvPicPr>
          <p:nvPr/>
        </p:nvPicPr>
        <p:blipFill>
          <a:blip r:embed="rId3"/>
          <a:stretch>
            <a:fillRect/>
          </a:stretch>
        </p:blipFill>
        <p:spPr>
          <a:xfrm>
            <a:off x="10629901" y="-33375"/>
            <a:ext cx="1381124" cy="847763"/>
          </a:xfrm>
          <a:prstGeom prst="rect">
            <a:avLst/>
          </a:prstGeom>
        </p:spPr>
      </p:pic>
      <p:sp>
        <p:nvSpPr>
          <p:cNvPr id="2" name="Rectangle 1"/>
          <p:cNvSpPr/>
          <p:nvPr/>
        </p:nvSpPr>
        <p:spPr>
          <a:xfrm>
            <a:off x="418614" y="205840"/>
            <a:ext cx="1099147" cy="369332"/>
          </a:xfrm>
          <a:prstGeom prst="rect">
            <a:avLst/>
          </a:prstGeom>
        </p:spPr>
        <p:txBody>
          <a:bodyPr wrap="none">
            <a:spAutoFit/>
          </a:bodyPr>
          <a:lstStyle/>
          <a:p>
            <a:r>
              <a:rPr lang="en-US" dirty="0" err="1">
                <a:solidFill>
                  <a:srgbClr val="FF0000"/>
                </a:solidFill>
                <a:latin typeface="Arial Black" panose="020B0A04020102020204" pitchFamily="34" charset="0"/>
              </a:rPr>
              <a:t>upGrad</a:t>
            </a:r>
            <a:endParaRPr lang="en-US" dirty="0">
              <a:solidFill>
                <a:srgbClr val="FF0000"/>
              </a:solidFill>
              <a:latin typeface="Arial Black" panose="020B0A040201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p>
            <a:endParaRPr lang="en-US"/>
          </a:p>
        </p:txBody>
      </p:sp>
      <p:pic>
        <p:nvPicPr>
          <p:cNvPr id="15" name="Picture Placeholder 5"/>
          <p:cNvPicPr>
            <a:picLocks noGrp="1" noChangeAspect="1"/>
          </p:cNvPicPr>
          <p:nvPr>
            <p:ph sz="half" idx="2"/>
          </p:nvPr>
        </p:nvPicPr>
        <p:blipFill>
          <a:blip r:embed="rId1">
            <a:alphaModFix amt="19000"/>
            <a:extLst>
              <a:ext uri="{BEBA8EAE-BF5A-486C-A8C5-ECC9F3942E4B}">
                <a14:imgProps xmlns:a14="http://schemas.microsoft.com/office/drawing/2010/main">
                  <a14:imgLayer r:embed="rId2">
                    <a14:imgEffect>
                      <a14:brightnessContrast contrast="-3000"/>
                    </a14:imgEffect>
                  </a14:imgLayer>
                </a14:imgProps>
              </a:ext>
            </a:extLst>
          </a:blip>
          <a:srcRect t="7845" b="7845"/>
          <a:stretch>
            <a:fillRect/>
          </a:stretch>
        </p:blipFill>
        <p:spPr>
          <a:xfrm>
            <a:off x="0" y="0"/>
            <a:ext cx="12192635" cy="6848475"/>
          </a:xfrm>
        </p:spPr>
      </p:pic>
      <p:pic>
        <p:nvPicPr>
          <p:cNvPr id="3" name="Picture 2"/>
          <p:cNvPicPr>
            <a:picLocks noChangeAspect="1"/>
          </p:cNvPicPr>
          <p:nvPr/>
        </p:nvPicPr>
        <p:blipFill>
          <a:blip r:embed="rId3"/>
          <a:stretch>
            <a:fillRect/>
          </a:stretch>
        </p:blipFill>
        <p:spPr>
          <a:xfrm>
            <a:off x="10629901" y="-33375"/>
            <a:ext cx="1381124" cy="847763"/>
          </a:xfrm>
          <a:prstGeom prst="rect">
            <a:avLst/>
          </a:prstGeom>
        </p:spPr>
      </p:pic>
      <p:sp>
        <p:nvSpPr>
          <p:cNvPr id="2" name="Rectangle 1"/>
          <p:cNvSpPr/>
          <p:nvPr/>
        </p:nvSpPr>
        <p:spPr>
          <a:xfrm>
            <a:off x="288626" y="205840"/>
            <a:ext cx="1099147" cy="369332"/>
          </a:xfrm>
          <a:prstGeom prst="rect">
            <a:avLst/>
          </a:prstGeom>
        </p:spPr>
        <p:txBody>
          <a:bodyPr wrap="none">
            <a:spAutoFit/>
          </a:bodyPr>
          <a:lstStyle/>
          <a:p>
            <a:r>
              <a:rPr lang="en-US" dirty="0" err="1">
                <a:solidFill>
                  <a:srgbClr val="FF0000"/>
                </a:solidFill>
                <a:latin typeface="Arial Black" panose="020B0A04020102020204" pitchFamily="34" charset="0"/>
              </a:rPr>
              <a:t>upGrad</a:t>
            </a:r>
            <a:endParaRPr lang="en-US" dirty="0">
              <a:solidFill>
                <a:srgbClr val="FF0000"/>
              </a:solidFill>
              <a:latin typeface="Arial Black" panose="020B0A04020102020204" pitchFamily="34" charset="0"/>
            </a:endParaRPr>
          </a:p>
        </p:txBody>
      </p:sp>
      <p:pic>
        <p:nvPicPr>
          <p:cNvPr id="13" name="Picture 12" descr="resized images (test)"/>
          <p:cNvPicPr>
            <a:picLocks noChangeAspect="1"/>
          </p:cNvPicPr>
          <p:nvPr/>
        </p:nvPicPr>
        <p:blipFill>
          <a:blip r:embed="rId4"/>
          <a:stretch>
            <a:fillRect/>
          </a:stretch>
        </p:blipFill>
        <p:spPr>
          <a:xfrm>
            <a:off x="993140" y="743585"/>
            <a:ext cx="5109845" cy="5156835"/>
          </a:xfrm>
          <a:prstGeom prst="rect">
            <a:avLst/>
          </a:prstGeom>
        </p:spPr>
      </p:pic>
      <p:pic>
        <p:nvPicPr>
          <p:cNvPr id="14" name="Picture 13" descr="accuracy plot"/>
          <p:cNvPicPr>
            <a:picLocks noChangeAspect="1"/>
          </p:cNvPicPr>
          <p:nvPr/>
        </p:nvPicPr>
        <p:blipFill>
          <a:blip r:embed="rId5"/>
          <a:stretch>
            <a:fillRect/>
          </a:stretch>
        </p:blipFill>
        <p:spPr>
          <a:xfrm>
            <a:off x="6487795" y="743585"/>
            <a:ext cx="4271010" cy="2596515"/>
          </a:xfrm>
          <a:prstGeom prst="rect">
            <a:avLst/>
          </a:prstGeom>
        </p:spPr>
      </p:pic>
      <p:pic>
        <p:nvPicPr>
          <p:cNvPr id="19" name="Content Placeholder 18" descr="loss plot"/>
          <p:cNvPicPr>
            <a:picLocks noChangeAspect="1"/>
          </p:cNvPicPr>
          <p:nvPr>
            <p:ph sz="half" idx="1"/>
          </p:nvPr>
        </p:nvPicPr>
        <p:blipFill>
          <a:blip r:embed="rId6"/>
          <a:stretch>
            <a:fillRect/>
          </a:stretch>
        </p:blipFill>
        <p:spPr>
          <a:xfrm>
            <a:off x="6487795" y="3340100"/>
            <a:ext cx="4271010" cy="26142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5"/>
          <p:cNvPicPr>
            <a:picLocks noGrp="1" noChangeAspect="1"/>
          </p:cNvPicPr>
          <p:nvPr>
            <p:ph type="pic" sz="quarter" idx="13"/>
          </p:nvPr>
        </p:nvPicPr>
        <p:blipFill>
          <a:blip r:embed="rId1">
            <a:alphaModFix amt="19000"/>
            <a:extLst>
              <a:ext uri="{BEBA8EAE-BF5A-486C-A8C5-ECC9F3942E4B}">
                <a14:imgProps xmlns:a14="http://schemas.microsoft.com/office/drawing/2010/main">
                  <a14:imgLayer r:embed="rId2">
                    <a14:imgEffect>
                      <a14:brightnessContrast contrast="-3000"/>
                    </a14:imgEffect>
                  </a14:imgLayer>
                </a14:imgProps>
              </a:ext>
            </a:extLst>
          </a:blip>
          <a:srcRect t="7845" b="7845"/>
          <a:stretch>
            <a:fillRect/>
          </a:stretch>
        </p:blipFill>
        <p:spPr/>
      </p:pic>
      <p:sp>
        <p:nvSpPr>
          <p:cNvPr id="4" name="Title 3"/>
          <p:cNvSpPr>
            <a:spLocks noGrp="1"/>
          </p:cNvSpPr>
          <p:nvPr>
            <p:ph type="title"/>
          </p:nvPr>
        </p:nvSpPr>
        <p:spPr>
          <a:xfrm>
            <a:off x="838200" y="676275"/>
            <a:ext cx="10515600" cy="1325563"/>
          </a:xfrm>
        </p:spPr>
        <p:txBody>
          <a:bodyPr>
            <a:normAutofit/>
          </a:bodyPr>
          <a:lstStyle/>
          <a:p>
            <a:r>
              <a:rPr lang="en-IN" altLang="en-US" sz="3600" b="1" dirty="0">
                <a:solidFill>
                  <a:schemeClr val="accent1"/>
                </a:solidFill>
              </a:rPr>
              <a:t>I</a:t>
            </a:r>
            <a:r>
              <a:rPr lang="en-US" sz="3600" b="1" dirty="0">
                <a:solidFill>
                  <a:schemeClr val="accent1"/>
                </a:solidFill>
              </a:rPr>
              <a:t>nsights</a:t>
            </a:r>
            <a:endParaRPr lang="en-US" sz="3600" b="1" dirty="0">
              <a:solidFill>
                <a:schemeClr val="accent1"/>
              </a:solidFill>
            </a:endParaRPr>
          </a:p>
        </p:txBody>
      </p:sp>
      <p:sp>
        <p:nvSpPr>
          <p:cNvPr id="5" name="Subtitle 4"/>
          <p:cNvSpPr>
            <a:spLocks noGrp="1"/>
          </p:cNvSpPr>
          <p:nvPr>
            <p:ph type="subTitle" idx="15"/>
          </p:nvPr>
        </p:nvSpPr>
        <p:spPr>
          <a:xfrm>
            <a:off x="838200" y="2414588"/>
            <a:ext cx="10515600" cy="2843212"/>
          </a:xfrm>
        </p:spPr>
        <p:txBody>
          <a:bodyPr>
            <a:normAutofit/>
          </a:bodyPr>
          <a:lstStyle/>
          <a:p>
            <a:r>
              <a:rPr lang="en-US" sz="2000" dirty="0"/>
              <a:t>This technology enhances navigation precision, aids environmental monitoring, and supports disaster response. Its adaptive algorithms enable real-time terrain classification, allowing for informed decision-making and improved performance across diverse applications.</a:t>
            </a:r>
            <a:endParaRPr lang="en-US" sz="2000" dirty="0"/>
          </a:p>
        </p:txBody>
      </p:sp>
      <p:pic>
        <p:nvPicPr>
          <p:cNvPr id="3" name="Picture 2"/>
          <p:cNvPicPr>
            <a:picLocks noChangeAspect="1"/>
          </p:cNvPicPr>
          <p:nvPr/>
        </p:nvPicPr>
        <p:blipFill>
          <a:blip r:embed="rId3"/>
          <a:stretch>
            <a:fillRect/>
          </a:stretch>
        </p:blipFill>
        <p:spPr>
          <a:xfrm>
            <a:off x="10629901" y="-33375"/>
            <a:ext cx="1381124" cy="847763"/>
          </a:xfrm>
          <a:prstGeom prst="rect">
            <a:avLst/>
          </a:prstGeom>
        </p:spPr>
      </p:pic>
      <p:sp>
        <p:nvSpPr>
          <p:cNvPr id="2" name="Rectangle 1"/>
          <p:cNvSpPr/>
          <p:nvPr/>
        </p:nvSpPr>
        <p:spPr>
          <a:xfrm>
            <a:off x="436544" y="206371"/>
            <a:ext cx="1099147" cy="369332"/>
          </a:xfrm>
          <a:prstGeom prst="rect">
            <a:avLst/>
          </a:prstGeom>
        </p:spPr>
        <p:txBody>
          <a:bodyPr wrap="none">
            <a:spAutoFit/>
          </a:bodyPr>
          <a:lstStyle/>
          <a:p>
            <a:r>
              <a:rPr lang="en-US" dirty="0" err="1">
                <a:solidFill>
                  <a:srgbClr val="FF0000"/>
                </a:solidFill>
                <a:latin typeface="Arial Black" panose="020B0A04020102020204" pitchFamily="34" charset="0"/>
              </a:rPr>
              <a:t>upGrad</a:t>
            </a:r>
            <a:endParaRPr lang="en-US" dirty="0">
              <a:solidFill>
                <a:srgbClr val="FF0000"/>
              </a:solidFill>
              <a:latin typeface="Arial Black" panose="020B0A040201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5"/>
          <p:cNvPicPr>
            <a:picLocks noGrp="1" noChangeAspect="1"/>
          </p:cNvPicPr>
          <p:nvPr>
            <p:ph type="pic" sz="quarter" idx="13"/>
          </p:nvPr>
        </p:nvPicPr>
        <p:blipFill>
          <a:blip r:embed="rId1">
            <a:alphaModFix amt="19000"/>
            <a:extLst>
              <a:ext uri="{BEBA8EAE-BF5A-486C-A8C5-ECC9F3942E4B}">
                <a14:imgProps xmlns:a14="http://schemas.microsoft.com/office/drawing/2010/main">
                  <a14:imgLayer r:embed="rId2">
                    <a14:imgEffect>
                      <a14:brightnessContrast contrast="-3000"/>
                    </a14:imgEffect>
                  </a14:imgLayer>
                </a14:imgProps>
              </a:ext>
            </a:extLst>
          </a:blip>
          <a:srcRect t="7845" b="7845"/>
          <a:stretch>
            <a:fillRect/>
          </a:stretch>
        </p:blipFill>
        <p:spPr/>
      </p:pic>
      <p:sp>
        <p:nvSpPr>
          <p:cNvPr id="4" name="Title 3"/>
          <p:cNvSpPr>
            <a:spLocks noGrp="1"/>
          </p:cNvSpPr>
          <p:nvPr>
            <p:ph type="title"/>
          </p:nvPr>
        </p:nvSpPr>
        <p:spPr>
          <a:xfrm>
            <a:off x="838200" y="676275"/>
            <a:ext cx="10515600" cy="1325563"/>
          </a:xfrm>
        </p:spPr>
        <p:txBody>
          <a:bodyPr>
            <a:normAutofit/>
          </a:bodyPr>
          <a:lstStyle/>
          <a:p>
            <a:r>
              <a:rPr lang="en-IN" altLang="en-US" sz="3600" b="1" dirty="0">
                <a:solidFill>
                  <a:schemeClr val="accent1"/>
                </a:solidFill>
              </a:rPr>
              <a:t>C</a:t>
            </a:r>
            <a:r>
              <a:rPr lang="en-US" sz="3600" b="1" dirty="0">
                <a:solidFill>
                  <a:schemeClr val="accent1"/>
                </a:solidFill>
              </a:rPr>
              <a:t>onclusion</a:t>
            </a:r>
            <a:endParaRPr lang="en-US" sz="3600" b="1" dirty="0">
              <a:solidFill>
                <a:schemeClr val="accent1"/>
              </a:solidFill>
            </a:endParaRPr>
          </a:p>
        </p:txBody>
      </p:sp>
      <p:sp>
        <p:nvSpPr>
          <p:cNvPr id="5" name="Subtitle 4"/>
          <p:cNvSpPr>
            <a:spLocks noGrp="1"/>
          </p:cNvSpPr>
          <p:nvPr>
            <p:ph type="subTitle" idx="15"/>
          </p:nvPr>
        </p:nvSpPr>
        <p:spPr>
          <a:xfrm>
            <a:off x="838200" y="2414588"/>
            <a:ext cx="10515600" cy="2843212"/>
          </a:xfrm>
        </p:spPr>
        <p:txBody>
          <a:bodyPr>
            <a:normAutofit/>
          </a:bodyPr>
          <a:lstStyle/>
          <a:p>
            <a:r>
              <a:rPr lang="en-US" sz="2000" dirty="0"/>
              <a:t>In conclusion, </a:t>
            </a:r>
            <a:r>
              <a:rPr lang="en-IN" altLang="en-US" sz="2000" dirty="0"/>
              <a:t>T</a:t>
            </a:r>
            <a:r>
              <a:rPr lang="en-US" sz="2000" dirty="0"/>
              <a:t>errain </a:t>
            </a:r>
            <a:r>
              <a:rPr lang="en-IN" altLang="en-US" sz="2000" dirty="0"/>
              <a:t>R</a:t>
            </a:r>
            <a:r>
              <a:rPr lang="en-US" sz="2000" dirty="0"/>
              <a:t>ecognition powered by deep learning revolutionizes our understanding of landscapes. The adaptability of advanced algorithms enhances navigation, environmental monitoring, and disaster response. The ongoing advancements in this field promise a future where accurate terrain analysis plays a pivotal role in diverse applications, fostering efficiency and informed decision-making.</a:t>
            </a:r>
            <a:endParaRPr lang="en-US" sz="2000" dirty="0"/>
          </a:p>
        </p:txBody>
      </p:sp>
      <p:pic>
        <p:nvPicPr>
          <p:cNvPr id="3" name="Picture 2"/>
          <p:cNvPicPr>
            <a:picLocks noChangeAspect="1"/>
          </p:cNvPicPr>
          <p:nvPr/>
        </p:nvPicPr>
        <p:blipFill>
          <a:blip r:embed="rId3"/>
          <a:stretch>
            <a:fillRect/>
          </a:stretch>
        </p:blipFill>
        <p:spPr>
          <a:xfrm>
            <a:off x="10629901" y="-33375"/>
            <a:ext cx="1381124" cy="847763"/>
          </a:xfrm>
          <a:prstGeom prst="rect">
            <a:avLst/>
          </a:prstGeom>
        </p:spPr>
      </p:pic>
      <p:sp>
        <p:nvSpPr>
          <p:cNvPr id="2" name="Rectangle 1"/>
          <p:cNvSpPr/>
          <p:nvPr/>
        </p:nvSpPr>
        <p:spPr>
          <a:xfrm>
            <a:off x="472402" y="205840"/>
            <a:ext cx="1099147" cy="369332"/>
          </a:xfrm>
          <a:prstGeom prst="rect">
            <a:avLst/>
          </a:prstGeom>
        </p:spPr>
        <p:txBody>
          <a:bodyPr wrap="none">
            <a:spAutoFit/>
          </a:bodyPr>
          <a:lstStyle/>
          <a:p>
            <a:r>
              <a:rPr lang="en-US" dirty="0" err="1">
                <a:solidFill>
                  <a:srgbClr val="FF0000"/>
                </a:solidFill>
                <a:latin typeface="Arial Black" panose="020B0A04020102020204" pitchFamily="34" charset="0"/>
              </a:rPr>
              <a:t>upGrad</a:t>
            </a:r>
            <a:endParaRPr lang="en-US" dirty="0">
              <a:solidFill>
                <a:srgbClr val="FF0000"/>
              </a:solidFill>
              <a:latin typeface="Arial Black" panose="020B0A040201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5"/>
          <p:cNvPicPr>
            <a:picLocks noGrp="1" noChangeAspect="1"/>
          </p:cNvPicPr>
          <p:nvPr>
            <p:ph type="pic" sz="quarter" idx="13"/>
          </p:nvPr>
        </p:nvPicPr>
        <p:blipFill>
          <a:blip r:embed="rId1">
            <a:alphaModFix amt="19000"/>
            <a:extLst>
              <a:ext uri="{BEBA8EAE-BF5A-486C-A8C5-ECC9F3942E4B}">
                <a14:imgProps xmlns:a14="http://schemas.microsoft.com/office/drawing/2010/main">
                  <a14:imgLayer r:embed="rId2">
                    <a14:imgEffect>
                      <a14:brightnessContrast contrast="-3000"/>
                    </a14:imgEffect>
                  </a14:imgLayer>
                </a14:imgProps>
              </a:ext>
            </a:extLst>
          </a:blip>
          <a:srcRect t="7845" b="7845"/>
          <a:stretch>
            <a:fillRect/>
          </a:stretch>
        </p:blipFill>
        <p:spPr/>
      </p:pic>
      <p:sp>
        <p:nvSpPr>
          <p:cNvPr id="4" name="Title 3"/>
          <p:cNvSpPr>
            <a:spLocks noGrp="1"/>
          </p:cNvSpPr>
          <p:nvPr>
            <p:ph type="title"/>
          </p:nvPr>
        </p:nvSpPr>
        <p:spPr>
          <a:xfrm>
            <a:off x="838200" y="2122487"/>
            <a:ext cx="10515600" cy="1325563"/>
          </a:xfrm>
        </p:spPr>
        <p:txBody>
          <a:bodyPr>
            <a:normAutofit/>
          </a:bodyPr>
          <a:lstStyle/>
          <a:p>
            <a:r>
              <a:rPr lang="en-IN" altLang="en-US" sz="3600" dirty="0">
                <a:solidFill>
                  <a:schemeClr val="accent1"/>
                </a:solidFill>
              </a:rPr>
              <a:t>T</a:t>
            </a:r>
            <a:r>
              <a:rPr lang="en-US" sz="3600" dirty="0">
                <a:solidFill>
                  <a:schemeClr val="accent1"/>
                </a:solidFill>
              </a:rPr>
              <a:t>hank</a:t>
            </a:r>
            <a:r>
              <a:rPr lang="en-IN" altLang="en-US" sz="3600" dirty="0">
                <a:solidFill>
                  <a:schemeClr val="accent1"/>
                </a:solidFill>
              </a:rPr>
              <a:t>y</a:t>
            </a:r>
            <a:r>
              <a:rPr lang="en-US" sz="3600" dirty="0">
                <a:solidFill>
                  <a:schemeClr val="accent1"/>
                </a:solidFill>
              </a:rPr>
              <a:t>ou</a:t>
            </a:r>
            <a:endParaRPr lang="en-US" sz="3600" dirty="0">
              <a:solidFill>
                <a:schemeClr val="accent1"/>
              </a:solidFill>
            </a:endParaRPr>
          </a:p>
        </p:txBody>
      </p:sp>
      <p:pic>
        <p:nvPicPr>
          <p:cNvPr id="3" name="Picture 2"/>
          <p:cNvPicPr>
            <a:picLocks noChangeAspect="1"/>
          </p:cNvPicPr>
          <p:nvPr/>
        </p:nvPicPr>
        <p:blipFill>
          <a:blip r:embed="rId3"/>
          <a:stretch>
            <a:fillRect/>
          </a:stretch>
        </p:blipFill>
        <p:spPr>
          <a:xfrm>
            <a:off x="10629901" y="-33375"/>
            <a:ext cx="1381124" cy="847763"/>
          </a:xfrm>
          <a:prstGeom prst="rect">
            <a:avLst/>
          </a:prstGeom>
        </p:spPr>
      </p:pic>
      <p:sp>
        <p:nvSpPr>
          <p:cNvPr id="2" name="Rectangle 1"/>
          <p:cNvSpPr/>
          <p:nvPr/>
        </p:nvSpPr>
        <p:spPr>
          <a:xfrm>
            <a:off x="288626" y="205840"/>
            <a:ext cx="1099147" cy="369332"/>
          </a:xfrm>
          <a:prstGeom prst="rect">
            <a:avLst/>
          </a:prstGeom>
        </p:spPr>
        <p:txBody>
          <a:bodyPr wrap="none">
            <a:spAutoFit/>
          </a:bodyPr>
          <a:lstStyle/>
          <a:p>
            <a:r>
              <a:rPr lang="en-US" dirty="0" err="1">
                <a:solidFill>
                  <a:srgbClr val="FF0000"/>
                </a:solidFill>
                <a:latin typeface="Arial Black" panose="020B0A04020102020204" pitchFamily="34" charset="0"/>
              </a:rPr>
              <a:t>upGrad</a:t>
            </a:r>
            <a:endParaRPr lang="en-US" dirty="0">
              <a:solidFill>
                <a:srgbClr val="FF0000"/>
              </a:solidFill>
              <a:latin typeface="Arial Black" panose="020B0A040201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2299</Words>
  <Application>WPS Presentation</Application>
  <PresentationFormat>Widescreen</PresentationFormat>
  <Paragraphs>68</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SimSun</vt:lpstr>
      <vt:lpstr>Wingdings</vt:lpstr>
      <vt:lpstr>Calibri Light</vt:lpstr>
      <vt:lpstr>Calibri</vt:lpstr>
      <vt:lpstr>Microsoft YaHei</vt:lpstr>
      <vt:lpstr>Arial Unicode MS</vt:lpstr>
      <vt:lpstr>Arial Black</vt:lpstr>
      <vt:lpstr>Office Theme</vt:lpstr>
      <vt:lpstr>project title</vt:lpstr>
      <vt:lpstr>introduction</vt:lpstr>
      <vt:lpstr>ABOUT THE PROJECT</vt:lpstr>
      <vt:lpstr>dAta PREPARATION</vt:lpstr>
      <vt:lpstr>Data Preparation</vt:lpstr>
      <vt:lpstr>dAta analysis</vt:lpstr>
      <vt:lpstr>insights</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Terrain Recognition</dc:title>
  <dc:creator/>
  <cp:lastModifiedBy>kapil</cp:lastModifiedBy>
  <cp:revision>1</cp:revision>
  <dcterms:created xsi:type="dcterms:W3CDTF">2024-03-05T07:22:32Z</dcterms:created>
  <dcterms:modified xsi:type="dcterms:W3CDTF">2024-03-05T07:22:32Z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41048736FB8446EA955D4CBAC327E38F_11</vt:lpwstr>
  </property>
  <property fmtid="{D5CDD505-2E9C-101B-9397-08002B2CF9AE}" pid="3" name="KSOProductBuildVer">
    <vt:lpwstr>1033-12.2.0.13489</vt:lpwstr>
  </property>
</Properties>
</file>