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72c05495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72c05495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72c05495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72c05495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762dda0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762dda0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762dda00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762dda00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762dda0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762dda0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762dda0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762dda0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762dda0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762dda0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762dda0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762dda0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762dda00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762dda0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762dda0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762dda0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72c05495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72c05495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72c05495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72c05495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72c05495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72c05495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72c05495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72c05495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72c0549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72c0549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72c05495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72c05495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72c05495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72c05495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72c05495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72c05495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62200" y="1864913"/>
            <a:ext cx="8019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TOPIC : Query processing and data extraction using word embedding technique and VSM.</a:t>
            </a:r>
            <a:endParaRPr sz="2740">
              <a:solidFill>
                <a:srgbClr val="000000"/>
              </a:solidFill>
            </a:endParaRPr>
          </a:p>
          <a:p>
            <a:pPr indent="0" lvl="0" marL="0" rtl="0" algn="l">
              <a:spcBef>
                <a:spcPts val="0"/>
              </a:spcBef>
              <a:spcAft>
                <a:spcPts val="0"/>
              </a:spcAft>
              <a:buSzPts val="990"/>
              <a:buNone/>
            </a:pPr>
            <a:r>
              <a:t/>
            </a:r>
            <a:endParaRPr sz="2740">
              <a:solidFill>
                <a:srgbClr val="000000"/>
              </a:solidFill>
            </a:endParaRPr>
          </a:p>
        </p:txBody>
      </p:sp>
      <p:sp>
        <p:nvSpPr>
          <p:cNvPr id="278" name="Google Shape;278;p13"/>
          <p:cNvSpPr txBox="1"/>
          <p:nvPr>
            <p:ph idx="1" type="subTitle"/>
          </p:nvPr>
        </p:nvSpPr>
        <p:spPr>
          <a:xfrm>
            <a:off x="2213525" y="3653150"/>
            <a:ext cx="4255500" cy="97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GB" sz="2200">
                <a:solidFill>
                  <a:srgbClr val="000000"/>
                </a:solidFill>
              </a:rPr>
              <a:t>Group Members :</a:t>
            </a:r>
            <a:endParaRPr b="1" sz="2200">
              <a:solidFill>
                <a:srgbClr val="000000"/>
              </a:solidFill>
            </a:endParaRPr>
          </a:p>
          <a:p>
            <a:pPr indent="0" lvl="0" marL="0" rtl="0" algn="l">
              <a:lnSpc>
                <a:spcPct val="80000"/>
              </a:lnSpc>
              <a:spcBef>
                <a:spcPts val="0"/>
              </a:spcBef>
              <a:spcAft>
                <a:spcPts val="0"/>
              </a:spcAft>
              <a:buSzPts val="935"/>
              <a:buNone/>
            </a:pPr>
            <a:r>
              <a:rPr lang="en-GB" sz="2200">
                <a:solidFill>
                  <a:srgbClr val="000000"/>
                </a:solidFill>
              </a:rPr>
              <a:t>   </a:t>
            </a:r>
            <a:r>
              <a:rPr lang="en-GB" sz="2200">
                <a:solidFill>
                  <a:srgbClr val="000000"/>
                </a:solidFill>
              </a:rPr>
              <a:t>Kapil Bhargava - MT20088</a:t>
            </a:r>
            <a:endParaRPr sz="2200">
              <a:solidFill>
                <a:srgbClr val="000000"/>
              </a:solidFill>
            </a:endParaRPr>
          </a:p>
          <a:p>
            <a:pPr indent="0" lvl="0" marL="0" rtl="0" algn="l">
              <a:lnSpc>
                <a:spcPct val="80000"/>
              </a:lnSpc>
              <a:spcBef>
                <a:spcPts val="0"/>
              </a:spcBef>
              <a:spcAft>
                <a:spcPts val="0"/>
              </a:spcAft>
              <a:buSzPts val="935"/>
              <a:buNone/>
            </a:pPr>
            <a:r>
              <a:rPr lang="en-GB" sz="2200">
                <a:solidFill>
                  <a:srgbClr val="000000"/>
                </a:solidFill>
              </a:rPr>
              <a:t>   Purudewa Pawar - MT20053</a:t>
            </a:r>
            <a:endParaRPr sz="2200">
              <a:solidFill>
                <a:srgbClr val="000000"/>
              </a:solidFill>
            </a:endParaRPr>
          </a:p>
        </p:txBody>
      </p:sp>
      <p:sp>
        <p:nvSpPr>
          <p:cNvPr id="279" name="Google Shape;279;p13"/>
          <p:cNvSpPr txBox="1"/>
          <p:nvPr>
            <p:ph type="ctrTitle"/>
          </p:nvPr>
        </p:nvSpPr>
        <p:spPr>
          <a:xfrm>
            <a:off x="562200" y="76700"/>
            <a:ext cx="8019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4040">
                <a:solidFill>
                  <a:srgbClr val="000000"/>
                </a:solidFill>
              </a:rPr>
              <a:t>Information Retrieval Final Project Presentation</a:t>
            </a:r>
            <a:endParaRPr sz="404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idx="4294967295" type="ctrTitle"/>
          </p:nvPr>
        </p:nvSpPr>
        <p:spPr>
          <a:xfrm>
            <a:off x="562200" y="76700"/>
            <a:ext cx="4211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EVALUATION ON BM25</a:t>
            </a:r>
            <a:endParaRPr sz="2740">
              <a:solidFill>
                <a:srgbClr val="000000"/>
              </a:solidFill>
            </a:endParaRPr>
          </a:p>
        </p:txBody>
      </p:sp>
      <p:sp>
        <p:nvSpPr>
          <p:cNvPr id="331" name="Google Shape;331;p22"/>
          <p:cNvSpPr txBox="1"/>
          <p:nvPr>
            <p:ph type="title"/>
          </p:nvPr>
        </p:nvSpPr>
        <p:spPr>
          <a:xfrm>
            <a:off x="578100" y="716900"/>
            <a:ext cx="7987800" cy="4337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As we had evaluated VSM model on MAP metric, similarly BM25 model is also evaluated on MAP.</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MAP value reported for BM25 model is 59%.</a:t>
            </a:r>
            <a:endParaRPr sz="1800"/>
          </a:p>
          <a:p>
            <a:pPr indent="0" lvl="0" marL="457200" rtl="0" algn="just">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ctrTitle"/>
          </p:nvPr>
        </p:nvSpPr>
        <p:spPr>
          <a:xfrm>
            <a:off x="562200" y="76700"/>
            <a:ext cx="48549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PROPOSED METHODOLOGY</a:t>
            </a:r>
            <a:endParaRPr sz="2740">
              <a:solidFill>
                <a:srgbClr val="000000"/>
              </a:solidFill>
            </a:endParaRPr>
          </a:p>
        </p:txBody>
      </p:sp>
      <p:sp>
        <p:nvSpPr>
          <p:cNvPr id="337" name="Google Shape;337;p23"/>
          <p:cNvSpPr txBox="1"/>
          <p:nvPr>
            <p:ph idx="4294967295" type="title"/>
          </p:nvPr>
        </p:nvSpPr>
        <p:spPr>
          <a:xfrm>
            <a:off x="578100" y="795625"/>
            <a:ext cx="7987800" cy="4112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Char char="❏"/>
            </a:pPr>
            <a:r>
              <a:rPr lang="en-GB" sz="1900">
                <a:solidFill>
                  <a:schemeClr val="lt1"/>
                </a:solidFill>
              </a:rPr>
              <a:t>In baseline models, we had created the unique vocabulary and then evaluated the scores for the documents.</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a:p>
            <a:pPr indent="-349250" lvl="0" marL="457200" rtl="0" algn="just">
              <a:spcBef>
                <a:spcPts val="0"/>
              </a:spcBef>
              <a:spcAft>
                <a:spcPts val="0"/>
              </a:spcAft>
              <a:buClr>
                <a:schemeClr val="lt1"/>
              </a:buClr>
              <a:buSzPts val="1900"/>
              <a:buChar char="❏"/>
            </a:pPr>
            <a:r>
              <a:rPr lang="en-GB" sz="1900">
                <a:solidFill>
                  <a:schemeClr val="lt1"/>
                </a:solidFill>
              </a:rPr>
              <a:t>We didn’t gave a thought about word embedding technique in our baseline models.</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a:p>
            <a:pPr indent="-349250" lvl="0" marL="457200" rtl="0" algn="just">
              <a:spcBef>
                <a:spcPts val="0"/>
              </a:spcBef>
              <a:spcAft>
                <a:spcPts val="0"/>
              </a:spcAft>
              <a:buClr>
                <a:schemeClr val="lt1"/>
              </a:buClr>
              <a:buSzPts val="1900"/>
              <a:buChar char="❏"/>
            </a:pPr>
            <a:r>
              <a:rPr lang="en-GB" sz="1900">
                <a:solidFill>
                  <a:schemeClr val="lt1"/>
                </a:solidFill>
              </a:rPr>
              <a:t>Various word embedding </a:t>
            </a:r>
            <a:r>
              <a:rPr lang="en-GB" sz="1900">
                <a:solidFill>
                  <a:schemeClr val="lt1"/>
                </a:solidFill>
              </a:rPr>
              <a:t>technique such as BagOfWords, Word2Vec are available.</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a:p>
            <a:pPr indent="-349250" lvl="0" marL="457200" rtl="0" algn="just">
              <a:spcBef>
                <a:spcPts val="0"/>
              </a:spcBef>
              <a:spcAft>
                <a:spcPts val="0"/>
              </a:spcAft>
              <a:buClr>
                <a:schemeClr val="lt1"/>
              </a:buClr>
              <a:buSzPts val="1900"/>
              <a:buChar char="❏"/>
            </a:pPr>
            <a:r>
              <a:rPr lang="en-GB" sz="1900">
                <a:solidFill>
                  <a:schemeClr val="lt1"/>
                </a:solidFill>
              </a:rPr>
              <a:t>We had then done comparative analysis of both word embedding technique and explored few papers which gave insights about which word embedding technique has proven to be better.</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286475" y="169275"/>
            <a:ext cx="8581200" cy="47397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GB" sz="1900"/>
              <a:t>We have implemented these two word embedding technique in VSM model and accordingly the MAP value is reported. </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GB" sz="1900"/>
              <a:t>We arrived at the conclusion that the Word2Vec word embedding technique gave good results as compared to BagOfWords technique.</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GB" sz="1900"/>
              <a:t>MAP value reported using Word2Vec embedding technique is 74% which is improvised over baseline models.  </a:t>
            </a:r>
            <a:endParaRPr sz="1900"/>
          </a:p>
          <a:p>
            <a:pPr indent="0" lvl="0" marL="457200" rtl="0" algn="just">
              <a:spcBef>
                <a:spcPts val="0"/>
              </a:spcBef>
              <a:spcAft>
                <a:spcPts val="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5"/>
          <p:cNvPicPr preferRelativeResize="0"/>
          <p:nvPr/>
        </p:nvPicPr>
        <p:blipFill>
          <a:blip r:embed="rId3">
            <a:alphaModFix/>
          </a:blip>
          <a:stretch>
            <a:fillRect/>
          </a:stretch>
        </p:blipFill>
        <p:spPr>
          <a:xfrm>
            <a:off x="152400" y="152400"/>
            <a:ext cx="8839200" cy="4847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281400" y="1109300"/>
            <a:ext cx="8581200" cy="3773700"/>
          </a:xfrm>
          <a:prstGeom prst="rect">
            <a:avLst/>
          </a:prstGeom>
        </p:spPr>
        <p:txBody>
          <a:bodyPr anchorCtr="0" anchor="t" bIns="91425" lIns="91425" spcFirstLastPara="1" rIns="91425" wrap="square" tIns="91425">
            <a:noAutofit/>
          </a:bodyPr>
          <a:lstStyle/>
          <a:p>
            <a:pPr indent="-374650" lvl="0" marL="457200" rtl="0" algn="just">
              <a:spcBef>
                <a:spcPts val="0"/>
              </a:spcBef>
              <a:spcAft>
                <a:spcPts val="0"/>
              </a:spcAft>
              <a:buClr>
                <a:schemeClr val="lt1"/>
              </a:buClr>
              <a:buSzPts val="2300"/>
              <a:buChar char="❏"/>
            </a:pPr>
            <a:r>
              <a:rPr lang="en-GB" sz="2300">
                <a:solidFill>
                  <a:schemeClr val="lt1"/>
                </a:solidFill>
              </a:rPr>
              <a:t>”WORD2VEC” model converts words to vectors.</a:t>
            </a:r>
            <a:endParaRPr sz="2300">
              <a:solidFill>
                <a:schemeClr val="lt1"/>
              </a:solidFill>
            </a:endParaRPr>
          </a:p>
          <a:p>
            <a:pPr indent="0" lvl="0" marL="457200" rtl="0" algn="just">
              <a:spcBef>
                <a:spcPts val="0"/>
              </a:spcBef>
              <a:spcAft>
                <a:spcPts val="0"/>
              </a:spcAft>
              <a:buNone/>
            </a:pPr>
            <a:r>
              <a:t/>
            </a:r>
            <a:endParaRPr sz="2300"/>
          </a:p>
          <a:p>
            <a:pPr indent="-374650" lvl="0" marL="457200" rtl="0" algn="just">
              <a:spcBef>
                <a:spcPts val="0"/>
              </a:spcBef>
              <a:spcAft>
                <a:spcPts val="0"/>
              </a:spcAft>
              <a:buClr>
                <a:schemeClr val="lt1"/>
              </a:buClr>
              <a:buSzPts val="2300"/>
              <a:buChar char="❏"/>
            </a:pPr>
            <a:r>
              <a:rPr lang="en-GB" sz="2300"/>
              <a:t>Reason behind good performance of Word2Vec technique is it’s capability to capture the contextual properties of words and represent them using vectors.</a:t>
            </a:r>
            <a:endParaRPr sz="2300"/>
          </a:p>
          <a:p>
            <a:pPr indent="0" lvl="0" marL="457200" rtl="0" algn="just">
              <a:spcBef>
                <a:spcPts val="0"/>
              </a:spcBef>
              <a:spcAft>
                <a:spcPts val="0"/>
              </a:spcAft>
              <a:buNone/>
            </a:pPr>
            <a:r>
              <a:t/>
            </a:r>
            <a:endParaRPr sz="2300"/>
          </a:p>
          <a:p>
            <a:pPr indent="-374650" lvl="0" marL="457200" rtl="0" algn="just">
              <a:spcBef>
                <a:spcPts val="0"/>
              </a:spcBef>
              <a:spcAft>
                <a:spcPts val="0"/>
              </a:spcAft>
              <a:buClr>
                <a:schemeClr val="lt1"/>
              </a:buClr>
              <a:buSzPts val="2300"/>
              <a:buChar char="❏"/>
            </a:pPr>
            <a:r>
              <a:rPr lang="en-GB" sz="2300"/>
              <a:t>Word2Vec embedding technique is able to maintain the </a:t>
            </a:r>
            <a:r>
              <a:rPr lang="en-GB" sz="2300">
                <a:solidFill>
                  <a:schemeClr val="lt1"/>
                </a:solidFill>
              </a:rPr>
              <a:t>semantic and syntactic </a:t>
            </a:r>
            <a:r>
              <a:rPr lang="en-GB" sz="2300"/>
              <a:t>relationship </a:t>
            </a:r>
            <a:r>
              <a:rPr lang="en-GB" sz="2300">
                <a:solidFill>
                  <a:schemeClr val="lt1"/>
                </a:solidFill>
              </a:rPr>
              <a:t>between words.</a:t>
            </a:r>
            <a:endParaRPr sz="2300">
              <a:solidFill>
                <a:schemeClr val="lt1"/>
              </a:solidFill>
            </a:endParaRPr>
          </a:p>
          <a:p>
            <a:pPr indent="0" lvl="0" marL="457200" rtl="0" algn="just">
              <a:spcBef>
                <a:spcPts val="0"/>
              </a:spcBef>
              <a:spcAft>
                <a:spcPts val="0"/>
              </a:spcAft>
              <a:buNone/>
            </a:pPr>
            <a:r>
              <a:t/>
            </a:r>
            <a:endParaRPr sz="2300">
              <a:solidFill>
                <a:schemeClr val="lt1"/>
              </a:solidFill>
            </a:endParaRPr>
          </a:p>
        </p:txBody>
      </p:sp>
      <p:sp>
        <p:nvSpPr>
          <p:cNvPr id="353" name="Google Shape;353;p26"/>
          <p:cNvSpPr txBox="1"/>
          <p:nvPr>
            <p:ph idx="4294967295" type="ctrTitle"/>
          </p:nvPr>
        </p:nvSpPr>
        <p:spPr>
          <a:xfrm>
            <a:off x="562200" y="76700"/>
            <a:ext cx="75501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140">
                <a:solidFill>
                  <a:srgbClr val="000000"/>
                </a:solidFill>
              </a:rPr>
              <a:t>WORD2VEC EMBEDDING TECHNIQUE</a:t>
            </a:r>
            <a:endParaRPr sz="314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281400" y="494850"/>
            <a:ext cx="8581200" cy="4153800"/>
          </a:xfrm>
          <a:prstGeom prst="rect">
            <a:avLst/>
          </a:prstGeom>
        </p:spPr>
        <p:txBody>
          <a:bodyPr anchorCtr="0" anchor="t" bIns="91425" lIns="91425" spcFirstLastPara="1" rIns="91425" wrap="square" tIns="91425">
            <a:noAutofit/>
          </a:bodyPr>
          <a:lstStyle/>
          <a:p>
            <a:pPr indent="-349885" lvl="0" marL="457200" rtl="0" algn="just">
              <a:spcBef>
                <a:spcPts val="0"/>
              </a:spcBef>
              <a:spcAft>
                <a:spcPts val="0"/>
              </a:spcAft>
              <a:buSzPts val="1910"/>
              <a:buChar char="❏"/>
            </a:pPr>
            <a:r>
              <a:rPr lang="en-GB" sz="1910"/>
              <a:t>There are two types of </a:t>
            </a:r>
            <a:r>
              <a:rPr lang="en-GB" sz="1910"/>
              <a:t>Word2Vec model, one is our own user-defined Word2Vec model and other is pre-trained Word2Vec model.</a:t>
            </a:r>
            <a:endParaRPr sz="1910"/>
          </a:p>
          <a:p>
            <a:pPr indent="0" lvl="0" marL="457200" rtl="0" algn="just">
              <a:spcBef>
                <a:spcPts val="0"/>
              </a:spcBef>
              <a:spcAft>
                <a:spcPts val="0"/>
              </a:spcAft>
              <a:buSzPts val="990"/>
              <a:buNone/>
            </a:pPr>
            <a:r>
              <a:t/>
            </a:r>
            <a:endParaRPr sz="1910"/>
          </a:p>
          <a:p>
            <a:pPr indent="-349885" lvl="0" marL="457200" rtl="0" algn="just">
              <a:spcBef>
                <a:spcPts val="0"/>
              </a:spcBef>
              <a:spcAft>
                <a:spcPts val="0"/>
              </a:spcAft>
              <a:buSzPts val="1910"/>
              <a:buChar char="❏"/>
            </a:pPr>
            <a:r>
              <a:rPr lang="en-GB" sz="1910"/>
              <a:t>For user-defined model, we need millions of documents and the processing power of CPU has to be large otherwise the executing CODE gets crashed.</a:t>
            </a:r>
            <a:endParaRPr sz="1910"/>
          </a:p>
          <a:p>
            <a:pPr indent="0" lvl="0" marL="457200" rtl="0" algn="just">
              <a:spcBef>
                <a:spcPts val="0"/>
              </a:spcBef>
              <a:spcAft>
                <a:spcPts val="0"/>
              </a:spcAft>
              <a:buSzPts val="990"/>
              <a:buNone/>
            </a:pPr>
            <a:r>
              <a:t/>
            </a:r>
            <a:endParaRPr sz="1910"/>
          </a:p>
          <a:p>
            <a:pPr indent="-349885" lvl="0" marL="457200" rtl="0" algn="just">
              <a:spcBef>
                <a:spcPts val="0"/>
              </a:spcBef>
              <a:spcAft>
                <a:spcPts val="0"/>
              </a:spcAft>
              <a:buSzPts val="1910"/>
              <a:buChar char="❏"/>
            </a:pPr>
            <a:r>
              <a:rPr lang="en-GB" sz="1910"/>
              <a:t>Therefore, in our final working model, we have used pre-trained Word2Vec model.</a:t>
            </a:r>
            <a:endParaRPr sz="1910"/>
          </a:p>
          <a:p>
            <a:pPr indent="0" lvl="0" marL="457200" rtl="0" algn="just">
              <a:spcBef>
                <a:spcPts val="0"/>
              </a:spcBef>
              <a:spcAft>
                <a:spcPts val="0"/>
              </a:spcAft>
              <a:buSzPts val="990"/>
              <a:buNone/>
            </a:pPr>
            <a:r>
              <a:t/>
            </a:r>
            <a:endParaRPr sz="1910"/>
          </a:p>
          <a:p>
            <a:pPr indent="-349885" lvl="0" marL="457200" rtl="0" algn="just">
              <a:spcBef>
                <a:spcPts val="0"/>
              </a:spcBef>
              <a:spcAft>
                <a:spcPts val="0"/>
              </a:spcAft>
              <a:buSzPts val="1910"/>
              <a:buChar char="❏"/>
            </a:pPr>
            <a:r>
              <a:rPr lang="en-GB" sz="1910"/>
              <a:t>This model is provided by GOOGLE for performing various experiments in information retrieval field.</a:t>
            </a:r>
            <a:endParaRPr sz="1910"/>
          </a:p>
          <a:p>
            <a:pPr indent="0" lvl="0" marL="457200" rtl="0" algn="just">
              <a:spcBef>
                <a:spcPts val="0"/>
              </a:spcBef>
              <a:spcAft>
                <a:spcPts val="0"/>
              </a:spcAft>
              <a:buSzPts val="990"/>
              <a:buNone/>
            </a:pPr>
            <a:r>
              <a:t/>
            </a:r>
            <a:endParaRPr sz="191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281400" y="260425"/>
            <a:ext cx="8581200" cy="4635600"/>
          </a:xfrm>
          <a:prstGeom prst="rect">
            <a:avLst/>
          </a:prstGeom>
          <a:solidFill>
            <a:schemeClr val="dk1"/>
          </a:solidFill>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GB" sz="1900"/>
              <a:t>Google’s pre-trained Word2Vec model is trained on 100 billion words.</a:t>
            </a:r>
            <a:endParaRPr sz="1900"/>
          </a:p>
          <a:p>
            <a:pPr indent="0" lvl="0" marL="457200" rtl="0" algn="just">
              <a:spcBef>
                <a:spcPts val="0"/>
              </a:spcBef>
              <a:spcAft>
                <a:spcPts val="0"/>
              </a:spcAft>
              <a:buNone/>
            </a:pPr>
            <a:r>
              <a:t/>
            </a:r>
            <a:endParaRPr sz="1900"/>
          </a:p>
          <a:p>
            <a:pPr indent="-349250" lvl="0" marL="457200" rtl="0" algn="just">
              <a:spcBef>
                <a:spcPts val="0"/>
              </a:spcBef>
              <a:spcAft>
                <a:spcPts val="0"/>
              </a:spcAft>
              <a:buSzPts val="1900"/>
              <a:buChar char="❏"/>
            </a:pPr>
            <a:r>
              <a:rPr lang="en-GB" sz="1900"/>
              <a:t>This model provides 300 dimensional vectors for around 3 million words and phrases.</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idx="4294967295" type="title"/>
          </p:nvPr>
        </p:nvSpPr>
        <p:spPr>
          <a:xfrm>
            <a:off x="281400" y="989625"/>
            <a:ext cx="8581200" cy="3893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Char char="❏"/>
            </a:pPr>
            <a:r>
              <a:rPr lang="en-GB" sz="1900">
                <a:solidFill>
                  <a:schemeClr val="lt1"/>
                </a:solidFill>
              </a:rPr>
              <a:t>Word2Vec model has the property of capturing linguistic regularities between words.</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a:p>
            <a:pPr indent="-349250" lvl="0" marL="457200" rtl="0" algn="just">
              <a:spcBef>
                <a:spcPts val="0"/>
              </a:spcBef>
              <a:spcAft>
                <a:spcPts val="0"/>
              </a:spcAft>
              <a:buClr>
                <a:schemeClr val="lt1"/>
              </a:buClr>
              <a:buSzPts val="1900"/>
              <a:buChar char="❏"/>
            </a:pPr>
            <a:r>
              <a:rPr lang="en-GB" sz="1900">
                <a:solidFill>
                  <a:schemeClr val="lt1"/>
                </a:solidFill>
              </a:rPr>
              <a:t>Example.  vector(‘king’) - vector(‘man’) + vector(‘women’) is very close to the vector(‘queen’).</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a:p>
            <a:pPr indent="-349250" lvl="0" marL="457200" rtl="0" algn="just">
              <a:spcBef>
                <a:spcPts val="0"/>
              </a:spcBef>
              <a:spcAft>
                <a:spcPts val="0"/>
              </a:spcAft>
              <a:buClr>
                <a:schemeClr val="lt1"/>
              </a:buClr>
              <a:buSzPts val="1900"/>
              <a:buChar char="❏"/>
            </a:pPr>
            <a:r>
              <a:rPr lang="en-GB" sz="1900">
                <a:solidFill>
                  <a:schemeClr val="lt1"/>
                </a:solidFill>
              </a:rPr>
              <a:t>Similarly, </a:t>
            </a:r>
            <a:r>
              <a:rPr lang="en-GB" sz="1900">
                <a:solidFill>
                  <a:schemeClr val="lt1"/>
                </a:solidFill>
              </a:rPr>
              <a:t>vector(‘Paris’) - vector(‘France’) + vector(‘Italy’) is very close to the vector(‘Rome’).</a:t>
            </a:r>
            <a:endParaRPr sz="1900">
              <a:solidFill>
                <a:schemeClr val="lt1"/>
              </a:solidFill>
            </a:endParaRPr>
          </a:p>
          <a:p>
            <a:pPr indent="0" lvl="0" marL="457200" rtl="0" algn="just">
              <a:spcBef>
                <a:spcPts val="0"/>
              </a:spcBef>
              <a:spcAft>
                <a:spcPts val="0"/>
              </a:spcAft>
              <a:buNone/>
            </a:pPr>
            <a:r>
              <a:t/>
            </a:r>
            <a:endParaRPr sz="1900">
              <a:solidFill>
                <a:schemeClr val="lt1"/>
              </a:solidFill>
            </a:endParaRPr>
          </a:p>
        </p:txBody>
      </p:sp>
      <p:sp>
        <p:nvSpPr>
          <p:cNvPr id="369" name="Google Shape;369;p29"/>
          <p:cNvSpPr txBox="1"/>
          <p:nvPr>
            <p:ph type="ctrTitle"/>
          </p:nvPr>
        </p:nvSpPr>
        <p:spPr>
          <a:xfrm>
            <a:off x="562200" y="76700"/>
            <a:ext cx="8300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140">
                <a:solidFill>
                  <a:srgbClr val="000000"/>
                </a:solidFill>
              </a:rPr>
              <a:t>INTERESTING PROPERTIES OF WORD2VEC </a:t>
            </a:r>
            <a:endParaRPr sz="314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4679900" y="950575"/>
            <a:ext cx="3836100" cy="40590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sz="2233" u="sng"/>
              <a:t>Word2Vec</a:t>
            </a:r>
            <a:endParaRPr sz="2233" u="sng"/>
          </a:p>
          <a:p>
            <a:pPr indent="-337185" lvl="0" marL="457200" rtl="0" algn="l">
              <a:spcBef>
                <a:spcPts val="0"/>
              </a:spcBef>
              <a:spcAft>
                <a:spcPts val="0"/>
              </a:spcAft>
              <a:buSzPct val="100000"/>
              <a:buChar char="❏"/>
            </a:pPr>
            <a:r>
              <a:rPr lang="en-GB" sz="1900"/>
              <a:t>Word2Vec retains the semantic and contextual relationship between words.</a:t>
            </a:r>
            <a:endParaRPr sz="1900"/>
          </a:p>
          <a:p>
            <a:pPr indent="-337185" lvl="0" marL="457200" rtl="0" algn="l">
              <a:spcBef>
                <a:spcPts val="0"/>
              </a:spcBef>
              <a:spcAft>
                <a:spcPts val="0"/>
              </a:spcAft>
              <a:buSzPct val="100000"/>
              <a:buChar char="❏"/>
            </a:pPr>
            <a:r>
              <a:rPr lang="en-GB" sz="1900"/>
              <a:t>Size of the embedding vectors is very small.</a:t>
            </a:r>
            <a:endParaRPr sz="1900"/>
          </a:p>
          <a:p>
            <a:pPr indent="-337185" lvl="0" marL="457200" rtl="0" algn="l">
              <a:spcBef>
                <a:spcPts val="0"/>
              </a:spcBef>
              <a:spcAft>
                <a:spcPts val="0"/>
              </a:spcAft>
              <a:buSzPct val="100000"/>
              <a:buChar char="❏"/>
            </a:pPr>
            <a:r>
              <a:rPr lang="en-GB" sz="1900"/>
              <a:t>Each embedding vector w.r.t word </a:t>
            </a:r>
            <a:r>
              <a:rPr lang="en-GB" sz="1900"/>
              <a:t>contains information about one aspect of word.</a:t>
            </a:r>
            <a:endParaRPr sz="1900"/>
          </a:p>
          <a:p>
            <a:pPr indent="-337185" lvl="0" marL="457200" rtl="0" algn="l">
              <a:spcBef>
                <a:spcPts val="0"/>
              </a:spcBef>
              <a:spcAft>
                <a:spcPts val="0"/>
              </a:spcAft>
              <a:buSzPct val="100000"/>
              <a:buChar char="❏"/>
            </a:pPr>
            <a:r>
              <a:rPr lang="en-GB" sz="1900"/>
              <a:t>Sparsity problem is not present in Word2Vec model.</a:t>
            </a:r>
            <a:r>
              <a:rPr lang="en-GB" sz="1900"/>
              <a:t> </a:t>
            </a:r>
            <a:endParaRPr sz="1900"/>
          </a:p>
        </p:txBody>
      </p:sp>
      <p:sp>
        <p:nvSpPr>
          <p:cNvPr id="375" name="Google Shape;375;p30"/>
          <p:cNvSpPr txBox="1"/>
          <p:nvPr>
            <p:ph type="title"/>
          </p:nvPr>
        </p:nvSpPr>
        <p:spPr>
          <a:xfrm>
            <a:off x="496125" y="950425"/>
            <a:ext cx="3836100" cy="40590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sz="2233" u="sng"/>
              <a:t>BagOfWord</a:t>
            </a:r>
            <a:endParaRPr sz="2233" u="sng"/>
          </a:p>
          <a:p>
            <a:pPr indent="-337185" lvl="0" marL="457200" rtl="0" algn="l">
              <a:spcBef>
                <a:spcPts val="0"/>
              </a:spcBef>
              <a:spcAft>
                <a:spcPts val="0"/>
              </a:spcAft>
              <a:buSzPct val="100000"/>
              <a:buChar char="❏"/>
            </a:pPr>
            <a:r>
              <a:rPr lang="en-GB" sz="1900"/>
              <a:t>Main </a:t>
            </a:r>
            <a:r>
              <a:rPr lang="en-GB" sz="1900"/>
              <a:t>advantage</a:t>
            </a:r>
            <a:r>
              <a:rPr lang="en-GB" sz="1900"/>
              <a:t> of BagOfWord model is it doesn’t need a huge corpus in order to get good results.</a:t>
            </a:r>
            <a:endParaRPr sz="1900"/>
          </a:p>
          <a:p>
            <a:pPr indent="-337185" lvl="0" marL="457200" rtl="0" algn="l">
              <a:spcBef>
                <a:spcPts val="0"/>
              </a:spcBef>
              <a:spcAft>
                <a:spcPts val="0"/>
              </a:spcAft>
              <a:buSzPct val="100000"/>
              <a:buChar char="❏"/>
            </a:pPr>
            <a:r>
              <a:rPr lang="en-GB" sz="1900"/>
              <a:t>Computationally, BagOfWord is not very complex.</a:t>
            </a:r>
            <a:endParaRPr sz="1900"/>
          </a:p>
          <a:p>
            <a:pPr indent="-337185" lvl="0" marL="457200" rtl="0" algn="l">
              <a:spcBef>
                <a:spcPts val="0"/>
              </a:spcBef>
              <a:spcAft>
                <a:spcPts val="0"/>
              </a:spcAft>
              <a:buSzPct val="100000"/>
              <a:buChar char="❏"/>
            </a:pPr>
            <a:r>
              <a:rPr lang="en-GB" sz="1900"/>
              <a:t>Major drawback of this model is it creates huge vectors with lots of </a:t>
            </a:r>
            <a:r>
              <a:rPr lang="en-GB" sz="1900"/>
              <a:t>empty</a:t>
            </a:r>
            <a:r>
              <a:rPr lang="en-GB" sz="1900"/>
              <a:t> spaces (sparsity) problem </a:t>
            </a:r>
            <a:r>
              <a:rPr lang="en-GB" sz="1900"/>
              <a:t>leading</a:t>
            </a:r>
            <a:r>
              <a:rPr lang="en-GB" sz="1900"/>
              <a:t> to large memory consumption.</a:t>
            </a:r>
            <a:endParaRPr sz="1900"/>
          </a:p>
          <a:p>
            <a:pPr indent="-337185" lvl="0" marL="457200" rtl="0" algn="l">
              <a:spcBef>
                <a:spcPts val="0"/>
              </a:spcBef>
              <a:spcAft>
                <a:spcPts val="0"/>
              </a:spcAft>
              <a:buSzPct val="100000"/>
              <a:buChar char="❏"/>
            </a:pPr>
            <a:r>
              <a:rPr lang="en-GB" sz="1900"/>
              <a:t>Another </a:t>
            </a:r>
            <a:r>
              <a:rPr lang="en-GB" sz="1900"/>
              <a:t>drawback</a:t>
            </a:r>
            <a:r>
              <a:rPr lang="en-GB" sz="1900"/>
              <a:t> is that it doesn’t capture the context of information. </a:t>
            </a:r>
            <a:endParaRPr sz="1900"/>
          </a:p>
        </p:txBody>
      </p:sp>
      <p:sp>
        <p:nvSpPr>
          <p:cNvPr id="376" name="Google Shape;376;p30"/>
          <p:cNvSpPr txBox="1"/>
          <p:nvPr>
            <p:ph idx="4294967295" type="ctrTitle"/>
          </p:nvPr>
        </p:nvSpPr>
        <p:spPr>
          <a:xfrm>
            <a:off x="562200" y="76700"/>
            <a:ext cx="8300400" cy="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solidFill>
                  <a:srgbClr val="000000"/>
                </a:solidFill>
              </a:rPr>
              <a:t>COMPARISON BETWEEN WORD2VEC AND BAGOFWORD MODEL</a:t>
            </a:r>
            <a:r>
              <a:rPr lang="en-GB" sz="2440">
                <a:solidFill>
                  <a:srgbClr val="000000"/>
                </a:solidFill>
              </a:rPr>
              <a:t> </a:t>
            </a:r>
            <a:endParaRPr sz="244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type="ctrTitle"/>
          </p:nvPr>
        </p:nvSpPr>
        <p:spPr>
          <a:xfrm>
            <a:off x="2135525" y="2486250"/>
            <a:ext cx="4779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400">
                <a:solidFill>
                  <a:srgbClr val="000000"/>
                </a:solidFill>
              </a:rPr>
              <a:t>Thank You !!!</a:t>
            </a:r>
            <a:endParaRPr sz="5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578100" y="705700"/>
            <a:ext cx="7987800" cy="4292100"/>
          </a:xfrm>
          <a:prstGeom prst="rect">
            <a:avLst/>
          </a:prstGeom>
        </p:spPr>
        <p:txBody>
          <a:bodyPr anchorCtr="0" anchor="t" bIns="91425" lIns="91425" spcFirstLastPara="1" rIns="91425" wrap="square" tIns="91425">
            <a:noAutofit/>
          </a:bodyPr>
          <a:lstStyle/>
          <a:p>
            <a:pPr indent="-346075" lvl="0" marL="457200" rtl="0" algn="just">
              <a:spcBef>
                <a:spcPts val="0"/>
              </a:spcBef>
              <a:spcAft>
                <a:spcPts val="0"/>
              </a:spcAft>
              <a:buSzPts val="1850"/>
              <a:buChar char="❏"/>
            </a:pPr>
            <a:r>
              <a:rPr lang="en-GB" sz="1850"/>
              <a:t>Since the start of the course, we have been learning various techniques related to information retrieval domain.</a:t>
            </a:r>
            <a:endParaRPr sz="1850"/>
          </a:p>
          <a:p>
            <a:pPr indent="0" lvl="0" marL="457200" rtl="0" algn="just">
              <a:spcBef>
                <a:spcPts val="0"/>
              </a:spcBef>
              <a:spcAft>
                <a:spcPts val="0"/>
              </a:spcAft>
              <a:buNone/>
            </a:pPr>
            <a:r>
              <a:t/>
            </a:r>
            <a:endParaRPr sz="1850"/>
          </a:p>
          <a:p>
            <a:pPr indent="-346075" lvl="0" marL="457200" rtl="0" algn="just">
              <a:spcBef>
                <a:spcPts val="0"/>
              </a:spcBef>
              <a:spcAft>
                <a:spcPts val="0"/>
              </a:spcAft>
              <a:buSzPts val="1850"/>
              <a:buChar char="❏"/>
            </a:pPr>
            <a:r>
              <a:rPr lang="en-GB" sz="1850"/>
              <a:t>We got insights about various </a:t>
            </a:r>
            <a:r>
              <a:rPr lang="en-GB" sz="1850"/>
              <a:t>methodology</a:t>
            </a:r>
            <a:r>
              <a:rPr lang="en-GB" sz="1850"/>
              <a:t> such as boolean query search </a:t>
            </a:r>
            <a:r>
              <a:rPr lang="en-GB" sz="1850"/>
              <a:t>retrieval</a:t>
            </a:r>
            <a:r>
              <a:rPr lang="en-GB" sz="1850"/>
              <a:t> , phrase query search </a:t>
            </a:r>
            <a:r>
              <a:rPr lang="en-GB" sz="1850"/>
              <a:t>retrieval.</a:t>
            </a:r>
            <a:endParaRPr sz="1850"/>
          </a:p>
          <a:p>
            <a:pPr indent="0" lvl="0" marL="457200" rtl="0" algn="just">
              <a:spcBef>
                <a:spcPts val="0"/>
              </a:spcBef>
              <a:spcAft>
                <a:spcPts val="0"/>
              </a:spcAft>
              <a:buNone/>
            </a:pPr>
            <a:r>
              <a:t/>
            </a:r>
            <a:endParaRPr sz="1850"/>
          </a:p>
          <a:p>
            <a:pPr indent="-346075" lvl="0" marL="457200" rtl="0" algn="just">
              <a:spcBef>
                <a:spcPts val="0"/>
              </a:spcBef>
              <a:spcAft>
                <a:spcPts val="0"/>
              </a:spcAft>
              <a:buSzPts val="1850"/>
              <a:buChar char="❏"/>
            </a:pPr>
            <a:r>
              <a:rPr lang="en-GB" sz="1850"/>
              <a:t>We got to know about few models such as VSM, BM25, Elastic BM25 used  in retrieving the relevant data pertaining to  a particular query.</a:t>
            </a:r>
            <a:endParaRPr sz="1850"/>
          </a:p>
          <a:p>
            <a:pPr indent="0" lvl="0" marL="457200" rtl="0" algn="just">
              <a:spcBef>
                <a:spcPts val="0"/>
              </a:spcBef>
              <a:spcAft>
                <a:spcPts val="0"/>
              </a:spcAft>
              <a:buNone/>
            </a:pPr>
            <a:r>
              <a:t/>
            </a:r>
            <a:endParaRPr sz="1850"/>
          </a:p>
          <a:p>
            <a:pPr indent="-346075" lvl="0" marL="457200" rtl="0" algn="just">
              <a:spcBef>
                <a:spcPts val="0"/>
              </a:spcBef>
              <a:spcAft>
                <a:spcPts val="0"/>
              </a:spcAft>
              <a:buSzPts val="1850"/>
              <a:buChar char="❏"/>
            </a:pPr>
            <a:r>
              <a:rPr lang="en-GB" sz="1850"/>
              <a:t>Various metric used to measure the performance of model used in information retrieval. </a:t>
            </a:r>
            <a:endParaRPr sz="1850"/>
          </a:p>
          <a:p>
            <a:pPr indent="0" lvl="0" marL="457200" rtl="0" algn="just">
              <a:spcBef>
                <a:spcPts val="0"/>
              </a:spcBef>
              <a:spcAft>
                <a:spcPts val="0"/>
              </a:spcAft>
              <a:buNone/>
            </a:pPr>
            <a:r>
              <a:rPr lang="en-GB" sz="1850"/>
              <a:t>  </a:t>
            </a:r>
            <a:endParaRPr sz="1850"/>
          </a:p>
        </p:txBody>
      </p:sp>
      <p:sp>
        <p:nvSpPr>
          <p:cNvPr id="285" name="Google Shape;285;p14"/>
          <p:cNvSpPr txBox="1"/>
          <p:nvPr>
            <p:ph idx="4294967295" type="ctrTitle"/>
          </p:nvPr>
        </p:nvSpPr>
        <p:spPr>
          <a:xfrm>
            <a:off x="562200" y="76700"/>
            <a:ext cx="2306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MOTIVATION </a:t>
            </a:r>
            <a:endParaRPr sz="274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336175" y="235325"/>
            <a:ext cx="8538900" cy="4639200"/>
          </a:xfrm>
          <a:prstGeom prst="rect">
            <a:avLst/>
          </a:prstGeom>
        </p:spPr>
        <p:txBody>
          <a:bodyPr anchorCtr="0" anchor="t" bIns="91425" lIns="91425" spcFirstLastPara="1" rIns="91425" wrap="square" tIns="91425">
            <a:normAutofit/>
          </a:bodyPr>
          <a:lstStyle/>
          <a:p>
            <a:pPr indent="-346075" lvl="0" marL="457200" rtl="0" algn="just">
              <a:spcBef>
                <a:spcPts val="0"/>
              </a:spcBef>
              <a:spcAft>
                <a:spcPts val="0"/>
              </a:spcAft>
              <a:buSzPts val="1850"/>
              <a:buChar char="❏"/>
            </a:pPr>
            <a:r>
              <a:rPr lang="en-GB" sz="1850"/>
              <a:t>After gathering above knowledge, we decided to build upon a data retrieval system using the above baseline models and evaluating the models performance on MAP metric.</a:t>
            </a:r>
            <a:endParaRPr sz="1850"/>
          </a:p>
          <a:p>
            <a:pPr indent="0" lvl="0" marL="457200" rtl="0" algn="just">
              <a:spcBef>
                <a:spcPts val="0"/>
              </a:spcBef>
              <a:spcAft>
                <a:spcPts val="0"/>
              </a:spcAft>
              <a:buNone/>
            </a:pPr>
            <a:r>
              <a:t/>
            </a:r>
            <a:endParaRPr sz="1850"/>
          </a:p>
          <a:p>
            <a:pPr indent="-346075" lvl="0" marL="457200" rtl="0" algn="just">
              <a:spcBef>
                <a:spcPts val="0"/>
              </a:spcBef>
              <a:spcAft>
                <a:spcPts val="0"/>
              </a:spcAft>
              <a:buSzPts val="1850"/>
              <a:buChar char="❏"/>
            </a:pPr>
            <a:r>
              <a:rPr lang="en-GB" sz="1850"/>
              <a:t>After getting the working of baseline models, we tried upon how could we improve the MAP metric using some other techniques.</a:t>
            </a:r>
            <a:endParaRPr sz="1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562200" y="76700"/>
            <a:ext cx="40098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PROBLEM STATEMENT</a:t>
            </a:r>
            <a:endParaRPr sz="2740">
              <a:solidFill>
                <a:srgbClr val="000000"/>
              </a:solidFill>
            </a:endParaRPr>
          </a:p>
        </p:txBody>
      </p:sp>
      <p:sp>
        <p:nvSpPr>
          <p:cNvPr id="296" name="Google Shape;296;p16"/>
          <p:cNvSpPr txBox="1"/>
          <p:nvPr>
            <p:ph idx="4294967295" type="title"/>
          </p:nvPr>
        </p:nvSpPr>
        <p:spPr>
          <a:xfrm>
            <a:off x="562200" y="806550"/>
            <a:ext cx="7987800" cy="4337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Char char="❏"/>
            </a:pPr>
            <a:r>
              <a:rPr lang="en-GB" sz="1800">
                <a:solidFill>
                  <a:schemeClr val="lt1"/>
                </a:solidFill>
              </a:rPr>
              <a:t>Consider situation where user would like to retrieve information for a particular product or if user wants to extract information from a restricted content of data. </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lang="en-GB" sz="1800">
                <a:solidFill>
                  <a:schemeClr val="lt1"/>
                </a:solidFill>
              </a:rPr>
              <a:t>This scenario can be related to when user would like to retrieve                     information from a particular document or suppose there is an e-commerce website and user would like to search for a product which pertains to their need. </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lang="en-GB" sz="1800">
                <a:solidFill>
                  <a:schemeClr val="lt1"/>
                </a:solidFill>
              </a:rPr>
              <a:t>In such cases, a general solution would be to simply google.</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lang="en-GB" sz="1800">
                <a:solidFill>
                  <a:schemeClr val="lt1"/>
                </a:solidFill>
              </a:rPr>
              <a:t>But it doesn’t sound much great to search for a solution’s problem which is restricted to a particular domain.</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lang="en-GB" sz="1800">
                <a:solidFill>
                  <a:schemeClr val="lt1"/>
                </a:solidFill>
              </a:rPr>
              <a:t>Google will be giving generalized result.</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4294967295" type="ctrTitle"/>
          </p:nvPr>
        </p:nvSpPr>
        <p:spPr>
          <a:xfrm>
            <a:off x="562200" y="76700"/>
            <a:ext cx="40098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LITERATURE REVIEW</a:t>
            </a:r>
            <a:endParaRPr sz="2740">
              <a:solidFill>
                <a:srgbClr val="000000"/>
              </a:solidFill>
            </a:endParaRPr>
          </a:p>
        </p:txBody>
      </p:sp>
      <p:sp>
        <p:nvSpPr>
          <p:cNvPr id="302" name="Google Shape;302;p17"/>
          <p:cNvSpPr txBox="1"/>
          <p:nvPr>
            <p:ph type="title"/>
          </p:nvPr>
        </p:nvSpPr>
        <p:spPr>
          <a:xfrm>
            <a:off x="578100" y="716900"/>
            <a:ext cx="7987800" cy="4337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Char char="❏"/>
            </a:pPr>
            <a:r>
              <a:rPr lang="en-GB" sz="1800"/>
              <a:t>During our analysis on existing models, we got to know about various existing techniques used in </a:t>
            </a:r>
            <a:r>
              <a:rPr lang="en-GB" sz="1800"/>
              <a:t>retrieving</a:t>
            </a:r>
            <a:r>
              <a:rPr lang="en-GB" sz="1800"/>
              <a:t> the relevant documents w.r.t. </a:t>
            </a:r>
            <a:r>
              <a:rPr lang="en-GB" sz="1800"/>
              <a:t>query.</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Clr>
                <a:schemeClr val="lt1"/>
              </a:buClr>
              <a:buSzPts val="1800"/>
              <a:buChar char="❏"/>
            </a:pPr>
            <a:r>
              <a:rPr lang="en-GB" sz="1800"/>
              <a:t>Existing models such as VSM (VECTOR SPACE MODEL), BM25 MODEL, ELASTIC BM25 MODEL. There were other mathematical model which simply used some similarity metric in order to find the relevant document w.r.t query.</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A fixed evaluation metric was not known for the above models since the performance of model may vary depending on the type of dataset present.</a:t>
            </a:r>
            <a:endParaRPr sz="1800"/>
          </a:p>
          <a:p>
            <a:pPr indent="0" lvl="0" marL="457200" rtl="0" algn="just">
              <a:spcBef>
                <a:spcPts val="0"/>
              </a:spcBef>
              <a:spcAft>
                <a:spcPts val="0"/>
              </a:spcAft>
              <a:buNone/>
            </a:pPr>
            <a:r>
              <a:rPr lang="en-GB"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idx="4294967295" type="ctrTitle"/>
          </p:nvPr>
        </p:nvSpPr>
        <p:spPr>
          <a:xfrm>
            <a:off x="562200" y="76700"/>
            <a:ext cx="4211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VECTOR SPACE MODEL</a:t>
            </a:r>
            <a:endParaRPr sz="2740">
              <a:solidFill>
                <a:srgbClr val="000000"/>
              </a:solidFill>
            </a:endParaRPr>
          </a:p>
        </p:txBody>
      </p:sp>
      <p:sp>
        <p:nvSpPr>
          <p:cNvPr id="308" name="Google Shape;308;p18"/>
          <p:cNvSpPr txBox="1"/>
          <p:nvPr>
            <p:ph type="title"/>
          </p:nvPr>
        </p:nvSpPr>
        <p:spPr>
          <a:xfrm>
            <a:off x="578100" y="716900"/>
            <a:ext cx="7987800" cy="4337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Our first baseline model is VSM model.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In Vector Space Model, each document and query is a N-dimensional</a:t>
            </a:r>
            <a:endParaRPr sz="1800"/>
          </a:p>
          <a:p>
            <a:pPr indent="0" lvl="0" marL="457200" rtl="0" algn="just">
              <a:spcBef>
                <a:spcPts val="0"/>
              </a:spcBef>
              <a:spcAft>
                <a:spcPts val="0"/>
              </a:spcAft>
              <a:buNone/>
            </a:pPr>
            <a:r>
              <a:rPr lang="en-GB" sz="1800"/>
              <a:t>vector where N is the number of distinct terms over all the documents and queries.</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Value present at i-th index in vector represent the TF-IDF score for      the i-th term in vector.</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We have used Term-Frequency (tf) and Inverse-Document- Frequency(idf) to evaluate the score.</a:t>
            </a:r>
            <a:endParaRPr sz="1800"/>
          </a:p>
          <a:p>
            <a:pPr indent="0" lvl="0" marL="914400" rtl="0" algn="just">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347375" y="190500"/>
            <a:ext cx="8516400" cy="4863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Now we are ready with our vector space model, we can fetch the relevant documents to our query using the cosine similarity measure.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Then we have sorted the retrieved documents in decreasing order of similarity.</a:t>
            </a:r>
            <a:endParaRPr sz="1800"/>
          </a:p>
          <a:p>
            <a:pPr indent="0" lvl="0" marL="457200" rtl="0" algn="just">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4294967295" type="ctrTitle"/>
          </p:nvPr>
        </p:nvSpPr>
        <p:spPr>
          <a:xfrm>
            <a:off x="562200" y="76700"/>
            <a:ext cx="4211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EVALUATION ON VSM</a:t>
            </a:r>
            <a:endParaRPr sz="2740">
              <a:solidFill>
                <a:srgbClr val="000000"/>
              </a:solidFill>
            </a:endParaRPr>
          </a:p>
        </p:txBody>
      </p:sp>
      <p:sp>
        <p:nvSpPr>
          <p:cNvPr id="319" name="Google Shape;319;p20"/>
          <p:cNvSpPr txBox="1"/>
          <p:nvPr>
            <p:ph type="title"/>
          </p:nvPr>
        </p:nvSpPr>
        <p:spPr>
          <a:xfrm>
            <a:off x="578100" y="716900"/>
            <a:ext cx="7987800" cy="4337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We have used Mean Average Precision(MAP) value as</a:t>
            </a:r>
            <a:endParaRPr sz="1800"/>
          </a:p>
          <a:p>
            <a:pPr indent="0" lvl="0" marL="457200" rtl="0" algn="just">
              <a:spcBef>
                <a:spcPts val="0"/>
              </a:spcBef>
              <a:spcAft>
                <a:spcPts val="0"/>
              </a:spcAft>
              <a:buNone/>
            </a:pPr>
            <a:r>
              <a:rPr lang="en-GB" sz="1800"/>
              <a:t>our metric for evaluating the IR model.</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We are having the relevancy list of documents w.r.t query obtained from VSM.</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We are having the ground truth values for our query.</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We have evaluated the average precision value for each query.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After getting the average precision value for each query, then we have evaluated the Mean Average Precision(MAP) value for the whole IR model.</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MAP value </a:t>
            </a:r>
            <a:r>
              <a:rPr lang="en-GB" sz="1800"/>
              <a:t>reported</a:t>
            </a:r>
            <a:r>
              <a:rPr lang="en-GB" sz="1800"/>
              <a:t> for VSM model is 67%.</a:t>
            </a:r>
            <a:endParaRPr sz="1800"/>
          </a:p>
          <a:p>
            <a:pPr indent="0" lvl="0" marL="457200" rtl="0" algn="just">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idx="4294967295" type="ctrTitle"/>
          </p:nvPr>
        </p:nvSpPr>
        <p:spPr>
          <a:xfrm>
            <a:off x="562200" y="76700"/>
            <a:ext cx="42114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solidFill>
                  <a:srgbClr val="000000"/>
                </a:solidFill>
              </a:rPr>
              <a:t>BM25</a:t>
            </a:r>
            <a:r>
              <a:rPr lang="en-GB" sz="2740">
                <a:solidFill>
                  <a:srgbClr val="000000"/>
                </a:solidFill>
              </a:rPr>
              <a:t> MODEL</a:t>
            </a:r>
            <a:endParaRPr sz="2740">
              <a:solidFill>
                <a:srgbClr val="000000"/>
              </a:solidFill>
            </a:endParaRPr>
          </a:p>
        </p:txBody>
      </p:sp>
      <p:sp>
        <p:nvSpPr>
          <p:cNvPr id="325" name="Google Shape;325;p21"/>
          <p:cNvSpPr txBox="1"/>
          <p:nvPr>
            <p:ph type="title"/>
          </p:nvPr>
        </p:nvSpPr>
        <p:spPr>
          <a:xfrm>
            <a:off x="578100" y="795625"/>
            <a:ext cx="7987800" cy="4112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Our second baseline model is BM25 technique.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BM25 model tries to overcome the TF-IDF model by mapping the</a:t>
            </a:r>
            <a:endParaRPr sz="1800"/>
          </a:p>
          <a:p>
            <a:pPr indent="0" lvl="0" marL="457200" rtl="0" algn="just">
              <a:spcBef>
                <a:spcPts val="0"/>
              </a:spcBef>
              <a:spcAft>
                <a:spcPts val="0"/>
              </a:spcAft>
              <a:buNone/>
            </a:pPr>
            <a:r>
              <a:rPr lang="en-GB" sz="1800"/>
              <a:t>relevance as a probability problem .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A probability score for a particular document indicates the relevance score of document for a given query.</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For a given particular query, using our BM25 model, we can evaluate the relevance score for documents.</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GB" sz="1800"/>
              <a:t>Now we have sorted the documents in decreasing order of their relevance score.</a:t>
            </a:r>
            <a:endParaRPr sz="1800"/>
          </a:p>
          <a:p>
            <a:pPr indent="0" lvl="0" marL="457200" rtl="0" algn="just">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