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0976C-DA76-4C98-AA51-75BEF1E95EF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 descr="C:\Users\gmkeenan\Dropbox\HANDS-EOL\AMIA 2012\COL.ENG.UNIV.NOTL.SM.PMS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83200" y="5916614"/>
            <a:ext cx="30747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vl_transparent.emf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464" y="6055529"/>
            <a:ext cx="1141390" cy="663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7" y="218902"/>
            <a:ext cx="4136213" cy="1633710"/>
          </a:xfrm>
          <a:prstGeom prst="rect">
            <a:avLst/>
          </a:prstGeom>
          <a:effectLst>
            <a:glow rad="76200">
              <a:schemeClr val="tx1">
                <a:alpha val="3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889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2000"/>
          </a:xfrm>
        </p:spPr>
        <p:txBody>
          <a:bodyPr>
            <a:normAutofit/>
          </a:bodyPr>
          <a:lstStyle>
            <a:lvl1pPr algn="ctr">
              <a:defRPr sz="4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419100">
              <a:schemeClr val="accent1"/>
            </a:glow>
          </a:effectLst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432CDF-2E6D-4CAB-933C-7197DD259593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1E909-93C9-4DE4-93CD-0B2944782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" y="6461090"/>
            <a:ext cx="811969" cy="320709"/>
          </a:xfrm>
          <a:prstGeom prst="rect">
            <a:avLst/>
          </a:prstGeom>
          <a:effectLst>
            <a:glow rad="76200">
              <a:schemeClr val="tx1">
                <a:alpha val="3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9685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432CDF-2E6D-4CAB-933C-7197DD259593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1E909-93C9-4DE4-93CD-0B294478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432CDF-2E6D-4CAB-933C-7197DD259593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1E909-93C9-4DE4-93CD-0B2944782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0"/>
            <a:ext cx="10261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6" Type="http://schemas.openxmlformats.org/officeDocument/2006/relationships/image" Target="../media/image10.png"/><Relationship Id="rId5" Type="http://schemas.openxmlformats.org/officeDocument/2006/relationships/hyperlink" Target="https://groups.google.com/forum/#!forum/omegalib" TargetMode="External"/><Relationship Id="rId4" Type="http://schemas.openxmlformats.org/officeDocument/2006/relationships/hyperlink" Target="https://github.com/uic-evl/omegalib/wik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Omegalib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Alessandro Febretti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Effects, Materials,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11" y="1003998"/>
            <a:ext cx="10972800" cy="4953000"/>
          </a:xfrm>
        </p:spPr>
        <p:txBody>
          <a:bodyPr/>
          <a:lstStyle/>
          <a:p>
            <a:r>
              <a:rPr lang="en-US" sz="2800" dirty="0" smtClean="0"/>
              <a:t>Material = visual properties of an object</a:t>
            </a:r>
          </a:p>
          <a:p>
            <a:r>
              <a:rPr lang="en-US" sz="2800" dirty="0" smtClean="0"/>
              <a:t>Effect = same as material but as a short string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Box.setEffect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‘colored –d #0000ff’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 smtClean="0">
                <a:cs typeface="Consolas" panose="020B0609020204030204" pitchFamily="49" charset="0"/>
              </a:rPr>
              <a:t>= Set box diffuse color to blue</a:t>
            </a:r>
          </a:p>
          <a:p>
            <a:pPr lvl="1"/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800" dirty="0" smtClean="0"/>
              <a:t>Light: positional/directional/spot</a:t>
            </a:r>
          </a:p>
          <a:p>
            <a:pPr lvl="1"/>
            <a:r>
              <a:rPr lang="en-US" sz="2400" dirty="0" smtClean="0"/>
              <a:t>Diffuse &amp; ambient colors, attenuation, shadow</a:t>
            </a:r>
          </a:p>
          <a:p>
            <a:pPr lvl="1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Lights are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SceneNodes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400" dirty="0" smtClean="0">
              <a:cs typeface="Consolas" panose="020B0609020204030204" pitchFamily="49" charset="0"/>
            </a:endParaRPr>
          </a:p>
          <a:p>
            <a:pPr lvl="1"/>
            <a:endParaRPr lang="en-US" sz="2000" dirty="0">
              <a:cs typeface="Consolas" panose="020B0609020204030204" pitchFamily="49" charset="0"/>
            </a:endParaRPr>
          </a:p>
          <a:p>
            <a:endParaRPr lang="en-US" sz="2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04" y="923611"/>
            <a:ext cx="10972800" cy="4953000"/>
          </a:xfrm>
        </p:spPr>
        <p:txBody>
          <a:bodyPr/>
          <a:lstStyle/>
          <a:p>
            <a:r>
              <a:rPr lang="en-US" sz="2800" dirty="0" smtClean="0"/>
              <a:t>Preferred format: Autodesk FBX  (supports static &amp; animated objects)</a:t>
            </a:r>
          </a:p>
          <a:p>
            <a:r>
              <a:rPr lang="en-US" sz="2800" dirty="0" smtClean="0"/>
              <a:t>Two steps:</a:t>
            </a:r>
          </a:p>
          <a:p>
            <a:pPr lvl="1"/>
            <a:r>
              <a:rPr lang="en-US" sz="2400" dirty="0" smtClean="0"/>
              <a:t>Load a model</a:t>
            </a:r>
          </a:p>
          <a:p>
            <a:pPr lvl="1"/>
            <a:r>
              <a:rPr lang="en-US" sz="2400" dirty="0" smtClean="0"/>
              <a:t>Create one (or more) objects using that model</a:t>
            </a:r>
          </a:p>
          <a:p>
            <a:pPr lvl="1"/>
            <a:endParaRPr lang="en-US" sz="2400" dirty="0"/>
          </a:p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Sketchup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FBX export demo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37" y="2903974"/>
            <a:ext cx="6465408" cy="381507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92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callback</a:t>
            </a:r>
          </a:p>
          <a:p>
            <a:pPr lvl="1"/>
            <a:r>
              <a:rPr lang="en-US" dirty="0" smtClean="0"/>
              <a:t>Runs each frame, you get frame, time,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Event callback</a:t>
            </a:r>
          </a:p>
          <a:p>
            <a:pPr lvl="1"/>
            <a:r>
              <a:rPr lang="en-US" dirty="0" smtClean="0"/>
              <a:t>Runs once for each input event received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getEvent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  <a:r>
              <a:rPr lang="en-US" dirty="0" smtClean="0"/>
              <a:t> to obtain event data. Event has</a:t>
            </a:r>
          </a:p>
          <a:p>
            <a:pPr lvl="3"/>
            <a:r>
              <a:rPr lang="en-US" dirty="0" err="1" smtClean="0">
                <a:solidFill>
                  <a:srgbClr val="92D050"/>
                </a:solidFill>
              </a:rPr>
              <a:t>isKeyUp</a:t>
            </a:r>
            <a:r>
              <a:rPr lang="en-US" dirty="0" smtClean="0">
                <a:solidFill>
                  <a:srgbClr val="92D050"/>
                </a:solidFill>
              </a:rPr>
              <a:t> / </a:t>
            </a:r>
            <a:r>
              <a:rPr lang="en-US" dirty="0" err="1" smtClean="0">
                <a:solidFill>
                  <a:srgbClr val="92D050"/>
                </a:solidFill>
              </a:rPr>
              <a:t>isKeyDown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check for keyboard press</a:t>
            </a:r>
          </a:p>
          <a:p>
            <a:pPr lvl="3"/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 err="1" smtClean="0">
                <a:solidFill>
                  <a:srgbClr val="92D050"/>
                </a:solidFill>
              </a:rPr>
              <a:t>sButtonUp</a:t>
            </a:r>
            <a:r>
              <a:rPr lang="en-US" dirty="0" smtClean="0">
                <a:solidFill>
                  <a:srgbClr val="92D050"/>
                </a:solidFill>
              </a:rPr>
              <a:t> / </a:t>
            </a:r>
            <a:r>
              <a:rPr lang="en-US" dirty="0" err="1" smtClean="0">
                <a:solidFill>
                  <a:srgbClr val="92D050"/>
                </a:solidFill>
              </a:rPr>
              <a:t>isButtonDown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check for mouse/gamepad/wand buttons</a:t>
            </a:r>
          </a:p>
          <a:p>
            <a:pPr lvl="3"/>
            <a:r>
              <a:rPr lang="en-US" dirty="0" err="1" smtClean="0">
                <a:solidFill>
                  <a:srgbClr val="92D050"/>
                </a:solidFill>
              </a:rPr>
              <a:t>getPosition</a:t>
            </a:r>
            <a:r>
              <a:rPr lang="en-US" dirty="0" smtClean="0"/>
              <a:t> – get mouse position (</a:t>
            </a:r>
            <a:r>
              <a:rPr lang="en-US" dirty="0" err="1" smtClean="0"/>
              <a:t>x,y</a:t>
            </a:r>
            <a:r>
              <a:rPr lang="en-US" dirty="0" smtClean="0"/>
              <a:t>) or wand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>
                <a:solidFill>
                  <a:srgbClr val="92D050"/>
                </a:solidFill>
              </a:rPr>
              <a:t>getServiceType</a:t>
            </a:r>
            <a:r>
              <a:rPr lang="en-US" dirty="0" smtClean="0"/>
              <a:t> – what type of device generated this input (Keyboard, Pointer, Wand, ...)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colorChooser.py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CAVE2 – scripts run on a cluster</a:t>
            </a:r>
          </a:p>
          <a:p>
            <a:r>
              <a:rPr lang="en-US" dirty="0" smtClean="0"/>
              <a:t>Oculus – FPS are important, keep close to 60, </a:t>
            </a:r>
          </a:p>
          <a:p>
            <a:pPr lvl="1"/>
            <a:r>
              <a:rPr lang="en-US" dirty="0" smtClean="0"/>
              <a:t>check with :s or :c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Omegalib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4738"/>
            <a:ext cx="10972800" cy="26527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 for 2D/3D applications on heterogeneous systems</a:t>
            </a:r>
          </a:p>
          <a:p>
            <a:pPr lvl="1"/>
            <a:r>
              <a:rPr lang="en-US" dirty="0" smtClean="0"/>
              <a:t>Platforms: Laptops, HMDs, Cluster-based displays</a:t>
            </a:r>
          </a:p>
          <a:p>
            <a:pPr lvl="1"/>
            <a:r>
              <a:rPr lang="en-US" dirty="0" smtClean="0"/>
              <a:t>Immersion support: stereo rendering, head tracking, panoptic stereo</a:t>
            </a:r>
          </a:p>
          <a:p>
            <a:pPr lvl="1"/>
            <a:r>
              <a:rPr lang="en-US" dirty="0" smtClean="0"/>
              <a:t>Positional audio through Supercollider </a:t>
            </a:r>
          </a:p>
          <a:p>
            <a:pPr lvl="1"/>
            <a:r>
              <a:rPr lang="en-US" dirty="0" smtClean="0"/>
              <a:t>Input: Gamepads, tracked devices, touch surfaces, ...</a:t>
            </a:r>
          </a:p>
          <a:p>
            <a:pPr lvl="1"/>
            <a:r>
              <a:rPr lang="en-US" dirty="0" smtClean="0"/>
              <a:t>OS: Windows, OSX 10.7+, Linux (various </a:t>
            </a:r>
            <a:r>
              <a:rPr lang="en-US" dirty="0" err="1" smtClean="0"/>
              <a:t>distros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Languages: C++, Python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5637" r="2208" b="4849"/>
          <a:stretch/>
        </p:blipFill>
        <p:spPr>
          <a:xfrm>
            <a:off x="3938956" y="3637503"/>
            <a:ext cx="8119068" cy="31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5174"/>
            <a:ext cx="10972800" cy="5173226"/>
          </a:xfrm>
        </p:spPr>
        <p:txBody>
          <a:bodyPr/>
          <a:lstStyle/>
          <a:p>
            <a:r>
              <a:rPr lang="en-US" dirty="0" smtClean="0"/>
              <a:t>Omegalib distributed as source</a:t>
            </a:r>
          </a:p>
          <a:p>
            <a:r>
              <a:rPr lang="en-US" dirty="0" smtClean="0"/>
              <a:t>Requirements to build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smtClean="0"/>
              <a:t>OSX/Linux: Python 2.7 (should be pre-installed)</a:t>
            </a:r>
          </a:p>
          <a:p>
            <a:pPr lvl="1"/>
            <a:r>
              <a:rPr lang="en-US" dirty="0" smtClean="0"/>
              <a:t>Build Environment for your OS</a:t>
            </a:r>
          </a:p>
          <a:p>
            <a:pPr lvl="2"/>
            <a:r>
              <a:rPr lang="en-US" dirty="0" smtClean="0"/>
              <a:t>Windows: Visual Studio 2012/2013 (free editions fine)</a:t>
            </a:r>
          </a:p>
          <a:p>
            <a:pPr lvl="2"/>
            <a:r>
              <a:rPr lang="en-US" dirty="0" smtClean="0"/>
              <a:t>OSX: </a:t>
            </a:r>
            <a:r>
              <a:rPr lang="en-US" dirty="0" err="1" smtClean="0"/>
              <a:t>Xcode</a:t>
            </a:r>
            <a:r>
              <a:rPr lang="en-US" dirty="0" smtClean="0"/>
              <a:t> + (possibly) </a:t>
            </a:r>
            <a:r>
              <a:rPr lang="en-US" dirty="0" err="1" smtClean="0"/>
              <a:t>Xcode</a:t>
            </a:r>
            <a:r>
              <a:rPr lang="en-US" dirty="0" smtClean="0"/>
              <a:t> command line tools (</a:t>
            </a:r>
            <a:r>
              <a:rPr lang="en-US" dirty="0" err="1" smtClean="0"/>
              <a:t>gcc</a:t>
            </a:r>
            <a:r>
              <a:rPr lang="en-US" dirty="0" smtClean="0"/>
              <a:t>/clang)</a:t>
            </a:r>
          </a:p>
          <a:p>
            <a:pPr lvl="2"/>
            <a:r>
              <a:rPr lang="en-US" dirty="0" smtClean="0"/>
              <a:t>Linux: standard build tools (</a:t>
            </a:r>
            <a:r>
              <a:rPr lang="en-US" dirty="0" err="1" smtClean="0"/>
              <a:t>gcc</a:t>
            </a:r>
            <a:r>
              <a:rPr lang="en-US" dirty="0" smtClean="0"/>
              <a:t>/make)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ossibly flex &amp; bison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3" y="5651471"/>
            <a:ext cx="3682911" cy="4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omegalib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34143"/>
            <a:ext cx="10972800" cy="623835"/>
          </a:xfrm>
        </p:spPr>
        <p:txBody>
          <a:bodyPr/>
          <a:lstStyle/>
          <a:p>
            <a:r>
              <a:rPr lang="en-US" dirty="0"/>
              <a:t>See instructions on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https://github.com/uic-evl/omegalib/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9" y="1810590"/>
            <a:ext cx="10444371" cy="45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/>
          <a:stretch/>
        </p:blipFill>
        <p:spPr>
          <a:xfrm>
            <a:off x="155446" y="1024095"/>
            <a:ext cx="4908923" cy="5191471"/>
          </a:xfrm>
          <a:effectLst/>
        </p:spPr>
      </p:pic>
      <p:sp>
        <p:nvSpPr>
          <p:cNvPr id="9" name="Rounded Rectangle 8"/>
          <p:cNvSpPr/>
          <p:nvPr/>
        </p:nvSpPr>
        <p:spPr>
          <a:xfrm>
            <a:off x="1577591" y="914400"/>
            <a:ext cx="2039816" cy="4722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3367" y="5327301"/>
            <a:ext cx="2039816" cy="4722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firstru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64854" y="1295142"/>
            <a:ext cx="6873072" cy="492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look for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327" y="903514"/>
            <a:ext cx="10972800" cy="1206640"/>
          </a:xfrm>
        </p:spPr>
        <p:txBody>
          <a:bodyPr>
            <a:normAutofit/>
          </a:bodyPr>
          <a:lstStyle/>
          <a:p>
            <a:r>
              <a:rPr lang="en-US" sz="2800" dirty="0"/>
              <a:t>Wiki: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github.com/uic-evl/omegalib/wiki</a:t>
            </a:r>
            <a:endParaRPr lang="en-US" sz="2800" dirty="0" smtClean="0"/>
          </a:p>
          <a:p>
            <a:r>
              <a:rPr lang="en-US" sz="2800" dirty="0"/>
              <a:t>Forum: </a:t>
            </a:r>
            <a:r>
              <a:rPr lang="en-US" sz="2800" dirty="0">
                <a:hlinkClick r:id="rId5"/>
              </a:rPr>
              <a:t>https://groups.google.com/forum/#!</a:t>
            </a:r>
            <a:r>
              <a:rPr lang="en-US" sz="2800" dirty="0" smtClean="0">
                <a:hlinkClick r:id="rId5"/>
              </a:rPr>
              <a:t>forum/omegalib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searc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9267" y="1969478"/>
            <a:ext cx="6363076" cy="47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 bin directory:</a:t>
            </a:r>
          </a:p>
          <a:p>
            <a:pPr lvl="1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–s [path to script]</a:t>
            </a:r>
          </a:p>
          <a:p>
            <a:r>
              <a:rPr lang="en-US" dirty="0" smtClean="0"/>
              <a:t>Script search path: </a:t>
            </a:r>
          </a:p>
          <a:p>
            <a:pPr lvl="1"/>
            <a:r>
              <a:rPr lang="en-US" dirty="0" smtClean="0"/>
              <a:t>inside main source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modules</a:t>
            </a:r>
            <a:endParaRPr lang="en-US" dirty="0"/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52" y="2543607"/>
            <a:ext cx="6340389" cy="406181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42927" y="2632668"/>
            <a:ext cx="572757" cy="4722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09621" y="4953837"/>
            <a:ext cx="842388" cy="3634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113" y="3940629"/>
            <a:ext cx="5764404" cy="4705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Objects are in a scene tree</a:t>
            </a:r>
            <a:endParaRPr lang="en-US" sz="2400" dirty="0"/>
          </a:p>
        </p:txBody>
      </p:sp>
      <p:pic>
        <p:nvPicPr>
          <p:cNvPr id="7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t="11500"/>
          <a:stretch/>
        </p:blipFill>
        <p:spPr>
          <a:xfrm>
            <a:off x="321547" y="904351"/>
            <a:ext cx="4698820" cy="289392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000FF"/>
              </a:clrFrom>
              <a:clrTo>
                <a:srgbClr val="80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4524" b="73356"/>
          <a:stretch/>
        </p:blipFill>
        <p:spPr>
          <a:xfrm>
            <a:off x="321547" y="4541855"/>
            <a:ext cx="5128740" cy="178860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000FF"/>
              </a:clrFrom>
              <a:clrTo>
                <a:srgbClr val="80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44913" r="16188" b="6714"/>
          <a:stretch/>
        </p:blipFill>
        <p:spPr>
          <a:xfrm>
            <a:off x="5597433" y="1778559"/>
            <a:ext cx="6105547" cy="456195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5353867" y="904351"/>
            <a:ext cx="5764404" cy="1131278"/>
          </a:xfrm>
          <a:prstGeom prst="rect">
            <a:avLst/>
          </a:prstGeom>
          <a:effectLst>
            <a:glow rad="419100">
              <a:schemeClr val="accent1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Reference frame: origin is your feet!</a:t>
            </a:r>
          </a:p>
          <a:p>
            <a:pPr lvl="1"/>
            <a:r>
              <a:rPr lang="en-US" sz="2000" dirty="0" smtClean="0"/>
              <a:t>Units: meters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5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4690"/>
            <a:ext cx="10972800" cy="52737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Left mouse button = </a:t>
            </a:r>
            <a:r>
              <a:rPr lang="en-US" dirty="0" err="1" smtClean="0"/>
              <a:t>freelook</a:t>
            </a:r>
            <a:endParaRPr lang="en-US" dirty="0" smtClean="0"/>
          </a:p>
          <a:p>
            <a:r>
              <a:rPr lang="en-US" dirty="0" smtClean="0"/>
              <a:t>WASD: move</a:t>
            </a:r>
          </a:p>
          <a:p>
            <a:r>
              <a:rPr lang="en-US" dirty="0" smtClean="0"/>
              <a:t>RF: fly up/down</a:t>
            </a:r>
          </a:p>
          <a:p>
            <a:r>
              <a:rPr lang="en-US" dirty="0" smtClean="0"/>
              <a:t>Ctrl: free rotation</a:t>
            </a:r>
          </a:p>
          <a:p>
            <a:r>
              <a:rPr lang="en-US" dirty="0" smtClean="0"/>
              <a:t>Esc: exit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Console: python interactive + special ‘quick commands’</a:t>
            </a:r>
          </a:p>
          <a:p>
            <a:pPr lvl="1"/>
            <a:r>
              <a:rPr lang="en-US" dirty="0" smtClean="0"/>
              <a:t>:c [s] – toggle console/statistics</a:t>
            </a:r>
          </a:p>
          <a:p>
            <a:pPr lvl="1"/>
            <a:r>
              <a:rPr lang="en-US" dirty="0" smtClean="0"/>
              <a:t>:q exit</a:t>
            </a:r>
          </a:p>
          <a:p>
            <a:pPr lvl="1"/>
            <a:r>
              <a:rPr lang="en-US" dirty="0" smtClean="0"/>
              <a:t>:? [.|</a:t>
            </a:r>
            <a:r>
              <a:rPr lang="en-US" dirty="0" err="1" smtClean="0"/>
              <a:t>var</a:t>
            </a:r>
            <a:r>
              <a:rPr lang="en-US" dirty="0" smtClean="0"/>
              <a:t>] [prefix]</a:t>
            </a:r>
          </a:p>
          <a:p>
            <a:pPr lvl="2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:? . B</a:t>
            </a:r>
            <a:r>
              <a:rPr lang="en-US" dirty="0" smtClean="0"/>
              <a:t> = list all global </a:t>
            </a:r>
            <a:r>
              <a:rPr lang="en-US" dirty="0" err="1" smtClean="0"/>
              <a:t>objs</a:t>
            </a:r>
            <a:r>
              <a:rPr lang="en-US" dirty="0" smtClean="0"/>
              <a:t>/functions starting with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</a:p>
          <a:p>
            <a:pPr lvl="2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:? Foo set </a:t>
            </a:r>
            <a:r>
              <a:rPr lang="en-US" dirty="0" smtClean="0"/>
              <a:t>= list all members of object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Foo</a:t>
            </a:r>
            <a:r>
              <a:rPr lang="en-US" dirty="0" smtClean="0"/>
              <a:t> stat start with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l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vl dark" id="{351193DD-1F20-449E-921D-2BE9BB28EDCD}" vid="{EA9DB6B4-34C6-4116-8712-CA9056F5D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evl dark</Template>
  <TotalTime>302</TotalTime>
  <Words>469</Words>
  <Application>Microsoft Office PowerPoint</Application>
  <PresentationFormat>Widescreen</PresentationFormat>
  <Paragraphs>82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Consolas</vt:lpstr>
      <vt:lpstr>evl dark</vt:lpstr>
      <vt:lpstr>Omegalib Tutorial</vt:lpstr>
      <vt:lpstr>What is Omegalib</vt:lpstr>
      <vt:lpstr>Requirements</vt:lpstr>
      <vt:lpstr>Build omegalib</vt:lpstr>
      <vt:lpstr>Test it</vt:lpstr>
      <vt:lpstr>Where to look for info</vt:lpstr>
      <vt:lpstr>Running a script</vt:lpstr>
      <vt:lpstr>Basic example</vt:lpstr>
      <vt:lpstr>Controls</vt:lpstr>
      <vt:lpstr>Effects, Materials, Lights</vt:lpstr>
      <vt:lpstr>Loading Models</vt:lpstr>
      <vt:lpstr>Callbacks</vt:lpstr>
      <vt:lpstr>Menu System</vt:lpstr>
      <vt:lpstr>Cross-Platform Considerations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Omegalib Tutorial</dc:title>
  <dc:creator>Alessandro Febretti</dc:creator>
  <cp:lastModifiedBy>Alessandro Febretti</cp:lastModifiedBy>
  <cp:revision>17</cp:revision>
  <dcterms:created xsi:type="dcterms:W3CDTF">2015-01-19T20:50:35Z</dcterms:created>
  <dcterms:modified xsi:type="dcterms:W3CDTF">2015-01-20T19:51:36Z</dcterms:modified>
</cp:coreProperties>
</file>