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8800" b="1" i="1" u="sng" dirty="0" smtClean="0"/>
              <a:t>Boston Housing </a:t>
            </a:r>
            <a:r>
              <a:rPr lang="en-IN" sz="8800" b="1" i="1" u="sng" dirty="0"/>
              <a:t>P</a:t>
            </a:r>
            <a:r>
              <a:rPr lang="en-IN" sz="8800" b="1" i="1" u="sng" dirty="0" smtClean="0"/>
              <a:t>rice Prediction</a:t>
            </a:r>
            <a:endParaRPr lang="en-IN" sz="8800" b="1" i="1" u="sng" dirty="0"/>
          </a:p>
        </p:txBody>
      </p:sp>
      <p:sp>
        <p:nvSpPr>
          <p:cNvPr id="3" name="Subtitle 2"/>
          <p:cNvSpPr>
            <a:spLocks noGrp="1"/>
          </p:cNvSpPr>
          <p:nvPr>
            <p:ph type="subTitle" idx="1"/>
          </p:nvPr>
        </p:nvSpPr>
        <p:spPr>
          <a:xfrm>
            <a:off x="2589213" y="5177307"/>
            <a:ext cx="8915399" cy="726355"/>
          </a:xfrm>
        </p:spPr>
        <p:txBody>
          <a:bodyPr>
            <a:normAutofit/>
          </a:bodyPr>
          <a:lstStyle/>
          <a:p>
            <a:endParaRPr lang="en-IN" dirty="0"/>
          </a:p>
        </p:txBody>
      </p:sp>
    </p:spTree>
    <p:extLst>
      <p:ext uri="{BB962C8B-B14F-4D97-AF65-F5344CB8AC3E}">
        <p14:creationId xmlns:p14="http://schemas.microsoft.com/office/powerpoint/2010/main" val="641126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348" y="96076"/>
            <a:ext cx="8911687" cy="1280890"/>
          </a:xfrm>
        </p:spPr>
        <p:txBody>
          <a:bodyPr/>
          <a:lstStyle/>
          <a:p>
            <a:r>
              <a:rPr lang="en-IN" b="1" i="1" dirty="0" smtClean="0">
                <a:solidFill>
                  <a:schemeClr val="accent1">
                    <a:lumMod val="50000"/>
                  </a:schemeClr>
                </a:solidFill>
              </a:rPr>
              <a:t>Getting Started</a:t>
            </a:r>
            <a:endParaRPr lang="en-IN" b="1" i="1" dirty="0">
              <a:solidFill>
                <a:schemeClr val="accent1">
                  <a:lumMod val="50000"/>
                </a:schemeClr>
              </a:solidFill>
            </a:endParaRPr>
          </a:p>
        </p:txBody>
      </p:sp>
      <p:sp>
        <p:nvSpPr>
          <p:cNvPr id="6" name="Rectangle 2"/>
          <p:cNvSpPr>
            <a:spLocks noChangeArrowheads="1"/>
          </p:cNvSpPr>
          <p:nvPr/>
        </p:nvSpPr>
        <p:spPr bwMode="auto">
          <a:xfrm rot="10800000" flipV="1">
            <a:off x="2598698" y="1733772"/>
            <a:ext cx="7717278" cy="31428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49159" tIns="125373" rIns="249159"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000000"/>
                </a:solidFill>
                <a:effectLst/>
                <a:latin typeface="&amp;quot"/>
              </a:rPr>
              <a:t>16 data points have an </a:t>
            </a:r>
            <a:r>
              <a:rPr kumimoji="0" 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'MEDV'</a:t>
            </a:r>
            <a:r>
              <a:rPr kumimoji="0" lang="en-US" sz="2000" b="1" i="0" u="none" strike="noStrike" cap="none" normalizeH="0" baseline="0" dirty="0" smtClean="0">
                <a:ln>
                  <a:noFill/>
                </a:ln>
                <a:solidFill>
                  <a:srgbClr val="000000"/>
                </a:solidFill>
                <a:effectLst/>
                <a:latin typeface="&amp;quot"/>
              </a:rPr>
              <a:t> value of 50.0. These data points likely contain missing or censored values and have been removed.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000000"/>
                </a:solidFill>
                <a:effectLst/>
                <a:latin typeface="&amp;quot"/>
              </a:rPr>
              <a:t>1 data point has an </a:t>
            </a:r>
            <a:r>
              <a:rPr kumimoji="0" 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'RM'</a:t>
            </a:r>
            <a:r>
              <a:rPr kumimoji="0" lang="en-US" sz="2000" b="1" i="0" u="none" strike="noStrike" cap="none" normalizeH="0" baseline="0" dirty="0" smtClean="0">
                <a:ln>
                  <a:noFill/>
                </a:ln>
                <a:solidFill>
                  <a:srgbClr val="000000"/>
                </a:solidFill>
                <a:effectLst/>
                <a:latin typeface="&amp;quot"/>
              </a:rPr>
              <a:t> value of 8.78. This data point can be considered an outlier and has been removed.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000000"/>
                </a:solidFill>
                <a:effectLst/>
                <a:latin typeface="&amp;quot"/>
              </a:rPr>
              <a:t>The features </a:t>
            </a:r>
            <a:r>
              <a:rPr kumimoji="0" 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'RM'</a:t>
            </a:r>
            <a:r>
              <a:rPr kumimoji="0" lang="en-US" sz="2000" b="1" i="0" u="none" strike="noStrike" cap="none" normalizeH="0" baseline="0" dirty="0" smtClean="0">
                <a:ln>
                  <a:noFill/>
                </a:ln>
                <a:solidFill>
                  <a:srgbClr val="000000"/>
                </a:solidFill>
                <a:effectLst/>
                <a:latin typeface="&amp;quot"/>
              </a:rPr>
              <a:t>, </a:t>
            </a:r>
            <a:r>
              <a:rPr kumimoji="0" 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'LSTAT'</a:t>
            </a:r>
            <a:r>
              <a:rPr kumimoji="0" lang="en-US" sz="2000" b="1" i="0" u="none" strike="noStrike" cap="none" normalizeH="0" baseline="0" dirty="0" smtClean="0">
                <a:ln>
                  <a:noFill/>
                </a:ln>
                <a:solidFill>
                  <a:srgbClr val="000000"/>
                </a:solidFill>
                <a:effectLst/>
                <a:latin typeface="&amp;quot"/>
              </a:rPr>
              <a:t>, </a:t>
            </a:r>
            <a:r>
              <a:rPr kumimoji="0" 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'PTRATIO'</a:t>
            </a:r>
            <a:r>
              <a:rPr kumimoji="0" lang="en-US" sz="2000" b="1" i="0" u="none" strike="noStrike" cap="none" normalizeH="0" baseline="0" dirty="0" smtClean="0">
                <a:ln>
                  <a:noFill/>
                </a:ln>
                <a:solidFill>
                  <a:srgbClr val="000000"/>
                </a:solidFill>
                <a:effectLst/>
                <a:latin typeface="&amp;quot"/>
              </a:rPr>
              <a:t>, and </a:t>
            </a:r>
            <a:r>
              <a:rPr kumimoji="0" lang="en-US" sz="20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'MEDV'</a:t>
            </a:r>
            <a:r>
              <a:rPr kumimoji="0" lang="en-US" sz="2000" b="1" i="0" u="none" strike="noStrike" cap="none" normalizeH="0" baseline="0" dirty="0" smtClean="0">
                <a:ln>
                  <a:noFill/>
                </a:ln>
                <a:solidFill>
                  <a:srgbClr val="000000"/>
                </a:solidFill>
                <a:effectLst/>
                <a:latin typeface="&amp;quot"/>
              </a:rPr>
              <a:t> are essential. The remaining non-relevant features have been excluded.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8645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2718"/>
          </a:xfrm>
        </p:spPr>
        <p:txBody>
          <a:bodyPr/>
          <a:lstStyle/>
          <a:p>
            <a:r>
              <a:rPr lang="en-IN" b="1" i="1" dirty="0"/>
              <a:t>Feature Observation</a:t>
            </a:r>
            <a:endParaRPr lang="en-IN" i="1" dirty="0"/>
          </a:p>
        </p:txBody>
      </p:sp>
      <p:sp>
        <p:nvSpPr>
          <p:cNvPr id="3" name="Content Placeholder 2"/>
          <p:cNvSpPr>
            <a:spLocks noGrp="1"/>
          </p:cNvSpPr>
          <p:nvPr>
            <p:ph idx="1"/>
          </p:nvPr>
        </p:nvSpPr>
        <p:spPr>
          <a:xfrm>
            <a:off x="2009662" y="1262130"/>
            <a:ext cx="9259351" cy="5138670"/>
          </a:xfrm>
        </p:spPr>
        <p:txBody>
          <a:bodyPr>
            <a:normAutofit fontScale="92500" lnSpcReduction="20000"/>
          </a:bodyPr>
          <a:lstStyle/>
          <a:p>
            <a:r>
              <a:rPr lang="en-GB" sz="2000" b="1" dirty="0"/>
              <a:t>RM</a:t>
            </a:r>
          </a:p>
          <a:p>
            <a:pPr lvl="1"/>
            <a:r>
              <a:rPr lang="en-GB" sz="2000" b="1" dirty="0"/>
              <a:t>For a higher RM, one would expect to observe a higher MEDV. </a:t>
            </a:r>
          </a:p>
          <a:p>
            <a:pPr lvl="1"/>
            <a:r>
              <a:rPr lang="en-GB" sz="2000" b="1" dirty="0"/>
              <a:t>This is because more rooms would imply more space, thereby costing more, taking all other factors constant.</a:t>
            </a:r>
          </a:p>
          <a:p>
            <a:r>
              <a:rPr lang="en-GB" sz="2000" b="1" dirty="0"/>
              <a:t>LSTAT</a:t>
            </a:r>
          </a:p>
          <a:p>
            <a:pPr lvl="1"/>
            <a:r>
              <a:rPr lang="en-GB" sz="2000" b="1" dirty="0"/>
              <a:t>For a higher LSTAT, one would expect to observe </a:t>
            </a:r>
            <a:r>
              <a:rPr lang="en-GB" sz="2000" b="1" dirty="0" smtClean="0"/>
              <a:t>a </a:t>
            </a:r>
            <a:r>
              <a:rPr lang="en-GB" sz="2000" b="1" dirty="0"/>
              <a:t>lower MEDV.</a:t>
            </a:r>
          </a:p>
          <a:p>
            <a:pPr lvl="1"/>
            <a:r>
              <a:rPr lang="en-GB" sz="2000" b="1" dirty="0"/>
              <a:t>The social milieux in an area dominated by "lower class" citizens may not be conducive for young children. It may also be relatively unsafe compared to an area dominated by "upper class" citizens. Hence an area with more "lower class" citizens would lower demand, hence lower prices.</a:t>
            </a:r>
          </a:p>
          <a:p>
            <a:r>
              <a:rPr lang="en-GB" sz="2000" b="1" dirty="0"/>
              <a:t>PTRATIO</a:t>
            </a:r>
          </a:p>
          <a:p>
            <a:pPr lvl="1"/>
            <a:r>
              <a:rPr lang="en-GB" sz="2000" b="1" dirty="0"/>
              <a:t>For a higher LSTAT, one would expect to observe a lower MEDV.</a:t>
            </a:r>
          </a:p>
          <a:p>
            <a:pPr lvl="1"/>
            <a:r>
              <a:rPr lang="en-GB" sz="2000" b="1" dirty="0"/>
              <a:t>This is because there would be a lower teacher-to-student ratio resulting in less attention dedicated to each student that may impair their performance in school. Typically this is the scenario in public/state schools compared to private schools.</a:t>
            </a:r>
          </a:p>
          <a:p>
            <a:endParaRPr lang="en-IN" b="1" dirty="0"/>
          </a:p>
        </p:txBody>
      </p:sp>
    </p:spTree>
    <p:extLst>
      <p:ext uri="{BB962C8B-B14F-4D97-AF65-F5344CB8AC3E}">
        <p14:creationId xmlns:p14="http://schemas.microsoft.com/office/powerpoint/2010/main" val="1311531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252" y="740020"/>
            <a:ext cx="9461700" cy="1280890"/>
          </a:xfrm>
        </p:spPr>
        <p:txBody>
          <a:bodyPr/>
          <a:lstStyle/>
          <a:p>
            <a:r>
              <a:rPr lang="en-IN" b="1" i="1" dirty="0" smtClean="0"/>
              <a:t>Visualization</a:t>
            </a:r>
            <a:endParaRPr lang="en-IN" b="1"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556" y="2459865"/>
            <a:ext cx="10431886" cy="3799268"/>
          </a:xfrm>
        </p:spPr>
      </p:pic>
    </p:spTree>
    <p:extLst>
      <p:ext uri="{BB962C8B-B14F-4D97-AF65-F5344CB8AC3E}">
        <p14:creationId xmlns:p14="http://schemas.microsoft.com/office/powerpoint/2010/main" val="26131447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TotalTime>
  <Words>241</Words>
  <Application>Microsoft Office PowerPoint</Application>
  <PresentationFormat>Custom</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Wisp</vt:lpstr>
      <vt:lpstr>Boston Housing Price Prediction</vt:lpstr>
      <vt:lpstr>Getting Started</vt:lpstr>
      <vt:lpstr>Feature Observation</vt:lpstr>
      <vt:lpstr>Visualization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Boston Housing Price Prediction</dc:title>
  <dc:creator>prapti pandey</dc:creator>
  <cp:lastModifiedBy>Kavita Jangid</cp:lastModifiedBy>
  <cp:revision>8</cp:revision>
  <dcterms:created xsi:type="dcterms:W3CDTF">2019-07-01T15:39:25Z</dcterms:created>
  <dcterms:modified xsi:type="dcterms:W3CDTF">2019-07-19T06:21:23Z</dcterms:modified>
</cp:coreProperties>
</file>