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56" r:id="rId5"/>
    <p:sldId id="290" r:id="rId6"/>
    <p:sldId id="289" r:id="rId7"/>
    <p:sldId id="291" r:id="rId8"/>
    <p:sldId id="277" r:id="rId9"/>
    <p:sldId id="279"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285" r:id="rId39"/>
    <p:sldId id="32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52" autoAdjust="0"/>
  </p:normalViewPr>
  <p:slideViewPr>
    <p:cSldViewPr snapToGrid="0" showGuides="1">
      <p:cViewPr varScale="1">
        <p:scale>
          <a:sx n="85" d="100"/>
          <a:sy n="85" d="100"/>
        </p:scale>
        <p:origin x="614"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pil\OneDrive\Desktop\Capstone%20Weather%20Project\Solution\ED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pil\OneDrive\Desktop\Capstone%20Weather%20Project\Solution\ED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[EDA.xlsx]8!PivotTable18</c:name>
    <c:fmtId val="2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'8'!$N$16:$N$17</c:f>
              <c:strCache>
                <c:ptCount val="1"/>
                <c:pt idx="0">
                  <c:v>proximity thunderstorm</c:v>
                </c:pt>
              </c:strCache>
            </c:strRef>
          </c:tx>
          <c:spPr>
            <a:ln w="28575" cap="rnd">
              <a:solidFill>
                <a:schemeClr val="accent1"/>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'8'!$N$18:$N$23</c:f>
              <c:numCache>
                <c:formatCode>General</c:formatCode>
                <c:ptCount val="6"/>
                <c:pt idx="0">
                  <c:v>2596.52</c:v>
                </c:pt>
                <c:pt idx="1">
                  <c:v>82913.760000000024</c:v>
                </c:pt>
                <c:pt idx="2">
                  <c:v>19591.099999999995</c:v>
                </c:pt>
                <c:pt idx="3">
                  <c:v>20841.230000000003</c:v>
                </c:pt>
                <c:pt idx="4">
                  <c:v>18985.659999999996</c:v>
                </c:pt>
                <c:pt idx="5">
                  <c:v>32785.399999999994</c:v>
                </c:pt>
              </c:numCache>
            </c:numRef>
          </c:val>
          <c:smooth val="0"/>
          <c:extLst>
            <c:ext xmlns:c16="http://schemas.microsoft.com/office/drawing/2014/chart" uri="{C3380CC4-5D6E-409C-BE32-E72D297353CC}">
              <c16:uniqueId val="{00000000-21BF-4772-BAF6-18661CBB0C43}"/>
            </c:ext>
          </c:extLst>
        </c:ser>
        <c:ser>
          <c:idx val="1"/>
          <c:order val="1"/>
          <c:tx>
            <c:strRef>
              <c:f>'8'!$O$16:$O$17</c:f>
              <c:strCache>
                <c:ptCount val="1"/>
                <c:pt idx="0">
                  <c:v>proximity thunderstorm with rain</c:v>
                </c:pt>
              </c:strCache>
            </c:strRef>
          </c:tx>
          <c:spPr>
            <a:ln w="28575" cap="rnd">
              <a:solidFill>
                <a:schemeClr val="accent2"/>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'8'!$O$18:$O$23</c:f>
              <c:numCache>
                <c:formatCode>General</c:formatCode>
                <c:ptCount val="6"/>
                <c:pt idx="2">
                  <c:v>293.42</c:v>
                </c:pt>
                <c:pt idx="3">
                  <c:v>302.5</c:v>
                </c:pt>
                <c:pt idx="4">
                  <c:v>1143.92</c:v>
                </c:pt>
                <c:pt idx="5">
                  <c:v>2045.3799999999999</c:v>
                </c:pt>
              </c:numCache>
            </c:numRef>
          </c:val>
          <c:smooth val="0"/>
          <c:extLst>
            <c:ext xmlns:c16="http://schemas.microsoft.com/office/drawing/2014/chart" uri="{C3380CC4-5D6E-409C-BE32-E72D297353CC}">
              <c16:uniqueId val="{00000001-21BF-4772-BAF6-18661CBB0C43}"/>
            </c:ext>
          </c:extLst>
        </c:ser>
        <c:ser>
          <c:idx val="2"/>
          <c:order val="2"/>
          <c:tx>
            <c:strRef>
              <c:f>'8'!$P$16:$P$17</c:f>
              <c:strCache>
                <c:ptCount val="1"/>
                <c:pt idx="0">
                  <c:v>ragged thunderstorm</c:v>
                </c:pt>
              </c:strCache>
            </c:strRef>
          </c:tx>
          <c:spPr>
            <a:ln w="28575" cap="rnd">
              <a:solidFill>
                <a:schemeClr val="accent3"/>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'8'!$P$18:$P$23</c:f>
              <c:numCache>
                <c:formatCode>General</c:formatCode>
                <c:ptCount val="6"/>
                <c:pt idx="5">
                  <c:v>285.70999999999998</c:v>
                </c:pt>
              </c:numCache>
            </c:numRef>
          </c:val>
          <c:smooth val="0"/>
          <c:extLst>
            <c:ext xmlns:c16="http://schemas.microsoft.com/office/drawing/2014/chart" uri="{C3380CC4-5D6E-409C-BE32-E72D297353CC}">
              <c16:uniqueId val="{00000002-21BF-4772-BAF6-18661CBB0C43}"/>
            </c:ext>
          </c:extLst>
        </c:ser>
        <c:ser>
          <c:idx val="3"/>
          <c:order val="3"/>
          <c:tx>
            <c:strRef>
              <c:f>'8'!$Q$16:$Q$17</c:f>
              <c:strCache>
                <c:ptCount val="1"/>
                <c:pt idx="0">
                  <c:v>thunderstorm</c:v>
                </c:pt>
              </c:strCache>
            </c:strRef>
          </c:tx>
          <c:spPr>
            <a:ln w="28575" cap="rnd">
              <a:solidFill>
                <a:schemeClr val="accent4"/>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'8'!$Q$18:$Q$23</c:f>
              <c:numCache>
                <c:formatCode>General</c:formatCode>
                <c:ptCount val="6"/>
                <c:pt idx="0">
                  <c:v>872.1</c:v>
                </c:pt>
                <c:pt idx="1">
                  <c:v>5930.1099999999988</c:v>
                </c:pt>
                <c:pt idx="2">
                  <c:v>4740.09</c:v>
                </c:pt>
                <c:pt idx="3">
                  <c:v>20634.359999999997</c:v>
                </c:pt>
                <c:pt idx="4">
                  <c:v>13361.019999999997</c:v>
                </c:pt>
                <c:pt idx="5">
                  <c:v>19448.79</c:v>
                </c:pt>
              </c:numCache>
            </c:numRef>
          </c:val>
          <c:smooth val="0"/>
          <c:extLst>
            <c:ext xmlns:c16="http://schemas.microsoft.com/office/drawing/2014/chart" uri="{C3380CC4-5D6E-409C-BE32-E72D297353CC}">
              <c16:uniqueId val="{00000003-21BF-4772-BAF6-18661CBB0C43}"/>
            </c:ext>
          </c:extLst>
        </c:ser>
        <c:ser>
          <c:idx val="4"/>
          <c:order val="4"/>
          <c:tx>
            <c:strRef>
              <c:f>'8'!$R$16:$R$17</c:f>
              <c:strCache>
                <c:ptCount val="1"/>
                <c:pt idx="0">
                  <c:v>thunderstorm with heavy rain</c:v>
                </c:pt>
              </c:strCache>
            </c:strRef>
          </c:tx>
          <c:spPr>
            <a:ln w="28575" cap="rnd">
              <a:solidFill>
                <a:schemeClr val="accent5"/>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'8'!$R$18:$R$23</c:f>
              <c:numCache>
                <c:formatCode>General</c:formatCode>
                <c:ptCount val="6"/>
                <c:pt idx="0">
                  <c:v>575.09999999999991</c:v>
                </c:pt>
                <c:pt idx="1">
                  <c:v>2042.87</c:v>
                </c:pt>
                <c:pt idx="2">
                  <c:v>585.08999999999992</c:v>
                </c:pt>
                <c:pt idx="3">
                  <c:v>2030.4</c:v>
                </c:pt>
                <c:pt idx="4">
                  <c:v>2664.7799999999997</c:v>
                </c:pt>
                <c:pt idx="5">
                  <c:v>2917.1400000000003</c:v>
                </c:pt>
              </c:numCache>
            </c:numRef>
          </c:val>
          <c:smooth val="0"/>
          <c:extLst>
            <c:ext xmlns:c16="http://schemas.microsoft.com/office/drawing/2014/chart" uri="{C3380CC4-5D6E-409C-BE32-E72D297353CC}">
              <c16:uniqueId val="{00000004-21BF-4772-BAF6-18661CBB0C43}"/>
            </c:ext>
          </c:extLst>
        </c:ser>
        <c:ser>
          <c:idx val="5"/>
          <c:order val="5"/>
          <c:tx>
            <c:strRef>
              <c:f>'8'!$S$16:$S$17</c:f>
              <c:strCache>
                <c:ptCount val="1"/>
                <c:pt idx="0">
                  <c:v>thunderstorm with light rain</c:v>
                </c:pt>
              </c:strCache>
            </c:strRef>
          </c:tx>
          <c:spPr>
            <a:ln w="28575" cap="rnd">
              <a:solidFill>
                <a:schemeClr val="accent6"/>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'8'!$S$18:$S$23</c:f>
              <c:numCache>
                <c:formatCode>General</c:formatCode>
                <c:ptCount val="6"/>
                <c:pt idx="1">
                  <c:v>2929.2999999999993</c:v>
                </c:pt>
                <c:pt idx="2">
                  <c:v>2650.49</c:v>
                </c:pt>
                <c:pt idx="3">
                  <c:v>7328.3799999999983</c:v>
                </c:pt>
                <c:pt idx="4">
                  <c:v>6784.1399999999985</c:v>
                </c:pt>
                <c:pt idx="5">
                  <c:v>7894.83</c:v>
                </c:pt>
              </c:numCache>
            </c:numRef>
          </c:val>
          <c:smooth val="0"/>
          <c:extLst>
            <c:ext xmlns:c16="http://schemas.microsoft.com/office/drawing/2014/chart" uri="{C3380CC4-5D6E-409C-BE32-E72D297353CC}">
              <c16:uniqueId val="{00000005-21BF-4772-BAF6-18661CBB0C43}"/>
            </c:ext>
          </c:extLst>
        </c:ser>
        <c:ser>
          <c:idx val="6"/>
          <c:order val="6"/>
          <c:tx>
            <c:strRef>
              <c:f>'8'!$T$16:$T$17</c:f>
              <c:strCache>
                <c:ptCount val="1"/>
                <c:pt idx="0">
                  <c:v>thunderstorm with rain</c:v>
                </c:pt>
              </c:strCache>
            </c:strRef>
          </c:tx>
          <c:spPr>
            <a:ln w="28575" cap="rnd">
              <a:solidFill>
                <a:schemeClr val="accent1">
                  <a:lumMod val="60000"/>
                </a:schemeClr>
              </a:solidFill>
              <a:round/>
            </a:ln>
            <a:effectLst/>
          </c:spPr>
          <c:marker>
            <c:symbol val="none"/>
          </c:marker>
          <c:cat>
            <c:strRef>
              <c:f>'8'!$M$18:$M$23</c:f>
              <c:strCache>
                <c:ptCount val="6"/>
                <c:pt idx="0">
                  <c:v>2012</c:v>
                </c:pt>
                <c:pt idx="1">
                  <c:v>2013</c:v>
                </c:pt>
                <c:pt idx="2">
                  <c:v>2014</c:v>
                </c:pt>
                <c:pt idx="3">
                  <c:v>2015</c:v>
                </c:pt>
                <c:pt idx="4">
                  <c:v>2016</c:v>
                </c:pt>
                <c:pt idx="5">
                  <c:v>2017</c:v>
                </c:pt>
              </c:strCache>
            </c:strRef>
          </c:cat>
          <c:val>
            <c:numRef>
              <c:f>'8'!$T$18:$T$23</c:f>
              <c:numCache>
                <c:formatCode>General</c:formatCode>
                <c:ptCount val="6"/>
                <c:pt idx="0">
                  <c:v>287.73</c:v>
                </c:pt>
                <c:pt idx="1">
                  <c:v>2361.5699999999997</c:v>
                </c:pt>
                <c:pt idx="2">
                  <c:v>293.62</c:v>
                </c:pt>
                <c:pt idx="3">
                  <c:v>3826.82</c:v>
                </c:pt>
                <c:pt idx="4">
                  <c:v>2336.5599999999995</c:v>
                </c:pt>
                <c:pt idx="5">
                  <c:v>2656.3</c:v>
                </c:pt>
              </c:numCache>
            </c:numRef>
          </c:val>
          <c:smooth val="0"/>
          <c:extLst>
            <c:ext xmlns:c16="http://schemas.microsoft.com/office/drawing/2014/chart" uri="{C3380CC4-5D6E-409C-BE32-E72D297353CC}">
              <c16:uniqueId val="{00000006-21BF-4772-BAF6-18661CBB0C43}"/>
            </c:ext>
          </c:extLst>
        </c:ser>
        <c:dLbls>
          <c:showLegendKey val="0"/>
          <c:showVal val="0"/>
          <c:showCatName val="0"/>
          <c:showSerName val="0"/>
          <c:showPercent val="0"/>
          <c:showBubbleSize val="0"/>
        </c:dLbls>
        <c:smooth val="0"/>
        <c:axId val="630457376"/>
        <c:axId val="435477760"/>
      </c:lineChart>
      <c:catAx>
        <c:axId val="63045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477760"/>
        <c:crosses val="autoZero"/>
        <c:auto val="1"/>
        <c:lblAlgn val="ctr"/>
        <c:lblOffset val="100"/>
        <c:noMultiLvlLbl val="0"/>
      </c:catAx>
      <c:valAx>
        <c:axId val="43547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457376"/>
        <c:crosses val="autoZero"/>
        <c:crossBetween val="between"/>
      </c:valAx>
      <c:spPr>
        <a:noFill/>
        <a:ln>
          <a:noFill/>
        </a:ln>
        <a:effectLst/>
      </c:spPr>
    </c:plotArea>
    <c:legend>
      <c:legendPos val="r"/>
      <c:layout>
        <c:manualLayout>
          <c:xMode val="edge"/>
          <c:yMode val="edge"/>
          <c:x val="0.64166666666666672"/>
          <c:y val="4.6173447069116365E-2"/>
          <c:w val="0.34166666666666667"/>
          <c:h val="0.907653105861767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[EDA.xlsx]10!PivotTable19</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234463518339844E-2"/>
          <c:y val="5.1594746716697934E-2"/>
          <c:w val="0.64843557805883612"/>
          <c:h val="0.66707944926208806"/>
        </c:manualLayout>
      </c:layout>
      <c:barChart>
        <c:barDir val="col"/>
        <c:grouping val="clustered"/>
        <c:varyColors val="0"/>
        <c:ser>
          <c:idx val="0"/>
          <c:order val="0"/>
          <c:tx>
            <c:strRef>
              <c:f>'10'!$Q$21:$Q$22</c:f>
              <c:strCache>
                <c:ptCount val="1"/>
                <c:pt idx="0">
                  <c:v>broken clouds</c:v>
                </c:pt>
              </c:strCache>
            </c:strRef>
          </c:tx>
          <c:spPr>
            <a:solidFill>
              <a:schemeClr val="accent1"/>
            </a:solidFill>
            <a:ln>
              <a:noFill/>
            </a:ln>
            <a:effectLst/>
          </c:spPr>
          <c:invertIfNegative val="0"/>
          <c:cat>
            <c:strRef>
              <c:f>'10'!$P$23:$P$32</c:f>
              <c:strCache>
                <c:ptCount val="10"/>
                <c:pt idx="0">
                  <c:v>Detroit</c:v>
                </c:pt>
                <c:pt idx="1">
                  <c:v>Eilat</c:v>
                </c:pt>
                <c:pt idx="2">
                  <c:v>Haifa</c:v>
                </c:pt>
                <c:pt idx="3">
                  <c:v>Indianapolis</c:v>
                </c:pt>
                <c:pt idx="4">
                  <c:v>Las Vegas</c:v>
                </c:pt>
                <c:pt idx="5">
                  <c:v>Minneapolis</c:v>
                </c:pt>
                <c:pt idx="6">
                  <c:v>Montreal</c:v>
                </c:pt>
                <c:pt idx="7">
                  <c:v>Phoenix</c:v>
                </c:pt>
                <c:pt idx="8">
                  <c:v>Tel Aviv District</c:v>
                </c:pt>
                <c:pt idx="9">
                  <c:v>Vancouver</c:v>
                </c:pt>
              </c:strCache>
            </c:strRef>
          </c:cat>
          <c:val>
            <c:numRef>
              <c:f>'10'!$Q$23:$Q$32</c:f>
              <c:numCache>
                <c:formatCode>General</c:formatCode>
                <c:ptCount val="10"/>
                <c:pt idx="4">
                  <c:v>317.49</c:v>
                </c:pt>
                <c:pt idx="7">
                  <c:v>1588.97</c:v>
                </c:pt>
                <c:pt idx="9">
                  <c:v>245.15</c:v>
                </c:pt>
              </c:numCache>
            </c:numRef>
          </c:val>
          <c:extLst>
            <c:ext xmlns:c16="http://schemas.microsoft.com/office/drawing/2014/chart" uri="{C3380CC4-5D6E-409C-BE32-E72D297353CC}">
              <c16:uniqueId val="{00000000-3304-45EB-BC7B-401D1F822A4A}"/>
            </c:ext>
          </c:extLst>
        </c:ser>
        <c:ser>
          <c:idx val="1"/>
          <c:order val="1"/>
          <c:tx>
            <c:strRef>
              <c:f>'10'!$R$21:$R$22</c:f>
              <c:strCache>
                <c:ptCount val="1"/>
                <c:pt idx="0">
                  <c:v>few clouds</c:v>
                </c:pt>
              </c:strCache>
            </c:strRef>
          </c:tx>
          <c:spPr>
            <a:solidFill>
              <a:schemeClr val="accent2"/>
            </a:solidFill>
            <a:ln>
              <a:noFill/>
            </a:ln>
            <a:effectLst/>
          </c:spPr>
          <c:invertIfNegative val="0"/>
          <c:cat>
            <c:strRef>
              <c:f>'10'!$P$23:$P$32</c:f>
              <c:strCache>
                <c:ptCount val="10"/>
                <c:pt idx="0">
                  <c:v>Detroit</c:v>
                </c:pt>
                <c:pt idx="1">
                  <c:v>Eilat</c:v>
                </c:pt>
                <c:pt idx="2">
                  <c:v>Haifa</c:v>
                </c:pt>
                <c:pt idx="3">
                  <c:v>Indianapolis</c:v>
                </c:pt>
                <c:pt idx="4">
                  <c:v>Las Vegas</c:v>
                </c:pt>
                <c:pt idx="5">
                  <c:v>Minneapolis</c:v>
                </c:pt>
                <c:pt idx="6">
                  <c:v>Montreal</c:v>
                </c:pt>
                <c:pt idx="7">
                  <c:v>Phoenix</c:v>
                </c:pt>
                <c:pt idx="8">
                  <c:v>Tel Aviv District</c:v>
                </c:pt>
                <c:pt idx="9">
                  <c:v>Vancouver</c:v>
                </c:pt>
              </c:strCache>
            </c:strRef>
          </c:cat>
          <c:val>
            <c:numRef>
              <c:f>'10'!$R$23:$R$32</c:f>
              <c:numCache>
                <c:formatCode>General</c:formatCode>
                <c:ptCount val="10"/>
                <c:pt idx="1">
                  <c:v>318.66000000000003</c:v>
                </c:pt>
                <c:pt idx="3">
                  <c:v>244.908333333</c:v>
                </c:pt>
                <c:pt idx="5">
                  <c:v>734.46</c:v>
                </c:pt>
                <c:pt idx="6">
                  <c:v>244.15</c:v>
                </c:pt>
                <c:pt idx="7">
                  <c:v>4470.1900000000005</c:v>
                </c:pt>
              </c:numCache>
            </c:numRef>
          </c:val>
          <c:extLst>
            <c:ext xmlns:c16="http://schemas.microsoft.com/office/drawing/2014/chart" uri="{C3380CC4-5D6E-409C-BE32-E72D297353CC}">
              <c16:uniqueId val="{00000001-3304-45EB-BC7B-401D1F822A4A}"/>
            </c:ext>
          </c:extLst>
        </c:ser>
        <c:ser>
          <c:idx val="2"/>
          <c:order val="2"/>
          <c:tx>
            <c:strRef>
              <c:f>'10'!$S$21:$S$22</c:f>
              <c:strCache>
                <c:ptCount val="1"/>
                <c:pt idx="0">
                  <c:v>haze</c:v>
                </c:pt>
              </c:strCache>
            </c:strRef>
          </c:tx>
          <c:spPr>
            <a:solidFill>
              <a:schemeClr val="accent3"/>
            </a:solidFill>
            <a:ln>
              <a:noFill/>
            </a:ln>
            <a:effectLst/>
          </c:spPr>
          <c:invertIfNegative val="0"/>
          <c:cat>
            <c:strRef>
              <c:f>'10'!$P$23:$P$32</c:f>
              <c:strCache>
                <c:ptCount val="10"/>
                <c:pt idx="0">
                  <c:v>Detroit</c:v>
                </c:pt>
                <c:pt idx="1">
                  <c:v>Eilat</c:v>
                </c:pt>
                <c:pt idx="2">
                  <c:v>Haifa</c:v>
                </c:pt>
                <c:pt idx="3">
                  <c:v>Indianapolis</c:v>
                </c:pt>
                <c:pt idx="4">
                  <c:v>Las Vegas</c:v>
                </c:pt>
                <c:pt idx="5">
                  <c:v>Minneapolis</c:v>
                </c:pt>
                <c:pt idx="6">
                  <c:v>Montreal</c:v>
                </c:pt>
                <c:pt idx="7">
                  <c:v>Phoenix</c:v>
                </c:pt>
                <c:pt idx="8">
                  <c:v>Tel Aviv District</c:v>
                </c:pt>
                <c:pt idx="9">
                  <c:v>Vancouver</c:v>
                </c:pt>
              </c:strCache>
            </c:strRef>
          </c:cat>
          <c:val>
            <c:numRef>
              <c:f>'10'!$S$23:$S$32</c:f>
              <c:numCache>
                <c:formatCode>General</c:formatCode>
                <c:ptCount val="10"/>
                <c:pt idx="1">
                  <c:v>951.98</c:v>
                </c:pt>
                <c:pt idx="5">
                  <c:v>487.01</c:v>
                </c:pt>
              </c:numCache>
            </c:numRef>
          </c:val>
          <c:extLst>
            <c:ext xmlns:c16="http://schemas.microsoft.com/office/drawing/2014/chart" uri="{C3380CC4-5D6E-409C-BE32-E72D297353CC}">
              <c16:uniqueId val="{00000002-3304-45EB-BC7B-401D1F822A4A}"/>
            </c:ext>
          </c:extLst>
        </c:ser>
        <c:ser>
          <c:idx val="3"/>
          <c:order val="3"/>
          <c:tx>
            <c:strRef>
              <c:f>'10'!$T$21:$T$22</c:f>
              <c:strCache>
                <c:ptCount val="1"/>
                <c:pt idx="0">
                  <c:v>proximity thunderstorm</c:v>
                </c:pt>
              </c:strCache>
            </c:strRef>
          </c:tx>
          <c:spPr>
            <a:solidFill>
              <a:schemeClr val="accent4"/>
            </a:solidFill>
            <a:ln>
              <a:noFill/>
            </a:ln>
            <a:effectLst/>
          </c:spPr>
          <c:invertIfNegative val="0"/>
          <c:cat>
            <c:strRef>
              <c:f>'10'!$P$23:$P$32</c:f>
              <c:strCache>
                <c:ptCount val="10"/>
                <c:pt idx="0">
                  <c:v>Detroit</c:v>
                </c:pt>
                <c:pt idx="1">
                  <c:v>Eilat</c:v>
                </c:pt>
                <c:pt idx="2">
                  <c:v>Haifa</c:v>
                </c:pt>
                <c:pt idx="3">
                  <c:v>Indianapolis</c:v>
                </c:pt>
                <c:pt idx="4">
                  <c:v>Las Vegas</c:v>
                </c:pt>
                <c:pt idx="5">
                  <c:v>Minneapolis</c:v>
                </c:pt>
                <c:pt idx="6">
                  <c:v>Montreal</c:v>
                </c:pt>
                <c:pt idx="7">
                  <c:v>Phoenix</c:v>
                </c:pt>
                <c:pt idx="8">
                  <c:v>Tel Aviv District</c:v>
                </c:pt>
                <c:pt idx="9">
                  <c:v>Vancouver</c:v>
                </c:pt>
              </c:strCache>
            </c:strRef>
          </c:cat>
          <c:val>
            <c:numRef>
              <c:f>'10'!$T$23:$T$32</c:f>
              <c:numCache>
                <c:formatCode>General</c:formatCode>
                <c:ptCount val="10"/>
                <c:pt idx="4">
                  <c:v>317.35000000000002</c:v>
                </c:pt>
              </c:numCache>
            </c:numRef>
          </c:val>
          <c:extLst>
            <c:ext xmlns:c16="http://schemas.microsoft.com/office/drawing/2014/chart" uri="{C3380CC4-5D6E-409C-BE32-E72D297353CC}">
              <c16:uniqueId val="{00000003-3304-45EB-BC7B-401D1F822A4A}"/>
            </c:ext>
          </c:extLst>
        </c:ser>
        <c:ser>
          <c:idx val="4"/>
          <c:order val="4"/>
          <c:tx>
            <c:strRef>
              <c:f>'10'!$U$21:$U$22</c:f>
              <c:strCache>
                <c:ptCount val="1"/>
                <c:pt idx="0">
                  <c:v>scattered clouds</c:v>
                </c:pt>
              </c:strCache>
            </c:strRef>
          </c:tx>
          <c:spPr>
            <a:solidFill>
              <a:schemeClr val="accent5"/>
            </a:solidFill>
            <a:ln>
              <a:noFill/>
            </a:ln>
            <a:effectLst/>
          </c:spPr>
          <c:invertIfNegative val="0"/>
          <c:cat>
            <c:strRef>
              <c:f>'10'!$P$23:$P$32</c:f>
              <c:strCache>
                <c:ptCount val="10"/>
                <c:pt idx="0">
                  <c:v>Detroit</c:v>
                </c:pt>
                <c:pt idx="1">
                  <c:v>Eilat</c:v>
                </c:pt>
                <c:pt idx="2">
                  <c:v>Haifa</c:v>
                </c:pt>
                <c:pt idx="3">
                  <c:v>Indianapolis</c:v>
                </c:pt>
                <c:pt idx="4">
                  <c:v>Las Vegas</c:v>
                </c:pt>
                <c:pt idx="5">
                  <c:v>Minneapolis</c:v>
                </c:pt>
                <c:pt idx="6">
                  <c:v>Montreal</c:v>
                </c:pt>
                <c:pt idx="7">
                  <c:v>Phoenix</c:v>
                </c:pt>
                <c:pt idx="8">
                  <c:v>Tel Aviv District</c:v>
                </c:pt>
                <c:pt idx="9">
                  <c:v>Vancouver</c:v>
                </c:pt>
              </c:strCache>
            </c:strRef>
          </c:cat>
          <c:val>
            <c:numRef>
              <c:f>'10'!$U$23:$U$32</c:f>
              <c:numCache>
                <c:formatCode>General</c:formatCode>
                <c:ptCount val="10"/>
                <c:pt idx="1">
                  <c:v>636.18000000000006</c:v>
                </c:pt>
                <c:pt idx="7">
                  <c:v>6048.6159999999991</c:v>
                </c:pt>
              </c:numCache>
            </c:numRef>
          </c:val>
          <c:extLst>
            <c:ext xmlns:c16="http://schemas.microsoft.com/office/drawing/2014/chart" uri="{C3380CC4-5D6E-409C-BE32-E72D297353CC}">
              <c16:uniqueId val="{00000004-3304-45EB-BC7B-401D1F822A4A}"/>
            </c:ext>
          </c:extLst>
        </c:ser>
        <c:ser>
          <c:idx val="5"/>
          <c:order val="5"/>
          <c:tx>
            <c:strRef>
              <c:f>'10'!$V$21:$V$22</c:f>
              <c:strCache>
                <c:ptCount val="1"/>
                <c:pt idx="0">
                  <c:v>sky is clear</c:v>
                </c:pt>
              </c:strCache>
            </c:strRef>
          </c:tx>
          <c:spPr>
            <a:solidFill>
              <a:schemeClr val="accent6"/>
            </a:solidFill>
            <a:ln>
              <a:noFill/>
            </a:ln>
            <a:effectLst/>
          </c:spPr>
          <c:invertIfNegative val="0"/>
          <c:cat>
            <c:strRef>
              <c:f>'10'!$P$23:$P$32</c:f>
              <c:strCache>
                <c:ptCount val="10"/>
                <c:pt idx="0">
                  <c:v>Detroit</c:v>
                </c:pt>
                <c:pt idx="1">
                  <c:v>Eilat</c:v>
                </c:pt>
                <c:pt idx="2">
                  <c:v>Haifa</c:v>
                </c:pt>
                <c:pt idx="3">
                  <c:v>Indianapolis</c:v>
                </c:pt>
                <c:pt idx="4">
                  <c:v>Las Vegas</c:v>
                </c:pt>
                <c:pt idx="5">
                  <c:v>Minneapolis</c:v>
                </c:pt>
                <c:pt idx="6">
                  <c:v>Montreal</c:v>
                </c:pt>
                <c:pt idx="7">
                  <c:v>Phoenix</c:v>
                </c:pt>
                <c:pt idx="8">
                  <c:v>Tel Aviv District</c:v>
                </c:pt>
                <c:pt idx="9">
                  <c:v>Vancouver</c:v>
                </c:pt>
              </c:strCache>
            </c:strRef>
          </c:cat>
          <c:val>
            <c:numRef>
              <c:f>'10'!$V$23:$V$32</c:f>
              <c:numCache>
                <c:formatCode>General</c:formatCode>
                <c:ptCount val="10"/>
                <c:pt idx="0">
                  <c:v>487.22500000000002</c:v>
                </c:pt>
                <c:pt idx="1">
                  <c:v>15895.959999999992</c:v>
                </c:pt>
                <c:pt idx="2">
                  <c:v>959.46</c:v>
                </c:pt>
                <c:pt idx="3">
                  <c:v>244.866333333</c:v>
                </c:pt>
                <c:pt idx="4">
                  <c:v>11436.52</c:v>
                </c:pt>
                <c:pt idx="5">
                  <c:v>4146.2959057819999</c:v>
                </c:pt>
                <c:pt idx="6">
                  <c:v>1218.0999999999999</c:v>
                </c:pt>
                <c:pt idx="7">
                  <c:v>16236.891000000003</c:v>
                </c:pt>
                <c:pt idx="8">
                  <c:v>639.64</c:v>
                </c:pt>
              </c:numCache>
            </c:numRef>
          </c:val>
          <c:extLst>
            <c:ext xmlns:c16="http://schemas.microsoft.com/office/drawing/2014/chart" uri="{C3380CC4-5D6E-409C-BE32-E72D297353CC}">
              <c16:uniqueId val="{00000005-3304-45EB-BC7B-401D1F822A4A}"/>
            </c:ext>
          </c:extLst>
        </c:ser>
        <c:dLbls>
          <c:showLegendKey val="0"/>
          <c:showVal val="0"/>
          <c:showCatName val="0"/>
          <c:showSerName val="0"/>
          <c:showPercent val="0"/>
          <c:showBubbleSize val="0"/>
        </c:dLbls>
        <c:gapWidth val="219"/>
        <c:overlap val="-27"/>
        <c:axId val="629408000"/>
        <c:axId val="435466848"/>
      </c:barChart>
      <c:catAx>
        <c:axId val="62940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466848"/>
        <c:crosses val="autoZero"/>
        <c:auto val="1"/>
        <c:lblAlgn val="ctr"/>
        <c:lblOffset val="100"/>
        <c:noMultiLvlLbl val="0"/>
      </c:catAx>
      <c:valAx>
        <c:axId val="435466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40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62571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341284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21371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483165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060843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464101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38565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5118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665917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20963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396284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308836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34565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19009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317461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11389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3921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Capstone Project</a:t>
            </a:r>
            <a:br>
              <a:rPr lang="en-US" dirty="0">
                <a:solidFill>
                  <a:schemeClr val="bg1"/>
                </a:solidFill>
              </a:rPr>
            </a:br>
            <a:r>
              <a:rPr lang="en-US" sz="4000" dirty="0">
                <a:solidFill>
                  <a:schemeClr val="accent4"/>
                </a:solidFill>
              </a:rPr>
              <a:t>Weather Analysis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8" y="-389167"/>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7" y="-1229320"/>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59475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5. How does humidity vary across different cities? Generate a heatmap in Power BI to visualize this variation.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6DC807A4-C69B-4CBA-281E-E3B2C1956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8" y="990601"/>
            <a:ext cx="6589329" cy="5947527"/>
          </a:xfrm>
          <a:prstGeom prst="rect">
            <a:avLst/>
          </a:prstGeom>
        </p:spPr>
      </p:pic>
      <p:sp>
        <p:nvSpPr>
          <p:cNvPr id="2" name="TextBox 1">
            <a:extLst>
              <a:ext uri="{FF2B5EF4-FFF2-40B4-BE49-F238E27FC236}">
                <a16:creationId xmlns:a16="http://schemas.microsoft.com/office/drawing/2014/main" id="{A3374350-789D-C65D-1915-5AD412DCA9A9}"/>
              </a:ext>
            </a:extLst>
          </p:cNvPr>
          <p:cNvSpPr txBox="1"/>
          <p:nvPr/>
        </p:nvSpPr>
        <p:spPr>
          <a:xfrm>
            <a:off x="7088957" y="1593130"/>
            <a:ext cx="4694548" cy="4247317"/>
          </a:xfrm>
          <a:prstGeom prst="rect">
            <a:avLst/>
          </a:prstGeom>
          <a:noFill/>
        </p:spPr>
        <p:txBody>
          <a:bodyPr wrap="square" rtlCol="0">
            <a:spAutoFit/>
          </a:bodyPr>
          <a:lstStyle/>
          <a:p>
            <a:r>
              <a:rPr lang="en-US" b="1" dirty="0"/>
              <a:t>The heatmap visualization effectively highlights the significant variation in humidity levels across different cities. The color intensity on the heatmap provides an instant visual comparison of humidity, making it evident that humidity differs widely from one location to another. This insight can inform a range of applications, including climate analysis, urban planning, and assessments of moisture-related challenges. Moreover, the heatmap may unveil specific geographical patterns, such as higher humidity in coastal cities and lower humidity in arid regions, which have important implications for sectors like agriculture and weather forecasting.</a:t>
            </a:r>
            <a:endParaRPr lang="en-IN" b="1" dirty="0"/>
          </a:p>
        </p:txBody>
      </p:sp>
    </p:spTree>
    <p:extLst>
      <p:ext uri="{BB962C8B-B14F-4D97-AF65-F5344CB8AC3E}">
        <p14:creationId xmlns:p14="http://schemas.microsoft.com/office/powerpoint/2010/main" val="204551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6. Can you create a time-series chart in Power BI showing the relationship between wind speed and air pressure for a specific city?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A98CCDF7-E595-1F96-DC79-196979EFE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46" y="990601"/>
            <a:ext cx="11951617" cy="3383437"/>
          </a:xfrm>
          <a:prstGeom prst="rect">
            <a:avLst/>
          </a:prstGeom>
          <a:effectLst>
            <a:outerShdw blurRad="63500" sx="102000" sy="102000" algn="ctr" rotWithShape="0">
              <a:prstClr val="black">
                <a:alpha val="40000"/>
              </a:prstClr>
            </a:outerShdw>
          </a:effectLst>
        </p:spPr>
      </p:pic>
      <p:sp>
        <p:nvSpPr>
          <p:cNvPr id="2" name="TextBox 1">
            <a:extLst>
              <a:ext uri="{FF2B5EF4-FFF2-40B4-BE49-F238E27FC236}">
                <a16:creationId xmlns:a16="http://schemas.microsoft.com/office/drawing/2014/main" id="{5E7F8A38-645A-8B7C-83A5-53F6753142D9}"/>
              </a:ext>
            </a:extLst>
          </p:cNvPr>
          <p:cNvSpPr txBox="1"/>
          <p:nvPr/>
        </p:nvSpPr>
        <p:spPr>
          <a:xfrm>
            <a:off x="640976" y="4885765"/>
            <a:ext cx="10910048" cy="1477328"/>
          </a:xfrm>
          <a:prstGeom prst="rect">
            <a:avLst/>
          </a:prstGeom>
          <a:solidFill>
            <a:schemeClr val="bg1">
              <a:lumMod val="85000"/>
            </a:schemeClr>
          </a:solidFill>
        </p:spPr>
        <p:txBody>
          <a:bodyPr wrap="square" rtlCol="0">
            <a:spAutoFit/>
          </a:bodyPr>
          <a:lstStyle/>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This provides insights into weather patterns and atmospheric conditions specific to the chosen city, aiding in weather forecasting, pollution dispersion studies, and wind-related event predictions. The chart serves as a valuable tool for understanding the dynamic relationship between these two weather attributes and their potential impact on various activities and industries.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675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7. Create a time-series line chart in Power BI to show the overall temperature trends over the entire 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C63DD1FC-8874-02A0-09F1-E4D2A798E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8" y="754144"/>
            <a:ext cx="6711885" cy="3750122"/>
          </a:xfrm>
          <a:prstGeom prst="rect">
            <a:avLst/>
          </a:prstGeom>
          <a:effectLst>
            <a:outerShdw blurRad="50800" dist="38100" dir="5400000" algn="t" rotWithShape="0">
              <a:prstClr val="black">
                <a:alpha val="40000"/>
              </a:prstClr>
            </a:outerShdw>
          </a:effectLst>
        </p:spPr>
      </p:pic>
      <p:sp>
        <p:nvSpPr>
          <p:cNvPr id="2" name="TextBox 1">
            <a:extLst>
              <a:ext uri="{FF2B5EF4-FFF2-40B4-BE49-F238E27FC236}">
                <a16:creationId xmlns:a16="http://schemas.microsoft.com/office/drawing/2014/main" id="{72D88392-2234-3A19-B4E3-6B1A68595F42}"/>
              </a:ext>
            </a:extLst>
          </p:cNvPr>
          <p:cNvSpPr txBox="1"/>
          <p:nvPr/>
        </p:nvSpPr>
        <p:spPr>
          <a:xfrm>
            <a:off x="6900422" y="990600"/>
            <a:ext cx="5197310" cy="3835923"/>
          </a:xfrm>
          <a:prstGeom prst="rect">
            <a:avLst/>
          </a:prstGeom>
          <a:solidFill>
            <a:schemeClr val="accent5">
              <a:lumMod val="20000"/>
              <a:lumOff val="80000"/>
            </a:schemeClr>
          </a:solidFill>
        </p:spPr>
        <p:txBody>
          <a:bodyPr wrap="square" rtlCol="0">
            <a:spAutoFit/>
          </a:bodyPr>
          <a:lstStyle/>
          <a:p>
            <a:pPr marL="285750" indent="-285750">
              <a:buFont typeface="Wingdings" panose="05000000000000000000" pitchFamily="2" charset="2"/>
              <a:buChar char="q"/>
            </a:pPr>
            <a:r>
              <a:rPr lang="en-US" sz="1600" b="1" dirty="0"/>
              <a:t>The time-series line chart offers a comprehensive understanding of temperature trends over the entire dataset. It provides valuable insights into long-term patterns, highlighting any noticeable climate changes that may have occurred. This knowledge is essential for assessing the impact of climate change on various sectors. Furthermore, the chart allows for the identification of seasonal variations in temperature, which can be particularly valuable for activities like crop planning and energy consumption forecasts, where seasonal changes play a significant role. Additionally, the chart aids in recognizing temperature extremes, such as heatwaves or cold spells, providing crucial information for emergency management and disaster preparedness. </a:t>
            </a:r>
            <a:endParaRPr lang="en-IN" sz="1600" b="1" dirty="0"/>
          </a:p>
        </p:txBody>
      </p:sp>
      <p:sp>
        <p:nvSpPr>
          <p:cNvPr id="5" name="TextBox 4">
            <a:extLst>
              <a:ext uri="{FF2B5EF4-FFF2-40B4-BE49-F238E27FC236}">
                <a16:creationId xmlns:a16="http://schemas.microsoft.com/office/drawing/2014/main" id="{99DB345F-C4FB-AC01-9DCF-D2BA9D1DCCB1}"/>
              </a:ext>
            </a:extLst>
          </p:cNvPr>
          <p:cNvSpPr txBox="1"/>
          <p:nvPr/>
        </p:nvSpPr>
        <p:spPr>
          <a:xfrm>
            <a:off x="228600" y="4826524"/>
            <a:ext cx="6711884" cy="1754326"/>
          </a:xfrm>
          <a:prstGeom prst="rect">
            <a:avLst/>
          </a:prstGeom>
          <a:solidFill>
            <a:schemeClr val="accent5">
              <a:lumMod val="20000"/>
              <a:lumOff val="80000"/>
            </a:schemeClr>
          </a:solidFill>
        </p:spPr>
        <p:txBody>
          <a:bodyPr wrap="square" rtlCol="0">
            <a:spAutoFit/>
          </a:bodyPr>
          <a:lstStyle/>
          <a:p>
            <a:pPr marL="285750" indent="-285750">
              <a:buFont typeface="Wingdings" panose="05000000000000000000" pitchFamily="2" charset="2"/>
              <a:buChar char="q"/>
            </a:pPr>
            <a:r>
              <a:rPr lang="en-US" b="1" dirty="0"/>
              <a:t>It serves as a historical reference, facilitating comparisons between past and current temperature data, which is vital for monitoring climate changes and making well-informed policy decisions. Lastly, the chart can also reveal irregularities or inconsistencies in temperature data, emphasizing the significance of data quality and accuracy in climate and weather analysis. </a:t>
            </a:r>
            <a:endParaRPr lang="en-IN" b="1" dirty="0"/>
          </a:p>
        </p:txBody>
      </p:sp>
    </p:spTree>
    <p:extLst>
      <p:ext uri="{BB962C8B-B14F-4D97-AF65-F5344CB8AC3E}">
        <p14:creationId xmlns:p14="http://schemas.microsoft.com/office/powerpoint/2010/main" val="369216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57966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8. Can you create a heatmap in Power BI to visualize the busiest hours for specific weather conditions (e.g., "clear sky," "rainy")?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E46216ED-0071-FB3D-6D0D-AA6F8325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26" y="990600"/>
            <a:ext cx="7689914" cy="5579881"/>
          </a:xfrm>
          <a:prstGeom prst="rect">
            <a:avLst/>
          </a:prstGeom>
        </p:spPr>
      </p:pic>
      <p:sp>
        <p:nvSpPr>
          <p:cNvPr id="2" name="TextBox 1">
            <a:extLst>
              <a:ext uri="{FF2B5EF4-FFF2-40B4-BE49-F238E27FC236}">
                <a16:creationId xmlns:a16="http://schemas.microsoft.com/office/drawing/2014/main" id="{F7DBC8B3-1913-90BE-BBCD-F01F9794D9F7}"/>
              </a:ext>
            </a:extLst>
          </p:cNvPr>
          <p:cNvSpPr txBox="1"/>
          <p:nvPr/>
        </p:nvSpPr>
        <p:spPr>
          <a:xfrm>
            <a:off x="7915835" y="1132296"/>
            <a:ext cx="4047565" cy="5632311"/>
          </a:xfrm>
          <a:prstGeom prst="rect">
            <a:avLst/>
          </a:prstGeom>
          <a:solidFill>
            <a:schemeClr val="accent5">
              <a:lumMod val="20000"/>
              <a:lumOff val="80000"/>
            </a:schemeClr>
          </a:solidFill>
        </p:spPr>
        <p:txBody>
          <a:bodyPr wrap="square" rtlCol="0">
            <a:spAutoFit/>
          </a:bodyPr>
          <a:lstStyle/>
          <a:p>
            <a:r>
              <a:rPr lang="en-US" b="1" dirty="0"/>
              <a:t>The heatmap offers valuable insights into the hourly distribution of weather conditions. For instance, you can easily identify the busiest hours for specific weather types, helping you understand patterns like the most common time for rainy weather or clear skies. This insight is crucial for various applications, including outdoor event planning, transportation scheduling, and disaster preparedness. It aids in making informed decisions based on historical weather data and can improve resource allocation and response strategies. The heatmap simplifies the visualization of hourly weather conditions and provides a comprehensive overview of the busiest hours for specific weather types, enhancing the data-driven decision-making process</a:t>
            </a:r>
            <a:endParaRPr lang="en-IN" b="1" dirty="0"/>
          </a:p>
        </p:txBody>
      </p:sp>
    </p:spTree>
    <p:extLst>
      <p:ext uri="{BB962C8B-B14F-4D97-AF65-F5344CB8AC3E}">
        <p14:creationId xmlns:p14="http://schemas.microsoft.com/office/powerpoint/2010/main" val="62498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5723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43998"/>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9. How does the wind speed change over the course of a day? Create a radial chart in Power BI to represent this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13671B54-D58C-7E73-C3E0-4C07652CD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20" y="990601"/>
            <a:ext cx="5109156" cy="5723401"/>
          </a:xfrm>
          <a:prstGeom prst="rect">
            <a:avLst/>
          </a:prstGeom>
        </p:spPr>
      </p:pic>
      <p:sp>
        <p:nvSpPr>
          <p:cNvPr id="2" name="TextBox 1">
            <a:extLst>
              <a:ext uri="{FF2B5EF4-FFF2-40B4-BE49-F238E27FC236}">
                <a16:creationId xmlns:a16="http://schemas.microsoft.com/office/drawing/2014/main" id="{572B3B55-CEBA-2161-2FC8-0C1156019236}"/>
              </a:ext>
            </a:extLst>
          </p:cNvPr>
          <p:cNvSpPr txBox="1"/>
          <p:nvPr/>
        </p:nvSpPr>
        <p:spPr>
          <a:xfrm>
            <a:off x="6253366" y="2175186"/>
            <a:ext cx="5351931" cy="3139321"/>
          </a:xfrm>
          <a:prstGeom prst="rect">
            <a:avLst/>
          </a:prstGeom>
          <a:solidFill>
            <a:schemeClr val="accent5">
              <a:lumMod val="20000"/>
              <a:lumOff val="80000"/>
            </a:schemeClr>
          </a:solidFill>
        </p:spPr>
        <p:txBody>
          <a:bodyPr wrap="square" rtlCol="0">
            <a:spAutoFit/>
          </a:bodyPr>
          <a:lstStyle/>
          <a:p>
            <a:r>
              <a:rPr lang="en-US" b="1" dirty="0"/>
              <a:t>The radar chart provides valuable insights into how wind speed changes over the course of a day. It allows for a quick visual assessment of diurnal wind patterns, aiding in the identification of peak wind hours, calmer periods, and overall daily trends. This information is crucial for various applications, such as energy generation, transportation scheduling, and outdoor event planning. The radar chart simplifies the visualization of hourly wind speed fluctuations, making it a powerful tool for data-driven decision-making and resource allocation.</a:t>
            </a:r>
          </a:p>
        </p:txBody>
      </p:sp>
    </p:spTree>
    <p:extLst>
      <p:ext uri="{BB962C8B-B14F-4D97-AF65-F5344CB8AC3E}">
        <p14:creationId xmlns:p14="http://schemas.microsoft.com/office/powerpoint/2010/main" val="313675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84399"/>
            <a:ext cx="11734800" cy="5539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10. Create a Power BI chart comparing the temperature variations between two selected cities over a specific timeframe.</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8CE7E095-2EA5-99F1-0422-DA1AF6C1A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2" y="990601"/>
            <a:ext cx="5294537" cy="3461461"/>
          </a:xfrm>
          <a:prstGeom prst="rect">
            <a:avLst/>
          </a:prstGeom>
        </p:spPr>
      </p:pic>
      <p:pic>
        <p:nvPicPr>
          <p:cNvPr id="8" name="Picture 7">
            <a:extLst>
              <a:ext uri="{FF2B5EF4-FFF2-40B4-BE49-F238E27FC236}">
                <a16:creationId xmlns:a16="http://schemas.microsoft.com/office/drawing/2014/main" id="{7DB2E28C-2D84-66F6-01CE-B504ACDF1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797" y="1060053"/>
            <a:ext cx="5948224" cy="3513666"/>
          </a:xfrm>
          <a:prstGeom prst="rect">
            <a:avLst/>
          </a:prstGeom>
        </p:spPr>
      </p:pic>
      <p:sp>
        <p:nvSpPr>
          <p:cNvPr id="10" name="Arrow: Right 9">
            <a:extLst>
              <a:ext uri="{FF2B5EF4-FFF2-40B4-BE49-F238E27FC236}">
                <a16:creationId xmlns:a16="http://schemas.microsoft.com/office/drawing/2014/main" id="{94E98AAF-A8F4-77A6-D6CD-7B63023310BD}"/>
              </a:ext>
            </a:extLst>
          </p:cNvPr>
          <p:cNvSpPr/>
          <p:nvPr/>
        </p:nvSpPr>
        <p:spPr>
          <a:xfrm>
            <a:off x="5432980" y="2516957"/>
            <a:ext cx="631596" cy="282804"/>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095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5891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11. Can you build a heatmap in Power BI to show the temperature ranges for cities across different countries?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5EB3E6BB-9D35-60E3-8C92-7F2DA6666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6444"/>
            <a:ext cx="6862711" cy="5891556"/>
          </a:xfrm>
          <a:prstGeom prst="rect">
            <a:avLst/>
          </a:prstGeom>
        </p:spPr>
      </p:pic>
      <p:sp>
        <p:nvSpPr>
          <p:cNvPr id="2" name="TextBox 1">
            <a:extLst>
              <a:ext uri="{FF2B5EF4-FFF2-40B4-BE49-F238E27FC236}">
                <a16:creationId xmlns:a16="http://schemas.microsoft.com/office/drawing/2014/main" id="{75FFA861-2624-DC56-BD49-0B8689C3B046}"/>
              </a:ext>
            </a:extLst>
          </p:cNvPr>
          <p:cNvSpPr txBox="1"/>
          <p:nvPr/>
        </p:nvSpPr>
        <p:spPr>
          <a:xfrm>
            <a:off x="7205496" y="1935140"/>
            <a:ext cx="4643718" cy="3693319"/>
          </a:xfrm>
          <a:prstGeom prst="rect">
            <a:avLst/>
          </a:prstGeom>
          <a:solidFill>
            <a:schemeClr val="accent5">
              <a:lumMod val="20000"/>
              <a:lumOff val="80000"/>
            </a:schemeClr>
          </a:solidFill>
        </p:spPr>
        <p:txBody>
          <a:bodyPr wrap="square" rtlCol="0">
            <a:spAutoFit/>
          </a:bodyPr>
          <a:lstStyle/>
          <a:p>
            <a:r>
              <a:rPr lang="en-US" b="0" i="0" dirty="0">
                <a:solidFill>
                  <a:srgbClr val="374151"/>
                </a:solidFill>
                <a:effectLst/>
                <a:latin typeface="Söhne"/>
              </a:rPr>
              <a:t>The heatmap allows for the identification of temperature extremes, either exceptionally high or low, which can have significant implications for local communities, agriculture, and health. These extremes are easily distinguishable by their color intensity.</a:t>
            </a:r>
          </a:p>
          <a:p>
            <a:endParaRPr lang="en-US" dirty="0">
              <a:solidFill>
                <a:srgbClr val="374151"/>
              </a:solidFill>
              <a:latin typeface="Söhne"/>
            </a:endParaRPr>
          </a:p>
          <a:p>
            <a:r>
              <a:rPr lang="en-US" b="0" i="0" dirty="0">
                <a:solidFill>
                  <a:srgbClr val="374151"/>
                </a:solidFill>
                <a:effectLst/>
                <a:latin typeface="Söhne"/>
              </a:rPr>
              <a:t>It provides insights into geographical temperature patterns, country-specific variations, temperature extremes, and supports data-driven decision-making in areas directly impacted by temperature variations, such as agriculture, energy, and urban planning.</a:t>
            </a:r>
            <a:endParaRPr lang="en-IN" dirty="0"/>
          </a:p>
        </p:txBody>
      </p:sp>
    </p:spTree>
    <p:extLst>
      <p:ext uri="{BB962C8B-B14F-4D97-AF65-F5344CB8AC3E}">
        <p14:creationId xmlns:p14="http://schemas.microsoft.com/office/powerpoint/2010/main" val="270083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12. Create a bar chart in Power BI to highlight cities with the highest and lowest average temperatures in the 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EBB554C2-CC10-7595-AFB1-CC382B003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12192000" cy="3366247"/>
          </a:xfrm>
          <a:prstGeom prst="rect">
            <a:avLst/>
          </a:prstGeom>
        </p:spPr>
      </p:pic>
      <p:sp>
        <p:nvSpPr>
          <p:cNvPr id="2" name="TextBox 1">
            <a:extLst>
              <a:ext uri="{FF2B5EF4-FFF2-40B4-BE49-F238E27FC236}">
                <a16:creationId xmlns:a16="http://schemas.microsoft.com/office/drawing/2014/main" id="{8E76D0CA-2073-DE26-F09F-2276488FB13E}"/>
              </a:ext>
            </a:extLst>
          </p:cNvPr>
          <p:cNvSpPr txBox="1"/>
          <p:nvPr/>
        </p:nvSpPr>
        <p:spPr>
          <a:xfrm>
            <a:off x="322730" y="4636175"/>
            <a:ext cx="11250706" cy="2031325"/>
          </a:xfrm>
          <a:prstGeom prst="rect">
            <a:avLst/>
          </a:prstGeom>
          <a:noFill/>
        </p:spPr>
        <p:txBody>
          <a:bodyPr wrap="square" rtlCol="0">
            <a:spAutoFit/>
          </a:bodyPr>
          <a:lstStyle/>
          <a:p>
            <a:r>
              <a:rPr lang="en-US" b="1" dirty="0"/>
              <a:t>The insight derived from this chart is substantial. By visually contrasting cities with the highest and lowest average temperatures, you can discern significant temperature disparities among various locations. This information is invaluable for several applications, such as travel planning, agricultural decision-making, and climate research. Additionally, it provides a basis for further investigation into the factors contributing to these temperature variations, such as geographical location, altitude, or proximity to water bodies. Overall, your bar chart serves as a powerful tool for understanding and communicating the temperature extremes within the dataset, facilitating data-driven decision-making in various sectors.</a:t>
            </a:r>
            <a:endParaRPr lang="en-IN" b="1" dirty="0"/>
          </a:p>
        </p:txBody>
      </p:sp>
    </p:spTree>
    <p:extLst>
      <p:ext uri="{BB962C8B-B14F-4D97-AF65-F5344CB8AC3E}">
        <p14:creationId xmlns:p14="http://schemas.microsoft.com/office/powerpoint/2010/main" val="3901443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2"/>
            <a:ext cx="12192000" cy="5795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13.Create a wind rose chart in Power BI to visualize the prevailing wind directions for a selected city.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6" name="Picture 5">
            <a:extLst>
              <a:ext uri="{FF2B5EF4-FFF2-40B4-BE49-F238E27FC236}">
                <a16:creationId xmlns:a16="http://schemas.microsoft.com/office/drawing/2014/main" id="{D5124104-CD3F-CCA7-7C1B-C68BAD3C78A7}"/>
              </a:ext>
            </a:extLst>
          </p:cNvPr>
          <p:cNvPicPr>
            <a:picLocks noChangeAspect="1"/>
          </p:cNvPicPr>
          <p:nvPr/>
        </p:nvPicPr>
        <p:blipFill>
          <a:blip r:embed="rId3"/>
          <a:stretch>
            <a:fillRect/>
          </a:stretch>
        </p:blipFill>
        <p:spPr>
          <a:xfrm>
            <a:off x="546848" y="1132296"/>
            <a:ext cx="10927976" cy="3513664"/>
          </a:xfrm>
          <a:prstGeom prst="rect">
            <a:avLst/>
          </a:prstGeom>
        </p:spPr>
      </p:pic>
      <p:sp>
        <p:nvSpPr>
          <p:cNvPr id="7" name="TextBox 6">
            <a:extLst>
              <a:ext uri="{FF2B5EF4-FFF2-40B4-BE49-F238E27FC236}">
                <a16:creationId xmlns:a16="http://schemas.microsoft.com/office/drawing/2014/main" id="{4464903F-BA9B-1095-3FEB-A89B3022867A}"/>
              </a:ext>
            </a:extLst>
          </p:cNvPr>
          <p:cNvSpPr txBox="1"/>
          <p:nvPr/>
        </p:nvSpPr>
        <p:spPr>
          <a:xfrm>
            <a:off x="1196788" y="5109882"/>
            <a:ext cx="9049871" cy="1477328"/>
          </a:xfrm>
          <a:prstGeom prst="rect">
            <a:avLst/>
          </a:prstGeom>
          <a:solidFill>
            <a:schemeClr val="accent5">
              <a:lumMod val="20000"/>
              <a:lumOff val="80000"/>
            </a:schemeClr>
          </a:solidFill>
        </p:spPr>
        <p:txBody>
          <a:bodyPr wrap="square" rtlCol="0">
            <a:spAutoFit/>
          </a:bodyPr>
          <a:lstStyle/>
          <a:p>
            <a:endParaRPr lang="en-US" b="1" dirty="0"/>
          </a:p>
          <a:p>
            <a:r>
              <a:rPr lang="en-US" b="1" dirty="0"/>
              <a:t>The insights gained from this chart can inform a wide range of applications, including optimizing the placement of wind turbines, assessing air quality, and understanding the impact of wind patterns on local climate and urban development.</a:t>
            </a:r>
          </a:p>
          <a:p>
            <a:endParaRPr lang="en-IN" b="1" dirty="0"/>
          </a:p>
        </p:txBody>
      </p:sp>
    </p:spTree>
    <p:extLst>
      <p:ext uri="{BB962C8B-B14F-4D97-AF65-F5344CB8AC3E}">
        <p14:creationId xmlns:p14="http://schemas.microsoft.com/office/powerpoint/2010/main" val="412344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57805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14. Can you generate a Power BI heatmap illustrating the average wind speeds across cities for different months of the year?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C48FB254-6003-9ABB-4BE8-AD2B8153C11B}"/>
              </a:ext>
            </a:extLst>
          </p:cNvPr>
          <p:cNvPicPr>
            <a:picLocks noChangeAspect="1"/>
          </p:cNvPicPr>
          <p:nvPr/>
        </p:nvPicPr>
        <p:blipFill>
          <a:blip r:embed="rId3"/>
          <a:stretch>
            <a:fillRect/>
          </a:stretch>
        </p:blipFill>
        <p:spPr>
          <a:xfrm>
            <a:off x="0" y="990601"/>
            <a:ext cx="7624803" cy="5780518"/>
          </a:xfrm>
          <a:prstGeom prst="rect">
            <a:avLst/>
          </a:prstGeom>
        </p:spPr>
      </p:pic>
      <p:sp>
        <p:nvSpPr>
          <p:cNvPr id="2" name="TextBox 1">
            <a:extLst>
              <a:ext uri="{FF2B5EF4-FFF2-40B4-BE49-F238E27FC236}">
                <a16:creationId xmlns:a16="http://schemas.microsoft.com/office/drawing/2014/main" id="{EDBEDBD6-7756-8E08-5BA3-E0F667DFBBAF}"/>
              </a:ext>
            </a:extLst>
          </p:cNvPr>
          <p:cNvSpPr txBox="1"/>
          <p:nvPr/>
        </p:nvSpPr>
        <p:spPr>
          <a:xfrm>
            <a:off x="7790328" y="993344"/>
            <a:ext cx="4173071" cy="5355312"/>
          </a:xfrm>
          <a:prstGeom prst="rect">
            <a:avLst/>
          </a:prstGeom>
          <a:noFill/>
        </p:spPr>
        <p:txBody>
          <a:bodyPr wrap="square" rtlCol="0">
            <a:spAutoFit/>
          </a:bodyPr>
          <a:lstStyle/>
          <a:p>
            <a:r>
              <a:rPr lang="en-US" b="1" dirty="0"/>
              <a:t>The heatmap offers a comprehensive view of how average wind speeds vary across cities throughout the year, making it a valuable tool for urban planning, renewable energy generation, and climate research. It helps quickly identify cities with consistently high or low wind speeds during specific months. Coastal cities, for example, may show higher wind speeds, beneficial for wind energy projects, while inland cities experience calmer winds during the same periods. This insight facilitates optimized resource allocation and decision-making, aligning activities and infrastructure with local climatic conditions. The heatmap simplifies the visualization of monthly wind speed averages, enhancing data-driven planning across various sectors.</a:t>
            </a:r>
            <a:endParaRPr lang="en-IN" b="1" dirty="0"/>
          </a:p>
        </p:txBody>
      </p:sp>
    </p:spTree>
    <p:extLst>
      <p:ext uri="{BB962C8B-B14F-4D97-AF65-F5344CB8AC3E}">
        <p14:creationId xmlns:p14="http://schemas.microsoft.com/office/powerpoint/2010/main" val="97338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61E6-FFEE-9C25-5F14-0861C38A7DAA}"/>
              </a:ext>
            </a:extLst>
          </p:cNvPr>
          <p:cNvSpPr>
            <a:spLocks noGrp="1"/>
          </p:cNvSpPr>
          <p:nvPr>
            <p:ph type="title"/>
          </p:nvPr>
        </p:nvSpPr>
        <p:spPr>
          <a:xfrm>
            <a:off x="838200" y="365126"/>
            <a:ext cx="10515600" cy="935774"/>
          </a:xfrm>
        </p:spPr>
        <p:txBody>
          <a:bodyPr anchor="t">
            <a:normAutofit/>
          </a:bodyPr>
          <a:lstStyle/>
          <a:p>
            <a:pPr>
              <a:lnSpc>
                <a:spcPct val="100000"/>
              </a:lnSpc>
            </a:pPr>
            <a:r>
              <a:rPr lang="en-US" sz="1800" dirty="0"/>
              <a:t>                                                       </a:t>
            </a:r>
            <a:r>
              <a:rPr lang="en-US" sz="2400" b="1" dirty="0">
                <a:solidFill>
                  <a:schemeClr val="accent5">
                    <a:lumMod val="50000"/>
                  </a:schemeClr>
                </a:solidFill>
              </a:rPr>
              <a:t>Weather Introduction</a:t>
            </a:r>
            <a:endParaRPr lang="en-IN" sz="1800" b="1" dirty="0">
              <a:solidFill>
                <a:schemeClr val="accent5">
                  <a:lumMod val="50000"/>
                </a:schemeClr>
              </a:solidFill>
            </a:endParaRPr>
          </a:p>
        </p:txBody>
      </p:sp>
      <p:sp>
        <p:nvSpPr>
          <p:cNvPr id="3" name="Content Placeholder 2">
            <a:extLst>
              <a:ext uri="{FF2B5EF4-FFF2-40B4-BE49-F238E27FC236}">
                <a16:creationId xmlns:a16="http://schemas.microsoft.com/office/drawing/2014/main" id="{9DDD158A-C95D-C866-4C98-C8B7EFBCBAA0}"/>
              </a:ext>
            </a:extLst>
          </p:cNvPr>
          <p:cNvSpPr>
            <a:spLocks noGrp="1"/>
          </p:cNvSpPr>
          <p:nvPr>
            <p:ph idx="1"/>
          </p:nvPr>
        </p:nvSpPr>
        <p:spPr>
          <a:solidFill>
            <a:schemeClr val="accent5">
              <a:lumMod val="20000"/>
              <a:lumOff val="80000"/>
            </a:schemeClr>
          </a:solidFill>
        </p:spPr>
        <p:txBody>
          <a:bodyPr>
            <a:normAutofit fontScale="62500" lnSpcReduction="20000"/>
          </a:bodyPr>
          <a:lstStyle/>
          <a:p>
            <a:pPr algn="just"/>
            <a:endParaRPr lang="en-US" b="1" i="0" dirty="0">
              <a:solidFill>
                <a:schemeClr val="accent5">
                  <a:lumMod val="50000"/>
                </a:schemeClr>
              </a:solidFill>
              <a:effectLst/>
              <a:latin typeface="Söhne"/>
            </a:endParaRPr>
          </a:p>
          <a:p>
            <a:pPr algn="just"/>
            <a:endParaRPr lang="en-US" b="1" i="0" dirty="0">
              <a:solidFill>
                <a:schemeClr val="accent5">
                  <a:lumMod val="50000"/>
                </a:schemeClr>
              </a:solidFill>
              <a:effectLst/>
              <a:latin typeface="Söhne"/>
            </a:endParaRPr>
          </a:p>
          <a:p>
            <a:pPr algn="just"/>
            <a:r>
              <a:rPr lang="en-US" b="1" i="0" dirty="0">
                <a:solidFill>
                  <a:schemeClr val="accent5">
                    <a:lumMod val="50000"/>
                  </a:schemeClr>
                </a:solidFill>
                <a:effectLst/>
                <a:latin typeface="Söhne"/>
              </a:rPr>
              <a:t>Weather impacts our daily lives, from agriculture to energy consumption, and even disaster preparedness. In this presentation, we will delve into the significance of understanding weather data and the insights it can provide for informed decision-making. </a:t>
            </a:r>
          </a:p>
          <a:p>
            <a:pPr algn="just"/>
            <a:r>
              <a:rPr lang="en-US" b="1" dirty="0">
                <a:solidFill>
                  <a:schemeClr val="accent5">
                    <a:lumMod val="50000"/>
                  </a:schemeClr>
                </a:solidFill>
                <a:latin typeface="Söhne"/>
              </a:rPr>
              <a:t> </a:t>
            </a:r>
            <a:r>
              <a:rPr lang="en-US" b="1" i="0" dirty="0">
                <a:solidFill>
                  <a:schemeClr val="accent5">
                    <a:lumMod val="50000"/>
                  </a:schemeClr>
                </a:solidFill>
                <a:effectLst/>
                <a:latin typeface="Söhne"/>
              </a:rPr>
              <a:t>This project aims to provide a comprehensive analysis of weather data, including the exploration of seasonal variations and the identification of correlations between different weather attributes.</a:t>
            </a:r>
          </a:p>
          <a:p>
            <a:pPr algn="just"/>
            <a:r>
              <a:rPr lang="en-US" b="1" i="0" dirty="0">
                <a:solidFill>
                  <a:schemeClr val="accent5">
                    <a:lumMod val="50000"/>
                  </a:schemeClr>
                </a:solidFill>
                <a:effectLst/>
                <a:latin typeface="Söhne"/>
              </a:rPr>
              <a:t>We'll dive right into the heart of the matter, showcasing live Power BI   dashboards and charts that illustrate the significance of weather data.</a:t>
            </a:r>
            <a:endParaRPr lang="en-IN" b="1" dirty="0">
              <a:solidFill>
                <a:schemeClr val="accent5">
                  <a:lumMod val="50000"/>
                </a:schemeClr>
              </a:solidFill>
            </a:endParaRPr>
          </a:p>
          <a:p>
            <a:endParaRPr lang="en-US" b="0" i="0" dirty="0">
              <a:solidFill>
                <a:srgbClr val="374151"/>
              </a:solidFill>
              <a:effectLst/>
              <a:latin typeface="Söhne"/>
            </a:endParaRPr>
          </a:p>
          <a:p>
            <a:pPr marL="0" indent="0">
              <a:buNone/>
            </a:pPr>
            <a:r>
              <a:rPr lang="en-US" b="0" i="0" dirty="0">
                <a:solidFill>
                  <a:srgbClr val="374151"/>
                </a:solidFill>
                <a:effectLst/>
                <a:latin typeface="Söhne"/>
              </a:rPr>
              <a:t>    </a:t>
            </a:r>
          </a:p>
          <a:p>
            <a:endParaRPr lang="en-US" b="0" i="0" dirty="0">
              <a:solidFill>
                <a:srgbClr val="374151"/>
              </a:solidFill>
              <a:effectLst/>
              <a:latin typeface="Söhne"/>
            </a:endParaRPr>
          </a:p>
          <a:p>
            <a:pPr marL="0" indent="0">
              <a:buNone/>
            </a:pPr>
            <a:r>
              <a:rPr lang="en-US" dirty="0">
                <a:solidFill>
                  <a:srgbClr val="374151"/>
                </a:solidFill>
                <a:latin typeface="Söhne"/>
              </a:rPr>
              <a:t>  </a:t>
            </a:r>
            <a:endParaRPr lang="en-US" b="0" i="0" dirty="0">
              <a:solidFill>
                <a:srgbClr val="374151"/>
              </a:solidFill>
              <a:effectLst/>
              <a:latin typeface="Söhne"/>
            </a:endParaRPr>
          </a:p>
          <a:p>
            <a:pPr marL="0" indent="0">
              <a:buNone/>
            </a:pPr>
            <a:r>
              <a:rPr lang="en-US" dirty="0">
                <a:solidFill>
                  <a:srgbClr val="374151"/>
                </a:solidFill>
                <a:latin typeface="Söhne"/>
              </a:rPr>
              <a:t> </a:t>
            </a:r>
            <a:endParaRPr lang="en-IN" dirty="0"/>
          </a:p>
        </p:txBody>
      </p:sp>
      <p:cxnSp>
        <p:nvCxnSpPr>
          <p:cNvPr id="4" name="Straight Connector 3">
            <a:extLst>
              <a:ext uri="{FF2B5EF4-FFF2-40B4-BE49-F238E27FC236}">
                <a16:creationId xmlns:a16="http://schemas.microsoft.com/office/drawing/2014/main" id="{9C736352-642B-DEDC-D541-64615E5763DA}"/>
              </a:ext>
              <a:ext uri="{C183D7F6-B498-43B3-948B-1728B52AA6E4}">
                <adec:decorative xmlns:adec="http://schemas.microsoft.com/office/drawing/2017/decorative" val="1"/>
              </a:ext>
            </a:extLst>
          </p:cNvPr>
          <p:cNvCxnSpPr>
            <a:cxnSpLocks/>
          </p:cNvCxnSpPr>
          <p:nvPr/>
        </p:nvCxnSpPr>
        <p:spPr>
          <a:xfrm>
            <a:off x="0" y="77742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1130B86-BDB5-D4A8-37ED-7FA7B52044E6}"/>
              </a:ext>
              <a:ext uri="{C183D7F6-B498-43B3-948B-1728B52AA6E4}">
                <adec:decorative xmlns:adec="http://schemas.microsoft.com/office/drawing/2017/decorative" val="1"/>
              </a:ext>
            </a:extLst>
          </p:cNvPr>
          <p:cNvCxnSpPr>
            <a:cxnSpLocks/>
          </p:cNvCxnSpPr>
          <p:nvPr/>
        </p:nvCxnSpPr>
        <p:spPr>
          <a:xfrm>
            <a:off x="8105775" y="71143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052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15. Create a Power BI scatter plot to show the relationship between wind speed and air pressure for a specific city.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99D6B613-2904-C75F-FC9D-BC8C876284FF}"/>
              </a:ext>
            </a:extLst>
          </p:cNvPr>
          <p:cNvPicPr>
            <a:picLocks noChangeAspect="1"/>
          </p:cNvPicPr>
          <p:nvPr/>
        </p:nvPicPr>
        <p:blipFill>
          <a:blip r:embed="rId3"/>
          <a:stretch>
            <a:fillRect/>
          </a:stretch>
        </p:blipFill>
        <p:spPr>
          <a:xfrm>
            <a:off x="122548" y="1132296"/>
            <a:ext cx="11840852" cy="3232313"/>
          </a:xfrm>
          <a:prstGeom prst="rect">
            <a:avLst/>
          </a:prstGeom>
        </p:spPr>
      </p:pic>
      <p:sp>
        <p:nvSpPr>
          <p:cNvPr id="2" name="TextBox 1">
            <a:extLst>
              <a:ext uri="{FF2B5EF4-FFF2-40B4-BE49-F238E27FC236}">
                <a16:creationId xmlns:a16="http://schemas.microsoft.com/office/drawing/2014/main" id="{20C7CE56-60C6-1BDA-1920-F3DF1348A902}"/>
              </a:ext>
            </a:extLst>
          </p:cNvPr>
          <p:cNvSpPr txBox="1"/>
          <p:nvPr/>
        </p:nvSpPr>
        <p:spPr>
          <a:xfrm>
            <a:off x="367552" y="4733366"/>
            <a:ext cx="11681012" cy="1815882"/>
          </a:xfrm>
          <a:prstGeom prst="rect">
            <a:avLst/>
          </a:prstGeom>
          <a:solidFill>
            <a:schemeClr val="accent5">
              <a:lumMod val="20000"/>
              <a:lumOff val="80000"/>
            </a:schemeClr>
          </a:solidFill>
        </p:spPr>
        <p:txBody>
          <a:bodyPr wrap="square" rtlCol="0">
            <a:spAutoFit/>
          </a:bodyPr>
          <a:lstStyle/>
          <a:p>
            <a:r>
              <a:rPr lang="en-US" sz="1600" b="1" dirty="0"/>
              <a:t>The scatter plot created for analyzing the relationship between wind speed and air pressure offers several key insights. Firstly, it enables the assessment of correlation, allowing for the identification of patterns where increased wind speed might correspond to decreased air pressure and vice versa. The scatter plot also aids in the identification of outliers, which can signal extreme weather conditions. Additionally, data clustering within the plot reveals recurring weather conditions and wind patterns, offering valuable information for weather-related assessments. Over time, trends in the relationship between wind speed and air pressure become apparent, which can be crucial for applications like weather forecasting and aviation. Lastly, the scatter plot serves as a tool for assessing data quality, exposing anomalies or inconsistencies and emphasizing the significance of reliable data in weather analysis.</a:t>
            </a:r>
            <a:endParaRPr lang="en-IN" sz="1600" b="1" dirty="0"/>
          </a:p>
        </p:txBody>
      </p:sp>
    </p:spTree>
    <p:extLst>
      <p:ext uri="{BB962C8B-B14F-4D97-AF65-F5344CB8AC3E}">
        <p14:creationId xmlns:p14="http://schemas.microsoft.com/office/powerpoint/2010/main" val="409239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title="Decorative">
            <a:extLst>
              <a:ext uri="{FF2B5EF4-FFF2-40B4-BE49-F238E27FC236}">
                <a16:creationId xmlns:a16="http://schemas.microsoft.com/office/drawing/2014/main" id="{1E7ACDB7-3745-9C33-1DE0-BDC940A916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1"/>
            <a:ext cx="12192000" cy="3853178"/>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7A348FCD-183B-4F7F-4F5D-05A1A70A0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853179"/>
            <a:ext cx="12192000" cy="3004820"/>
          </a:xfrm>
          <a:prstGeom prst="rect">
            <a:avLst/>
          </a:prstGeom>
        </p:spPr>
      </p:pic>
    </p:spTree>
    <p:extLst>
      <p:ext uri="{BB962C8B-B14F-4D97-AF65-F5344CB8AC3E}">
        <p14:creationId xmlns:p14="http://schemas.microsoft.com/office/powerpoint/2010/main" val="188975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884223" y="190500"/>
            <a:ext cx="10228082" cy="775597"/>
          </a:xfrm>
          <a:prstGeom prst="rect">
            <a:avLst/>
          </a:prstGeom>
          <a:solidFill>
            <a:schemeClr val="accent3">
              <a:lumMod val="20000"/>
              <a:lumOff val="80000"/>
            </a:schemeClr>
          </a:solidFill>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50000"/>
                  </a:schemeClr>
                </a:solidFill>
              </a:rPr>
              <a:t>     EDA PROBLEM STATEMENTS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9976" y="583883"/>
            <a:ext cx="38992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D5362FE5-48E0-5413-3E72-7C295F2CAF7E}"/>
              </a:ext>
            </a:extLst>
          </p:cNvPr>
          <p:cNvSpPr txBox="1"/>
          <p:nvPr/>
        </p:nvSpPr>
        <p:spPr>
          <a:xfrm>
            <a:off x="884223" y="1127680"/>
            <a:ext cx="10228082" cy="4899675"/>
          </a:xfrm>
          <a:prstGeom prst="rect">
            <a:avLst/>
          </a:prstGeom>
          <a:solidFill>
            <a:schemeClr val="bg1">
              <a:lumMod val="95000"/>
            </a:schemeClr>
          </a:solidFill>
        </p:spPr>
        <p:txBody>
          <a:bodyPr wrap="square" rtlCol="0" anchor="ctr">
            <a:spAutoFit/>
          </a:bodyPr>
          <a:lstStyle/>
          <a:p>
            <a:pPr algn="l">
              <a:buFont typeface="+mj-lt"/>
              <a:buAutoNum type="arabicPeriod"/>
            </a:pPr>
            <a:r>
              <a:rPr lang="en-US" sz="1400" b="0" i="0" dirty="0">
                <a:solidFill>
                  <a:srgbClr val="24292E"/>
                </a:solidFill>
                <a:effectLst/>
                <a:latin typeface="Plus Jakarta Sans"/>
              </a:rPr>
              <a:t>Are there any countries with cities located at extreme latitudes, and how might this impact their climate?</a:t>
            </a:r>
          </a:p>
          <a:p>
            <a:pPr algn="l">
              <a:buFont typeface="+mj-lt"/>
              <a:buAutoNum type="arabicPeriod"/>
            </a:pPr>
            <a:r>
              <a:rPr lang="en-US" sz="1400" b="0" i="0" dirty="0">
                <a:solidFill>
                  <a:srgbClr val="24292E"/>
                </a:solidFill>
                <a:effectLst/>
                <a:latin typeface="Plus Jakarta Sans"/>
              </a:rPr>
              <a:t>Can you identify any clusters of cities with similar latitude and longitude values? What factors might explain these clusters?</a:t>
            </a:r>
          </a:p>
          <a:p>
            <a:pPr algn="l">
              <a:buFont typeface="+mj-lt"/>
              <a:buAutoNum type="arabicPeriod"/>
            </a:pPr>
            <a:r>
              <a:rPr lang="en-US" sz="1400" b="0" i="0" dirty="0">
                <a:solidFill>
                  <a:srgbClr val="24292E"/>
                </a:solidFill>
                <a:effectLst/>
                <a:latin typeface="Plus Jakarta Sans"/>
              </a:rPr>
              <a:t>Are there any correlations between a city's geographical location (latitude and longitude) and its weather attributes, such as temperature or humidity?</a:t>
            </a:r>
          </a:p>
          <a:p>
            <a:pPr algn="l">
              <a:buFont typeface="+mj-lt"/>
              <a:buAutoNum type="arabicPeriod"/>
            </a:pPr>
            <a:r>
              <a:rPr lang="en-US" sz="1400" b="0" i="0" dirty="0">
                <a:solidFill>
                  <a:srgbClr val="24292E"/>
                </a:solidFill>
                <a:effectLst/>
                <a:latin typeface="Plus Jakarta Sans"/>
              </a:rPr>
              <a:t>Identify the top three cities with the most frequent occurrence of rainy weather based on weather descriptions. What are the seasonal patterns?</a:t>
            </a:r>
          </a:p>
          <a:p>
            <a:pPr algn="l">
              <a:buFont typeface="+mj-lt"/>
              <a:buAutoNum type="arabicPeriod"/>
            </a:pPr>
            <a:r>
              <a:rPr lang="en-US" sz="1400" b="0" i="0" dirty="0">
                <a:solidFill>
                  <a:srgbClr val="24292E"/>
                </a:solidFill>
                <a:effectLst/>
                <a:latin typeface="Plus Jakarta Sans"/>
              </a:rPr>
              <a:t>Is there a correlation between humidity levels and air pressure? How might this relationship affect weather conditions?</a:t>
            </a:r>
          </a:p>
          <a:p>
            <a:pPr algn="l">
              <a:buFont typeface="+mj-lt"/>
              <a:buAutoNum type="arabicPeriod"/>
            </a:pPr>
            <a:r>
              <a:rPr lang="en-US" sz="1400" b="0" i="0" dirty="0">
                <a:solidFill>
                  <a:srgbClr val="24292E"/>
                </a:solidFill>
                <a:effectLst/>
                <a:latin typeface="Plus Jakarta Sans"/>
              </a:rPr>
              <a:t>Explore the impact of wind direction on temperature for coastal cities. Are there noticeable patterns?</a:t>
            </a:r>
          </a:p>
          <a:p>
            <a:pPr algn="l">
              <a:buFont typeface="+mj-lt"/>
              <a:buAutoNum type="arabicPeriod"/>
            </a:pPr>
            <a:r>
              <a:rPr lang="en-US" sz="1400" b="0" i="0" dirty="0">
                <a:solidFill>
                  <a:srgbClr val="24292E"/>
                </a:solidFill>
                <a:effectLst/>
                <a:latin typeface="Plus Jakarta Sans"/>
              </a:rPr>
              <a:t>Are there specific months when cities experience significant temperature fluctuations? What might explain these variations?</a:t>
            </a:r>
          </a:p>
          <a:p>
            <a:pPr algn="l">
              <a:buFont typeface="+mj-lt"/>
              <a:buAutoNum type="arabicPeriod"/>
            </a:pPr>
            <a:r>
              <a:rPr lang="en-US" sz="1400" b="0" i="0" dirty="0">
                <a:solidFill>
                  <a:srgbClr val="24292E"/>
                </a:solidFill>
                <a:effectLst/>
                <a:latin typeface="Plus Jakarta Sans"/>
              </a:rPr>
              <a:t>Identify periods of extreme weather events, such as storms or heatwaves, by analyzing the time-based data. What patterns emerge?</a:t>
            </a:r>
          </a:p>
          <a:p>
            <a:pPr algn="l">
              <a:buFont typeface="+mj-lt"/>
              <a:buAutoNum type="arabicPeriod"/>
            </a:pPr>
            <a:r>
              <a:rPr lang="en-US" sz="1400" b="0" i="0" dirty="0">
                <a:solidFill>
                  <a:srgbClr val="24292E"/>
                </a:solidFill>
                <a:effectLst/>
                <a:latin typeface="Plus Jakarta Sans"/>
              </a:rPr>
              <a:t>Are there any notable differences in temperature trends between northern and southern hemisphere cities over the year? How do they relate to seasons?</a:t>
            </a:r>
          </a:p>
          <a:p>
            <a:pPr algn="l">
              <a:buFont typeface="+mj-lt"/>
              <a:buAutoNum type="arabicPeriod"/>
            </a:pPr>
            <a:r>
              <a:rPr lang="en-US" sz="1400" b="0" i="0" dirty="0">
                <a:solidFill>
                  <a:srgbClr val="24292E"/>
                </a:solidFill>
                <a:effectLst/>
                <a:latin typeface="Plus Jakarta Sans"/>
              </a:rPr>
              <a:t>What are the consequences of prolonged periods of extreme cold or heat in specific cities? How do residents adapt to such conditions?</a:t>
            </a:r>
          </a:p>
          <a:p>
            <a:pPr algn="l">
              <a:buFont typeface="+mj-lt"/>
              <a:buAutoNum type="arabicPeriod"/>
            </a:pPr>
            <a:r>
              <a:rPr lang="en-US" sz="1400" b="0" i="0" dirty="0">
                <a:solidFill>
                  <a:srgbClr val="24292E"/>
                </a:solidFill>
                <a:effectLst/>
                <a:latin typeface="Plus Jakarta Sans"/>
              </a:rPr>
              <a:t>Investigate whether temperature anomalies (unusual deviations from the norm) coincide with certain events or environmental factors in specific cities.</a:t>
            </a:r>
          </a:p>
          <a:p>
            <a:pPr algn="l">
              <a:buFont typeface="+mj-lt"/>
              <a:buAutoNum type="arabicPeriod"/>
            </a:pPr>
            <a:r>
              <a:rPr lang="en-US" sz="1400" b="0" i="0" dirty="0">
                <a:solidFill>
                  <a:srgbClr val="24292E"/>
                </a:solidFill>
                <a:effectLst/>
                <a:latin typeface="Plus Jakarta Sans"/>
              </a:rPr>
              <a:t>Analyze the impact of temperature on energy consumption patterns in cities. Are there noticeable trends or correlations?</a:t>
            </a:r>
          </a:p>
          <a:p>
            <a:pPr algn="l">
              <a:buFont typeface="+mj-lt"/>
              <a:buAutoNum type="arabicPeriod"/>
            </a:pPr>
            <a:r>
              <a:rPr lang="en-US" sz="1400" b="0" i="0" dirty="0">
                <a:solidFill>
                  <a:srgbClr val="24292E"/>
                </a:solidFill>
                <a:effectLst/>
                <a:latin typeface="Plus Jakarta Sans"/>
              </a:rPr>
              <a:t>How do specific wind patterns impact air quality and pollution dispersion in urban areas? Analyze wind direction data for insights.</a:t>
            </a:r>
          </a:p>
          <a:p>
            <a:pPr algn="l">
              <a:buFont typeface="+mj-lt"/>
              <a:buAutoNum type="arabicPeriod"/>
            </a:pPr>
            <a:r>
              <a:rPr lang="en-US" sz="1400" b="0" i="0" dirty="0">
                <a:solidFill>
                  <a:srgbClr val="24292E"/>
                </a:solidFill>
                <a:effectLst/>
                <a:latin typeface="Plus Jakarta Sans"/>
              </a:rPr>
              <a:t>Identify cities prone to strong winds and the potential consequences, such as increased risk of natural disasters or challenges for transportation.</a:t>
            </a:r>
          </a:p>
          <a:p>
            <a:pPr algn="l">
              <a:buFont typeface="+mj-lt"/>
              <a:buAutoNum type="arabicPeriod"/>
            </a:pPr>
            <a:r>
              <a:rPr lang="en-US" sz="1400" b="0" i="0" dirty="0">
                <a:solidFill>
                  <a:srgbClr val="24292E"/>
                </a:solidFill>
                <a:effectLst/>
                <a:latin typeface="Plus Jakarta Sans"/>
              </a:rPr>
              <a:t>Explore whether wind speed and direction influence the frequency and severity of weather-related events (e.g., hurricanes, storms) in coastal cities.</a:t>
            </a:r>
          </a:p>
          <a:p>
            <a:pPr algn="l">
              <a:lnSpc>
                <a:spcPct val="150000"/>
              </a:lnSpc>
            </a:pPr>
            <a:endParaRPr lang="en-IN" sz="1400" dirty="0">
              <a:solidFill>
                <a:srgbClr val="002060"/>
              </a:solidFill>
            </a:endParaRPr>
          </a:p>
        </p:txBody>
      </p:sp>
      <p:cxnSp>
        <p:nvCxnSpPr>
          <p:cNvPr id="5" name="Straight Connector 4">
            <a:extLst>
              <a:ext uri="{FF2B5EF4-FFF2-40B4-BE49-F238E27FC236}">
                <a16:creationId xmlns:a16="http://schemas.microsoft.com/office/drawing/2014/main" id="{0C679C80-91ED-2779-8507-C6B7D6B0009C}"/>
              </a:ext>
              <a:ext uri="{C183D7F6-B498-43B3-948B-1728B52AA6E4}">
                <adec:decorative xmlns:adec="http://schemas.microsoft.com/office/drawing/2017/decorative" val="1"/>
              </a:ext>
            </a:extLst>
          </p:cNvPr>
          <p:cNvCxnSpPr>
            <a:cxnSpLocks/>
          </p:cNvCxnSpPr>
          <p:nvPr/>
        </p:nvCxnSpPr>
        <p:spPr>
          <a:xfrm>
            <a:off x="8646751" y="578298"/>
            <a:ext cx="35700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3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20D323-783F-51F3-2CF2-60CBD72DF56D}"/>
              </a:ext>
            </a:extLst>
          </p:cNvPr>
          <p:cNvSpPr txBox="1"/>
          <p:nvPr/>
        </p:nvSpPr>
        <p:spPr>
          <a:xfrm>
            <a:off x="430306" y="340659"/>
            <a:ext cx="11277600" cy="1754326"/>
          </a:xfrm>
          <a:prstGeom prst="rect">
            <a:avLst/>
          </a:prstGeom>
          <a:noFill/>
        </p:spPr>
        <p:txBody>
          <a:bodyPr wrap="square" rtlCol="0">
            <a:spAutoFit/>
          </a:bodyPr>
          <a:lstStyle/>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1. Are there any countries with cities located at extreme latitudes, and how might this impact their climate?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r>
              <a:rPr lang="en-IN" sz="1800" kern="1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The solution has been achieved with the help of SQL workbench for calculation, data extraction and Excel for data visualization using pivot table and chart.</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C63F23D9-A0EC-38BD-B45A-4AFE1E68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629" y="2094984"/>
            <a:ext cx="6667500" cy="1334015"/>
          </a:xfrm>
          <a:prstGeom prst="rect">
            <a:avLst/>
          </a:prstGeom>
        </p:spPr>
      </p:pic>
      <p:pic>
        <p:nvPicPr>
          <p:cNvPr id="5" name="Picture 4">
            <a:extLst>
              <a:ext uri="{FF2B5EF4-FFF2-40B4-BE49-F238E27FC236}">
                <a16:creationId xmlns:a16="http://schemas.microsoft.com/office/drawing/2014/main" id="{EF2666AC-BA2B-AC6F-EA21-9501351D8BDC}"/>
              </a:ext>
            </a:extLst>
          </p:cNvPr>
          <p:cNvPicPr>
            <a:picLocks noChangeAspect="1"/>
          </p:cNvPicPr>
          <p:nvPr/>
        </p:nvPicPr>
        <p:blipFill>
          <a:blip r:embed="rId3"/>
          <a:stretch>
            <a:fillRect/>
          </a:stretch>
        </p:blipFill>
        <p:spPr>
          <a:xfrm>
            <a:off x="1964722" y="4625713"/>
            <a:ext cx="3296110" cy="1066949"/>
          </a:xfrm>
          <a:prstGeom prst="rect">
            <a:avLst/>
          </a:prstGeom>
        </p:spPr>
      </p:pic>
    </p:spTree>
    <p:extLst>
      <p:ext uri="{BB962C8B-B14F-4D97-AF65-F5344CB8AC3E}">
        <p14:creationId xmlns:p14="http://schemas.microsoft.com/office/powerpoint/2010/main" val="3604319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7BE3C-0D74-7343-EB94-34E940C2D4E9}"/>
              </a:ext>
            </a:extLst>
          </p:cNvPr>
          <p:cNvSpPr txBox="1"/>
          <p:nvPr/>
        </p:nvSpPr>
        <p:spPr>
          <a:xfrm>
            <a:off x="663388" y="439271"/>
            <a:ext cx="10954871" cy="1477328"/>
          </a:xfrm>
          <a:prstGeom prst="rect">
            <a:avLst/>
          </a:prstGeom>
          <a:noFill/>
        </p:spPr>
        <p:txBody>
          <a:bodyPr wrap="square" rtlCol="0">
            <a:spAutoFit/>
          </a:bodyPr>
          <a:lstStyle/>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2. Can you identify any clusters of cities with similar latitude and longitude values? What factors might explain these clusters?</a:t>
            </a:r>
          </a:p>
          <a:p>
            <a:endParaRPr lang="en-IN" kern="100" dirty="0">
              <a:latin typeface="Arial" panose="020B0604020202020204" pitchFamily="34" charset="0"/>
              <a:ea typeface="Calibri" panose="020F0502020204030204" pitchFamily="34" charset="0"/>
              <a:cs typeface="Times New Roman" panose="02020603050405020304" pitchFamily="18" charset="0"/>
            </a:endParaRPr>
          </a:p>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SQL Query: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AE274369-92CD-4D1C-511C-D88A8DF25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9" y="2057400"/>
            <a:ext cx="4882479" cy="2613212"/>
          </a:xfrm>
          <a:prstGeom prst="rect">
            <a:avLst/>
          </a:prstGeom>
        </p:spPr>
      </p:pic>
      <p:pic>
        <p:nvPicPr>
          <p:cNvPr id="4" name="Picture 3">
            <a:extLst>
              <a:ext uri="{FF2B5EF4-FFF2-40B4-BE49-F238E27FC236}">
                <a16:creationId xmlns:a16="http://schemas.microsoft.com/office/drawing/2014/main" id="{DB3B5959-B16B-8538-F3B5-D59875199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175" y="4374777"/>
            <a:ext cx="5731510" cy="2117576"/>
          </a:xfrm>
          <a:prstGeom prst="rect">
            <a:avLst/>
          </a:prstGeom>
        </p:spPr>
      </p:pic>
      <p:sp>
        <p:nvSpPr>
          <p:cNvPr id="5" name="TextBox 4">
            <a:extLst>
              <a:ext uri="{FF2B5EF4-FFF2-40B4-BE49-F238E27FC236}">
                <a16:creationId xmlns:a16="http://schemas.microsoft.com/office/drawing/2014/main" id="{0A77B849-4E17-6603-82EA-6006E910F0FF}"/>
              </a:ext>
            </a:extLst>
          </p:cNvPr>
          <p:cNvSpPr txBox="1"/>
          <p:nvPr/>
        </p:nvSpPr>
        <p:spPr>
          <a:xfrm>
            <a:off x="6033247" y="4034118"/>
            <a:ext cx="1093694" cy="369332"/>
          </a:xfrm>
          <a:prstGeom prst="rect">
            <a:avLst/>
          </a:prstGeom>
          <a:solidFill>
            <a:schemeClr val="accent5">
              <a:lumMod val="20000"/>
              <a:lumOff val="80000"/>
            </a:schemeClr>
          </a:solidFill>
        </p:spPr>
        <p:txBody>
          <a:bodyPr wrap="square" rtlCol="0">
            <a:spAutoFit/>
          </a:bodyPr>
          <a:lstStyle/>
          <a:p>
            <a:r>
              <a:rPr lang="en-IN" b="1" dirty="0"/>
              <a:t>Output</a:t>
            </a:r>
            <a:r>
              <a:rPr lang="en-IN" dirty="0"/>
              <a:t>:</a:t>
            </a:r>
          </a:p>
        </p:txBody>
      </p:sp>
    </p:spTree>
    <p:extLst>
      <p:ext uri="{BB962C8B-B14F-4D97-AF65-F5344CB8AC3E}">
        <p14:creationId xmlns:p14="http://schemas.microsoft.com/office/powerpoint/2010/main" val="336606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5A199-0F5C-8197-F53F-8DF25B872BBE}"/>
              </a:ext>
            </a:extLst>
          </p:cNvPr>
          <p:cNvSpPr txBox="1"/>
          <p:nvPr/>
        </p:nvSpPr>
        <p:spPr>
          <a:xfrm>
            <a:off x="179294" y="161365"/>
            <a:ext cx="10632141" cy="1477328"/>
          </a:xfrm>
          <a:prstGeom prst="rect">
            <a:avLst/>
          </a:prstGeom>
          <a:noFill/>
        </p:spPr>
        <p:txBody>
          <a:bodyPr wrap="square" rtlCol="0">
            <a:spAutoFit/>
          </a:bodyPr>
          <a:lstStyle/>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3. Are there any correlations between a city's geographical location (latitude and longitude) and its weather attributes, such as temperature or humidity?</a:t>
            </a:r>
          </a:p>
          <a:p>
            <a:endParaRPr lang="en-IN" kern="100" dirty="0">
              <a:latin typeface="Arial" panose="020B0604020202020204" pitchFamily="34" charset="0"/>
              <a:ea typeface="Calibri" panose="020F0502020204030204" pitchFamily="34" charset="0"/>
              <a:cs typeface="Times New Roman" panose="02020603050405020304" pitchFamily="18" charset="0"/>
            </a:endParaRPr>
          </a:p>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SQL Query: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0524F89B-F977-AF6B-5C43-35FC3254C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5" y="1638693"/>
            <a:ext cx="6929718" cy="2907030"/>
          </a:xfrm>
          <a:prstGeom prst="rect">
            <a:avLst/>
          </a:prstGeom>
        </p:spPr>
      </p:pic>
      <p:pic>
        <p:nvPicPr>
          <p:cNvPr id="4" name="Picture 3">
            <a:extLst>
              <a:ext uri="{FF2B5EF4-FFF2-40B4-BE49-F238E27FC236}">
                <a16:creationId xmlns:a16="http://schemas.microsoft.com/office/drawing/2014/main" id="{E35B8C8B-FED2-C0CF-C5F7-AEF2F6544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033" y="4915610"/>
            <a:ext cx="6003402" cy="1477327"/>
          </a:xfrm>
          <a:prstGeom prst="rect">
            <a:avLst/>
          </a:prstGeom>
        </p:spPr>
      </p:pic>
      <p:sp>
        <p:nvSpPr>
          <p:cNvPr id="5" name="TextBox 4">
            <a:extLst>
              <a:ext uri="{FF2B5EF4-FFF2-40B4-BE49-F238E27FC236}">
                <a16:creationId xmlns:a16="http://schemas.microsoft.com/office/drawing/2014/main" id="{A3D35375-0F48-FEC6-BA67-BCEF42C336BC}"/>
              </a:ext>
            </a:extLst>
          </p:cNvPr>
          <p:cNvSpPr txBox="1"/>
          <p:nvPr/>
        </p:nvSpPr>
        <p:spPr>
          <a:xfrm>
            <a:off x="2187388" y="5219307"/>
            <a:ext cx="1640541" cy="369332"/>
          </a:xfrm>
          <a:prstGeom prst="rect">
            <a:avLst/>
          </a:prstGeom>
          <a:solidFill>
            <a:schemeClr val="accent5">
              <a:lumMod val="20000"/>
              <a:lumOff val="80000"/>
            </a:schemeClr>
          </a:solidFill>
        </p:spPr>
        <p:txBody>
          <a:bodyPr wrap="square" rtlCol="0">
            <a:spAutoFit/>
          </a:bodyPr>
          <a:lstStyle/>
          <a:p>
            <a:r>
              <a:rPr lang="en-IN" b="1" dirty="0"/>
              <a:t>Output:</a:t>
            </a:r>
          </a:p>
        </p:txBody>
      </p:sp>
    </p:spTree>
    <p:extLst>
      <p:ext uri="{BB962C8B-B14F-4D97-AF65-F5344CB8AC3E}">
        <p14:creationId xmlns:p14="http://schemas.microsoft.com/office/powerpoint/2010/main" val="70813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3FC0B-9212-5CD6-16CE-7B5116CC340C}"/>
              </a:ext>
            </a:extLst>
          </p:cNvPr>
          <p:cNvSpPr txBox="1"/>
          <p:nvPr/>
        </p:nvSpPr>
        <p:spPr>
          <a:xfrm>
            <a:off x="242047" y="215153"/>
            <a:ext cx="11447929" cy="1138773"/>
          </a:xfrm>
          <a:prstGeom prst="rect">
            <a:avLst/>
          </a:prstGeom>
          <a:noFill/>
        </p:spPr>
        <p:txBody>
          <a:bodyPr wrap="square" rtlCol="0">
            <a:spAutoFit/>
          </a:bodyPr>
          <a:lstStyle/>
          <a:p>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4. </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Identify the top three cities with the most frequent occurrence of rainy weather based on weather descriptions. What are the seasonal patterns?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a:p>
            <a:r>
              <a:rPr lang="en-IN" sz="1600" b="1" dirty="0"/>
              <a:t>SQL Query:</a:t>
            </a:r>
          </a:p>
        </p:txBody>
      </p:sp>
      <p:pic>
        <p:nvPicPr>
          <p:cNvPr id="3" name="Picture 2">
            <a:extLst>
              <a:ext uri="{FF2B5EF4-FFF2-40B4-BE49-F238E27FC236}">
                <a16:creationId xmlns:a16="http://schemas.microsoft.com/office/drawing/2014/main" id="{4034A88A-6916-2237-1DB7-83574E547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66" y="1586080"/>
            <a:ext cx="4297680" cy="1842919"/>
          </a:xfrm>
          <a:prstGeom prst="rect">
            <a:avLst/>
          </a:prstGeom>
        </p:spPr>
      </p:pic>
      <p:pic>
        <p:nvPicPr>
          <p:cNvPr id="4" name="Picture 3">
            <a:extLst>
              <a:ext uri="{FF2B5EF4-FFF2-40B4-BE49-F238E27FC236}">
                <a16:creationId xmlns:a16="http://schemas.microsoft.com/office/drawing/2014/main" id="{F0B54669-3A28-5677-C45E-3D58BA54C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757" y="4340486"/>
            <a:ext cx="5250180" cy="1440180"/>
          </a:xfrm>
          <a:prstGeom prst="rect">
            <a:avLst/>
          </a:prstGeom>
        </p:spPr>
      </p:pic>
      <p:sp>
        <p:nvSpPr>
          <p:cNvPr id="5" name="TextBox 4">
            <a:extLst>
              <a:ext uri="{FF2B5EF4-FFF2-40B4-BE49-F238E27FC236}">
                <a16:creationId xmlns:a16="http://schemas.microsoft.com/office/drawing/2014/main" id="{8A12112A-25FC-2BD0-A84B-AACC08B874B3}"/>
              </a:ext>
            </a:extLst>
          </p:cNvPr>
          <p:cNvSpPr txBox="1"/>
          <p:nvPr/>
        </p:nvSpPr>
        <p:spPr>
          <a:xfrm>
            <a:off x="4778188" y="3908612"/>
            <a:ext cx="959224" cy="369332"/>
          </a:xfrm>
          <a:prstGeom prst="rect">
            <a:avLst/>
          </a:prstGeom>
          <a:noFill/>
        </p:spPr>
        <p:txBody>
          <a:bodyPr wrap="square" rtlCol="0">
            <a:spAutoFit/>
          </a:bodyPr>
          <a:lstStyle/>
          <a:p>
            <a:r>
              <a:rPr lang="en-IN" b="1" dirty="0"/>
              <a:t>Output</a:t>
            </a:r>
            <a:r>
              <a:rPr lang="en-IN" dirty="0"/>
              <a:t>:</a:t>
            </a:r>
          </a:p>
        </p:txBody>
      </p:sp>
    </p:spTree>
    <p:extLst>
      <p:ext uri="{BB962C8B-B14F-4D97-AF65-F5344CB8AC3E}">
        <p14:creationId xmlns:p14="http://schemas.microsoft.com/office/powerpoint/2010/main" val="1932721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10BF8-3CE5-D6D4-CDC0-938A2705CF12}"/>
              </a:ext>
            </a:extLst>
          </p:cNvPr>
          <p:cNvSpPr txBox="1"/>
          <p:nvPr/>
        </p:nvSpPr>
        <p:spPr>
          <a:xfrm>
            <a:off x="277906" y="188259"/>
            <a:ext cx="11026588" cy="1200329"/>
          </a:xfrm>
          <a:prstGeom prst="rect">
            <a:avLst/>
          </a:prstGeom>
          <a:noFill/>
        </p:spPr>
        <p:txBody>
          <a:bodyPr wrap="square" rtlCol="0">
            <a:spAutoFit/>
          </a:bodyPr>
          <a:lstStyle/>
          <a:p>
            <a:r>
              <a:rPr lang="en-US" b="1" dirty="0"/>
              <a:t>5.Is there a correlation between humidity levels and air pressure? How might this relationship affect weather conditions?</a:t>
            </a:r>
          </a:p>
          <a:p>
            <a:endParaRPr lang="en-US" b="1" dirty="0"/>
          </a:p>
          <a:p>
            <a:r>
              <a:rPr lang="en-US" b="1" dirty="0"/>
              <a:t>SQL Query:</a:t>
            </a:r>
            <a:endParaRPr lang="en-IN" b="1" dirty="0"/>
          </a:p>
        </p:txBody>
      </p:sp>
      <p:pic>
        <p:nvPicPr>
          <p:cNvPr id="3" name="Picture 2">
            <a:extLst>
              <a:ext uri="{FF2B5EF4-FFF2-40B4-BE49-F238E27FC236}">
                <a16:creationId xmlns:a16="http://schemas.microsoft.com/office/drawing/2014/main" id="{80EE19B4-F7F6-729A-873D-535948B15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10" y="1532965"/>
            <a:ext cx="5731510" cy="1703293"/>
          </a:xfrm>
          <a:prstGeom prst="rect">
            <a:avLst/>
          </a:prstGeom>
        </p:spPr>
      </p:pic>
      <p:sp>
        <p:nvSpPr>
          <p:cNvPr id="4" name="TextBox 3">
            <a:extLst>
              <a:ext uri="{FF2B5EF4-FFF2-40B4-BE49-F238E27FC236}">
                <a16:creationId xmlns:a16="http://schemas.microsoft.com/office/drawing/2014/main" id="{3CCE1039-A64B-247A-FF67-0819D0BE83A2}"/>
              </a:ext>
            </a:extLst>
          </p:cNvPr>
          <p:cNvSpPr txBox="1"/>
          <p:nvPr/>
        </p:nvSpPr>
        <p:spPr>
          <a:xfrm>
            <a:off x="3899647" y="4312024"/>
            <a:ext cx="1165412" cy="369332"/>
          </a:xfrm>
          <a:prstGeom prst="rect">
            <a:avLst/>
          </a:prstGeom>
          <a:solidFill>
            <a:schemeClr val="accent5">
              <a:lumMod val="20000"/>
              <a:lumOff val="80000"/>
            </a:schemeClr>
          </a:solidFill>
        </p:spPr>
        <p:txBody>
          <a:bodyPr wrap="square" rtlCol="0">
            <a:spAutoFit/>
          </a:bodyPr>
          <a:lstStyle/>
          <a:p>
            <a:r>
              <a:rPr lang="en-IN" b="1" dirty="0"/>
              <a:t>Output:</a:t>
            </a:r>
          </a:p>
        </p:txBody>
      </p:sp>
      <p:pic>
        <p:nvPicPr>
          <p:cNvPr id="6" name="Picture 5">
            <a:extLst>
              <a:ext uri="{FF2B5EF4-FFF2-40B4-BE49-F238E27FC236}">
                <a16:creationId xmlns:a16="http://schemas.microsoft.com/office/drawing/2014/main" id="{D10DD6FE-C569-BBAA-C07F-B00C0A7B3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894" y="4139002"/>
            <a:ext cx="4312023" cy="1723916"/>
          </a:xfrm>
          <a:prstGeom prst="rect">
            <a:avLst/>
          </a:prstGeom>
        </p:spPr>
      </p:pic>
    </p:spTree>
    <p:extLst>
      <p:ext uri="{BB962C8B-B14F-4D97-AF65-F5344CB8AC3E}">
        <p14:creationId xmlns:p14="http://schemas.microsoft.com/office/powerpoint/2010/main" val="3296107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83C99-764E-9C45-5411-DF45C71986FA}"/>
              </a:ext>
            </a:extLst>
          </p:cNvPr>
          <p:cNvSpPr txBox="1"/>
          <p:nvPr/>
        </p:nvSpPr>
        <p:spPr>
          <a:xfrm>
            <a:off x="286871" y="206188"/>
            <a:ext cx="10533529" cy="923330"/>
          </a:xfrm>
          <a:prstGeom prst="rect">
            <a:avLst/>
          </a:prstGeom>
          <a:noFill/>
        </p:spPr>
        <p:txBody>
          <a:bodyPr wrap="square" rtlCol="0">
            <a:spAutoFit/>
          </a:bodyPr>
          <a:lstStyle/>
          <a:p>
            <a:r>
              <a:rPr lang="en-US" b="1" dirty="0"/>
              <a:t>6.Explore the impact of wind direction on temperature for coastal cities. Are there noticeable patterns?</a:t>
            </a:r>
          </a:p>
          <a:p>
            <a:endParaRPr lang="en-US" b="1" dirty="0"/>
          </a:p>
          <a:p>
            <a:r>
              <a:rPr lang="en-US" b="1" dirty="0"/>
              <a:t>SQL Query:</a:t>
            </a:r>
            <a:endParaRPr lang="en-IN" b="1" dirty="0"/>
          </a:p>
        </p:txBody>
      </p:sp>
      <p:pic>
        <p:nvPicPr>
          <p:cNvPr id="3" name="Picture 2">
            <a:extLst>
              <a:ext uri="{FF2B5EF4-FFF2-40B4-BE49-F238E27FC236}">
                <a16:creationId xmlns:a16="http://schemas.microsoft.com/office/drawing/2014/main" id="{AFDB54E8-0E30-12B5-81FF-0C53E004B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28" y="1519069"/>
            <a:ext cx="5303520" cy="2636520"/>
          </a:xfrm>
          <a:prstGeom prst="rect">
            <a:avLst/>
          </a:prstGeom>
        </p:spPr>
      </p:pic>
      <p:pic>
        <p:nvPicPr>
          <p:cNvPr id="4" name="Picture 3">
            <a:extLst>
              <a:ext uri="{FF2B5EF4-FFF2-40B4-BE49-F238E27FC236}">
                <a16:creationId xmlns:a16="http://schemas.microsoft.com/office/drawing/2014/main" id="{28A36BE5-1345-3271-69AF-40B0929B73BA}"/>
              </a:ext>
            </a:extLst>
          </p:cNvPr>
          <p:cNvPicPr>
            <a:picLocks noChangeAspect="1"/>
          </p:cNvPicPr>
          <p:nvPr/>
        </p:nvPicPr>
        <p:blipFill>
          <a:blip r:embed="rId3"/>
          <a:stretch>
            <a:fillRect/>
          </a:stretch>
        </p:blipFill>
        <p:spPr>
          <a:xfrm>
            <a:off x="5547752" y="4455458"/>
            <a:ext cx="4010025" cy="1541929"/>
          </a:xfrm>
          <a:prstGeom prst="rect">
            <a:avLst/>
          </a:prstGeom>
        </p:spPr>
      </p:pic>
      <p:sp>
        <p:nvSpPr>
          <p:cNvPr id="5" name="TextBox 4">
            <a:extLst>
              <a:ext uri="{FF2B5EF4-FFF2-40B4-BE49-F238E27FC236}">
                <a16:creationId xmlns:a16="http://schemas.microsoft.com/office/drawing/2014/main" id="{48A5E968-916C-4E41-E1EF-145DAE57DDE1}"/>
              </a:ext>
            </a:extLst>
          </p:cNvPr>
          <p:cNvSpPr txBox="1"/>
          <p:nvPr/>
        </p:nvSpPr>
        <p:spPr>
          <a:xfrm>
            <a:off x="3496235" y="4643718"/>
            <a:ext cx="1407459" cy="369332"/>
          </a:xfrm>
          <a:prstGeom prst="rect">
            <a:avLst/>
          </a:prstGeom>
          <a:solidFill>
            <a:schemeClr val="accent5">
              <a:lumMod val="20000"/>
              <a:lumOff val="80000"/>
            </a:schemeClr>
          </a:solidFill>
        </p:spPr>
        <p:txBody>
          <a:bodyPr wrap="square" rtlCol="0">
            <a:spAutoFit/>
          </a:bodyPr>
          <a:lstStyle/>
          <a:p>
            <a:r>
              <a:rPr lang="en-IN" b="1" dirty="0"/>
              <a:t>Output</a:t>
            </a:r>
            <a:r>
              <a:rPr lang="en-IN" dirty="0"/>
              <a:t>:</a:t>
            </a:r>
          </a:p>
        </p:txBody>
      </p:sp>
    </p:spTree>
    <p:extLst>
      <p:ext uri="{BB962C8B-B14F-4D97-AF65-F5344CB8AC3E}">
        <p14:creationId xmlns:p14="http://schemas.microsoft.com/office/powerpoint/2010/main" val="168219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72FE7-9753-C1F3-1C68-33DC4A64916D}"/>
              </a:ext>
            </a:extLst>
          </p:cNvPr>
          <p:cNvSpPr txBox="1"/>
          <p:nvPr/>
        </p:nvSpPr>
        <p:spPr>
          <a:xfrm>
            <a:off x="510988" y="277906"/>
            <a:ext cx="10425953" cy="1200329"/>
          </a:xfrm>
          <a:prstGeom prst="rect">
            <a:avLst/>
          </a:prstGeom>
          <a:noFill/>
        </p:spPr>
        <p:txBody>
          <a:bodyPr wrap="square" rtlCol="0">
            <a:spAutoFit/>
          </a:bodyPr>
          <a:lstStyle/>
          <a:p>
            <a:r>
              <a:rPr lang="en-US" b="1" dirty="0"/>
              <a:t>7.Are there specific months when cities experience significant temperature fluctuations? What might explain these variations?</a:t>
            </a:r>
          </a:p>
          <a:p>
            <a:endParaRPr lang="en-US" b="1" dirty="0"/>
          </a:p>
          <a:p>
            <a:r>
              <a:rPr lang="en-US" b="1" dirty="0"/>
              <a:t>SQl Query:</a:t>
            </a:r>
            <a:endParaRPr lang="en-IN" b="1" dirty="0"/>
          </a:p>
        </p:txBody>
      </p:sp>
      <p:pic>
        <p:nvPicPr>
          <p:cNvPr id="3" name="Picture 2">
            <a:extLst>
              <a:ext uri="{FF2B5EF4-FFF2-40B4-BE49-F238E27FC236}">
                <a16:creationId xmlns:a16="http://schemas.microsoft.com/office/drawing/2014/main" id="{1F32CF57-552C-A28B-A572-062A7A4AC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 y="1876518"/>
            <a:ext cx="5731510" cy="2441575"/>
          </a:xfrm>
          <a:prstGeom prst="rect">
            <a:avLst/>
          </a:prstGeom>
        </p:spPr>
      </p:pic>
      <p:pic>
        <p:nvPicPr>
          <p:cNvPr id="4" name="Picture 3">
            <a:extLst>
              <a:ext uri="{FF2B5EF4-FFF2-40B4-BE49-F238E27FC236}">
                <a16:creationId xmlns:a16="http://schemas.microsoft.com/office/drawing/2014/main" id="{640968BF-520C-CB97-9283-647F3BA6B0B2}"/>
              </a:ext>
            </a:extLst>
          </p:cNvPr>
          <p:cNvPicPr>
            <a:picLocks noChangeAspect="1"/>
          </p:cNvPicPr>
          <p:nvPr/>
        </p:nvPicPr>
        <p:blipFill>
          <a:blip r:embed="rId3"/>
          <a:stretch>
            <a:fillRect/>
          </a:stretch>
        </p:blipFill>
        <p:spPr>
          <a:xfrm>
            <a:off x="7847405" y="1876518"/>
            <a:ext cx="2611120" cy="1879694"/>
          </a:xfrm>
          <a:prstGeom prst="rect">
            <a:avLst/>
          </a:prstGeom>
        </p:spPr>
      </p:pic>
      <p:pic>
        <p:nvPicPr>
          <p:cNvPr id="5" name="Picture 4">
            <a:extLst>
              <a:ext uri="{FF2B5EF4-FFF2-40B4-BE49-F238E27FC236}">
                <a16:creationId xmlns:a16="http://schemas.microsoft.com/office/drawing/2014/main" id="{ED42258C-1132-A9FB-C050-ED2C09E50580}"/>
              </a:ext>
            </a:extLst>
          </p:cNvPr>
          <p:cNvPicPr>
            <a:picLocks noChangeAspect="1"/>
          </p:cNvPicPr>
          <p:nvPr/>
        </p:nvPicPr>
        <p:blipFill>
          <a:blip r:embed="rId4"/>
          <a:stretch>
            <a:fillRect/>
          </a:stretch>
        </p:blipFill>
        <p:spPr>
          <a:xfrm>
            <a:off x="7969624" y="3756212"/>
            <a:ext cx="2294068" cy="2191871"/>
          </a:xfrm>
          <a:prstGeom prst="rect">
            <a:avLst/>
          </a:prstGeom>
        </p:spPr>
      </p:pic>
      <p:sp>
        <p:nvSpPr>
          <p:cNvPr id="6" name="TextBox 5">
            <a:extLst>
              <a:ext uri="{FF2B5EF4-FFF2-40B4-BE49-F238E27FC236}">
                <a16:creationId xmlns:a16="http://schemas.microsoft.com/office/drawing/2014/main" id="{4F6A6EEC-32AF-5C18-27D8-B360F77F5CE1}"/>
              </a:ext>
            </a:extLst>
          </p:cNvPr>
          <p:cNvSpPr txBox="1"/>
          <p:nvPr/>
        </p:nvSpPr>
        <p:spPr>
          <a:xfrm>
            <a:off x="7754471" y="1362635"/>
            <a:ext cx="932329" cy="369332"/>
          </a:xfrm>
          <a:prstGeom prst="rect">
            <a:avLst/>
          </a:prstGeom>
          <a:solidFill>
            <a:schemeClr val="accent5">
              <a:lumMod val="20000"/>
              <a:lumOff val="80000"/>
            </a:schemeClr>
          </a:solidFill>
        </p:spPr>
        <p:txBody>
          <a:bodyPr wrap="square" rtlCol="0">
            <a:spAutoFit/>
          </a:bodyPr>
          <a:lstStyle/>
          <a:p>
            <a:r>
              <a:rPr lang="en-IN" b="1" dirty="0"/>
              <a:t>Output</a:t>
            </a:r>
            <a:r>
              <a:rPr lang="en-IN" dirty="0"/>
              <a:t>:</a:t>
            </a:r>
          </a:p>
        </p:txBody>
      </p:sp>
    </p:spTree>
    <p:extLst>
      <p:ext uri="{BB962C8B-B14F-4D97-AF65-F5344CB8AC3E}">
        <p14:creationId xmlns:p14="http://schemas.microsoft.com/office/powerpoint/2010/main" val="14512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Weather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DASHBOARD</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129621" y="514526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REPORT AND DOCUMENTATION</a:t>
            </a:r>
            <a:endParaRPr lang="en-US"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758825"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MECE BREAKDOWN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TRANFORMATION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4375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75BBF-5169-430C-70DF-F7ADB86B388A}"/>
              </a:ext>
            </a:extLst>
          </p:cNvPr>
          <p:cNvSpPr txBox="1"/>
          <p:nvPr/>
        </p:nvSpPr>
        <p:spPr>
          <a:xfrm>
            <a:off x="430306" y="116541"/>
            <a:ext cx="11134165" cy="1200329"/>
          </a:xfrm>
          <a:prstGeom prst="rect">
            <a:avLst/>
          </a:prstGeom>
          <a:noFill/>
        </p:spPr>
        <p:txBody>
          <a:bodyPr wrap="square" rtlCol="0">
            <a:spAutoFit/>
          </a:bodyPr>
          <a:lstStyle/>
          <a:p>
            <a:r>
              <a:rPr lang="en-US" b="1" dirty="0"/>
              <a:t>8.Identify periods of extreme weather events, such as storms or heatwaves, by analyzing the time-based data. What patterns emerge?</a:t>
            </a:r>
          </a:p>
          <a:p>
            <a:endParaRPr lang="en-US" b="1" dirty="0"/>
          </a:p>
          <a:p>
            <a:r>
              <a:rPr lang="en-US" b="1" dirty="0"/>
              <a:t>SQL Query:</a:t>
            </a:r>
            <a:endParaRPr lang="en-IN" b="1" dirty="0"/>
          </a:p>
        </p:txBody>
      </p:sp>
      <p:pic>
        <p:nvPicPr>
          <p:cNvPr id="3" name="Picture 2">
            <a:extLst>
              <a:ext uri="{FF2B5EF4-FFF2-40B4-BE49-F238E27FC236}">
                <a16:creationId xmlns:a16="http://schemas.microsoft.com/office/drawing/2014/main" id="{AB85906E-B909-CF92-3F3A-2CA6C27C0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6" y="1427330"/>
            <a:ext cx="5516880" cy="2001669"/>
          </a:xfrm>
          <a:prstGeom prst="rect">
            <a:avLst/>
          </a:prstGeom>
        </p:spPr>
      </p:pic>
      <p:graphicFrame>
        <p:nvGraphicFramePr>
          <p:cNvPr id="4" name="Chart 3">
            <a:extLst>
              <a:ext uri="{FF2B5EF4-FFF2-40B4-BE49-F238E27FC236}">
                <a16:creationId xmlns:a16="http://schemas.microsoft.com/office/drawing/2014/main" id="{C1BB5129-BC88-E3C6-0132-7B090AC6A469}"/>
              </a:ext>
            </a:extLst>
          </p:cNvPr>
          <p:cNvGraphicFramePr/>
          <p:nvPr>
            <p:extLst>
              <p:ext uri="{D42A27DB-BD31-4B8C-83A1-F6EECF244321}">
                <p14:modId xmlns:p14="http://schemas.microsoft.com/office/powerpoint/2010/main" val="315113947"/>
              </p:ext>
            </p:extLst>
          </p:nvPr>
        </p:nvGraphicFramePr>
        <p:xfrm>
          <a:off x="5764306" y="3653118"/>
          <a:ext cx="505609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6B48807-62FB-1692-F552-C796D722CEFA}"/>
              </a:ext>
            </a:extLst>
          </p:cNvPr>
          <p:cNvSpPr txBox="1"/>
          <p:nvPr/>
        </p:nvSpPr>
        <p:spPr>
          <a:xfrm>
            <a:off x="3890682" y="4365812"/>
            <a:ext cx="1272989" cy="369332"/>
          </a:xfrm>
          <a:prstGeom prst="rect">
            <a:avLst/>
          </a:prstGeom>
          <a:solidFill>
            <a:schemeClr val="accent5">
              <a:lumMod val="20000"/>
              <a:lumOff val="80000"/>
            </a:schemeClr>
          </a:solidFill>
        </p:spPr>
        <p:txBody>
          <a:bodyPr wrap="square" rtlCol="0">
            <a:spAutoFit/>
          </a:bodyPr>
          <a:lstStyle/>
          <a:p>
            <a:r>
              <a:rPr lang="en-IN" b="1" dirty="0"/>
              <a:t>Output:</a:t>
            </a:r>
          </a:p>
        </p:txBody>
      </p:sp>
    </p:spTree>
    <p:extLst>
      <p:ext uri="{BB962C8B-B14F-4D97-AF65-F5344CB8AC3E}">
        <p14:creationId xmlns:p14="http://schemas.microsoft.com/office/powerpoint/2010/main" val="3793875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7CD32-972D-1432-AFD6-04131387E1DF}"/>
              </a:ext>
            </a:extLst>
          </p:cNvPr>
          <p:cNvSpPr txBox="1"/>
          <p:nvPr/>
        </p:nvSpPr>
        <p:spPr>
          <a:xfrm>
            <a:off x="510988" y="251012"/>
            <a:ext cx="10408024" cy="1200329"/>
          </a:xfrm>
          <a:prstGeom prst="rect">
            <a:avLst/>
          </a:prstGeom>
          <a:noFill/>
        </p:spPr>
        <p:txBody>
          <a:bodyPr wrap="square" rtlCol="0">
            <a:spAutoFit/>
          </a:bodyPr>
          <a:lstStyle/>
          <a:p>
            <a:r>
              <a:rPr lang="en-US" b="1" dirty="0"/>
              <a:t>9.Are there any notable differences in temperature trends between northern and southern hemisphere cities over the year? How do they relate to seasons?</a:t>
            </a:r>
          </a:p>
          <a:p>
            <a:endParaRPr lang="en-US" dirty="0"/>
          </a:p>
          <a:p>
            <a:r>
              <a:rPr lang="en-US" b="1" dirty="0"/>
              <a:t>SQL Query:</a:t>
            </a:r>
            <a:endParaRPr lang="en-IN" b="1" dirty="0"/>
          </a:p>
        </p:txBody>
      </p:sp>
      <p:pic>
        <p:nvPicPr>
          <p:cNvPr id="3" name="Picture 2">
            <a:extLst>
              <a:ext uri="{FF2B5EF4-FFF2-40B4-BE49-F238E27FC236}">
                <a16:creationId xmlns:a16="http://schemas.microsoft.com/office/drawing/2014/main" id="{A038985C-3A3B-7151-8F60-DEBDA02C0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4" y="1666563"/>
            <a:ext cx="5692588" cy="2266888"/>
          </a:xfrm>
          <a:prstGeom prst="rect">
            <a:avLst/>
          </a:prstGeom>
        </p:spPr>
      </p:pic>
      <p:pic>
        <p:nvPicPr>
          <p:cNvPr id="4" name="Picture 3">
            <a:extLst>
              <a:ext uri="{FF2B5EF4-FFF2-40B4-BE49-F238E27FC236}">
                <a16:creationId xmlns:a16="http://schemas.microsoft.com/office/drawing/2014/main" id="{6F890A48-9FBE-4FB4-6FE4-18AD5F1EB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843" y="1660251"/>
            <a:ext cx="4160651" cy="2401062"/>
          </a:xfrm>
          <a:prstGeom prst="rect">
            <a:avLst/>
          </a:prstGeom>
        </p:spPr>
      </p:pic>
      <p:sp>
        <p:nvSpPr>
          <p:cNvPr id="5" name="TextBox 4">
            <a:extLst>
              <a:ext uri="{FF2B5EF4-FFF2-40B4-BE49-F238E27FC236}">
                <a16:creationId xmlns:a16="http://schemas.microsoft.com/office/drawing/2014/main" id="{34602DEE-81CB-9C22-1B31-484E307E4136}"/>
              </a:ext>
            </a:extLst>
          </p:cNvPr>
          <p:cNvSpPr txBox="1"/>
          <p:nvPr/>
        </p:nvSpPr>
        <p:spPr>
          <a:xfrm>
            <a:off x="7288306" y="1290918"/>
            <a:ext cx="1210235" cy="369332"/>
          </a:xfrm>
          <a:prstGeom prst="rect">
            <a:avLst/>
          </a:prstGeom>
          <a:solidFill>
            <a:schemeClr val="accent5">
              <a:lumMod val="20000"/>
              <a:lumOff val="80000"/>
            </a:schemeClr>
          </a:solidFill>
        </p:spPr>
        <p:txBody>
          <a:bodyPr wrap="square" rtlCol="0">
            <a:spAutoFit/>
          </a:bodyPr>
          <a:lstStyle/>
          <a:p>
            <a:r>
              <a:rPr lang="en-IN" b="1" dirty="0"/>
              <a:t>Output:</a:t>
            </a:r>
          </a:p>
        </p:txBody>
      </p:sp>
      <p:sp>
        <p:nvSpPr>
          <p:cNvPr id="6" name="TextBox 5">
            <a:extLst>
              <a:ext uri="{FF2B5EF4-FFF2-40B4-BE49-F238E27FC236}">
                <a16:creationId xmlns:a16="http://schemas.microsoft.com/office/drawing/2014/main" id="{28E613B6-CC6E-7C7C-2B99-6E3153260BEF}"/>
              </a:ext>
            </a:extLst>
          </p:cNvPr>
          <p:cNvSpPr txBox="1"/>
          <p:nvPr/>
        </p:nvSpPr>
        <p:spPr>
          <a:xfrm>
            <a:off x="510988" y="4061313"/>
            <a:ext cx="7987553" cy="2650469"/>
          </a:xfrm>
          <a:prstGeom prst="rect">
            <a:avLst/>
          </a:prstGeom>
          <a:solidFill>
            <a:schemeClr val="accent5">
              <a:lumMod val="20000"/>
              <a:lumOff val="80000"/>
            </a:schemeClr>
          </a:solidFill>
        </p:spPr>
        <p:txBody>
          <a:bodyPr wrap="square" rtlCol="0">
            <a:spAutoFit/>
          </a:bodyPr>
          <a:lstStyle/>
          <a:p>
            <a:pPr>
              <a:lnSpc>
                <a:spcPct val="107000"/>
              </a:lnSpc>
              <a:spcAft>
                <a:spcPts val="800"/>
              </a:spcAft>
            </a:pPr>
            <a:r>
              <a:rPr lang="en-IN" sz="1050" b="1" kern="100" dirty="0">
                <a:effectLst/>
                <a:latin typeface="Arial" panose="020B0604020202020204" pitchFamily="34" charset="0"/>
                <a:ea typeface="Calibri" panose="020F0502020204030204" pitchFamily="34" charset="0"/>
                <a:cs typeface="Times New Roman" panose="02020603050405020304" pitchFamily="18" charset="0"/>
              </a:rPr>
              <a:t>Analyzes temperature trends by month, which focuses on the seasonal changes </a:t>
            </a:r>
            <a:br>
              <a:rPr lang="en-IN" sz="1050" b="1" kern="100" dirty="0">
                <a:effectLst/>
                <a:latin typeface="Arial" panose="020B0604020202020204" pitchFamily="34" charset="0"/>
                <a:ea typeface="Calibri" panose="020F0502020204030204" pitchFamily="34" charset="0"/>
                <a:cs typeface="Times New Roman" panose="02020603050405020304" pitchFamily="18" charset="0"/>
              </a:rPr>
            </a:br>
            <a:r>
              <a:rPr lang="en-IN" sz="1050" b="1" kern="100" dirty="0">
                <a:effectLst/>
                <a:latin typeface="Arial" panose="020B0604020202020204" pitchFamily="34" charset="0"/>
                <a:ea typeface="Calibri" panose="020F0502020204030204" pitchFamily="34" charset="0"/>
                <a:cs typeface="Times New Roman" panose="02020603050405020304" pitchFamily="18" charset="0"/>
              </a:rPr>
              <a:t>I classify cities into the Northern or Southern Hemisphere based on their latitude. Cities with positive latitudes are in the Northern Hemisphere, and cities with negative latitudes are in the Southern Hemisphere.</a:t>
            </a:r>
            <a:br>
              <a:rPr lang="en-IN" sz="1050" b="1" kern="100" dirty="0">
                <a:effectLst/>
                <a:latin typeface="Arial" panose="020B0604020202020204" pitchFamily="34" charset="0"/>
                <a:ea typeface="Calibri" panose="020F0502020204030204" pitchFamily="34" charset="0"/>
                <a:cs typeface="Times New Roman" panose="02020603050405020304" pitchFamily="18" charset="0"/>
              </a:rPr>
            </a:br>
            <a:r>
              <a:rPr lang="en-IN" sz="1050" b="1" kern="100" dirty="0">
                <a:effectLst/>
                <a:latin typeface="Arial" panose="020B0604020202020204" pitchFamily="34" charset="0"/>
                <a:ea typeface="Calibri" panose="020F0502020204030204" pitchFamily="34" charset="0"/>
                <a:cs typeface="Times New Roman" panose="02020603050405020304" pitchFamily="18" charset="0"/>
              </a:rPr>
              <a:t>I calculate the average temperature for each month in the dataset, grouping the data by hemisphere and month</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b="1" kern="100" dirty="0">
                <a:effectLst/>
                <a:latin typeface="Arial" panose="020B0604020202020204" pitchFamily="34" charset="0"/>
                <a:ea typeface="Calibri" panose="020F0502020204030204" pitchFamily="34" charset="0"/>
                <a:cs typeface="Times New Roman" panose="02020603050405020304" pitchFamily="18" charset="0"/>
              </a:rPr>
              <a:t>Northern Hemisphere vs. Southern Hemisphere: In geography, the Earth is divided into two hemispheres: the Northern Hemisphere (above the equator) and the Southern Hemisphere (below the equator).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b="1" kern="100" dirty="0">
                <a:effectLst/>
                <a:latin typeface="Arial" panose="020B0604020202020204" pitchFamily="34" charset="0"/>
                <a:ea typeface="Calibri" panose="020F0502020204030204" pitchFamily="34" charset="0"/>
                <a:cs typeface="Times New Roman" panose="02020603050405020304" pitchFamily="18" charset="0"/>
              </a:rPr>
              <a:t>Latitude and Hemispheres: The equator is located at 0 degrees latitude and serves as the dividing line between the two hemispheres. Cities located north of the equator have positive latitudes, and they are part of the Northern Hemisphere. Cities located south of the equator have negative latitudes and are in the Southern Hemisphere.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b="1" kern="100" dirty="0">
                <a:effectLst/>
                <a:latin typeface="Arial" panose="020B0604020202020204" pitchFamily="34" charset="0"/>
                <a:ea typeface="Calibri" panose="020F0502020204030204" pitchFamily="34" charset="0"/>
                <a:cs typeface="Times New Roman" panose="02020603050405020304" pitchFamily="18" charset="0"/>
              </a:rPr>
              <a:t>Classification: By checking WHERE ca.Latitude &gt;= 0, the query classifies cities with latitudes greater than or equal to 0 as part of the Northern Hemisphere.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6393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F8807-1ACC-C00B-CFD5-4021506F7A29}"/>
              </a:ext>
            </a:extLst>
          </p:cNvPr>
          <p:cNvSpPr txBox="1"/>
          <p:nvPr/>
        </p:nvSpPr>
        <p:spPr>
          <a:xfrm>
            <a:off x="286871" y="313765"/>
            <a:ext cx="10972800" cy="1200329"/>
          </a:xfrm>
          <a:prstGeom prst="rect">
            <a:avLst/>
          </a:prstGeom>
          <a:noFill/>
        </p:spPr>
        <p:txBody>
          <a:bodyPr wrap="square" rtlCol="0">
            <a:spAutoFit/>
          </a:bodyPr>
          <a:lstStyle/>
          <a:p>
            <a:r>
              <a:rPr lang="en-US" b="1" dirty="0"/>
              <a:t>10.What are the consequences of prolonged periods of extreme cold or heat in specific cities? How do residents adapt to such conditions?</a:t>
            </a:r>
          </a:p>
          <a:p>
            <a:endParaRPr lang="en-US" b="1" dirty="0"/>
          </a:p>
          <a:p>
            <a:r>
              <a:rPr lang="en-US" b="1" dirty="0"/>
              <a:t>SQL Query:</a:t>
            </a:r>
            <a:endParaRPr lang="en-IN" b="1" dirty="0"/>
          </a:p>
        </p:txBody>
      </p:sp>
      <p:pic>
        <p:nvPicPr>
          <p:cNvPr id="5" name="Picture 4">
            <a:extLst>
              <a:ext uri="{FF2B5EF4-FFF2-40B4-BE49-F238E27FC236}">
                <a16:creationId xmlns:a16="http://schemas.microsoft.com/office/drawing/2014/main" id="{6202D6CA-D143-1CC5-1EAA-C469052B8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3" y="1748547"/>
            <a:ext cx="5388227" cy="2321429"/>
          </a:xfrm>
          <a:prstGeom prst="rect">
            <a:avLst/>
          </a:prstGeom>
        </p:spPr>
      </p:pic>
      <p:pic>
        <p:nvPicPr>
          <p:cNvPr id="6" name="Picture 5">
            <a:extLst>
              <a:ext uri="{FF2B5EF4-FFF2-40B4-BE49-F238E27FC236}">
                <a16:creationId xmlns:a16="http://schemas.microsoft.com/office/drawing/2014/main" id="{E4D01D6E-23C1-864E-90FF-078AD1A36ABB}"/>
              </a:ext>
            </a:extLst>
          </p:cNvPr>
          <p:cNvPicPr>
            <a:picLocks noChangeAspect="1"/>
          </p:cNvPicPr>
          <p:nvPr/>
        </p:nvPicPr>
        <p:blipFill>
          <a:blip r:embed="rId3"/>
          <a:stretch>
            <a:fillRect/>
          </a:stretch>
        </p:blipFill>
        <p:spPr>
          <a:xfrm>
            <a:off x="6463552" y="1648459"/>
            <a:ext cx="5524527" cy="2251187"/>
          </a:xfrm>
          <a:prstGeom prst="rect">
            <a:avLst/>
          </a:prstGeom>
        </p:spPr>
      </p:pic>
      <p:sp>
        <p:nvSpPr>
          <p:cNvPr id="7" name="TextBox 6">
            <a:extLst>
              <a:ext uri="{FF2B5EF4-FFF2-40B4-BE49-F238E27FC236}">
                <a16:creationId xmlns:a16="http://schemas.microsoft.com/office/drawing/2014/main" id="{4FD9412A-EA67-FD3B-89E7-093334D80316}"/>
              </a:ext>
            </a:extLst>
          </p:cNvPr>
          <p:cNvSpPr txBox="1"/>
          <p:nvPr/>
        </p:nvSpPr>
        <p:spPr>
          <a:xfrm>
            <a:off x="6786282" y="1174376"/>
            <a:ext cx="1147483" cy="369332"/>
          </a:xfrm>
          <a:prstGeom prst="rect">
            <a:avLst/>
          </a:prstGeom>
          <a:solidFill>
            <a:schemeClr val="accent5">
              <a:lumMod val="20000"/>
              <a:lumOff val="80000"/>
            </a:schemeClr>
          </a:solidFill>
        </p:spPr>
        <p:txBody>
          <a:bodyPr wrap="square" rtlCol="0">
            <a:spAutoFit/>
          </a:bodyPr>
          <a:lstStyle/>
          <a:p>
            <a:r>
              <a:rPr lang="en-IN" b="1" dirty="0"/>
              <a:t>Output</a:t>
            </a:r>
            <a:r>
              <a:rPr lang="en-IN" dirty="0"/>
              <a:t>:</a:t>
            </a:r>
          </a:p>
        </p:txBody>
      </p:sp>
      <p:graphicFrame>
        <p:nvGraphicFramePr>
          <p:cNvPr id="8" name="Chart 7">
            <a:extLst>
              <a:ext uri="{FF2B5EF4-FFF2-40B4-BE49-F238E27FC236}">
                <a16:creationId xmlns:a16="http://schemas.microsoft.com/office/drawing/2014/main" id="{B04D016B-D67C-1752-C203-76B7CC9748ED}"/>
              </a:ext>
            </a:extLst>
          </p:cNvPr>
          <p:cNvGraphicFramePr/>
          <p:nvPr>
            <p:extLst>
              <p:ext uri="{D42A27DB-BD31-4B8C-83A1-F6EECF244321}">
                <p14:modId xmlns:p14="http://schemas.microsoft.com/office/powerpoint/2010/main" val="3353062620"/>
              </p:ext>
            </p:extLst>
          </p:nvPr>
        </p:nvGraphicFramePr>
        <p:xfrm>
          <a:off x="6580095" y="4069976"/>
          <a:ext cx="5280212" cy="24742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4370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378BB1-EA28-A720-CEA7-91C0D4B0BDBB}"/>
              </a:ext>
            </a:extLst>
          </p:cNvPr>
          <p:cNvSpPr txBox="1"/>
          <p:nvPr/>
        </p:nvSpPr>
        <p:spPr>
          <a:xfrm>
            <a:off x="555812" y="188259"/>
            <a:ext cx="10022541" cy="1200329"/>
          </a:xfrm>
          <a:prstGeom prst="rect">
            <a:avLst/>
          </a:prstGeom>
          <a:noFill/>
        </p:spPr>
        <p:txBody>
          <a:bodyPr wrap="square" rtlCol="0">
            <a:spAutoFit/>
          </a:bodyPr>
          <a:lstStyle/>
          <a:p>
            <a:r>
              <a:rPr lang="en-US" b="1" dirty="0"/>
              <a:t>12.Analyze the impact of temperature on energy consumption patterns in cities. Are there noticeable trends or correlations?</a:t>
            </a:r>
          </a:p>
          <a:p>
            <a:endParaRPr lang="en-US" b="1" dirty="0"/>
          </a:p>
          <a:p>
            <a:endParaRPr lang="en-IN" b="1" dirty="0"/>
          </a:p>
        </p:txBody>
      </p:sp>
      <p:sp>
        <p:nvSpPr>
          <p:cNvPr id="5" name="TextBox 4">
            <a:extLst>
              <a:ext uri="{FF2B5EF4-FFF2-40B4-BE49-F238E27FC236}">
                <a16:creationId xmlns:a16="http://schemas.microsoft.com/office/drawing/2014/main" id="{E740FB72-461F-1140-40DD-A4C73CC33318}"/>
              </a:ext>
            </a:extLst>
          </p:cNvPr>
          <p:cNvSpPr txBox="1"/>
          <p:nvPr/>
        </p:nvSpPr>
        <p:spPr>
          <a:xfrm>
            <a:off x="2303929" y="1999129"/>
            <a:ext cx="7109012" cy="1200329"/>
          </a:xfrm>
          <a:prstGeom prst="rect">
            <a:avLst/>
          </a:prstGeom>
          <a:solidFill>
            <a:schemeClr val="accent5">
              <a:lumMod val="20000"/>
              <a:lumOff val="80000"/>
            </a:schemeClr>
          </a:solidFill>
        </p:spPr>
        <p:txBody>
          <a:bodyPr wrap="square" rtlCol="0">
            <a:spAutoFit/>
          </a:bodyPr>
          <a:lstStyle/>
          <a:p>
            <a:r>
              <a:rPr lang="en-US" b="1" dirty="0"/>
              <a:t>After analyzing the data, I have determined that there is no relevant data to create a bar chart representing the top 10 countries with the highest number of cities in the dataset, it's a valid and important observation.</a:t>
            </a:r>
            <a:endParaRPr lang="en-IN" b="1" dirty="0"/>
          </a:p>
        </p:txBody>
      </p:sp>
    </p:spTree>
    <p:extLst>
      <p:ext uri="{BB962C8B-B14F-4D97-AF65-F5344CB8AC3E}">
        <p14:creationId xmlns:p14="http://schemas.microsoft.com/office/powerpoint/2010/main" val="781167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60845-DCAC-4839-FF87-D65872B5686F}"/>
              </a:ext>
            </a:extLst>
          </p:cNvPr>
          <p:cNvSpPr txBox="1"/>
          <p:nvPr/>
        </p:nvSpPr>
        <p:spPr>
          <a:xfrm>
            <a:off x="681318" y="313765"/>
            <a:ext cx="10542494" cy="1200329"/>
          </a:xfrm>
          <a:prstGeom prst="rect">
            <a:avLst/>
          </a:prstGeom>
          <a:noFill/>
        </p:spPr>
        <p:txBody>
          <a:bodyPr wrap="square" rtlCol="0">
            <a:spAutoFit/>
          </a:bodyPr>
          <a:lstStyle/>
          <a:p>
            <a:r>
              <a:rPr lang="en-US" b="1" dirty="0"/>
              <a:t>15.Explore whether wind speed and direction influence the frequency and severity of weather-related events (e.g., hurricanes, storms) in coastal cities.</a:t>
            </a:r>
          </a:p>
          <a:p>
            <a:endParaRPr lang="en-US" b="1" dirty="0"/>
          </a:p>
          <a:p>
            <a:r>
              <a:rPr lang="en-US" b="1" dirty="0"/>
              <a:t>SQL Query:</a:t>
            </a:r>
            <a:endParaRPr lang="en-IN" b="1" dirty="0"/>
          </a:p>
        </p:txBody>
      </p:sp>
      <p:pic>
        <p:nvPicPr>
          <p:cNvPr id="3" name="Picture 2">
            <a:extLst>
              <a:ext uri="{FF2B5EF4-FFF2-40B4-BE49-F238E27FC236}">
                <a16:creationId xmlns:a16="http://schemas.microsoft.com/office/drawing/2014/main" id="{2C2C0063-8950-605F-A2BD-1CF44C22E0A6}"/>
              </a:ext>
            </a:extLst>
          </p:cNvPr>
          <p:cNvPicPr>
            <a:picLocks noChangeAspect="1"/>
          </p:cNvPicPr>
          <p:nvPr/>
        </p:nvPicPr>
        <p:blipFill>
          <a:blip r:embed="rId2"/>
          <a:stretch>
            <a:fillRect/>
          </a:stretch>
        </p:blipFill>
        <p:spPr>
          <a:xfrm>
            <a:off x="600635" y="1852720"/>
            <a:ext cx="7423136" cy="2199327"/>
          </a:xfrm>
          <a:prstGeom prst="rect">
            <a:avLst/>
          </a:prstGeom>
        </p:spPr>
      </p:pic>
      <p:pic>
        <p:nvPicPr>
          <p:cNvPr id="5" name="Picture 4">
            <a:extLst>
              <a:ext uri="{FF2B5EF4-FFF2-40B4-BE49-F238E27FC236}">
                <a16:creationId xmlns:a16="http://schemas.microsoft.com/office/drawing/2014/main" id="{AD2176A3-01D3-1800-45B3-48FC7219D0CF}"/>
              </a:ext>
            </a:extLst>
          </p:cNvPr>
          <p:cNvPicPr>
            <a:picLocks noChangeAspect="1"/>
          </p:cNvPicPr>
          <p:nvPr/>
        </p:nvPicPr>
        <p:blipFill>
          <a:blip r:embed="rId3"/>
          <a:stretch>
            <a:fillRect/>
          </a:stretch>
        </p:blipFill>
        <p:spPr>
          <a:xfrm>
            <a:off x="7144871" y="4161158"/>
            <a:ext cx="4296866" cy="1914783"/>
          </a:xfrm>
          <a:prstGeom prst="rect">
            <a:avLst/>
          </a:prstGeom>
        </p:spPr>
      </p:pic>
      <p:sp>
        <p:nvSpPr>
          <p:cNvPr id="6" name="TextBox 5">
            <a:extLst>
              <a:ext uri="{FF2B5EF4-FFF2-40B4-BE49-F238E27FC236}">
                <a16:creationId xmlns:a16="http://schemas.microsoft.com/office/drawing/2014/main" id="{C917D4E3-A559-02B0-88D0-75C2900AE771}"/>
              </a:ext>
            </a:extLst>
          </p:cNvPr>
          <p:cNvSpPr txBox="1"/>
          <p:nvPr/>
        </p:nvSpPr>
        <p:spPr>
          <a:xfrm>
            <a:off x="5638800" y="4688541"/>
            <a:ext cx="1102659" cy="369332"/>
          </a:xfrm>
          <a:prstGeom prst="rect">
            <a:avLst/>
          </a:prstGeom>
          <a:solidFill>
            <a:schemeClr val="accent5">
              <a:lumMod val="20000"/>
              <a:lumOff val="80000"/>
            </a:schemeClr>
          </a:solidFill>
        </p:spPr>
        <p:txBody>
          <a:bodyPr wrap="square" rtlCol="0">
            <a:spAutoFit/>
          </a:bodyPr>
          <a:lstStyle/>
          <a:p>
            <a:r>
              <a:rPr lang="en-IN" b="1" dirty="0"/>
              <a:t>Output</a:t>
            </a:r>
            <a:r>
              <a:rPr lang="en-IN" dirty="0"/>
              <a:t>:</a:t>
            </a:r>
          </a:p>
        </p:txBody>
      </p:sp>
    </p:spTree>
    <p:extLst>
      <p:ext uri="{BB962C8B-B14F-4D97-AF65-F5344CB8AC3E}">
        <p14:creationId xmlns:p14="http://schemas.microsoft.com/office/powerpoint/2010/main" val="4179152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CFA15A-D2F6-D648-0144-04C89CBB5FF9}"/>
              </a:ext>
            </a:extLst>
          </p:cNvPr>
          <p:cNvSpPr txBox="1"/>
          <p:nvPr/>
        </p:nvSpPr>
        <p:spPr>
          <a:xfrm>
            <a:off x="2169459" y="2802502"/>
            <a:ext cx="7494494" cy="1754326"/>
          </a:xfrm>
          <a:prstGeom prst="rect">
            <a:avLst/>
          </a:prstGeom>
          <a:solidFill>
            <a:schemeClr val="tx2">
              <a:lumMod val="60000"/>
              <a:lumOff val="40000"/>
            </a:schemeClr>
          </a:solidFill>
        </p:spPr>
        <p:txBody>
          <a:bodyPr wrap="square" rtlCol="0">
            <a:spAutoFit/>
          </a:bodyPr>
          <a:lstStyle/>
          <a:p>
            <a:r>
              <a:rPr lang="en-US" dirty="0">
                <a:latin typeface="Söhne"/>
              </a:rPr>
              <a:t>T</a:t>
            </a:r>
            <a:r>
              <a:rPr lang="en-US" b="0" i="0" dirty="0">
                <a:effectLst/>
                <a:latin typeface="Söhne"/>
              </a:rPr>
              <a:t>his project has successfully analyzed and visualized weather data, providing valuable insights into weather patterns, trends, and correlations. The Power BI dashboard serves as a user-friendly tool for monitoring and historical weather analysis. The knowledge gained from this project can be leveraged for various applications, from urban planning to emergency response, and can contribute to a better understanding of how weather impacts our daily lives.</a:t>
            </a:r>
            <a:endParaRPr lang="en-IN" dirty="0"/>
          </a:p>
        </p:txBody>
      </p:sp>
      <p:sp>
        <p:nvSpPr>
          <p:cNvPr id="5" name="TextBox 4">
            <a:extLst>
              <a:ext uri="{FF2B5EF4-FFF2-40B4-BE49-F238E27FC236}">
                <a16:creationId xmlns:a16="http://schemas.microsoft.com/office/drawing/2014/main" id="{CC938BB6-A767-FB2C-6230-03C18F1B2FB3}"/>
              </a:ext>
            </a:extLst>
          </p:cNvPr>
          <p:cNvSpPr txBox="1"/>
          <p:nvPr/>
        </p:nvSpPr>
        <p:spPr>
          <a:xfrm>
            <a:off x="3092823" y="1013012"/>
            <a:ext cx="5199530" cy="646331"/>
          </a:xfrm>
          <a:prstGeom prst="rect">
            <a:avLst/>
          </a:prstGeom>
          <a:noFill/>
        </p:spPr>
        <p:txBody>
          <a:bodyPr wrap="square" rtlCol="0">
            <a:spAutoFit/>
          </a:bodyPr>
          <a:lstStyle/>
          <a:p>
            <a:pPr algn="ctr"/>
            <a:r>
              <a:rPr lang="en-IN" sz="3600" b="1" dirty="0">
                <a:solidFill>
                  <a:schemeClr val="bg1"/>
                </a:solidFill>
                <a:latin typeface="Arial Black" panose="020B0A04020102020204" pitchFamily="34" charset="0"/>
              </a:rPr>
              <a:t>CONCLUSION</a:t>
            </a:r>
          </a:p>
        </p:txBody>
      </p:sp>
    </p:spTree>
    <p:extLst>
      <p:ext uri="{BB962C8B-B14F-4D97-AF65-F5344CB8AC3E}">
        <p14:creationId xmlns:p14="http://schemas.microsoft.com/office/powerpoint/2010/main" val="1923038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16906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AC70-994F-70BD-02F0-4FB8FA04417B}"/>
              </a:ext>
            </a:extLst>
          </p:cNvPr>
          <p:cNvSpPr>
            <a:spLocks noGrp="1"/>
          </p:cNvSpPr>
          <p:nvPr>
            <p:ph type="title"/>
          </p:nvPr>
        </p:nvSpPr>
        <p:spPr/>
        <p:txBody>
          <a:bodyPr/>
          <a:lstStyle/>
          <a:p>
            <a:pPr algn="ctr"/>
            <a:r>
              <a:rPr lang="en-IN" b="1" dirty="0">
                <a:solidFill>
                  <a:schemeClr val="accent5">
                    <a:lumMod val="50000"/>
                  </a:schemeClr>
                </a:solidFill>
              </a:rPr>
              <a:t>ER Diagram</a:t>
            </a:r>
          </a:p>
        </p:txBody>
      </p:sp>
      <p:pic>
        <p:nvPicPr>
          <p:cNvPr id="5" name="Content Placeholder 4">
            <a:extLst>
              <a:ext uri="{FF2B5EF4-FFF2-40B4-BE49-F238E27FC236}">
                <a16:creationId xmlns:a16="http://schemas.microsoft.com/office/drawing/2014/main" id="{834F3213-796B-6A7D-E681-DAF419CE9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01188"/>
            <a:ext cx="10515599" cy="4791687"/>
          </a:xfrm>
        </p:spPr>
      </p:pic>
    </p:spTree>
    <p:extLst>
      <p:ext uri="{BB962C8B-B14F-4D97-AF65-F5344CB8AC3E}">
        <p14:creationId xmlns:p14="http://schemas.microsoft.com/office/powerpoint/2010/main" val="317934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884223" y="190500"/>
            <a:ext cx="10228082" cy="775597"/>
          </a:xfrm>
          <a:prstGeom prst="rect">
            <a:avLst/>
          </a:prstGeom>
          <a:solidFill>
            <a:schemeClr val="accent3">
              <a:lumMod val="20000"/>
              <a:lumOff val="80000"/>
            </a:schemeClr>
          </a:solidFill>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50000"/>
                  </a:schemeClr>
                </a:solidFill>
              </a:rPr>
              <a:t>  POWER BI STATEMENTS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9976" y="583883"/>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D5362FE5-48E0-5413-3E72-7C295F2CAF7E}"/>
              </a:ext>
            </a:extLst>
          </p:cNvPr>
          <p:cNvSpPr txBox="1"/>
          <p:nvPr/>
        </p:nvSpPr>
        <p:spPr>
          <a:xfrm>
            <a:off x="884223" y="963436"/>
            <a:ext cx="10228082" cy="5228163"/>
          </a:xfrm>
          <a:prstGeom prst="rect">
            <a:avLst/>
          </a:prstGeom>
          <a:solidFill>
            <a:schemeClr val="bg1">
              <a:lumMod val="95000"/>
            </a:schemeClr>
          </a:solidFill>
        </p:spPr>
        <p:txBody>
          <a:bodyPr wrap="square" rtlCol="0" anchor="ctr">
            <a:spAutoFit/>
          </a:bodyPr>
          <a:lstStyle/>
          <a:p>
            <a:pPr algn="l">
              <a:lnSpc>
                <a:spcPct val="150000"/>
              </a:lnSpc>
              <a:buFont typeface="+mj-lt"/>
              <a:buAutoNum type="arabicPeriod"/>
            </a:pPr>
            <a:r>
              <a:rPr lang="en-US" sz="1400" i="0" dirty="0">
                <a:solidFill>
                  <a:srgbClr val="002060"/>
                </a:solidFill>
                <a:effectLst/>
                <a:latin typeface="Plus Jakarta Sans"/>
              </a:rPr>
              <a:t>Can you create a geographical map in Power BI showing the distribution of cities in the dataset based on their latitude and longitude?</a:t>
            </a:r>
          </a:p>
          <a:p>
            <a:pPr algn="l">
              <a:lnSpc>
                <a:spcPct val="150000"/>
              </a:lnSpc>
              <a:buFont typeface="+mj-lt"/>
              <a:buAutoNum type="arabicPeriod"/>
            </a:pPr>
            <a:r>
              <a:rPr lang="en-US" sz="1400" i="0" dirty="0">
                <a:solidFill>
                  <a:srgbClr val="002060"/>
                </a:solidFill>
                <a:effectLst/>
                <a:latin typeface="Plus Jakarta Sans"/>
              </a:rPr>
              <a:t>In Power BI, can you create a bar chart representing the top 10 countries with the highest number of cities in the dataset?</a:t>
            </a:r>
          </a:p>
          <a:p>
            <a:pPr algn="l">
              <a:lnSpc>
                <a:spcPct val="150000"/>
              </a:lnSpc>
              <a:buFont typeface="+mj-lt"/>
              <a:buAutoNum type="arabicPeriod"/>
            </a:pPr>
            <a:r>
              <a:rPr lang="en-US" sz="1400" i="0" dirty="0">
                <a:solidFill>
                  <a:srgbClr val="002060"/>
                </a:solidFill>
                <a:effectLst/>
                <a:latin typeface="Plus Jakarta Sans"/>
              </a:rPr>
              <a:t>How does the distribution of cities in terms of latitude vary across different continents? Create a scatter plot in Power BI to illustrate this.</a:t>
            </a:r>
          </a:p>
          <a:p>
            <a:pPr algn="l">
              <a:lnSpc>
                <a:spcPct val="150000"/>
              </a:lnSpc>
              <a:buFont typeface="+mj-lt"/>
              <a:buAutoNum type="arabicPeriod"/>
            </a:pPr>
            <a:r>
              <a:rPr lang="en-US" sz="1400" i="0" dirty="0">
                <a:solidFill>
                  <a:srgbClr val="002060"/>
                </a:solidFill>
                <a:effectLst/>
                <a:latin typeface="Plus Jakarta Sans"/>
              </a:rPr>
              <a:t>Create a line chart in Power BI to display the temperature trends over time for a selected city. Highlight extreme temperature events.</a:t>
            </a:r>
          </a:p>
          <a:p>
            <a:pPr algn="l">
              <a:lnSpc>
                <a:spcPct val="150000"/>
              </a:lnSpc>
              <a:buFont typeface="+mj-lt"/>
              <a:buAutoNum type="arabicPeriod"/>
            </a:pPr>
            <a:r>
              <a:rPr lang="en-US" sz="1400" i="0" dirty="0">
                <a:solidFill>
                  <a:srgbClr val="002060"/>
                </a:solidFill>
                <a:effectLst/>
                <a:latin typeface="Plus Jakarta Sans"/>
              </a:rPr>
              <a:t>How does humidity vary across different cities? Generate a heatmap in Power BI to visualize this variation.</a:t>
            </a:r>
          </a:p>
          <a:p>
            <a:pPr algn="l">
              <a:lnSpc>
                <a:spcPct val="150000"/>
              </a:lnSpc>
              <a:buFont typeface="+mj-lt"/>
              <a:buAutoNum type="arabicPeriod"/>
            </a:pPr>
            <a:r>
              <a:rPr lang="en-US" sz="1400" i="0" dirty="0">
                <a:solidFill>
                  <a:srgbClr val="002060"/>
                </a:solidFill>
                <a:effectLst/>
                <a:latin typeface="Plus Jakarta Sans"/>
              </a:rPr>
              <a:t>Can you create a time-series chart in Power BI showing the relationship between wind speed and air pressure for a specific city?</a:t>
            </a:r>
          </a:p>
          <a:p>
            <a:pPr algn="l">
              <a:lnSpc>
                <a:spcPct val="150000"/>
              </a:lnSpc>
              <a:buFont typeface="+mj-lt"/>
              <a:buAutoNum type="arabicPeriod"/>
            </a:pPr>
            <a:r>
              <a:rPr lang="en-US" sz="1400" i="0" dirty="0">
                <a:solidFill>
                  <a:srgbClr val="002060"/>
                </a:solidFill>
                <a:effectLst/>
                <a:latin typeface="Plus Jakarta Sans"/>
              </a:rPr>
              <a:t>Create a time-series line chart in Power BI to show the overall temperature trends over the entire dataset.</a:t>
            </a:r>
          </a:p>
          <a:p>
            <a:pPr algn="l">
              <a:lnSpc>
                <a:spcPct val="150000"/>
              </a:lnSpc>
              <a:buFont typeface="+mj-lt"/>
              <a:buAutoNum type="arabicPeriod"/>
            </a:pPr>
            <a:r>
              <a:rPr lang="en-US" sz="1400" i="0" dirty="0">
                <a:solidFill>
                  <a:srgbClr val="002060"/>
                </a:solidFill>
                <a:effectLst/>
                <a:latin typeface="Plus Jakarta Sans"/>
              </a:rPr>
              <a:t>Can you create a heatmap in Power BI to visualize the busiest hours for specific weather conditions (e.g., "clear sky," "rainy")?</a:t>
            </a:r>
          </a:p>
          <a:p>
            <a:pPr algn="l">
              <a:lnSpc>
                <a:spcPct val="150000"/>
              </a:lnSpc>
              <a:buFont typeface="+mj-lt"/>
              <a:buAutoNum type="arabicPeriod"/>
            </a:pPr>
            <a:r>
              <a:rPr lang="en-US" sz="1400" i="0" dirty="0">
                <a:solidFill>
                  <a:srgbClr val="002060"/>
                </a:solidFill>
                <a:effectLst/>
                <a:latin typeface="Plus Jakarta Sans"/>
              </a:rPr>
              <a:t>How does the wind speed change over the course of a day? Create a radial chart in Power BI to represent this.</a:t>
            </a:r>
          </a:p>
          <a:p>
            <a:pPr algn="l">
              <a:lnSpc>
                <a:spcPct val="150000"/>
              </a:lnSpc>
              <a:buFont typeface="+mj-lt"/>
              <a:buAutoNum type="arabicPeriod"/>
            </a:pPr>
            <a:r>
              <a:rPr lang="en-US" sz="1400" i="0" dirty="0">
                <a:solidFill>
                  <a:srgbClr val="002060"/>
                </a:solidFill>
                <a:effectLst/>
                <a:latin typeface="Plus Jakarta Sans"/>
              </a:rPr>
              <a:t>Create a Power BI chart comparing the temperature variations between two selected cities over a specific timeframe.</a:t>
            </a:r>
          </a:p>
          <a:p>
            <a:pPr algn="l">
              <a:lnSpc>
                <a:spcPct val="150000"/>
              </a:lnSpc>
              <a:buFont typeface="+mj-lt"/>
              <a:buAutoNum type="arabicPeriod"/>
            </a:pPr>
            <a:r>
              <a:rPr lang="en-US" sz="1400" i="0" dirty="0">
                <a:solidFill>
                  <a:srgbClr val="002060"/>
                </a:solidFill>
                <a:effectLst/>
                <a:latin typeface="Plus Jakarta Sans"/>
              </a:rPr>
              <a:t>Can you build a heatmap in Power BI to show the temperature ranges for cities across different countries?</a:t>
            </a:r>
          </a:p>
          <a:p>
            <a:pPr algn="l">
              <a:lnSpc>
                <a:spcPct val="150000"/>
              </a:lnSpc>
              <a:buFont typeface="+mj-lt"/>
              <a:buAutoNum type="arabicPeriod"/>
            </a:pPr>
            <a:r>
              <a:rPr lang="en-US" sz="1400" i="0" dirty="0">
                <a:solidFill>
                  <a:srgbClr val="002060"/>
                </a:solidFill>
                <a:effectLst/>
                <a:latin typeface="Plus Jakarta Sans"/>
              </a:rPr>
              <a:t>Create a bar chart in Power BI to highlight cities with the highest and lowest average temperatures in the dataset.</a:t>
            </a:r>
          </a:p>
          <a:p>
            <a:pPr algn="l">
              <a:lnSpc>
                <a:spcPct val="150000"/>
              </a:lnSpc>
              <a:buFont typeface="+mj-lt"/>
              <a:buAutoNum type="arabicPeriod"/>
            </a:pPr>
            <a:r>
              <a:rPr lang="en-US" sz="1400" i="0" dirty="0">
                <a:solidFill>
                  <a:srgbClr val="002060"/>
                </a:solidFill>
                <a:effectLst/>
                <a:latin typeface="Plus Jakarta Sans"/>
              </a:rPr>
              <a:t>Create a wind rose chart in Power BI to visualize the prevailing wind directions for a selected city.</a:t>
            </a:r>
          </a:p>
          <a:p>
            <a:pPr algn="l">
              <a:lnSpc>
                <a:spcPct val="150000"/>
              </a:lnSpc>
              <a:buFont typeface="+mj-lt"/>
              <a:buAutoNum type="arabicPeriod"/>
            </a:pPr>
            <a:r>
              <a:rPr lang="en-US" sz="1400" i="0" dirty="0">
                <a:solidFill>
                  <a:srgbClr val="002060"/>
                </a:solidFill>
                <a:effectLst/>
                <a:latin typeface="Plus Jakarta Sans"/>
              </a:rPr>
              <a:t>Can you generate a Power BI heatmap illustrating the average wind speeds across cities for different months of the year?</a:t>
            </a:r>
          </a:p>
          <a:p>
            <a:pPr>
              <a:lnSpc>
                <a:spcPct val="150000"/>
              </a:lnSpc>
              <a:buFont typeface="+mj-lt"/>
              <a:buAutoNum type="arabicPeriod"/>
            </a:pPr>
            <a:r>
              <a:rPr lang="en-US" sz="1400" i="0" dirty="0">
                <a:solidFill>
                  <a:srgbClr val="002060"/>
                </a:solidFill>
                <a:effectLst/>
                <a:latin typeface="Plus Jakarta Sans"/>
              </a:rPr>
              <a:t>Create a Power BI scatter plot to show the relationship between wind speed and air pressure for a specific city.</a:t>
            </a:r>
            <a:endParaRPr lang="en-US" sz="1400" dirty="0">
              <a:solidFill>
                <a:srgbClr val="002060"/>
              </a:solidFill>
              <a:latin typeface="Plus Jakarta Sans"/>
            </a:endParaRPr>
          </a:p>
          <a:p>
            <a:pPr algn="l">
              <a:lnSpc>
                <a:spcPct val="150000"/>
              </a:lnSpc>
            </a:pPr>
            <a:endParaRPr lang="en-IN" sz="1400" dirty="0">
              <a:solidFill>
                <a:srgbClr val="002060"/>
              </a:solidFill>
            </a:endParaRPr>
          </a:p>
        </p:txBody>
      </p:sp>
      <p:cxnSp>
        <p:nvCxnSpPr>
          <p:cNvPr id="5" name="Straight Connector 4">
            <a:extLst>
              <a:ext uri="{FF2B5EF4-FFF2-40B4-BE49-F238E27FC236}">
                <a16:creationId xmlns:a16="http://schemas.microsoft.com/office/drawing/2014/main" id="{0C679C80-91ED-2779-8507-C6B7D6B0009C}"/>
              </a:ext>
              <a:ext uri="{C183D7F6-B498-43B3-948B-1728B52AA6E4}">
                <adec:decorative xmlns:adec="http://schemas.microsoft.com/office/drawing/2017/decorative" val="1"/>
              </a:ext>
            </a:extLst>
          </p:cNvPr>
          <p:cNvCxnSpPr>
            <a:cxnSpLocks/>
          </p:cNvCxnSpPr>
          <p:nvPr/>
        </p:nvCxnSpPr>
        <p:spPr>
          <a:xfrm>
            <a:off x="8204815" y="564451"/>
            <a:ext cx="3987185" cy="19432"/>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2"/>
            <a:ext cx="12192000" cy="3449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1.Can you create a geographical map in Power BI showing the distribution of cities in the dataset based on their latitude and longitude?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13FF8873-F64F-409F-7E5B-5CBF1BD10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63" y="990602"/>
            <a:ext cx="11943745" cy="3336302"/>
          </a:xfrm>
          <a:prstGeom prst="rect">
            <a:avLst/>
          </a:prstGeom>
        </p:spPr>
      </p:pic>
      <p:sp>
        <p:nvSpPr>
          <p:cNvPr id="2" name="TextBox 1">
            <a:extLst>
              <a:ext uri="{FF2B5EF4-FFF2-40B4-BE49-F238E27FC236}">
                <a16:creationId xmlns:a16="http://schemas.microsoft.com/office/drawing/2014/main" id="{9B291D2F-0B98-1EAD-236C-FEDA52058BDF}"/>
              </a:ext>
            </a:extLst>
          </p:cNvPr>
          <p:cNvSpPr txBox="1"/>
          <p:nvPr/>
        </p:nvSpPr>
        <p:spPr>
          <a:xfrm>
            <a:off x="377072" y="4647414"/>
            <a:ext cx="11359299" cy="1477328"/>
          </a:xfrm>
          <a:prstGeom prst="rect">
            <a:avLst/>
          </a:prstGeom>
          <a:noFill/>
        </p:spPr>
        <p:txBody>
          <a:bodyPr wrap="square" rtlCol="0">
            <a:spAutoFit/>
          </a:bodyPr>
          <a:lstStyle/>
          <a:p>
            <a:r>
              <a:rPr lang="en-US" b="0" i="0" dirty="0">
                <a:solidFill>
                  <a:srgbClr val="374151"/>
                </a:solidFill>
                <a:effectLst/>
                <a:latin typeface="Söhne"/>
              </a:rPr>
              <a:t>The geographical map in Power BI reveals several key insights. We can observe that the cities are dispersed across various regions, indicating a wide geographic coverage in the dataset. Furthermore, we notice some clusters of cities in specific areas, which could be attributed to geographical proximity or shared weather characteristics. This visualization serves as an essential reference point for further analysis, such as understanding regional weather patterns and their potential impact on cities within the same cluster</a:t>
            </a:r>
            <a:endParaRPr lang="en-IN" dirty="0"/>
          </a:p>
        </p:txBody>
      </p:sp>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b="1" dirty="0">
                <a:solidFill>
                  <a:schemeClr val="tx1"/>
                </a:solidFill>
              </a:rPr>
              <a:t>After analyzing the data, I have determined that there is no relevant data to create a bar chart representing the top 10 countries with the highest number of cities in the dataset, it's a valid and important observation.</a:t>
            </a:r>
            <a:endParaRPr lang="en-US" b="1" dirty="0">
              <a:solidFill>
                <a:schemeClr val="tx1"/>
              </a:solidFill>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2. In Power BI, can you create a bar chart representing the top 10 countries with the highest number of cities in the 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71926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5848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84399"/>
            <a:ext cx="11734800" cy="5539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3. How does the distribution of cities in terms of latitude vary across different continents? Create a scatter plot in Power BI to illustrate this.</a:t>
            </a:r>
            <a:endParaRPr lang="en-US" sz="2800" dirty="0">
              <a:solidFill>
                <a:schemeClr val="tx1">
                  <a:lumMod val="75000"/>
                  <a:lumOff val="25000"/>
                </a:schemeClr>
              </a:solidFill>
            </a:endParaRPr>
          </a:p>
        </p:txBody>
      </p:sp>
      <p:pic>
        <p:nvPicPr>
          <p:cNvPr id="8" name="Picture 7">
            <a:extLst>
              <a:ext uri="{FF2B5EF4-FFF2-40B4-BE49-F238E27FC236}">
                <a16:creationId xmlns:a16="http://schemas.microsoft.com/office/drawing/2014/main" id="{C02A3FD6-CB08-4386-C770-E0B12703A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8397"/>
            <a:ext cx="6777872" cy="5848902"/>
          </a:xfrm>
          <a:prstGeom prst="rect">
            <a:avLst/>
          </a:prstGeom>
        </p:spPr>
      </p:pic>
      <p:sp>
        <p:nvSpPr>
          <p:cNvPr id="7" name="TextBox 6">
            <a:extLst>
              <a:ext uri="{FF2B5EF4-FFF2-40B4-BE49-F238E27FC236}">
                <a16:creationId xmlns:a16="http://schemas.microsoft.com/office/drawing/2014/main" id="{E2C41E47-D062-857F-4E07-594289EFF093}"/>
              </a:ext>
            </a:extLst>
          </p:cNvPr>
          <p:cNvSpPr txBox="1"/>
          <p:nvPr/>
        </p:nvSpPr>
        <p:spPr>
          <a:xfrm>
            <a:off x="7041822" y="2045616"/>
            <a:ext cx="4421171" cy="2585323"/>
          </a:xfrm>
          <a:prstGeom prst="rect">
            <a:avLst/>
          </a:prstGeom>
          <a:noFill/>
        </p:spPr>
        <p:txBody>
          <a:bodyPr wrap="square" rtlCol="0">
            <a:spAutoFit/>
          </a:bodyPr>
          <a:lstStyle/>
          <a:p>
            <a:r>
              <a:rPr lang="en-US" dirty="0">
                <a:solidFill>
                  <a:srgbClr val="374151"/>
                </a:solidFill>
                <a:latin typeface="Söhne"/>
              </a:rPr>
              <a:t>T</a:t>
            </a:r>
            <a:r>
              <a:rPr lang="en-US" b="0" i="0" dirty="0">
                <a:solidFill>
                  <a:srgbClr val="374151"/>
                </a:solidFill>
                <a:effectLst/>
                <a:latin typeface="Söhne"/>
              </a:rPr>
              <a:t>he scatter plot provides insights into the distribution of cities by latitude across continents, shedding light on the geographical and climatic influences, as well as cultural and economic factors that shape urban development. It serves as a valuable tool for understanding regional variations and facilitating informed decision-making in urban planning and resource allocation.</a:t>
            </a:r>
            <a:endParaRPr lang="en-IN" dirty="0"/>
          </a:p>
        </p:txBody>
      </p:sp>
    </p:spTree>
    <p:extLst>
      <p:ext uri="{BB962C8B-B14F-4D97-AF65-F5344CB8AC3E}">
        <p14:creationId xmlns:p14="http://schemas.microsoft.com/office/powerpoint/2010/main" val="146280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1" y="878823"/>
            <a:ext cx="12192001" cy="36962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41796"/>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tx1">
                    <a:lumMod val="75000"/>
                    <a:lumOff val="25000"/>
                  </a:schemeClr>
                </a:solidFill>
              </a:rPr>
              <a:t>4.Create a line chart in Power BI to display the temperature trends over time for a selected city. Highlight extreme temperature events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908A35A8-7AA7-51AB-7CC0-0F2137A28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8130"/>
            <a:ext cx="4522830" cy="3586136"/>
          </a:xfrm>
          <a:prstGeom prst="rect">
            <a:avLst/>
          </a:prstGeom>
        </p:spPr>
      </p:pic>
      <p:pic>
        <p:nvPicPr>
          <p:cNvPr id="6" name="Picture 5">
            <a:extLst>
              <a:ext uri="{FF2B5EF4-FFF2-40B4-BE49-F238E27FC236}">
                <a16:creationId xmlns:a16="http://schemas.microsoft.com/office/drawing/2014/main" id="{603758FA-F3BD-FC63-C473-E6A15DE6B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315" y="878823"/>
            <a:ext cx="4883086" cy="3586136"/>
          </a:xfrm>
          <a:prstGeom prst="rect">
            <a:avLst/>
          </a:prstGeom>
        </p:spPr>
      </p:pic>
      <p:sp>
        <p:nvSpPr>
          <p:cNvPr id="2" name="TextBox 1">
            <a:extLst>
              <a:ext uri="{FF2B5EF4-FFF2-40B4-BE49-F238E27FC236}">
                <a16:creationId xmlns:a16="http://schemas.microsoft.com/office/drawing/2014/main" id="{3412EE02-04B3-9061-CBD4-16BB4BCD0DAF}"/>
              </a:ext>
            </a:extLst>
          </p:cNvPr>
          <p:cNvSpPr txBox="1"/>
          <p:nvPr/>
        </p:nvSpPr>
        <p:spPr>
          <a:xfrm>
            <a:off x="320511" y="4845377"/>
            <a:ext cx="11506740" cy="1477328"/>
          </a:xfrm>
          <a:prstGeom prst="rect">
            <a:avLst/>
          </a:prstGeom>
          <a:noFill/>
        </p:spPr>
        <p:txBody>
          <a:bodyPr wrap="none" rtlCol="0">
            <a:spAutoFit/>
          </a:bodyPr>
          <a:lstStyle/>
          <a:p>
            <a:r>
              <a:rPr lang="en-US" b="1" dirty="0"/>
              <a:t>These  chart's potential to highlight extreme temperature events offers a crucial insight. By incorporating visual cues or</a:t>
            </a:r>
          </a:p>
          <a:p>
            <a:r>
              <a:rPr lang="en-US" b="1" dirty="0"/>
              <a:t> annotations to mark extreme temperature points, users can quickly identify periods of unusual weather conditions, </a:t>
            </a:r>
          </a:p>
          <a:p>
            <a:r>
              <a:rPr lang="en-US" b="1" dirty="0"/>
              <a:t>which could be significant for various applications, such as assessing heatwaves, cold spells, or temperature records. </a:t>
            </a:r>
          </a:p>
          <a:p>
            <a:r>
              <a:rPr lang="en-US" b="1" dirty="0"/>
              <a:t>The line chart thus serves as a valuable tool for monitoring temperature trends over time and pinpointing extreme </a:t>
            </a:r>
          </a:p>
          <a:p>
            <a:r>
              <a:rPr lang="en-US" b="1" dirty="0"/>
              <a:t>temperature occurrences, enabling more informed decision-making and analysis.</a:t>
            </a:r>
            <a:endParaRPr lang="en-IN" b="1" dirty="0"/>
          </a:p>
        </p:txBody>
      </p:sp>
      <p:sp>
        <p:nvSpPr>
          <p:cNvPr id="5" name="Arrow: Right 4">
            <a:extLst>
              <a:ext uri="{FF2B5EF4-FFF2-40B4-BE49-F238E27FC236}">
                <a16:creationId xmlns:a16="http://schemas.microsoft.com/office/drawing/2014/main" id="{B338DCA7-5F3D-930A-6DB8-384472D59244}"/>
              </a:ext>
            </a:extLst>
          </p:cNvPr>
          <p:cNvSpPr/>
          <p:nvPr/>
        </p:nvSpPr>
        <p:spPr>
          <a:xfrm>
            <a:off x="4666268" y="2828041"/>
            <a:ext cx="2337847" cy="348792"/>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896626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1281</TotalTime>
  <Words>3454</Words>
  <Application>Microsoft Office PowerPoint</Application>
  <PresentationFormat>Widescreen</PresentationFormat>
  <Paragraphs>205</Paragraphs>
  <Slides>36</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Century Gothic</vt:lpstr>
      <vt:lpstr>Plus Jakarta Sans</vt:lpstr>
      <vt:lpstr>Segoe UI Light</vt:lpstr>
      <vt:lpstr>Söhne</vt:lpstr>
      <vt:lpstr>Wingdings</vt:lpstr>
      <vt:lpstr>Office Theme</vt:lpstr>
      <vt:lpstr>Capstone Project Weather Analysis</vt:lpstr>
      <vt:lpstr>                                                       Weather Introduction</vt:lpstr>
      <vt:lpstr>Project analysis slide 2</vt:lpstr>
      <vt:lpstr>ER Diagram</vt:lpstr>
      <vt:lpstr>Project analysis slide 3</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PowerPoint Presentation</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Weather Analysis</dc:title>
  <dc:creator>kapil verma</dc:creator>
  <cp:lastModifiedBy>kapilverma4122@gmail.com</cp:lastModifiedBy>
  <cp:revision>8</cp:revision>
  <dcterms:created xsi:type="dcterms:W3CDTF">2023-11-07T08:27:29Z</dcterms:created>
  <dcterms:modified xsi:type="dcterms:W3CDTF">2023-11-08T17:03:03Z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