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F5BBA-48E5-46DF-80E7-927D3FCBEA7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90E77D-CFFE-4EBF-A4EE-5DE2C4B1F844}">
      <dgm:prSet/>
      <dgm:spPr/>
      <dgm:t>
        <a:bodyPr/>
        <a:lstStyle/>
        <a:p>
          <a:r>
            <a:rPr lang="hr-HR" dirty="0"/>
            <a:t>Cilj je napraviti predviđanje za svaki jedinstveni ID u testnom skupu podataka</a:t>
          </a:r>
          <a:endParaRPr lang="en-US" dirty="0"/>
        </a:p>
      </dgm:t>
    </dgm:pt>
    <dgm:pt modelId="{F0A85FBF-798A-4835-A03F-EDE14E0BBF44}" type="parTrans" cxnId="{8EC1748E-2E25-46F6-9418-001CF766FEAF}">
      <dgm:prSet/>
      <dgm:spPr/>
      <dgm:t>
        <a:bodyPr/>
        <a:lstStyle/>
        <a:p>
          <a:endParaRPr lang="en-US"/>
        </a:p>
      </dgm:t>
    </dgm:pt>
    <dgm:pt modelId="{577B3822-824F-42BA-9E71-5C701370C934}" type="sibTrans" cxnId="{8EC1748E-2E25-46F6-9418-001CF766FEAF}">
      <dgm:prSet/>
      <dgm:spPr/>
      <dgm:t>
        <a:bodyPr/>
        <a:lstStyle/>
        <a:p>
          <a:endParaRPr lang="en-US"/>
        </a:p>
      </dgm:t>
    </dgm:pt>
    <dgm:pt modelId="{C8DC8EBD-0842-4B2D-969F-AED8361DBBF6}">
      <dgm:prSet/>
      <dgm:spPr/>
      <dgm:t>
        <a:bodyPr/>
        <a:lstStyle/>
        <a:p>
          <a:r>
            <a:rPr lang="hr-HR" dirty="0"/>
            <a:t>Nameću se hipoteze u kojima pretpostavljamo značajnost pojedinih atributa za model</a:t>
          </a:r>
          <a:endParaRPr lang="en-US" dirty="0"/>
        </a:p>
      </dgm:t>
    </dgm:pt>
    <dgm:pt modelId="{22BBA230-CC6F-41C3-9D21-B96D708B0349}" type="parTrans" cxnId="{F0AC335E-DD43-477C-B498-D526F947A45F}">
      <dgm:prSet/>
      <dgm:spPr/>
      <dgm:t>
        <a:bodyPr/>
        <a:lstStyle/>
        <a:p>
          <a:endParaRPr lang="en-US"/>
        </a:p>
      </dgm:t>
    </dgm:pt>
    <dgm:pt modelId="{E9A24F2D-6AF4-4293-ABBE-194D5A914431}" type="sibTrans" cxnId="{F0AC335E-DD43-477C-B498-D526F947A45F}">
      <dgm:prSet/>
      <dgm:spPr/>
      <dgm:t>
        <a:bodyPr/>
        <a:lstStyle/>
        <a:p>
          <a:endParaRPr lang="en-US"/>
        </a:p>
      </dgm:t>
    </dgm:pt>
    <dgm:pt modelId="{3C4F1239-784D-4B7F-9F4A-B2BE4DA39B2E}">
      <dgm:prSet/>
      <dgm:spPr/>
      <dgm:t>
        <a:bodyPr/>
        <a:lstStyle/>
        <a:p>
          <a:r>
            <a:rPr lang="hr-HR" dirty="0"/>
            <a:t>atribut ‘date’ je značajan zbog pretpostavke o povećanju kupovine u vrijeme blagdana</a:t>
          </a:r>
          <a:endParaRPr lang="en-US" dirty="0"/>
        </a:p>
      </dgm:t>
    </dgm:pt>
    <dgm:pt modelId="{CAE59628-7A80-464F-9A89-91759A214A30}" type="parTrans" cxnId="{83B6E7CF-C490-46BF-8CBE-923AA8989873}">
      <dgm:prSet/>
      <dgm:spPr/>
      <dgm:t>
        <a:bodyPr/>
        <a:lstStyle/>
        <a:p>
          <a:endParaRPr lang="en-US"/>
        </a:p>
      </dgm:t>
    </dgm:pt>
    <dgm:pt modelId="{C0B8D0B8-DB02-4EDC-A345-6B93AB3969D2}" type="sibTrans" cxnId="{83B6E7CF-C490-46BF-8CBE-923AA8989873}">
      <dgm:prSet/>
      <dgm:spPr/>
      <dgm:t>
        <a:bodyPr/>
        <a:lstStyle/>
        <a:p>
          <a:endParaRPr lang="en-US"/>
        </a:p>
      </dgm:t>
    </dgm:pt>
    <dgm:pt modelId="{7E378495-A963-43CC-AB2E-D743F5EDDB5D}">
      <dgm:prSet/>
      <dgm:spPr/>
      <dgm:t>
        <a:bodyPr/>
        <a:lstStyle/>
        <a:p>
          <a:r>
            <a:rPr lang="hr-HR" dirty="0"/>
            <a:t>atribut ‘geoNetwork’ je značajan zbog pretpostavke da najveći prihod dolazi od korisnika iz Sjeverne Amerike, gdje je i sjedište trgovine</a:t>
          </a:r>
          <a:endParaRPr lang="en-US" dirty="0"/>
        </a:p>
      </dgm:t>
    </dgm:pt>
    <dgm:pt modelId="{B854200D-1B35-4D99-8EDC-A7ADFAC6BF24}" type="parTrans" cxnId="{3D17414C-8812-44C1-9C67-DCAE91FA4815}">
      <dgm:prSet/>
      <dgm:spPr/>
      <dgm:t>
        <a:bodyPr/>
        <a:lstStyle/>
        <a:p>
          <a:endParaRPr lang="en-US"/>
        </a:p>
      </dgm:t>
    </dgm:pt>
    <dgm:pt modelId="{DE8ED442-AB6E-4682-8C1B-A671E035672A}" type="sibTrans" cxnId="{3D17414C-8812-44C1-9C67-DCAE91FA4815}">
      <dgm:prSet/>
      <dgm:spPr/>
      <dgm:t>
        <a:bodyPr/>
        <a:lstStyle/>
        <a:p>
          <a:endParaRPr lang="en-US"/>
        </a:p>
      </dgm:t>
    </dgm:pt>
    <dgm:pt modelId="{54C1C1E4-53DA-493C-9235-7B8A5DBAB1D6}">
      <dgm:prSet/>
      <dgm:spPr/>
      <dgm:t>
        <a:bodyPr/>
        <a:lstStyle/>
        <a:p>
          <a:r>
            <a:rPr lang="hr-HR" dirty="0"/>
            <a:t>Općenita hipoteza: 20% korisnika čini 80% prihoda tvrtke</a:t>
          </a:r>
          <a:endParaRPr lang="en-US" dirty="0"/>
        </a:p>
      </dgm:t>
    </dgm:pt>
    <dgm:pt modelId="{88D798B5-0B67-40E9-B0C3-86DD7FE634AF}" type="parTrans" cxnId="{09B37A7D-FE57-4680-B282-9B46AB8E9E8B}">
      <dgm:prSet/>
      <dgm:spPr/>
      <dgm:t>
        <a:bodyPr/>
        <a:lstStyle/>
        <a:p>
          <a:endParaRPr lang="en-US"/>
        </a:p>
      </dgm:t>
    </dgm:pt>
    <dgm:pt modelId="{BF25CD5B-3CA1-41EC-9849-F258B60E44A4}" type="sibTrans" cxnId="{09B37A7D-FE57-4680-B282-9B46AB8E9E8B}">
      <dgm:prSet/>
      <dgm:spPr/>
      <dgm:t>
        <a:bodyPr/>
        <a:lstStyle/>
        <a:p>
          <a:endParaRPr lang="en-US"/>
        </a:p>
      </dgm:t>
    </dgm:pt>
    <dgm:pt modelId="{4E3C6150-286A-48F4-8D42-6FF400C6ECDF}" type="pres">
      <dgm:prSet presAssocID="{89CF5BBA-48E5-46DF-80E7-927D3FCBEA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274894-E048-44BE-A470-B3E9AE742E4C}" type="pres">
      <dgm:prSet presAssocID="{A890E77D-CFFE-4EBF-A4EE-5DE2C4B1F844}" presName="root1" presStyleCnt="0"/>
      <dgm:spPr/>
    </dgm:pt>
    <dgm:pt modelId="{F7FA633D-0EF5-4A05-B4D6-9D104C1DEF04}" type="pres">
      <dgm:prSet presAssocID="{A890E77D-CFFE-4EBF-A4EE-5DE2C4B1F844}" presName="LevelOneTextNode" presStyleLbl="node0" presStyleIdx="0" presStyleCnt="3">
        <dgm:presLayoutVars>
          <dgm:chPref val="3"/>
        </dgm:presLayoutVars>
      </dgm:prSet>
      <dgm:spPr/>
    </dgm:pt>
    <dgm:pt modelId="{CA17E037-19F1-40BB-AE90-B1444E273F61}" type="pres">
      <dgm:prSet presAssocID="{A890E77D-CFFE-4EBF-A4EE-5DE2C4B1F844}" presName="level2hierChild" presStyleCnt="0"/>
      <dgm:spPr/>
    </dgm:pt>
    <dgm:pt modelId="{A9980CD5-30CF-4D02-94B5-AD54FAC02011}" type="pres">
      <dgm:prSet presAssocID="{C8DC8EBD-0842-4B2D-969F-AED8361DBBF6}" presName="root1" presStyleCnt="0"/>
      <dgm:spPr/>
    </dgm:pt>
    <dgm:pt modelId="{54BA37E6-E4BE-4CCA-BA6C-F541B28399CA}" type="pres">
      <dgm:prSet presAssocID="{C8DC8EBD-0842-4B2D-969F-AED8361DBBF6}" presName="LevelOneTextNode" presStyleLbl="node0" presStyleIdx="1" presStyleCnt="3">
        <dgm:presLayoutVars>
          <dgm:chPref val="3"/>
        </dgm:presLayoutVars>
      </dgm:prSet>
      <dgm:spPr/>
    </dgm:pt>
    <dgm:pt modelId="{C3DD9218-264B-4512-A28C-C14DA35D1888}" type="pres">
      <dgm:prSet presAssocID="{C8DC8EBD-0842-4B2D-969F-AED8361DBBF6}" presName="level2hierChild" presStyleCnt="0"/>
      <dgm:spPr/>
    </dgm:pt>
    <dgm:pt modelId="{FB5F70C2-4D90-489B-8669-8D630B9F83C6}" type="pres">
      <dgm:prSet presAssocID="{CAE59628-7A80-464F-9A89-91759A214A30}" presName="conn2-1" presStyleLbl="parChTrans1D2" presStyleIdx="0" presStyleCnt="2"/>
      <dgm:spPr/>
    </dgm:pt>
    <dgm:pt modelId="{6A443104-C4F6-4B5D-90A5-0CA3B993CEBE}" type="pres">
      <dgm:prSet presAssocID="{CAE59628-7A80-464F-9A89-91759A214A30}" presName="connTx" presStyleLbl="parChTrans1D2" presStyleIdx="0" presStyleCnt="2"/>
      <dgm:spPr/>
    </dgm:pt>
    <dgm:pt modelId="{8D0039AE-16CE-4340-A001-91C25C33431D}" type="pres">
      <dgm:prSet presAssocID="{3C4F1239-784D-4B7F-9F4A-B2BE4DA39B2E}" presName="root2" presStyleCnt="0"/>
      <dgm:spPr/>
    </dgm:pt>
    <dgm:pt modelId="{3F6DCA33-2C01-4E6C-8365-FDD3750189A6}" type="pres">
      <dgm:prSet presAssocID="{3C4F1239-784D-4B7F-9F4A-B2BE4DA39B2E}" presName="LevelTwoTextNode" presStyleLbl="node2" presStyleIdx="0" presStyleCnt="2">
        <dgm:presLayoutVars>
          <dgm:chPref val="3"/>
        </dgm:presLayoutVars>
      </dgm:prSet>
      <dgm:spPr/>
    </dgm:pt>
    <dgm:pt modelId="{F366158A-1D31-4E7E-9E63-CAAA307E7D21}" type="pres">
      <dgm:prSet presAssocID="{3C4F1239-784D-4B7F-9F4A-B2BE4DA39B2E}" presName="level3hierChild" presStyleCnt="0"/>
      <dgm:spPr/>
    </dgm:pt>
    <dgm:pt modelId="{0EDBA8F7-A4EB-42B4-874A-A14D2CE2D709}" type="pres">
      <dgm:prSet presAssocID="{B854200D-1B35-4D99-8EDC-A7ADFAC6BF24}" presName="conn2-1" presStyleLbl="parChTrans1D2" presStyleIdx="1" presStyleCnt="2"/>
      <dgm:spPr/>
    </dgm:pt>
    <dgm:pt modelId="{344C9B4E-8165-4D12-8696-9B9828091439}" type="pres">
      <dgm:prSet presAssocID="{B854200D-1B35-4D99-8EDC-A7ADFAC6BF24}" presName="connTx" presStyleLbl="parChTrans1D2" presStyleIdx="1" presStyleCnt="2"/>
      <dgm:spPr/>
    </dgm:pt>
    <dgm:pt modelId="{0472BD5E-710A-4FC0-B2E0-ADAD033AB6E5}" type="pres">
      <dgm:prSet presAssocID="{7E378495-A963-43CC-AB2E-D743F5EDDB5D}" presName="root2" presStyleCnt="0"/>
      <dgm:spPr/>
    </dgm:pt>
    <dgm:pt modelId="{FE5D0E96-69D6-4F25-948C-C24DEDF71D14}" type="pres">
      <dgm:prSet presAssocID="{7E378495-A963-43CC-AB2E-D743F5EDDB5D}" presName="LevelTwoTextNode" presStyleLbl="node2" presStyleIdx="1" presStyleCnt="2">
        <dgm:presLayoutVars>
          <dgm:chPref val="3"/>
        </dgm:presLayoutVars>
      </dgm:prSet>
      <dgm:spPr/>
    </dgm:pt>
    <dgm:pt modelId="{148CC865-6340-4DDD-85CC-44715E143F6A}" type="pres">
      <dgm:prSet presAssocID="{7E378495-A963-43CC-AB2E-D743F5EDDB5D}" presName="level3hierChild" presStyleCnt="0"/>
      <dgm:spPr/>
    </dgm:pt>
    <dgm:pt modelId="{8495AEEE-AF46-4250-9A42-92DFA11905E4}" type="pres">
      <dgm:prSet presAssocID="{54C1C1E4-53DA-493C-9235-7B8A5DBAB1D6}" presName="root1" presStyleCnt="0"/>
      <dgm:spPr/>
    </dgm:pt>
    <dgm:pt modelId="{1DD6CE3E-4EA0-4C12-8CB5-E09A56880EBA}" type="pres">
      <dgm:prSet presAssocID="{54C1C1E4-53DA-493C-9235-7B8A5DBAB1D6}" presName="LevelOneTextNode" presStyleLbl="node0" presStyleIdx="2" presStyleCnt="3">
        <dgm:presLayoutVars>
          <dgm:chPref val="3"/>
        </dgm:presLayoutVars>
      </dgm:prSet>
      <dgm:spPr/>
    </dgm:pt>
    <dgm:pt modelId="{4D452186-8EE8-4C72-BF5D-58AC4C418B1C}" type="pres">
      <dgm:prSet presAssocID="{54C1C1E4-53DA-493C-9235-7B8A5DBAB1D6}" presName="level2hierChild" presStyleCnt="0"/>
      <dgm:spPr/>
    </dgm:pt>
  </dgm:ptLst>
  <dgm:cxnLst>
    <dgm:cxn modelId="{7998471B-40A1-4D39-B27E-465FC4055BAA}" type="presOf" srcId="{A890E77D-CFFE-4EBF-A4EE-5DE2C4B1F844}" destId="{F7FA633D-0EF5-4A05-B4D6-9D104C1DEF04}" srcOrd="0" destOrd="0" presId="urn:microsoft.com/office/officeart/2005/8/layout/hierarchy2"/>
    <dgm:cxn modelId="{BC745321-D901-4B51-8C12-6D50E688454B}" type="presOf" srcId="{89CF5BBA-48E5-46DF-80E7-927D3FCBEA70}" destId="{4E3C6150-286A-48F4-8D42-6FF400C6ECDF}" srcOrd="0" destOrd="0" presId="urn:microsoft.com/office/officeart/2005/8/layout/hierarchy2"/>
    <dgm:cxn modelId="{5C486D3A-0A8D-4E47-852E-CD6B1A427381}" type="presOf" srcId="{7E378495-A963-43CC-AB2E-D743F5EDDB5D}" destId="{FE5D0E96-69D6-4F25-948C-C24DEDF71D14}" srcOrd="0" destOrd="0" presId="urn:microsoft.com/office/officeart/2005/8/layout/hierarchy2"/>
    <dgm:cxn modelId="{F0AC335E-DD43-477C-B498-D526F947A45F}" srcId="{89CF5BBA-48E5-46DF-80E7-927D3FCBEA70}" destId="{C8DC8EBD-0842-4B2D-969F-AED8361DBBF6}" srcOrd="1" destOrd="0" parTransId="{22BBA230-CC6F-41C3-9D21-B96D708B0349}" sibTransId="{E9A24F2D-6AF4-4293-ABBE-194D5A914431}"/>
    <dgm:cxn modelId="{FD443D4B-87B3-46BC-BF79-B959EB5CBCC5}" type="presOf" srcId="{CAE59628-7A80-464F-9A89-91759A214A30}" destId="{FB5F70C2-4D90-489B-8669-8D630B9F83C6}" srcOrd="0" destOrd="0" presId="urn:microsoft.com/office/officeart/2005/8/layout/hierarchy2"/>
    <dgm:cxn modelId="{3D17414C-8812-44C1-9C67-DCAE91FA4815}" srcId="{C8DC8EBD-0842-4B2D-969F-AED8361DBBF6}" destId="{7E378495-A963-43CC-AB2E-D743F5EDDB5D}" srcOrd="1" destOrd="0" parTransId="{B854200D-1B35-4D99-8EDC-A7ADFAC6BF24}" sibTransId="{DE8ED442-AB6E-4682-8C1B-A671E035672A}"/>
    <dgm:cxn modelId="{D4CFF358-331E-487A-82EC-37A8FC990BBB}" type="presOf" srcId="{54C1C1E4-53DA-493C-9235-7B8A5DBAB1D6}" destId="{1DD6CE3E-4EA0-4C12-8CB5-E09A56880EBA}" srcOrd="0" destOrd="0" presId="urn:microsoft.com/office/officeart/2005/8/layout/hierarchy2"/>
    <dgm:cxn modelId="{09B37A7D-FE57-4680-B282-9B46AB8E9E8B}" srcId="{89CF5BBA-48E5-46DF-80E7-927D3FCBEA70}" destId="{54C1C1E4-53DA-493C-9235-7B8A5DBAB1D6}" srcOrd="2" destOrd="0" parTransId="{88D798B5-0B67-40E9-B0C3-86DD7FE634AF}" sibTransId="{BF25CD5B-3CA1-41EC-9849-F258B60E44A4}"/>
    <dgm:cxn modelId="{9DA5BC8B-C9E0-4D49-992A-BF0E9CA94662}" type="presOf" srcId="{C8DC8EBD-0842-4B2D-969F-AED8361DBBF6}" destId="{54BA37E6-E4BE-4CCA-BA6C-F541B28399CA}" srcOrd="0" destOrd="0" presId="urn:microsoft.com/office/officeart/2005/8/layout/hierarchy2"/>
    <dgm:cxn modelId="{8EC1748E-2E25-46F6-9418-001CF766FEAF}" srcId="{89CF5BBA-48E5-46DF-80E7-927D3FCBEA70}" destId="{A890E77D-CFFE-4EBF-A4EE-5DE2C4B1F844}" srcOrd="0" destOrd="0" parTransId="{F0A85FBF-798A-4835-A03F-EDE14E0BBF44}" sibTransId="{577B3822-824F-42BA-9E71-5C701370C934}"/>
    <dgm:cxn modelId="{F909A5B1-D3DD-4ADB-9151-A54E89F92E3C}" type="presOf" srcId="{3C4F1239-784D-4B7F-9F4A-B2BE4DA39B2E}" destId="{3F6DCA33-2C01-4E6C-8365-FDD3750189A6}" srcOrd="0" destOrd="0" presId="urn:microsoft.com/office/officeart/2005/8/layout/hierarchy2"/>
    <dgm:cxn modelId="{95A356C2-2A6B-453A-8230-1575BCD58DC0}" type="presOf" srcId="{B854200D-1B35-4D99-8EDC-A7ADFAC6BF24}" destId="{344C9B4E-8165-4D12-8696-9B9828091439}" srcOrd="1" destOrd="0" presId="urn:microsoft.com/office/officeart/2005/8/layout/hierarchy2"/>
    <dgm:cxn modelId="{99B182C7-8DE0-4509-94C8-F248D31D5CD1}" type="presOf" srcId="{CAE59628-7A80-464F-9A89-91759A214A30}" destId="{6A443104-C4F6-4B5D-90A5-0CA3B993CEBE}" srcOrd="1" destOrd="0" presId="urn:microsoft.com/office/officeart/2005/8/layout/hierarchy2"/>
    <dgm:cxn modelId="{83B6E7CF-C490-46BF-8CBE-923AA8989873}" srcId="{C8DC8EBD-0842-4B2D-969F-AED8361DBBF6}" destId="{3C4F1239-784D-4B7F-9F4A-B2BE4DA39B2E}" srcOrd="0" destOrd="0" parTransId="{CAE59628-7A80-464F-9A89-91759A214A30}" sibTransId="{C0B8D0B8-DB02-4EDC-A345-6B93AB3969D2}"/>
    <dgm:cxn modelId="{92F722FD-64B5-486C-BA94-2C0A977D20BF}" type="presOf" srcId="{B854200D-1B35-4D99-8EDC-A7ADFAC6BF24}" destId="{0EDBA8F7-A4EB-42B4-874A-A14D2CE2D709}" srcOrd="0" destOrd="0" presId="urn:microsoft.com/office/officeart/2005/8/layout/hierarchy2"/>
    <dgm:cxn modelId="{7E97B54B-C129-44EC-A67E-E8FACB6F037C}" type="presParOf" srcId="{4E3C6150-286A-48F4-8D42-6FF400C6ECDF}" destId="{79274894-E048-44BE-A470-B3E9AE742E4C}" srcOrd="0" destOrd="0" presId="urn:microsoft.com/office/officeart/2005/8/layout/hierarchy2"/>
    <dgm:cxn modelId="{2DFD04A2-93AA-455A-BD01-E78DCFACA850}" type="presParOf" srcId="{79274894-E048-44BE-A470-B3E9AE742E4C}" destId="{F7FA633D-0EF5-4A05-B4D6-9D104C1DEF04}" srcOrd="0" destOrd="0" presId="urn:microsoft.com/office/officeart/2005/8/layout/hierarchy2"/>
    <dgm:cxn modelId="{885E9021-EC56-4A64-AB61-C55B0925A04F}" type="presParOf" srcId="{79274894-E048-44BE-A470-B3E9AE742E4C}" destId="{CA17E037-19F1-40BB-AE90-B1444E273F61}" srcOrd="1" destOrd="0" presId="urn:microsoft.com/office/officeart/2005/8/layout/hierarchy2"/>
    <dgm:cxn modelId="{3D0B9700-2E13-41ED-9BAE-58696FC29B67}" type="presParOf" srcId="{4E3C6150-286A-48F4-8D42-6FF400C6ECDF}" destId="{A9980CD5-30CF-4D02-94B5-AD54FAC02011}" srcOrd="1" destOrd="0" presId="urn:microsoft.com/office/officeart/2005/8/layout/hierarchy2"/>
    <dgm:cxn modelId="{AC85C6B1-4906-470C-9EB3-8D4E24F6EAD7}" type="presParOf" srcId="{A9980CD5-30CF-4D02-94B5-AD54FAC02011}" destId="{54BA37E6-E4BE-4CCA-BA6C-F541B28399CA}" srcOrd="0" destOrd="0" presId="urn:microsoft.com/office/officeart/2005/8/layout/hierarchy2"/>
    <dgm:cxn modelId="{C1A0E764-9D6A-4C43-B09E-1F6C9CD2D668}" type="presParOf" srcId="{A9980CD5-30CF-4D02-94B5-AD54FAC02011}" destId="{C3DD9218-264B-4512-A28C-C14DA35D1888}" srcOrd="1" destOrd="0" presId="urn:microsoft.com/office/officeart/2005/8/layout/hierarchy2"/>
    <dgm:cxn modelId="{51BA6A4D-C70C-42A6-BFE8-CBA9465725B7}" type="presParOf" srcId="{C3DD9218-264B-4512-A28C-C14DA35D1888}" destId="{FB5F70C2-4D90-489B-8669-8D630B9F83C6}" srcOrd="0" destOrd="0" presId="urn:microsoft.com/office/officeart/2005/8/layout/hierarchy2"/>
    <dgm:cxn modelId="{2A45C723-8E3E-47AE-BF58-9E0B9749F29A}" type="presParOf" srcId="{FB5F70C2-4D90-489B-8669-8D630B9F83C6}" destId="{6A443104-C4F6-4B5D-90A5-0CA3B993CEBE}" srcOrd="0" destOrd="0" presId="urn:microsoft.com/office/officeart/2005/8/layout/hierarchy2"/>
    <dgm:cxn modelId="{68F9C528-5ED7-4B7D-AAFF-9379960E9033}" type="presParOf" srcId="{C3DD9218-264B-4512-A28C-C14DA35D1888}" destId="{8D0039AE-16CE-4340-A001-91C25C33431D}" srcOrd="1" destOrd="0" presId="urn:microsoft.com/office/officeart/2005/8/layout/hierarchy2"/>
    <dgm:cxn modelId="{FF728FF3-0372-4B5D-ABAF-2CF677AD9ACB}" type="presParOf" srcId="{8D0039AE-16CE-4340-A001-91C25C33431D}" destId="{3F6DCA33-2C01-4E6C-8365-FDD3750189A6}" srcOrd="0" destOrd="0" presId="urn:microsoft.com/office/officeart/2005/8/layout/hierarchy2"/>
    <dgm:cxn modelId="{2544FDE2-F65A-4D1D-BC1F-B3717EEE11B3}" type="presParOf" srcId="{8D0039AE-16CE-4340-A001-91C25C33431D}" destId="{F366158A-1D31-4E7E-9E63-CAAA307E7D21}" srcOrd="1" destOrd="0" presId="urn:microsoft.com/office/officeart/2005/8/layout/hierarchy2"/>
    <dgm:cxn modelId="{18E50F5F-6514-4842-B067-EDC9FFEAA5FB}" type="presParOf" srcId="{C3DD9218-264B-4512-A28C-C14DA35D1888}" destId="{0EDBA8F7-A4EB-42B4-874A-A14D2CE2D709}" srcOrd="2" destOrd="0" presId="urn:microsoft.com/office/officeart/2005/8/layout/hierarchy2"/>
    <dgm:cxn modelId="{B1BFC126-B4EB-43CB-A806-D709155181C1}" type="presParOf" srcId="{0EDBA8F7-A4EB-42B4-874A-A14D2CE2D709}" destId="{344C9B4E-8165-4D12-8696-9B9828091439}" srcOrd="0" destOrd="0" presId="urn:microsoft.com/office/officeart/2005/8/layout/hierarchy2"/>
    <dgm:cxn modelId="{B343B6AE-2267-44ED-8AE0-77C135C4C34E}" type="presParOf" srcId="{C3DD9218-264B-4512-A28C-C14DA35D1888}" destId="{0472BD5E-710A-4FC0-B2E0-ADAD033AB6E5}" srcOrd="3" destOrd="0" presId="urn:microsoft.com/office/officeart/2005/8/layout/hierarchy2"/>
    <dgm:cxn modelId="{23F55817-E28C-4DF1-BBD7-1FA08715A622}" type="presParOf" srcId="{0472BD5E-710A-4FC0-B2E0-ADAD033AB6E5}" destId="{FE5D0E96-69D6-4F25-948C-C24DEDF71D14}" srcOrd="0" destOrd="0" presId="urn:microsoft.com/office/officeart/2005/8/layout/hierarchy2"/>
    <dgm:cxn modelId="{35A0FE64-192F-46DB-A87F-5E5C2361A295}" type="presParOf" srcId="{0472BD5E-710A-4FC0-B2E0-ADAD033AB6E5}" destId="{148CC865-6340-4DDD-85CC-44715E143F6A}" srcOrd="1" destOrd="0" presId="urn:microsoft.com/office/officeart/2005/8/layout/hierarchy2"/>
    <dgm:cxn modelId="{6E25155E-8839-49FA-A846-A379A6D36715}" type="presParOf" srcId="{4E3C6150-286A-48F4-8D42-6FF400C6ECDF}" destId="{8495AEEE-AF46-4250-9A42-92DFA11905E4}" srcOrd="2" destOrd="0" presId="urn:microsoft.com/office/officeart/2005/8/layout/hierarchy2"/>
    <dgm:cxn modelId="{296BA102-A171-4298-89D0-A300DE8273FA}" type="presParOf" srcId="{8495AEEE-AF46-4250-9A42-92DFA11905E4}" destId="{1DD6CE3E-4EA0-4C12-8CB5-E09A56880EBA}" srcOrd="0" destOrd="0" presId="urn:microsoft.com/office/officeart/2005/8/layout/hierarchy2"/>
    <dgm:cxn modelId="{E76A7664-A059-44E9-8BC4-7120702023F7}" type="presParOf" srcId="{8495AEEE-AF46-4250-9A42-92DFA11905E4}" destId="{4D452186-8EE8-4C72-BF5D-58AC4C418B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A633D-0EF5-4A05-B4D6-9D104C1DEF04}">
      <dsp:nvSpPr>
        <dsp:cNvPr id="0" name=""/>
        <dsp:cNvSpPr/>
      </dsp:nvSpPr>
      <dsp:spPr>
        <a:xfrm>
          <a:off x="2278376" y="1848"/>
          <a:ext cx="2292353" cy="1146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Cilj je napraviti predviđanje za svaki jedinstveni ID u testnom skupu podataka</a:t>
          </a:r>
          <a:endParaRPr lang="en-US" sz="1400" kern="1200" dirty="0"/>
        </a:p>
      </dsp:txBody>
      <dsp:txXfrm>
        <a:off x="2311946" y="35418"/>
        <a:ext cx="2225213" cy="1079036"/>
      </dsp:txXfrm>
    </dsp:sp>
    <dsp:sp modelId="{54BA37E6-E4BE-4CCA-BA6C-F541B28399CA}">
      <dsp:nvSpPr>
        <dsp:cNvPr id="0" name=""/>
        <dsp:cNvSpPr/>
      </dsp:nvSpPr>
      <dsp:spPr>
        <a:xfrm>
          <a:off x="2278376" y="1319951"/>
          <a:ext cx="2292353" cy="1146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Nameću se hipoteze u kojima pretpostavljamo značajnost pojedinih atributa za model</a:t>
          </a:r>
          <a:endParaRPr lang="en-US" sz="1400" kern="1200" dirty="0"/>
        </a:p>
      </dsp:txBody>
      <dsp:txXfrm>
        <a:off x="2311946" y="1353521"/>
        <a:ext cx="2225213" cy="1079036"/>
      </dsp:txXfrm>
    </dsp:sp>
    <dsp:sp modelId="{FB5F70C2-4D90-489B-8669-8D630B9F83C6}">
      <dsp:nvSpPr>
        <dsp:cNvPr id="0" name=""/>
        <dsp:cNvSpPr/>
      </dsp:nvSpPr>
      <dsp:spPr>
        <a:xfrm rot="19457599">
          <a:off x="4464591" y="1536268"/>
          <a:ext cx="11292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9216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969" y="1535283"/>
        <a:ext cx="56460" cy="56460"/>
      </dsp:txXfrm>
    </dsp:sp>
    <dsp:sp modelId="{3F6DCA33-2C01-4E6C-8365-FDD3750189A6}">
      <dsp:nvSpPr>
        <dsp:cNvPr id="0" name=""/>
        <dsp:cNvSpPr/>
      </dsp:nvSpPr>
      <dsp:spPr>
        <a:xfrm>
          <a:off x="5487670" y="660900"/>
          <a:ext cx="2292353" cy="1146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atribut ‘date’ je značajan zbog pretpostavke o povećanju kupovine u vrijeme blagdana</a:t>
          </a:r>
          <a:endParaRPr lang="en-US" sz="1400" kern="1200" dirty="0"/>
        </a:p>
      </dsp:txBody>
      <dsp:txXfrm>
        <a:off x="5521240" y="694470"/>
        <a:ext cx="2225213" cy="1079036"/>
      </dsp:txXfrm>
    </dsp:sp>
    <dsp:sp modelId="{0EDBA8F7-A4EB-42B4-874A-A14D2CE2D709}">
      <dsp:nvSpPr>
        <dsp:cNvPr id="0" name=""/>
        <dsp:cNvSpPr/>
      </dsp:nvSpPr>
      <dsp:spPr>
        <a:xfrm rot="2142401">
          <a:off x="4464591" y="2195319"/>
          <a:ext cx="11292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29216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0969" y="2194335"/>
        <a:ext cx="56460" cy="56460"/>
      </dsp:txXfrm>
    </dsp:sp>
    <dsp:sp modelId="{FE5D0E96-69D6-4F25-948C-C24DEDF71D14}">
      <dsp:nvSpPr>
        <dsp:cNvPr id="0" name=""/>
        <dsp:cNvSpPr/>
      </dsp:nvSpPr>
      <dsp:spPr>
        <a:xfrm>
          <a:off x="5487670" y="1979003"/>
          <a:ext cx="2292353" cy="1146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atribut ‘geoNetwork’ je značajan zbog pretpostavke da najveći prihod dolazi od korisnika iz Sjeverne Amerike, gdje je i sjedište trgovine</a:t>
          </a:r>
          <a:endParaRPr lang="en-US" sz="1400" kern="1200" dirty="0"/>
        </a:p>
      </dsp:txBody>
      <dsp:txXfrm>
        <a:off x="5521240" y="2012573"/>
        <a:ext cx="2225213" cy="1079036"/>
      </dsp:txXfrm>
    </dsp:sp>
    <dsp:sp modelId="{1DD6CE3E-4EA0-4C12-8CB5-E09A56880EBA}">
      <dsp:nvSpPr>
        <dsp:cNvPr id="0" name=""/>
        <dsp:cNvSpPr/>
      </dsp:nvSpPr>
      <dsp:spPr>
        <a:xfrm>
          <a:off x="2278376" y="2638054"/>
          <a:ext cx="2292353" cy="1146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dirty="0"/>
            <a:t>Općenita hipoteza: 20% korisnika čini 80% prihoda tvrtke</a:t>
          </a:r>
          <a:endParaRPr lang="en-US" sz="1400" kern="1200" dirty="0"/>
        </a:p>
      </dsp:txBody>
      <dsp:txXfrm>
        <a:off x="2311946" y="2671624"/>
        <a:ext cx="2225213" cy="107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E46FB9-393E-47EC-86F3-0A7BD909E1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0F2A44-0ED7-4BD3-BA73-B67381B725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7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6E0FFF-2887-4C4D-BE15-F4BCD0FC7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7400" b="1"/>
              <a:t>Google Anal</a:t>
            </a:r>
            <a:r>
              <a:rPr lang="hr-HR" sz="7400" b="1"/>
              <a:t>ytics Customer Revenue Prediction</a:t>
            </a:r>
            <a:endParaRPr lang="en-US" sz="7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2C908-E9C2-4F38-B5C0-62E633E86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hr-HR" dirty="0"/>
              <a:t>Ivan Kapec, Iva Mavrek, Helena Tušek, Petra Zelić</a:t>
            </a:r>
            <a:endParaRPr lang="en-US" dirty="0"/>
          </a:p>
        </p:txBody>
      </p:sp>
      <p:pic>
        <p:nvPicPr>
          <p:cNvPr id="20" name="Graphic 6" descr="Upward trend">
            <a:extLst>
              <a:ext uri="{FF2B5EF4-FFF2-40B4-BE49-F238E27FC236}">
                <a16:creationId xmlns:a16="http://schemas.microsoft.com/office/drawing/2014/main" id="{A21D3003-032B-4D5C-BBD1-327827FC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5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682E5DF8-A583-4A47-AF28-8BCF03EF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B62CC-837C-407F-A509-2BD2FEFB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>
                <a:solidFill>
                  <a:schemeClr val="tx1"/>
                </a:solidFill>
              </a:rPr>
              <a:t>Opis problema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5212C-5D12-4298-A1ED-5E6DC232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 želimo napraviti model koji može precizno predvidjeti buduće vrijednosti prihoda u Google Merchandise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 završeno Kaggle natjecanje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 koristimo dva skupa podataka: od 1. kolovoza 2016. godine do 30. travnja 2018. godine i od 1. svibnja 2018. godine do 15. listopada 2018. godine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 podaci su organizirani u 13 atributa (stupaca), od kojih 4 sadrže dodatne podstupce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</a:rPr>
              <a:t> jedan redak tablice predstavlja jedan posjet trgovini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1E0-CEB0-4942-A847-C5F4EC5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r-HR" dirty="0"/>
              <a:t>Cilj i hipoteze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DA956-7A03-4DA4-B4EC-501C1101D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94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1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093E-679D-4F07-86CC-11A01F83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Materijali, metodologija i plan istraživanja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E84C-19B5-49D0-845B-A9904237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klasifikacija train skupa podataka na kupce koji se vraćaju u Google trgovinu i one koji se ne vraćaju i nakon toga regresija za predviđanje iznosa transakcija za kupce koji su se vratili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česta je greška u dijeljenju skupa podataka i korištenju samo linearne regresije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koristit ćemo jezike Python i/ili R u Jupyter notebook-u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preciznost dobivenog modela bit će mjerilo uspješnosti, a ona će se mjeriti pomoću root means square error (RMSE)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Google Analytics Customer Revenue Prediction</vt:lpstr>
      <vt:lpstr>Opis problema</vt:lpstr>
      <vt:lpstr>Cilj i hipoteze</vt:lpstr>
      <vt:lpstr>Materijali, metodologija i plan istraživanja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Petra Zelić</dc:creator>
  <cp:lastModifiedBy>Petra Zelić</cp:lastModifiedBy>
  <cp:revision>3</cp:revision>
  <dcterms:created xsi:type="dcterms:W3CDTF">2020-04-20T20:21:45Z</dcterms:created>
  <dcterms:modified xsi:type="dcterms:W3CDTF">2020-04-21T19:42:47Z</dcterms:modified>
</cp:coreProperties>
</file>