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6"/>
  </p:sldMasterIdLst>
  <p:notesMasterIdLst>
    <p:notesMasterId r:id="rId17"/>
  </p:notesMasterIdLst>
  <p:sldIdLst>
    <p:sldId id="301" r:id="rId7"/>
    <p:sldId id="271" r:id="rId8"/>
    <p:sldId id="302" r:id="rId9"/>
    <p:sldId id="272" r:id="rId10"/>
    <p:sldId id="297" r:id="rId11"/>
    <p:sldId id="274" r:id="rId12"/>
    <p:sldId id="275" r:id="rId13"/>
    <p:sldId id="299" r:id="rId14"/>
    <p:sldId id="283" r:id="rId15"/>
    <p:sldId id="289" r:id="rId16"/>
  </p:sldIdLst>
  <p:sldSz cx="9144000" cy="6858000" type="screen4x3"/>
  <p:notesSz cx="7010400" cy="92964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73" autoAdjust="0"/>
    <p:restoredTop sz="49344" autoAdjust="0"/>
  </p:normalViewPr>
  <p:slideViewPr>
    <p:cSldViewPr>
      <p:cViewPr>
        <p:scale>
          <a:sx n="100" d="100"/>
          <a:sy n="100" d="100"/>
        </p:scale>
        <p:origin x="-1758" y="11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font" Target="fonts/font2.fntdata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 alt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 altLang="en-US" dirty="0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 altLang="en-US" dirty="0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F97820B9-D5B9-4B9A-B3AE-285FB358A4C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39174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1.)</a:t>
            </a:r>
            <a:r>
              <a:rPr lang="en-PH" baseline="0" dirty="0" smtClean="0"/>
              <a:t> In requirement slides will discuss about</a:t>
            </a:r>
          </a:p>
          <a:p>
            <a:r>
              <a:rPr lang="en-PH" baseline="0" dirty="0" smtClean="0"/>
              <a:t>            - one way of doing requirement capture is by using UML</a:t>
            </a:r>
          </a:p>
          <a:p>
            <a:r>
              <a:rPr lang="en-PH" baseline="0" dirty="0" smtClean="0"/>
              <a:t>            - using UML to analyze use cases</a:t>
            </a:r>
          </a:p>
          <a:p>
            <a:r>
              <a:rPr lang="en-PH" baseline="0" dirty="0" smtClean="0"/>
              <a:t>            - I will show you an actual UML models</a:t>
            </a:r>
          </a:p>
          <a:p>
            <a:r>
              <a:rPr lang="en-PH" baseline="0" dirty="0" smtClean="0"/>
              <a:t>            - basically, will talk about what are the things I did before I start thinking about What Software modules I need and What Software Framework is best fit for the job.</a:t>
            </a:r>
          </a:p>
          <a:p>
            <a:r>
              <a:rPr lang="en-PH" baseline="0" dirty="0" smtClean="0"/>
              <a:t>2.) In Hardware will talk about its high level diagram.</a:t>
            </a:r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2923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2923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1.) This slide is not the best as it has many information in it but we</a:t>
            </a:r>
            <a:r>
              <a:rPr lang="en-PH" baseline="0" dirty="0" smtClean="0"/>
              <a:t> will take it slow to capture what we need here.</a:t>
            </a:r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786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1.)</a:t>
            </a:r>
            <a:r>
              <a:rPr lang="en-PH" baseline="0" dirty="0" smtClean="0"/>
              <a:t> After requirement capture I normally write down some key points where I can based my design.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0333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1.)</a:t>
            </a:r>
            <a:r>
              <a:rPr lang="en-PH" baseline="0" dirty="0" smtClean="0"/>
              <a:t> 16bit MCU</a:t>
            </a:r>
          </a:p>
          <a:p>
            <a:r>
              <a:rPr lang="en-PH" baseline="0" dirty="0" smtClean="0"/>
              <a:t>2.) GPIO to control LED</a:t>
            </a:r>
          </a:p>
          <a:p>
            <a:r>
              <a:rPr lang="en-PH" baseline="0" dirty="0" smtClean="0"/>
              <a:t>3.) Parallel Master Port is used to control the LCD display</a:t>
            </a:r>
          </a:p>
          <a:p>
            <a:r>
              <a:rPr lang="en-PH" baseline="0" dirty="0" smtClean="0"/>
              <a:t>4.) UART to receive commands and show text into serial console.</a:t>
            </a:r>
          </a:p>
          <a:p>
            <a:r>
              <a:rPr lang="en-PH" baseline="0" dirty="0" smtClean="0"/>
              <a:t>5.) iEEPROM, this is an Emulated EEPROM</a:t>
            </a:r>
          </a:p>
          <a:p>
            <a:r>
              <a:rPr lang="en-PH" baseline="0" dirty="0" smtClean="0"/>
              <a:t>6.) SPI to write and read with an external EEPROM.</a:t>
            </a:r>
          </a:p>
          <a:p>
            <a:r>
              <a:rPr lang="en-PH" dirty="0" smtClean="0"/>
              <a:t>7.) ADC to monitor ambient temperature.</a:t>
            </a:r>
          </a:p>
          <a:p>
            <a:r>
              <a:rPr lang="en-PH" dirty="0" smtClean="0"/>
              <a:t>8.) 1 Timer is used as the application tick. But not used in clock and calendar.</a:t>
            </a:r>
          </a:p>
          <a:p>
            <a:r>
              <a:rPr lang="en-PH" dirty="0" smtClean="0"/>
              <a:t>9.) RTCC for calendar,</a:t>
            </a:r>
            <a:r>
              <a:rPr lang="en-PH" baseline="0" dirty="0" smtClean="0"/>
              <a:t> </a:t>
            </a:r>
            <a:r>
              <a:rPr lang="en-PH" dirty="0" smtClean="0"/>
              <a:t>binary clock and Alarm</a:t>
            </a:r>
          </a:p>
          <a:p>
            <a:r>
              <a:rPr lang="en-PH" dirty="0" smtClean="0"/>
              <a:t>10.) INT0</a:t>
            </a:r>
            <a:r>
              <a:rPr lang="en-PH" baseline="0" dirty="0" smtClean="0"/>
              <a:t>  to detect button events.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6000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1.) From left to right</a:t>
            </a:r>
          </a:p>
          <a:p>
            <a:r>
              <a:rPr lang="en-PH" dirty="0" smtClean="0"/>
              <a:t>2.)</a:t>
            </a:r>
            <a:r>
              <a:rPr lang="en-PH" baseline="0" dirty="0" smtClean="0"/>
              <a:t> Event are 2 types:</a:t>
            </a:r>
          </a:p>
          <a:p>
            <a:r>
              <a:rPr lang="en-PH" baseline="0" dirty="0" smtClean="0"/>
              <a:t>      - external events like button press, console commands.</a:t>
            </a:r>
          </a:p>
          <a:p>
            <a:r>
              <a:rPr lang="en-PH" baseline="0" dirty="0" smtClean="0"/>
              <a:t>      - all external events are from ISR.</a:t>
            </a:r>
          </a:p>
          <a:p>
            <a:r>
              <a:rPr lang="en-PH" b="1" baseline="0" dirty="0" smtClean="0"/>
              <a:t>      - </a:t>
            </a:r>
            <a:r>
              <a:rPr lang="en-PH" b="0" baseline="0" dirty="0" smtClean="0"/>
              <a:t>internal events are for example Alarm and Internal Errors like while accessing eeprom, etc..</a:t>
            </a:r>
          </a:p>
          <a:p>
            <a:r>
              <a:rPr lang="en-PH" b="0" baseline="0" dirty="0" smtClean="0"/>
              <a:t>3.) All events are queued to make sure that nothing is missed.</a:t>
            </a:r>
          </a:p>
          <a:p>
            <a:r>
              <a:rPr lang="en-PH" b="0" baseline="0" dirty="0" smtClean="0"/>
              <a:t>         - first in first out</a:t>
            </a:r>
          </a:p>
          <a:p>
            <a:r>
              <a:rPr lang="en-PH" b="0" baseline="0" dirty="0" smtClean="0"/>
              <a:t>4.) the state machine is running in infinite loop always checking if there is an item in the </a:t>
            </a:r>
            <a:r>
              <a:rPr lang="en-PH" b="0" baseline="0" dirty="0" err="1" smtClean="0"/>
              <a:t>fifo</a:t>
            </a:r>
            <a:r>
              <a:rPr lang="en-PH" b="0" baseline="0" dirty="0" smtClean="0"/>
              <a:t>.</a:t>
            </a:r>
          </a:p>
          <a:p>
            <a:r>
              <a:rPr lang="en-PH" b="0" baseline="0" dirty="0" smtClean="0"/>
              <a:t>	- when the state machine detects an item in the queue it will query the LUT to determine which event handler to execute.</a:t>
            </a:r>
          </a:p>
          <a:p>
            <a:r>
              <a:rPr lang="en-PH" b="0" baseline="0" dirty="0" smtClean="0"/>
              <a:t>5.) the look up table will decide which handler to execute based on the FSM State and the Event.</a:t>
            </a:r>
          </a:p>
          <a:p>
            <a:r>
              <a:rPr lang="en-PH" b="0" baseline="0" dirty="0" smtClean="0"/>
              <a:t>6.) sys_info</a:t>
            </a:r>
          </a:p>
          <a:p>
            <a:r>
              <a:rPr lang="en-PH" b="0" baseline="0" dirty="0" smtClean="0"/>
              <a:t>         - is a shared data structure containing:</a:t>
            </a:r>
          </a:p>
          <a:p>
            <a:r>
              <a:rPr lang="en-PH" b="0" baseline="0" dirty="0" smtClean="0"/>
              <a:t>                   - time</a:t>
            </a:r>
          </a:p>
          <a:p>
            <a:r>
              <a:rPr lang="en-PH" b="0" baseline="0" dirty="0" smtClean="0"/>
              <a:t>                   - date</a:t>
            </a:r>
          </a:p>
          <a:p>
            <a:r>
              <a:rPr lang="en-PH" b="0" baseline="0" dirty="0" smtClean="0"/>
              <a:t>                   - temperature</a:t>
            </a:r>
          </a:p>
          <a:p>
            <a:r>
              <a:rPr lang="en-PH" b="0" baseline="0" dirty="0" smtClean="0"/>
              <a:t>7.) the tick is a timer ISR running in background that keeps on updating LCD and LED based on sys_info </a:t>
            </a:r>
          </a:p>
          <a:p>
            <a:r>
              <a:rPr lang="en-PH" b="0" baseline="0" dirty="0" smtClean="0"/>
              <a:t>                         </a:t>
            </a:r>
            <a:endParaRPr lang="en-P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5024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2C98-DB40-4C2A-AE5D-B64E425C0FEB}" type="datetimeFigureOut">
              <a:rPr lang="en-PH" smtClean="0"/>
              <a:t>2/19/2016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E3F6-9188-4C5E-9BB2-641C8F8FBA4F}" type="slidenum">
              <a:rPr lang="en-PH" smtClean="0"/>
              <a:t>‹#›</a:t>
            </a:fld>
            <a:endParaRPr lang="en-PH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8" name="Picture 8" descr="MICV4C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838200"/>
            <a:ext cx="35052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89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2C98-DB40-4C2A-AE5D-B64E425C0FEB}" type="datetimeFigureOut">
              <a:rPr lang="en-PH" smtClean="0"/>
              <a:t>2/19/2016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E3F6-9188-4C5E-9BB2-641C8F8FBA4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859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2C98-DB40-4C2A-AE5D-B64E425C0FEB}" type="datetimeFigureOut">
              <a:rPr lang="en-PH" smtClean="0"/>
              <a:t>2/19/2016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E3F6-9188-4C5E-9BB2-641C8F8FBA4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8747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2C98-DB40-4C2A-AE5D-B64E425C0FEB}" type="datetimeFigureOut">
              <a:rPr lang="en-PH" smtClean="0"/>
              <a:t>2/19/2016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E3F6-9188-4C5E-9BB2-641C8F8FBA4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3064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2C98-DB40-4C2A-AE5D-B64E425C0FEB}" type="datetimeFigureOut">
              <a:rPr lang="en-PH" smtClean="0"/>
              <a:t>2/19/2016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E3F6-9188-4C5E-9BB2-641C8F8FBA4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61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2C98-DB40-4C2A-AE5D-B64E425C0FEB}" type="datetimeFigureOut">
              <a:rPr lang="en-PH" smtClean="0"/>
              <a:t>2/19/2016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E3F6-9188-4C5E-9BB2-641C8F8FBA4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459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2C98-DB40-4C2A-AE5D-B64E425C0FEB}" type="datetimeFigureOut">
              <a:rPr lang="en-PH" smtClean="0"/>
              <a:t>2/19/2016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E3F6-9188-4C5E-9BB2-641C8F8FBA4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162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2C98-DB40-4C2A-AE5D-B64E425C0FEB}" type="datetimeFigureOut">
              <a:rPr lang="en-PH" smtClean="0"/>
              <a:t>2/19/2016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E3F6-9188-4C5E-9BB2-641C8F8FBA4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804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2C98-DB40-4C2A-AE5D-B64E425C0FEB}" type="datetimeFigureOut">
              <a:rPr lang="en-PH" smtClean="0"/>
              <a:t>2/19/2016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E3F6-9188-4C5E-9BB2-641C8F8FBA4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35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2C98-DB40-4C2A-AE5D-B64E425C0FEB}" type="datetimeFigureOut">
              <a:rPr lang="en-PH" smtClean="0"/>
              <a:t>2/19/2016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E3F6-9188-4C5E-9BB2-641C8F8FBA4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289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2C98-DB40-4C2A-AE5D-B64E425C0FEB}" type="datetimeFigureOut">
              <a:rPr lang="en-PH" smtClean="0"/>
              <a:t>2/19/2016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E3F6-9188-4C5E-9BB2-641C8F8FBA4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572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62C98-DB40-4C2A-AE5D-B64E425C0FEB}" type="datetimeFigureOut">
              <a:rPr lang="en-PH" smtClean="0"/>
              <a:t>2/19/2016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DE3F6-9188-4C5E-9BB2-641C8F8FBA4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021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chip.com/wwwproducts/en/PIC24FJ128GA01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icrochip.com/mymicrochip/filehandler.aspx?ddocname=en574967" TargetMode="External"/><Relationship Id="rId4" Type="http://schemas.openxmlformats.org/officeDocument/2006/relationships/hyperlink" Target="http://www.microchip.com/mplab/compiler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      “Calendar w/ Temperature &amp; Binary Clock“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 By: </a:t>
            </a:r>
            <a:r>
              <a:rPr lang="en-US" altLang="en-US" dirty="0" err="1" smtClean="0"/>
              <a:t>Doding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8973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End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 smtClean="0"/>
              <a:t>   </a:t>
            </a:r>
          </a:p>
          <a:p>
            <a:endParaRPr lang="en-PH" dirty="0"/>
          </a:p>
          <a:p>
            <a:endParaRPr lang="en-PH" dirty="0" smtClean="0"/>
          </a:p>
          <a:p>
            <a:pPr marL="0" indent="0" algn="ctr">
              <a:buNone/>
            </a:pPr>
            <a:r>
              <a:rPr lang="en-PH" dirty="0" smtClean="0"/>
              <a:t>Thank You!!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606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105400"/>
          </a:xfrm>
        </p:spPr>
        <p:txBody>
          <a:bodyPr/>
          <a:lstStyle/>
          <a:p>
            <a:pPr algn="ctr"/>
            <a:endParaRPr lang="en-US" sz="12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Requirements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Requirement Key Points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Hardware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Software</a:t>
            </a:r>
          </a:p>
          <a:p>
            <a:pPr marL="1371600" lvl="2" indent="-514350">
              <a:buFont typeface="Wingdings" pitchFamily="2" charset="2"/>
              <a:buChar char="v"/>
            </a:pPr>
            <a:r>
              <a:rPr lang="en-US" sz="1200" dirty="0" smtClean="0"/>
              <a:t>Software modules</a:t>
            </a:r>
          </a:p>
          <a:p>
            <a:pPr marL="1371600" lvl="2" indent="-514350">
              <a:buFont typeface="Wingdings" pitchFamily="2" charset="2"/>
              <a:buChar char="v"/>
            </a:pPr>
            <a:r>
              <a:rPr lang="en-US" sz="1200" dirty="0"/>
              <a:t>Software Framework</a:t>
            </a:r>
          </a:p>
          <a:p>
            <a:pPr marL="1828800" lvl="3" indent="-514350">
              <a:buFont typeface="Wingdings" pitchFamily="2" charset="2"/>
              <a:buChar char="q"/>
            </a:pPr>
            <a:r>
              <a:rPr lang="en-US" sz="1200" dirty="0" smtClean="0"/>
              <a:t>State Machine (FSM) </a:t>
            </a:r>
          </a:p>
          <a:p>
            <a:pPr marL="1371600" lvl="2" indent="-514350">
              <a:buFont typeface="Wingdings" pitchFamily="2" charset="2"/>
              <a:buChar char="v"/>
            </a:pPr>
            <a:r>
              <a:rPr lang="en-US" sz="1200" dirty="0" smtClean="0"/>
              <a:t>Event Handling</a:t>
            </a:r>
          </a:p>
          <a:p>
            <a:pPr marL="1371600" lvl="2" indent="-514350">
              <a:buFont typeface="Wingdings" pitchFamily="2" charset="2"/>
              <a:buChar char="v"/>
            </a:pPr>
            <a:r>
              <a:rPr lang="en-US" sz="1200" dirty="0" smtClean="0"/>
              <a:t>Serial Console Event Handling</a:t>
            </a:r>
          </a:p>
          <a:p>
            <a:pPr marL="1828800" lvl="3" indent="-514350">
              <a:buFont typeface="Wingdings" pitchFamily="2" charset="2"/>
              <a:buChar char="q"/>
            </a:pPr>
            <a:r>
              <a:rPr lang="en-US" sz="1200" dirty="0" smtClean="0"/>
              <a:t>Command Set</a:t>
            </a:r>
          </a:p>
          <a:p>
            <a:pPr marL="1828800" lvl="3" indent="-514350">
              <a:buFont typeface="Wingdings" pitchFamily="2" charset="2"/>
              <a:buChar char="q"/>
            </a:pPr>
            <a:r>
              <a:rPr lang="en-US" sz="1200" dirty="0" smtClean="0"/>
              <a:t>Command Parsing</a:t>
            </a:r>
          </a:p>
          <a:p>
            <a:pPr marL="1828800" lvl="3" indent="-514350">
              <a:buFont typeface="Wingdings" pitchFamily="2" charset="2"/>
              <a:buChar char="q"/>
            </a:pPr>
            <a:r>
              <a:rPr lang="en-US" sz="1200" dirty="0" smtClean="0"/>
              <a:t>UART Buffering</a:t>
            </a:r>
          </a:p>
          <a:p>
            <a:pPr marL="1371600" lvl="2" indent="-514350">
              <a:buFont typeface="Wingdings" pitchFamily="2" charset="2"/>
              <a:buChar char="v"/>
            </a:pPr>
            <a:r>
              <a:rPr lang="en-US" sz="1200" dirty="0" smtClean="0"/>
              <a:t>Storage Module</a:t>
            </a:r>
          </a:p>
          <a:p>
            <a:pPr marL="1828800" lvl="3" indent="-514350">
              <a:buFont typeface="Wingdings" pitchFamily="2" charset="2"/>
              <a:buChar char="q"/>
            </a:pPr>
            <a:r>
              <a:rPr lang="en-US" sz="1200" dirty="0" smtClean="0"/>
              <a:t>One way of storing information in physical memories.</a:t>
            </a:r>
          </a:p>
          <a:p>
            <a:pPr marL="1371600" lvl="2" indent="-514350">
              <a:buFont typeface="Wingdings" pitchFamily="2" charset="2"/>
              <a:buChar char="v"/>
            </a:pPr>
            <a:r>
              <a:rPr lang="en-US" sz="1200" dirty="0" smtClean="0"/>
              <a:t>Application Tick </a:t>
            </a:r>
          </a:p>
          <a:p>
            <a:pPr marL="1371600" lvl="2" indent="-514350">
              <a:buFont typeface="Wingdings" pitchFamily="2" charset="2"/>
              <a:buChar char="v"/>
            </a:pPr>
            <a:r>
              <a:rPr lang="en-US" sz="1200" dirty="0" smtClean="0"/>
              <a:t>Temperature Sensing</a:t>
            </a:r>
          </a:p>
          <a:p>
            <a:pPr marL="1371600" lvl="2" indent="-514350">
              <a:buFont typeface="Wingdings" pitchFamily="2" charset="2"/>
              <a:buChar char="v"/>
            </a:pPr>
            <a:r>
              <a:rPr lang="en-US" sz="1200" dirty="0" smtClean="0"/>
              <a:t>Display Manager</a:t>
            </a:r>
          </a:p>
          <a:p>
            <a:pPr marL="1371600" lvl="2" indent="-514350">
              <a:buFont typeface="Wingdings" pitchFamily="2" charset="2"/>
              <a:buChar char="v"/>
            </a:pPr>
            <a:r>
              <a:rPr lang="en-US" sz="1200" dirty="0" smtClean="0"/>
              <a:t>Calendar and Clock Module</a:t>
            </a:r>
          </a:p>
          <a:p>
            <a:pPr marL="1371600" lvl="2" indent="-514350">
              <a:buFont typeface="Wingdings" pitchFamily="2" charset="2"/>
              <a:buChar char="v"/>
            </a:pPr>
            <a:r>
              <a:rPr lang="en-US" sz="1200" dirty="0" smtClean="0"/>
              <a:t>Button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System Priorities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Software – All Together</a:t>
            </a:r>
          </a:p>
          <a:p>
            <a:pPr marL="1371600" lvl="2" indent="-514350"/>
            <a:endParaRPr lang="en-US" sz="1200" dirty="0" smtClean="0"/>
          </a:p>
          <a:p>
            <a:pPr marL="1371600" lvl="2" indent="-514350"/>
            <a:endParaRPr lang="en-US" sz="1200" dirty="0" smtClean="0"/>
          </a:p>
          <a:p>
            <a:pPr marL="1371600" lvl="2" indent="-514350"/>
            <a:endParaRPr lang="en-US" sz="1200" dirty="0" smtClean="0"/>
          </a:p>
          <a:p>
            <a:pPr marL="971550" lvl="1" indent="-514350">
              <a:buFont typeface="+mj-lt"/>
              <a:buAutoNum type="arabicPeriod"/>
            </a:pPr>
            <a:endParaRPr lang="en-US" sz="1200" dirty="0" smtClean="0"/>
          </a:p>
          <a:p>
            <a:pPr marL="971550" lvl="1" indent="-514350">
              <a:buFont typeface="+mj-lt"/>
              <a:buAutoNum type="arabicPeriod"/>
            </a:pPr>
            <a:endParaRPr lang="en-US" sz="1200" dirty="0" smtClean="0"/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0468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105400"/>
          </a:xfrm>
        </p:spPr>
        <p:txBody>
          <a:bodyPr/>
          <a:lstStyle/>
          <a:p>
            <a:pPr algn="ctr"/>
            <a:endParaRPr lang="en-US" sz="12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PH" sz="1200" dirty="0" smtClean="0"/>
              <a:t>PIC24FJ128GA010 </a:t>
            </a:r>
            <a:r>
              <a:rPr lang="en-PH" sz="1200" dirty="0" smtClean="0"/>
              <a:t>MCU PIM</a:t>
            </a:r>
            <a:endParaRPr lang="en-PH" sz="1200" dirty="0" smtClean="0"/>
          </a:p>
          <a:p>
            <a:pPr marL="1371600" lvl="2" indent="-514350">
              <a:buFont typeface="Wingdings" panose="05000000000000000000" pitchFamily="2" charset="2"/>
              <a:buChar char="Ø"/>
            </a:pPr>
            <a:r>
              <a:rPr lang="en-PH" sz="800" dirty="0">
                <a:hlinkClick r:id="rId3"/>
              </a:rPr>
              <a:t>http://</a:t>
            </a:r>
            <a:r>
              <a:rPr lang="en-PH" sz="800" dirty="0" smtClean="0">
                <a:hlinkClick r:id="rId3"/>
              </a:rPr>
              <a:t>www.microchip.com/wwwproducts/en/PIC24FJ128GA010</a:t>
            </a:r>
            <a:endParaRPr lang="en-PH" sz="800" dirty="0" smtClean="0"/>
          </a:p>
          <a:p>
            <a:pPr marL="1371600" lvl="2" indent="-514350">
              <a:buFont typeface="Wingdings" panose="05000000000000000000" pitchFamily="2" charset="2"/>
              <a:buChar char="Ø"/>
            </a:pPr>
            <a:endParaRPr lang="en-PH" sz="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PH" sz="1200" dirty="0" smtClean="0"/>
              <a:t>XC16 Compiler</a:t>
            </a:r>
          </a:p>
          <a:p>
            <a:pPr marL="1371600" lvl="2" indent="-514350">
              <a:buFont typeface="Wingdings" panose="05000000000000000000" pitchFamily="2" charset="2"/>
              <a:buChar char="Ø"/>
            </a:pPr>
            <a:r>
              <a:rPr lang="en-PH" sz="800" dirty="0">
                <a:hlinkClick r:id="rId4"/>
              </a:rPr>
              <a:t>http://</a:t>
            </a:r>
            <a:r>
              <a:rPr lang="en-PH" sz="800" dirty="0" smtClean="0">
                <a:hlinkClick r:id="rId4"/>
              </a:rPr>
              <a:t>www.microchip.com/mplab/compilers</a:t>
            </a:r>
            <a:endParaRPr lang="en-PH" sz="800" dirty="0" smtClean="0"/>
          </a:p>
          <a:p>
            <a:pPr marL="1371600" lvl="2" indent="-514350">
              <a:buFont typeface="Wingdings" panose="05000000000000000000" pitchFamily="2" charset="2"/>
              <a:buChar char="Ø"/>
            </a:pPr>
            <a:endParaRPr lang="en-PH" sz="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PH" sz="1200" dirty="0"/>
              <a:t>PIC24/</a:t>
            </a:r>
            <a:r>
              <a:rPr lang="en-PH" sz="1200" dirty="0" err="1"/>
              <a:t>dsPIC</a:t>
            </a:r>
            <a:r>
              <a:rPr lang="en-PH" sz="1200" dirty="0"/>
              <a:t> Peripheral Libraries v2.00 </a:t>
            </a:r>
            <a:r>
              <a:rPr lang="en-PH" sz="1200" dirty="0" smtClean="0"/>
              <a:t>– Windows</a:t>
            </a:r>
          </a:p>
          <a:p>
            <a:pPr marL="1371600" lvl="2" indent="-514350">
              <a:buFont typeface="Wingdings" panose="05000000000000000000" pitchFamily="2" charset="2"/>
              <a:buChar char="Ø"/>
            </a:pPr>
            <a:r>
              <a:rPr lang="en-PH" sz="800" dirty="0">
                <a:hlinkClick r:id="rId5"/>
              </a:rPr>
              <a:t>http://</a:t>
            </a:r>
            <a:r>
              <a:rPr lang="en-PH" sz="800" dirty="0" smtClean="0">
                <a:hlinkClick r:id="rId5"/>
              </a:rPr>
              <a:t>www.microchip.com/mymicrochip/filehandler.aspx?ddocname=en574967</a:t>
            </a:r>
            <a:endParaRPr lang="en-PH" sz="800" dirty="0" smtClean="0"/>
          </a:p>
          <a:p>
            <a:pPr marL="1371600" lvl="2" indent="-514350">
              <a:buFont typeface="Wingdings" panose="05000000000000000000" pitchFamily="2" charset="2"/>
              <a:buChar char="Ø"/>
            </a:pPr>
            <a:endParaRPr lang="en-PH" sz="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PH" sz="1200" dirty="0" smtClean="0"/>
              <a:t>Explorer 16 Board</a:t>
            </a:r>
          </a:p>
          <a:p>
            <a:pPr marL="971550" lvl="1" indent="-514350">
              <a:buFont typeface="+mj-lt"/>
              <a:buAutoNum type="arabicPeriod"/>
            </a:pPr>
            <a:endParaRPr lang="en-PH" sz="1200" dirty="0"/>
          </a:p>
          <a:p>
            <a:pPr marL="971550" lvl="1" indent="-514350">
              <a:buFont typeface="+mj-lt"/>
              <a:buAutoNum type="arabicPeriod"/>
            </a:pPr>
            <a:r>
              <a:rPr lang="en-PH" sz="1200" dirty="0" smtClean="0"/>
              <a:t>ICD-3</a:t>
            </a:r>
          </a:p>
          <a:p>
            <a:pPr marL="971550" lvl="1" indent="-514350">
              <a:buFont typeface="+mj-lt"/>
              <a:buAutoNum type="arabicPeriod"/>
            </a:pPr>
            <a:endParaRPr lang="en-PH" sz="1200" dirty="0"/>
          </a:p>
          <a:p>
            <a:pPr marL="971550" lvl="1" indent="-514350">
              <a:buFont typeface="+mj-lt"/>
              <a:buAutoNum type="arabicPeriod"/>
            </a:pPr>
            <a:r>
              <a:rPr lang="en-PH" sz="1200" dirty="0" smtClean="0"/>
              <a:t>MCP2200</a:t>
            </a:r>
          </a:p>
          <a:p>
            <a:pPr marL="971550" lvl="1" indent="-514350">
              <a:buFont typeface="+mj-lt"/>
              <a:buAutoNum type="arabicPeriod"/>
            </a:pPr>
            <a:endParaRPr lang="en-PH" sz="1200" dirty="0"/>
          </a:p>
          <a:p>
            <a:pPr marL="971550" lvl="1" indent="-514350">
              <a:buFont typeface="+mj-lt"/>
              <a:buAutoNum type="arabicPeriod"/>
            </a:pPr>
            <a:r>
              <a:rPr lang="en-PH" sz="1200" dirty="0" smtClean="0"/>
              <a:t>Serial Terminal such as Real Term</a:t>
            </a:r>
            <a:endParaRPr lang="en-PH" sz="1200" dirty="0"/>
          </a:p>
          <a:p>
            <a:pPr marL="971550" lvl="1" indent="-514350">
              <a:buFont typeface="+mj-lt"/>
              <a:buAutoNum type="arabicPeriod"/>
            </a:pPr>
            <a:endParaRPr lang="en-US" sz="1200" dirty="0" smtClean="0"/>
          </a:p>
          <a:p>
            <a:pPr marL="971550" lvl="1" indent="-514350">
              <a:buFont typeface="+mj-lt"/>
              <a:buAutoNum type="arabicPeriod"/>
            </a:pPr>
            <a:endParaRPr lang="en-US" sz="1200" dirty="0" smtClean="0"/>
          </a:p>
          <a:p>
            <a:pPr marL="1371600" lvl="2" indent="-514350"/>
            <a:endParaRPr lang="en-US" sz="1200" dirty="0" smtClean="0"/>
          </a:p>
          <a:p>
            <a:pPr marL="1371600" lvl="2" indent="-514350"/>
            <a:endParaRPr lang="en-US" sz="1200" dirty="0" smtClean="0"/>
          </a:p>
          <a:p>
            <a:pPr marL="1371600" lvl="2" indent="-514350"/>
            <a:endParaRPr lang="en-US" sz="1200" dirty="0" smtClean="0"/>
          </a:p>
          <a:p>
            <a:pPr marL="971550" lvl="1" indent="-514350">
              <a:buFont typeface="+mj-lt"/>
              <a:buAutoNum type="arabicPeriod"/>
            </a:pPr>
            <a:endParaRPr lang="en-US" sz="1200" dirty="0" smtClean="0"/>
          </a:p>
          <a:p>
            <a:pPr marL="971550" lvl="1" indent="-514350">
              <a:buFont typeface="+mj-lt"/>
              <a:buAutoNum type="arabicPeriod"/>
            </a:pPr>
            <a:endParaRPr lang="en-US" sz="1200" dirty="0" smtClean="0"/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7431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Requirements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PH" sz="1200" b="0" dirty="0"/>
              <a:t>The Date, Day and Ambient Temperature will be displayed on the LCD</a:t>
            </a:r>
            <a:r>
              <a:rPr lang="en-PH" sz="1200" b="0" dirty="0" smtClean="0"/>
              <a:t>.</a:t>
            </a:r>
          </a:p>
          <a:p>
            <a:pPr marL="514350" lvl="0" indent="-514350">
              <a:buFont typeface="+mj-lt"/>
              <a:buAutoNum type="arabicPeriod"/>
            </a:pPr>
            <a:endParaRPr lang="en-PH" sz="1200" b="0" dirty="0"/>
          </a:p>
          <a:p>
            <a:pPr marL="514350" lvl="0" indent="-514350">
              <a:buFont typeface="+mj-lt"/>
              <a:buAutoNum type="arabicPeriod"/>
            </a:pPr>
            <a:r>
              <a:rPr lang="en-PH" sz="1200" b="0" dirty="0"/>
              <a:t>The Time will be displayed using LEDs (Binary Clock). This will be on a 24-hour format.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PH" sz="1200" dirty="0"/>
              <a:t>The LEDs will display the hour for 2.5 seconds. D8-D7 for the tens, D6 to D3 for the one. D10 is always ON to identify that it is hours</a:t>
            </a:r>
            <a:r>
              <a:rPr lang="en-PH" sz="1200" dirty="0" smtClean="0"/>
              <a:t>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PH" sz="1200" dirty="0"/>
              <a:t>The LEDs will then display the minutes for 2.5 seconds. D9-D7 for the tens, D6 to D3 for the one. D10 is always OFF to identify that it is minutes</a:t>
            </a:r>
            <a:r>
              <a:rPr lang="en-PH" sz="1200" dirty="0" smtClean="0"/>
              <a:t>.</a:t>
            </a:r>
          </a:p>
          <a:p>
            <a:pPr marL="914400" lvl="1" indent="-514350">
              <a:buFont typeface="+mj-lt"/>
              <a:buAutoNum type="alphaLcParenR"/>
            </a:pPr>
            <a:endParaRPr lang="en-PH" sz="1200" dirty="0"/>
          </a:p>
          <a:p>
            <a:pPr marL="514350" lvl="0" indent="-514350">
              <a:buFont typeface="+mj-lt"/>
              <a:buAutoNum type="arabicPeriod"/>
            </a:pPr>
            <a:r>
              <a:rPr lang="en-PH" sz="1200" b="0" dirty="0"/>
              <a:t>RS232 Menus</a:t>
            </a:r>
            <a:r>
              <a:rPr lang="en-PH" sz="1200" b="0" dirty="0" smtClean="0"/>
              <a:t>: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PH" sz="1200" dirty="0"/>
              <a:t>Update Date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PH" sz="1200" dirty="0"/>
              <a:t>Update Time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PH" sz="1200" dirty="0"/>
              <a:t>Set Alarm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PH" sz="1200" dirty="0"/>
              <a:t>Save Time/Date to Internal </a:t>
            </a:r>
            <a:r>
              <a:rPr lang="en-PH" sz="1200" dirty="0" smtClean="0"/>
              <a:t>EEPROM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PH" sz="1200" dirty="0"/>
              <a:t>Save Time/Date to External EEPROM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PH" sz="1200" dirty="0"/>
              <a:t>View Time/Date from Internal EEPROM 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PH" sz="1200" dirty="0"/>
              <a:t>View Time/Date from External EEPROM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PH" sz="1200" dirty="0"/>
              <a:t>Feel free to design the Sub Menus for the items on (3).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PH" sz="1200" dirty="0"/>
              <a:t>The Internal EEPROM should be simulated (refer to Data EEPROM Emulation Application Note).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PH" sz="1200" dirty="0"/>
              <a:t>The LEDs will blink (250mS ON/OFF) during an Alarm. A push button switch will cancel the Alarm and will return to the normal display of the Binary Clock.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PH" sz="1200" dirty="0"/>
              <a:t>Let us target a 1sec +/- 100uS accuracy for the clock.</a:t>
            </a:r>
          </a:p>
          <a:p>
            <a:pPr marL="914400" lvl="1" indent="-514350">
              <a:buFont typeface="+mj-lt"/>
              <a:buAutoNum type="alphaLcPeriod"/>
            </a:pPr>
            <a:endParaRPr lang="en-PH" sz="1200" dirty="0"/>
          </a:p>
          <a:p>
            <a:pPr marL="1314450" lvl="2" indent="-514350">
              <a:buFont typeface="+mj-lt"/>
              <a:buAutoNum type="alphaLcPeriod"/>
            </a:pPr>
            <a:endParaRPr lang="en-PH" sz="1200" b="0" dirty="0"/>
          </a:p>
          <a:p>
            <a:pPr marL="514350" indent="-514350">
              <a:buFont typeface="+mj-lt"/>
              <a:buAutoNum type="arabicPeriod"/>
            </a:pPr>
            <a:endParaRPr lang="en-PH" sz="1200" b="0" dirty="0"/>
          </a:p>
          <a:p>
            <a:pPr marL="914400" lvl="1" indent="-514350">
              <a:buFont typeface="+mj-lt"/>
              <a:buAutoNum type="alphaLcParenR"/>
            </a:pPr>
            <a:endParaRPr lang="en-PH" sz="1200" dirty="0" smtClean="0"/>
          </a:p>
          <a:p>
            <a:pPr lvl="3"/>
            <a:endParaRPr lang="en-PH" sz="1200" dirty="0" smtClean="0"/>
          </a:p>
          <a:p>
            <a:pPr marL="0" indent="0">
              <a:buNone/>
            </a:pPr>
            <a:endParaRPr lang="en-PH" sz="1200" b="0" dirty="0"/>
          </a:p>
        </p:txBody>
      </p:sp>
    </p:spTree>
    <p:extLst>
      <p:ext uri="{BB962C8B-B14F-4D97-AF65-F5344CB8AC3E}">
        <p14:creationId xmlns:p14="http://schemas.microsoft.com/office/powerpoint/2010/main" val="157122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Requirement Key Points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 marL="228600" lvl="0" indent="-228600">
              <a:buFont typeface="+mj-lt"/>
              <a:buAutoNum type="arabicPeriod"/>
            </a:pPr>
            <a:r>
              <a:rPr lang="en-PH" sz="1200" b="0" dirty="0" smtClean="0"/>
              <a:t> Events</a:t>
            </a:r>
          </a:p>
          <a:p>
            <a:pPr marL="628650" lvl="1" indent="-228600">
              <a:buFont typeface="+mj-lt"/>
              <a:buAutoNum type="alphaLcPeriod"/>
            </a:pPr>
            <a:r>
              <a:rPr lang="en-PH" sz="1200" dirty="0" smtClean="0"/>
              <a:t>Human generated events such as serial console  commands and button events.</a:t>
            </a:r>
          </a:p>
          <a:p>
            <a:pPr marL="628650" lvl="1" indent="-228600">
              <a:buFont typeface="+mj-lt"/>
              <a:buAutoNum type="alphaLcPeriod"/>
            </a:pPr>
            <a:r>
              <a:rPr lang="en-PH" sz="1200" b="0" dirty="0" smtClean="0"/>
              <a:t>Human generated events are not super fast.</a:t>
            </a:r>
          </a:p>
          <a:p>
            <a:pPr marL="628650" lvl="1" indent="-228600">
              <a:buFont typeface="+mj-lt"/>
              <a:buAutoNum type="alphaLcPeriod"/>
            </a:pPr>
            <a:r>
              <a:rPr lang="en-PH" sz="1200" dirty="0" smtClean="0"/>
              <a:t>Alarm Event generated by the RTCC.</a:t>
            </a:r>
          </a:p>
          <a:p>
            <a:pPr marL="1028700" lvl="2">
              <a:buFont typeface="Wingdings" pitchFamily="2" charset="2"/>
              <a:buChar char="q"/>
            </a:pPr>
            <a:r>
              <a:rPr lang="en-PH" sz="1200" b="0" dirty="0" smtClean="0"/>
              <a:t>Fastest alarm event  is every 0.5 seconds.</a:t>
            </a:r>
          </a:p>
          <a:p>
            <a:pPr marL="628650" lvl="1" indent="-228600">
              <a:buFont typeface="+mj-lt"/>
              <a:buAutoNum type="alphaLcPeriod"/>
            </a:pPr>
            <a:endParaRPr lang="en-PH" sz="1200" dirty="0"/>
          </a:p>
          <a:p>
            <a:pPr marL="228600" indent="-228600">
              <a:buFont typeface="+mj-lt"/>
              <a:buAutoNum type="arabicPeriod"/>
            </a:pPr>
            <a:r>
              <a:rPr lang="en-PH" sz="1200" b="0" dirty="0" smtClean="0"/>
              <a:t>Human Interface</a:t>
            </a:r>
          </a:p>
          <a:p>
            <a:pPr marL="628650" lvl="1" indent="-228600">
              <a:buFont typeface="+mj-lt"/>
              <a:buAutoNum type="alphaLcPeriod"/>
            </a:pPr>
            <a:r>
              <a:rPr lang="en-PH" sz="1200" dirty="0" smtClean="0"/>
              <a:t>No animation is required.</a:t>
            </a:r>
          </a:p>
          <a:p>
            <a:pPr marL="628650" lvl="1" indent="-228600">
              <a:buFont typeface="+mj-lt"/>
              <a:buAutoNum type="alphaLcPeriod"/>
            </a:pPr>
            <a:r>
              <a:rPr lang="en-PH" sz="1200" dirty="0" smtClean="0"/>
              <a:t>Display info are in fixed positions.</a:t>
            </a:r>
          </a:p>
          <a:p>
            <a:pPr marL="628650" lvl="1" indent="-228600">
              <a:buFont typeface="+mj-lt"/>
              <a:buAutoNum type="alphaLcPeriod"/>
            </a:pPr>
            <a:r>
              <a:rPr lang="en-PH" sz="1200" dirty="0" smtClean="0"/>
              <a:t>Serial Console.</a:t>
            </a:r>
          </a:p>
          <a:p>
            <a:pPr marL="628650" lvl="1" indent="-228600">
              <a:buFont typeface="+mj-lt"/>
              <a:buAutoNum type="alphaLcPeriod"/>
            </a:pPr>
            <a:r>
              <a:rPr lang="en-PH" sz="1200" dirty="0" smtClean="0"/>
              <a:t>Buttons.</a:t>
            </a:r>
          </a:p>
          <a:p>
            <a:pPr marL="628650" lvl="1" indent="-228600">
              <a:buFont typeface="+mj-lt"/>
              <a:buAutoNum type="alphaLcPeriod"/>
            </a:pPr>
            <a:r>
              <a:rPr lang="en-PH" sz="1200" dirty="0" smtClean="0"/>
              <a:t>LED for the binary clock</a:t>
            </a:r>
          </a:p>
          <a:p>
            <a:pPr marL="628650" lvl="1" indent="-228600">
              <a:buFont typeface="+mj-lt"/>
              <a:buAutoNum type="alphaLcPeriod"/>
            </a:pPr>
            <a:endParaRPr lang="en-PH" sz="1200" b="0" dirty="0" smtClean="0"/>
          </a:p>
          <a:p>
            <a:pPr marL="228600" indent="-228600">
              <a:buFont typeface="+mj-lt"/>
              <a:buAutoNum type="arabicPeriod"/>
            </a:pPr>
            <a:r>
              <a:rPr lang="en-PH" sz="1200" b="0" dirty="0" smtClean="0"/>
              <a:t>Buffering</a:t>
            </a:r>
          </a:p>
          <a:p>
            <a:pPr marL="628650" lvl="1" indent="-228600">
              <a:buFont typeface="+mj-lt"/>
              <a:buAutoNum type="alphaLcPeriod"/>
            </a:pPr>
            <a:r>
              <a:rPr lang="en-PH" sz="1200" b="0" dirty="0" smtClean="0"/>
              <a:t>No data streaming.</a:t>
            </a:r>
          </a:p>
          <a:p>
            <a:pPr marL="628650" lvl="1" indent="-228600">
              <a:buFont typeface="+mj-lt"/>
              <a:buAutoNum type="alphaLcPeriod"/>
            </a:pPr>
            <a:r>
              <a:rPr lang="en-PH" sz="1200" dirty="0" smtClean="0"/>
              <a:t>Fifo based buffer is enough. </a:t>
            </a:r>
          </a:p>
          <a:p>
            <a:pPr marL="628650" lvl="1" indent="-228600">
              <a:buFont typeface="+mj-lt"/>
              <a:buAutoNum type="alphaLcPeriod"/>
            </a:pPr>
            <a:r>
              <a:rPr lang="en-PH" sz="1200" b="0" dirty="0" smtClean="0"/>
              <a:t>We have enough memory to avoid dynamic memory allocation.</a:t>
            </a:r>
          </a:p>
          <a:p>
            <a:pPr marL="228600" indent="-228600">
              <a:buFont typeface="+mj-lt"/>
              <a:buAutoNum type="arabicPeriod"/>
            </a:pPr>
            <a:endParaRPr lang="en-PH" sz="1200" b="0" dirty="0"/>
          </a:p>
          <a:p>
            <a:pPr marL="228600" indent="-228600">
              <a:buFont typeface="+mj-lt"/>
              <a:buAutoNum type="arabicPeriod"/>
            </a:pPr>
            <a:r>
              <a:rPr lang="en-PH" sz="1200" b="0" dirty="0" smtClean="0"/>
              <a:t>The entire requirement have fixed number of states.</a:t>
            </a:r>
          </a:p>
          <a:p>
            <a:pPr marL="628650" lvl="1" indent="-228600">
              <a:buFont typeface="+mj-lt"/>
              <a:buAutoNum type="alphaLcPeriod"/>
            </a:pPr>
            <a:r>
              <a:rPr lang="en-PH" sz="1200" dirty="0" smtClean="0"/>
              <a:t>Hierarchical State Machine is not needed.</a:t>
            </a:r>
          </a:p>
          <a:p>
            <a:pPr marL="628650" lvl="1" indent="-228600">
              <a:buFont typeface="+mj-lt"/>
              <a:buAutoNum type="alphaLcPeriod"/>
            </a:pPr>
            <a:r>
              <a:rPr lang="en-PH" sz="1200" b="0" dirty="0" smtClean="0"/>
              <a:t>Single level state machine is enough to support all functionalities.</a:t>
            </a:r>
          </a:p>
          <a:p>
            <a:pPr marL="228600" indent="-228600">
              <a:buFont typeface="+mj-lt"/>
              <a:buAutoNum type="arabicPeriod"/>
            </a:pPr>
            <a:endParaRPr lang="en-PH" sz="1200" b="0" dirty="0" smtClean="0"/>
          </a:p>
          <a:p>
            <a:pPr marL="628650" lvl="1" indent="-228600">
              <a:buFont typeface="+mj-lt"/>
              <a:buAutoNum type="alphaUcPeriod"/>
            </a:pPr>
            <a:endParaRPr lang="en-PH" sz="1200" dirty="0"/>
          </a:p>
          <a:p>
            <a:pPr marL="228600" indent="-228600">
              <a:buFont typeface="+mj-lt"/>
              <a:buAutoNum type="arabicPeriod"/>
            </a:pPr>
            <a:endParaRPr lang="en-PH" sz="1200" b="0" dirty="0" smtClean="0"/>
          </a:p>
          <a:p>
            <a:pPr marL="628650" lvl="1" indent="-228600">
              <a:buFont typeface="+mj-lt"/>
              <a:buAutoNum type="alphaUcPeriod"/>
            </a:pPr>
            <a:endParaRPr lang="en-PH" sz="1200" dirty="0"/>
          </a:p>
          <a:p>
            <a:pPr>
              <a:buFont typeface="+mj-lt"/>
              <a:buAutoNum type="arabicPeriod"/>
            </a:pPr>
            <a:endParaRPr lang="en-PH" sz="1200" b="0" dirty="0" smtClean="0"/>
          </a:p>
          <a:p>
            <a:pPr marL="0" lvl="0" indent="0">
              <a:buNone/>
            </a:pPr>
            <a:r>
              <a:rPr lang="en-PH" sz="1200" b="0" dirty="0"/>
              <a:t>	</a:t>
            </a:r>
            <a:r>
              <a:rPr lang="en-PH" sz="1200" b="0" dirty="0" smtClean="0"/>
              <a:t>	</a:t>
            </a:r>
            <a:endParaRPr lang="en-PH" sz="1200" b="0" dirty="0"/>
          </a:p>
          <a:p>
            <a:pPr marL="0" lvl="0" indent="0">
              <a:buNone/>
            </a:pPr>
            <a:endParaRPr lang="en-PH" sz="1200" b="0" dirty="0"/>
          </a:p>
          <a:p>
            <a:pPr marL="0" lvl="0" indent="0">
              <a:buNone/>
            </a:pPr>
            <a:endParaRPr lang="en-PH" sz="1200" b="0" dirty="0" smtClean="0"/>
          </a:p>
          <a:p>
            <a:pPr marL="514350" lvl="0" indent="-514350">
              <a:buFont typeface="+mj-lt"/>
              <a:buAutoNum type="arabicPeriod"/>
            </a:pPr>
            <a:endParaRPr lang="en-PH" sz="1200" b="0" dirty="0"/>
          </a:p>
          <a:p>
            <a:pPr marL="514350" lvl="0" indent="-514350">
              <a:buFont typeface="+mj-lt"/>
              <a:buAutoNum type="arabicPeriod"/>
            </a:pPr>
            <a:endParaRPr lang="en-PH" sz="1200" dirty="0"/>
          </a:p>
          <a:p>
            <a:pPr marL="914400" lvl="1" indent="-514350">
              <a:buFont typeface="+mj-lt"/>
              <a:buAutoNum type="alphaLcPeriod"/>
            </a:pPr>
            <a:endParaRPr lang="en-PH" sz="1200" dirty="0"/>
          </a:p>
          <a:p>
            <a:pPr marL="1314450" lvl="2" indent="-514350">
              <a:buFont typeface="+mj-lt"/>
              <a:buAutoNum type="alphaLcPeriod"/>
            </a:pPr>
            <a:endParaRPr lang="en-PH" sz="1200" b="0" dirty="0"/>
          </a:p>
          <a:p>
            <a:pPr marL="514350" indent="-514350">
              <a:buFont typeface="+mj-lt"/>
              <a:buAutoNum type="arabicPeriod"/>
            </a:pPr>
            <a:endParaRPr lang="en-PH" sz="1200" b="0" dirty="0"/>
          </a:p>
          <a:p>
            <a:pPr marL="914400" lvl="1" indent="-514350">
              <a:buFont typeface="+mj-lt"/>
              <a:buAutoNum type="alphaLcParenR"/>
            </a:pPr>
            <a:endParaRPr lang="en-PH" sz="1200" dirty="0" smtClean="0"/>
          </a:p>
          <a:p>
            <a:pPr lvl="3"/>
            <a:endParaRPr lang="en-PH" sz="1200" dirty="0" smtClean="0"/>
          </a:p>
          <a:p>
            <a:pPr marL="0" indent="0">
              <a:buNone/>
            </a:pPr>
            <a:endParaRPr lang="en-PH" sz="1200" b="0" dirty="0"/>
          </a:p>
        </p:txBody>
      </p:sp>
    </p:spTree>
    <p:extLst>
      <p:ext uri="{BB962C8B-B14F-4D97-AF65-F5344CB8AC3E}">
        <p14:creationId xmlns:p14="http://schemas.microsoft.com/office/powerpoint/2010/main" val="304182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Hardware  </a:t>
            </a:r>
            <a:endParaRPr lang="en-PH" dirty="0"/>
          </a:p>
        </p:txBody>
      </p:sp>
      <p:sp>
        <p:nvSpPr>
          <p:cNvPr id="4" name="Rectangle 3"/>
          <p:cNvSpPr/>
          <p:nvPr/>
        </p:nvSpPr>
        <p:spPr>
          <a:xfrm>
            <a:off x="3505200" y="1371600"/>
            <a:ext cx="1368982" cy="481678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 smtClean="0"/>
              <a:t>MCU</a:t>
            </a:r>
          </a:p>
          <a:p>
            <a:pPr algn="ctr"/>
            <a:endParaRPr lang="en-PH" dirty="0"/>
          </a:p>
          <a:p>
            <a:pPr algn="ctr"/>
            <a:endParaRPr lang="en-PH" dirty="0" smtClean="0"/>
          </a:p>
          <a:p>
            <a:pPr algn="ctr"/>
            <a:endParaRPr lang="en-PH" dirty="0"/>
          </a:p>
          <a:p>
            <a:pPr algn="ctr"/>
            <a:endParaRPr lang="en-PH" dirty="0" smtClean="0"/>
          </a:p>
          <a:p>
            <a:pPr algn="ctr"/>
            <a:endParaRPr lang="en-PH" dirty="0" smtClean="0"/>
          </a:p>
          <a:p>
            <a:pPr algn="ctr"/>
            <a:endParaRPr lang="en-PH" dirty="0"/>
          </a:p>
          <a:p>
            <a:pPr algn="ctr"/>
            <a:endParaRPr lang="en-PH" dirty="0" smtClean="0"/>
          </a:p>
          <a:p>
            <a:pPr algn="ctr"/>
            <a:endParaRPr lang="en-PH" dirty="0"/>
          </a:p>
          <a:p>
            <a:pPr algn="ctr"/>
            <a:endParaRPr lang="en-PH" dirty="0" smtClean="0"/>
          </a:p>
          <a:p>
            <a:pPr algn="ctr"/>
            <a:endParaRPr lang="en-PH" dirty="0"/>
          </a:p>
          <a:p>
            <a:pPr algn="ctr"/>
            <a:endParaRPr lang="en-PH" dirty="0" smtClean="0"/>
          </a:p>
          <a:p>
            <a:pPr algn="ctr"/>
            <a:endParaRPr lang="en-PH" dirty="0"/>
          </a:p>
          <a:p>
            <a:pPr algn="ctr"/>
            <a:endParaRPr lang="en-PH" dirty="0" smtClean="0"/>
          </a:p>
          <a:p>
            <a:pPr algn="ctr"/>
            <a:endParaRPr lang="en-PH" dirty="0"/>
          </a:p>
          <a:p>
            <a:pPr algn="ctr"/>
            <a:endParaRPr lang="en-PH" dirty="0"/>
          </a:p>
        </p:txBody>
      </p:sp>
      <p:sp>
        <p:nvSpPr>
          <p:cNvPr id="68" name="Rectangle 67"/>
          <p:cNvSpPr/>
          <p:nvPr/>
        </p:nvSpPr>
        <p:spPr>
          <a:xfrm>
            <a:off x="3505200" y="5708798"/>
            <a:ext cx="1371600" cy="38720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INT0</a:t>
            </a:r>
            <a:endParaRPr lang="en-PH" dirty="0"/>
          </a:p>
        </p:txBody>
      </p:sp>
      <p:sp>
        <p:nvSpPr>
          <p:cNvPr id="36" name="Rectangle 35"/>
          <p:cNvSpPr/>
          <p:nvPr/>
        </p:nvSpPr>
        <p:spPr>
          <a:xfrm>
            <a:off x="3505200" y="5257800"/>
            <a:ext cx="1371600" cy="38720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RTCC</a:t>
            </a:r>
            <a:endParaRPr lang="en-PH" dirty="0"/>
          </a:p>
        </p:txBody>
      </p:sp>
      <p:sp>
        <p:nvSpPr>
          <p:cNvPr id="37" name="Rectangle 36"/>
          <p:cNvSpPr/>
          <p:nvPr/>
        </p:nvSpPr>
        <p:spPr>
          <a:xfrm>
            <a:off x="3505200" y="4800600"/>
            <a:ext cx="1371600" cy="38720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TIMER</a:t>
            </a:r>
            <a:endParaRPr lang="en-PH" dirty="0"/>
          </a:p>
        </p:txBody>
      </p:sp>
      <p:sp>
        <p:nvSpPr>
          <p:cNvPr id="38" name="Rectangle 37"/>
          <p:cNvSpPr/>
          <p:nvPr/>
        </p:nvSpPr>
        <p:spPr>
          <a:xfrm>
            <a:off x="3505200" y="4343400"/>
            <a:ext cx="1371600" cy="38720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ADC</a:t>
            </a:r>
            <a:endParaRPr lang="en-PH" dirty="0"/>
          </a:p>
        </p:txBody>
      </p:sp>
      <p:sp>
        <p:nvSpPr>
          <p:cNvPr id="39" name="Rectangle 38"/>
          <p:cNvSpPr/>
          <p:nvPr/>
        </p:nvSpPr>
        <p:spPr>
          <a:xfrm>
            <a:off x="3505200" y="3886200"/>
            <a:ext cx="1371600" cy="38720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SPI</a:t>
            </a:r>
            <a:endParaRPr lang="en-PH" dirty="0"/>
          </a:p>
        </p:txBody>
      </p:sp>
      <p:sp>
        <p:nvSpPr>
          <p:cNvPr id="40" name="Rectangle 39"/>
          <p:cNvSpPr/>
          <p:nvPr/>
        </p:nvSpPr>
        <p:spPr>
          <a:xfrm>
            <a:off x="3505200" y="3422798"/>
            <a:ext cx="1371600" cy="38720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i</a:t>
            </a:r>
            <a:r>
              <a:rPr lang="en-PH" dirty="0" smtClean="0"/>
              <a:t>EEPROM</a:t>
            </a:r>
            <a:endParaRPr lang="en-PH" dirty="0"/>
          </a:p>
        </p:txBody>
      </p:sp>
      <p:sp>
        <p:nvSpPr>
          <p:cNvPr id="43" name="Rectangle 42"/>
          <p:cNvSpPr/>
          <p:nvPr/>
        </p:nvSpPr>
        <p:spPr>
          <a:xfrm>
            <a:off x="3505200" y="2971800"/>
            <a:ext cx="1371600" cy="38720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UART</a:t>
            </a:r>
            <a:endParaRPr lang="en-PH" dirty="0"/>
          </a:p>
        </p:txBody>
      </p:sp>
      <p:sp>
        <p:nvSpPr>
          <p:cNvPr id="44" name="Rectangle 43"/>
          <p:cNvSpPr/>
          <p:nvPr/>
        </p:nvSpPr>
        <p:spPr>
          <a:xfrm>
            <a:off x="3505200" y="2514600"/>
            <a:ext cx="1371600" cy="38720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PMP</a:t>
            </a:r>
            <a:endParaRPr lang="en-PH" dirty="0"/>
          </a:p>
        </p:txBody>
      </p:sp>
      <p:sp>
        <p:nvSpPr>
          <p:cNvPr id="61" name="Rectangle 60"/>
          <p:cNvSpPr/>
          <p:nvPr/>
        </p:nvSpPr>
        <p:spPr>
          <a:xfrm>
            <a:off x="3505200" y="2082460"/>
            <a:ext cx="1371600" cy="38720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GPIO</a:t>
            </a:r>
            <a:endParaRPr lang="en-PH" dirty="0"/>
          </a:p>
        </p:txBody>
      </p:sp>
      <p:sp>
        <p:nvSpPr>
          <p:cNvPr id="62" name="Rectangle 61"/>
          <p:cNvSpPr/>
          <p:nvPr/>
        </p:nvSpPr>
        <p:spPr>
          <a:xfrm>
            <a:off x="6248400" y="2082460"/>
            <a:ext cx="1371600" cy="38720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LEDs</a:t>
            </a:r>
            <a:endParaRPr lang="en-PH" dirty="0"/>
          </a:p>
        </p:txBody>
      </p:sp>
      <p:sp>
        <p:nvSpPr>
          <p:cNvPr id="63" name="Rectangle 62"/>
          <p:cNvSpPr/>
          <p:nvPr/>
        </p:nvSpPr>
        <p:spPr>
          <a:xfrm>
            <a:off x="6248400" y="2514600"/>
            <a:ext cx="1371600" cy="38720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LCD</a:t>
            </a:r>
            <a:endParaRPr lang="en-PH" dirty="0"/>
          </a:p>
        </p:txBody>
      </p:sp>
      <p:sp>
        <p:nvSpPr>
          <p:cNvPr id="64" name="Rectangle 63"/>
          <p:cNvSpPr/>
          <p:nvPr/>
        </p:nvSpPr>
        <p:spPr>
          <a:xfrm>
            <a:off x="762000" y="2971800"/>
            <a:ext cx="1371600" cy="38720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CONSOLE</a:t>
            </a:r>
            <a:endParaRPr lang="en-PH" dirty="0"/>
          </a:p>
        </p:txBody>
      </p:sp>
      <p:sp>
        <p:nvSpPr>
          <p:cNvPr id="69" name="Rectangle 68"/>
          <p:cNvSpPr/>
          <p:nvPr/>
        </p:nvSpPr>
        <p:spPr>
          <a:xfrm>
            <a:off x="6248400" y="3879150"/>
            <a:ext cx="1371600" cy="38720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xEEPROM</a:t>
            </a:r>
            <a:endParaRPr lang="en-PH" dirty="0"/>
          </a:p>
        </p:txBody>
      </p:sp>
      <p:sp>
        <p:nvSpPr>
          <p:cNvPr id="70" name="Rectangle 69"/>
          <p:cNvSpPr/>
          <p:nvPr/>
        </p:nvSpPr>
        <p:spPr>
          <a:xfrm>
            <a:off x="331304" y="4343400"/>
            <a:ext cx="1802296" cy="38720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TEMP_SENSE</a:t>
            </a:r>
            <a:endParaRPr lang="en-PH" dirty="0"/>
          </a:p>
        </p:txBody>
      </p:sp>
      <p:sp>
        <p:nvSpPr>
          <p:cNvPr id="71" name="Rectangle 70"/>
          <p:cNvSpPr/>
          <p:nvPr/>
        </p:nvSpPr>
        <p:spPr>
          <a:xfrm>
            <a:off x="791817" y="5734878"/>
            <a:ext cx="1371600" cy="38720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BUTTONS</a:t>
            </a:r>
            <a:endParaRPr lang="en-PH" dirty="0"/>
          </a:p>
        </p:txBody>
      </p:sp>
      <p:cxnSp>
        <p:nvCxnSpPr>
          <p:cNvPr id="6" name="Straight Arrow Connector 5"/>
          <p:cNvCxnSpPr>
            <a:endCxn id="43" idx="1"/>
          </p:cNvCxnSpPr>
          <p:nvPr/>
        </p:nvCxnSpPr>
        <p:spPr>
          <a:xfrm>
            <a:off x="2163417" y="3165401"/>
            <a:ext cx="134178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38" idx="1"/>
          </p:cNvCxnSpPr>
          <p:nvPr/>
        </p:nvCxnSpPr>
        <p:spPr>
          <a:xfrm>
            <a:off x="2163417" y="4537001"/>
            <a:ext cx="134178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163417" y="5939863"/>
            <a:ext cx="134178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876800" y="2276061"/>
            <a:ext cx="134178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874182" y="4072751"/>
            <a:ext cx="134178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906617" y="2708201"/>
            <a:ext cx="134178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/>
              <a:t/>
            </a:r>
            <a:br>
              <a:rPr lang="en-PH" dirty="0" smtClean="0"/>
            </a:br>
            <a:r>
              <a:rPr lang="en-PH" dirty="0" smtClean="0"/>
              <a:t>Software Framework</a:t>
            </a:r>
            <a:br>
              <a:rPr lang="en-PH" dirty="0" smtClean="0"/>
            </a:b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1" indent="-342900">
              <a:buFont typeface="+mj-lt"/>
              <a:buAutoNum type="arabicPeriod"/>
            </a:pPr>
            <a:endParaRPr lang="en-PH" sz="1600" dirty="0" smtClean="0"/>
          </a:p>
          <a:p>
            <a:pPr marL="742950" lvl="2" indent="0">
              <a:buNone/>
            </a:pPr>
            <a:endParaRPr lang="en-PH" sz="1200" dirty="0"/>
          </a:p>
          <a:p>
            <a:pPr marL="742950" lvl="2" indent="0">
              <a:buNone/>
            </a:pPr>
            <a:endParaRPr lang="en-PH" sz="1200" dirty="0" smtClean="0"/>
          </a:p>
          <a:p>
            <a:pPr marL="742950" lvl="2" indent="0">
              <a:buNone/>
            </a:pPr>
            <a:endParaRPr lang="en-PH" sz="1200" dirty="0" smtClean="0"/>
          </a:p>
          <a:p>
            <a:pPr marL="628650" lvl="1">
              <a:buFont typeface="+mj-lt"/>
              <a:buAutoNum type="arabicPeriod"/>
            </a:pPr>
            <a:endParaRPr lang="en-PH" sz="1600" dirty="0" smtClean="0"/>
          </a:p>
          <a:p>
            <a:pPr marL="628650" lvl="1">
              <a:buFont typeface="+mj-lt"/>
              <a:buAutoNum type="arabicPeriod"/>
            </a:pPr>
            <a:endParaRPr lang="en-PH" sz="1600" dirty="0" smtClean="0"/>
          </a:p>
          <a:p>
            <a:pPr marL="342900" lvl="1" indent="0">
              <a:buNone/>
            </a:pPr>
            <a:endParaRPr lang="en-PH" sz="1600" b="0" dirty="0" smtClean="0"/>
          </a:p>
          <a:p>
            <a:pPr marL="628650" lvl="1">
              <a:buFont typeface="+mj-lt"/>
              <a:buAutoNum type="arabicPeriod"/>
            </a:pPr>
            <a:endParaRPr lang="en-PH" sz="1600" b="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09800" y="1696806"/>
            <a:ext cx="838200" cy="176506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FIFO</a:t>
            </a:r>
            <a:endParaRPr lang="en-PH" dirty="0"/>
          </a:p>
        </p:txBody>
      </p:sp>
      <p:sp>
        <p:nvSpPr>
          <p:cNvPr id="5" name="Rectangle 4"/>
          <p:cNvSpPr/>
          <p:nvPr/>
        </p:nvSpPr>
        <p:spPr>
          <a:xfrm>
            <a:off x="3943350" y="1696807"/>
            <a:ext cx="1600200" cy="240585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State Machine</a:t>
            </a:r>
          </a:p>
          <a:p>
            <a:pPr algn="ctr"/>
            <a:r>
              <a:rPr lang="en-PH" dirty="0" smtClean="0"/>
              <a:t>Engine</a:t>
            </a:r>
            <a:endParaRPr lang="en-PH" dirty="0"/>
          </a:p>
        </p:txBody>
      </p:sp>
      <p:sp>
        <p:nvSpPr>
          <p:cNvPr id="6" name="Rectangle 5"/>
          <p:cNvSpPr/>
          <p:nvPr/>
        </p:nvSpPr>
        <p:spPr>
          <a:xfrm>
            <a:off x="6770914" y="1465485"/>
            <a:ext cx="1752600" cy="4626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dirty="0" smtClean="0"/>
              <a:t>Event handler 1</a:t>
            </a:r>
            <a:endParaRPr lang="en-PH" sz="1200" dirty="0"/>
          </a:p>
        </p:txBody>
      </p:sp>
      <p:sp>
        <p:nvSpPr>
          <p:cNvPr id="10" name="Rectangle 9"/>
          <p:cNvSpPr/>
          <p:nvPr/>
        </p:nvSpPr>
        <p:spPr>
          <a:xfrm>
            <a:off x="2209800" y="3591939"/>
            <a:ext cx="838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LUT</a:t>
            </a:r>
            <a:endParaRPr lang="en-PH" sz="1400" dirty="0"/>
          </a:p>
        </p:txBody>
      </p:sp>
      <p:sp>
        <p:nvSpPr>
          <p:cNvPr id="11" name="Right Arrow 10"/>
          <p:cNvSpPr/>
          <p:nvPr/>
        </p:nvSpPr>
        <p:spPr>
          <a:xfrm>
            <a:off x="571500" y="1911695"/>
            <a:ext cx="1676400" cy="6791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/>
              <a:t>External Events</a:t>
            </a:r>
            <a:endParaRPr lang="en-PH" sz="1200" dirty="0"/>
          </a:p>
        </p:txBody>
      </p:sp>
      <p:sp>
        <p:nvSpPr>
          <p:cNvPr id="12" name="Right Arrow 11"/>
          <p:cNvSpPr/>
          <p:nvPr/>
        </p:nvSpPr>
        <p:spPr>
          <a:xfrm>
            <a:off x="3028950" y="2483535"/>
            <a:ext cx="9144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100" dirty="0" smtClean="0"/>
              <a:t>event</a:t>
            </a:r>
            <a:endParaRPr lang="en-PH" sz="1100" dirty="0"/>
          </a:p>
        </p:txBody>
      </p:sp>
      <p:sp>
        <p:nvSpPr>
          <p:cNvPr id="17" name="Right Arrow 16"/>
          <p:cNvSpPr/>
          <p:nvPr/>
        </p:nvSpPr>
        <p:spPr>
          <a:xfrm>
            <a:off x="533400" y="2782762"/>
            <a:ext cx="1676400" cy="6791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/>
              <a:t>Internal </a:t>
            </a:r>
            <a:r>
              <a:rPr lang="en-PH" sz="1200" dirty="0"/>
              <a:t>Events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6013342" y="1465485"/>
            <a:ext cx="6459" cy="36334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760028" y="2128157"/>
            <a:ext cx="1752600" cy="4626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dirty="0" smtClean="0"/>
              <a:t>Event handler 2</a:t>
            </a:r>
            <a:endParaRPr lang="en-PH" sz="1200" dirty="0"/>
          </a:p>
        </p:txBody>
      </p:sp>
      <p:sp>
        <p:nvSpPr>
          <p:cNvPr id="34" name="Rectangle 33"/>
          <p:cNvSpPr/>
          <p:nvPr/>
        </p:nvSpPr>
        <p:spPr>
          <a:xfrm>
            <a:off x="6760028" y="2902398"/>
            <a:ext cx="1752600" cy="4626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dirty="0" smtClean="0"/>
              <a:t>Event handler 3</a:t>
            </a:r>
            <a:endParaRPr lang="en-PH" sz="1200" dirty="0"/>
          </a:p>
        </p:txBody>
      </p:sp>
      <p:sp>
        <p:nvSpPr>
          <p:cNvPr id="35" name="Rectangle 34"/>
          <p:cNvSpPr/>
          <p:nvPr/>
        </p:nvSpPr>
        <p:spPr>
          <a:xfrm>
            <a:off x="6770914" y="3640017"/>
            <a:ext cx="1752600" cy="4626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dirty="0" smtClean="0"/>
              <a:t>Event handler 4</a:t>
            </a:r>
            <a:endParaRPr lang="en-PH" sz="1200" dirty="0"/>
          </a:p>
        </p:txBody>
      </p:sp>
      <p:sp>
        <p:nvSpPr>
          <p:cNvPr id="37" name="Rectangle 36"/>
          <p:cNvSpPr/>
          <p:nvPr/>
        </p:nvSpPr>
        <p:spPr>
          <a:xfrm>
            <a:off x="6770914" y="4340679"/>
            <a:ext cx="1752600" cy="4626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dirty="0" smtClean="0"/>
              <a:t>Event handler  etc..</a:t>
            </a:r>
            <a:endParaRPr lang="en-PH" sz="1200" dirty="0"/>
          </a:p>
        </p:txBody>
      </p:sp>
      <p:sp>
        <p:nvSpPr>
          <p:cNvPr id="38" name="Rectangle 37"/>
          <p:cNvSpPr/>
          <p:nvPr/>
        </p:nvSpPr>
        <p:spPr>
          <a:xfrm>
            <a:off x="2895600" y="5630180"/>
            <a:ext cx="1009650" cy="56333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tick</a:t>
            </a:r>
            <a:endParaRPr lang="en-PH" dirty="0"/>
          </a:p>
        </p:txBody>
      </p:sp>
      <p:cxnSp>
        <p:nvCxnSpPr>
          <p:cNvPr id="41" name="Straight Arrow Connector 40"/>
          <p:cNvCxnSpPr>
            <a:stCxn id="10" idx="3"/>
          </p:cNvCxnSpPr>
          <p:nvPr/>
        </p:nvCxnSpPr>
        <p:spPr>
          <a:xfrm>
            <a:off x="3048000" y="3820539"/>
            <a:ext cx="8572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Cloud 45"/>
          <p:cNvSpPr/>
          <p:nvPr/>
        </p:nvSpPr>
        <p:spPr>
          <a:xfrm>
            <a:off x="2438400" y="4366080"/>
            <a:ext cx="1924050" cy="914400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s</a:t>
            </a:r>
            <a:r>
              <a:rPr lang="en-PH" dirty="0" smtClean="0"/>
              <a:t>ys_info</a:t>
            </a:r>
            <a:endParaRPr lang="en-PH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5543550" y="2899733"/>
            <a:ext cx="47625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6" idx="1"/>
            <a:endCxn id="38" idx="0"/>
          </p:cNvCxnSpPr>
          <p:nvPr/>
        </p:nvCxnSpPr>
        <p:spPr>
          <a:xfrm>
            <a:off x="3400425" y="5279506"/>
            <a:ext cx="0" cy="3506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905250" y="5927347"/>
            <a:ext cx="512082" cy="44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6001310" y="1696806"/>
            <a:ext cx="780490" cy="7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014357" y="2359478"/>
            <a:ext cx="780490" cy="7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5979538" y="3138627"/>
            <a:ext cx="780490" cy="7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6019800" y="3871338"/>
            <a:ext cx="780490" cy="7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5979538" y="4576908"/>
            <a:ext cx="780490" cy="7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23255" y="5645679"/>
            <a:ext cx="1492250" cy="56333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t</a:t>
            </a:r>
            <a:r>
              <a:rPr lang="en-PH" dirty="0" smtClean="0"/>
              <a:t>emp_sense</a:t>
            </a:r>
            <a:endParaRPr lang="en-PH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254035" y="5916259"/>
            <a:ext cx="64156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4417332" y="5650090"/>
            <a:ext cx="1492250" cy="56333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display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3844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Serial IO Buffering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sz="2000" i="1" dirty="0" smtClean="0">
                <a:solidFill>
                  <a:srgbClr val="FF0000"/>
                </a:solidFill>
              </a:rPr>
              <a:t> </a:t>
            </a:r>
            <a:endParaRPr lang="en-PH" sz="2000" i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600200"/>
            <a:ext cx="8682037" cy="4511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79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/>
              <a:t/>
            </a:r>
            <a:br>
              <a:rPr lang="en-PH" dirty="0" smtClean="0"/>
            </a:br>
            <a:r>
              <a:rPr lang="en-PH" dirty="0" smtClean="0"/>
              <a:t>How does it all fit together?</a:t>
            </a:r>
            <a:br>
              <a:rPr lang="en-PH" dirty="0" smtClean="0"/>
            </a:b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8650" lvl="1">
              <a:buFont typeface="+mj-lt"/>
              <a:buAutoNum type="arabicPeriod"/>
            </a:pPr>
            <a:endParaRPr lang="en-PH" sz="1600" b="0" dirty="0" smtClean="0"/>
          </a:p>
          <a:p>
            <a:pPr marL="628650" lvl="1">
              <a:buFont typeface="+mj-lt"/>
              <a:buAutoNum type="arabicPeriod"/>
            </a:pPr>
            <a:endParaRPr lang="en-PH" sz="1600" dirty="0" smtClean="0"/>
          </a:p>
          <a:p>
            <a:pPr marL="628650" lvl="1">
              <a:buFont typeface="+mj-lt"/>
              <a:buAutoNum type="arabicPeriod"/>
            </a:pPr>
            <a:endParaRPr lang="en-PH" sz="1600" dirty="0" smtClean="0"/>
          </a:p>
          <a:p>
            <a:pPr marL="628650" lvl="1">
              <a:buFont typeface="+mj-lt"/>
              <a:buAutoNum type="arabicPeriod"/>
            </a:pPr>
            <a:endParaRPr lang="en-PH" sz="1600" dirty="0" smtClean="0"/>
          </a:p>
          <a:p>
            <a:pPr marL="342900" lvl="1" indent="0">
              <a:buNone/>
            </a:pPr>
            <a:endParaRPr lang="en-PH" sz="1600" b="0" dirty="0" smtClean="0"/>
          </a:p>
          <a:p>
            <a:pPr marL="628650" lvl="1">
              <a:buFont typeface="+mj-lt"/>
              <a:buAutoNum type="arabicPeriod"/>
            </a:pPr>
            <a:endParaRPr lang="en-PH" sz="1600" b="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458200" cy="4558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895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F9829FE6FB94D84D3D1D5B1820991" ma:contentTypeVersion="2" ma:contentTypeDescription="Create a new document." ma:contentTypeScope="" ma:versionID="84d427fd2fb92a215479da5b0fe5e4ad">
  <xsd:schema xmlns:xsd="http://www.w3.org/2001/XMLSchema" xmlns:xs="http://www.w3.org/2001/XMLSchema" xmlns:p="http://schemas.microsoft.com/office/2006/metadata/properties" xmlns:ns2="38ef598d-997c-498b-b737-2f6b2c50ccab" xmlns:ns3="df7acb31-37ac-40e2-81bb-c44e3630f613" targetNamespace="http://schemas.microsoft.com/office/2006/metadata/properties" ma:root="true" ma:fieldsID="156788901a84a305ff90b9b24ba2d9fb" ns2:_="" ns3:_="">
    <xsd:import namespace="38ef598d-997c-498b-b737-2f6b2c50ccab"/>
    <xsd:import namespace="df7acb31-37ac-40e2-81bb-c44e3630f61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ntent_x0020_Archiv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f598d-997c-498b-b737-2f6b2c50cca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acb31-37ac-40e2-81bb-c44e3630f613" elementFormDefault="qualified">
    <xsd:import namespace="http://schemas.microsoft.com/office/2006/documentManagement/types"/>
    <xsd:import namespace="http://schemas.microsoft.com/office/infopath/2007/PartnerControls"/>
    <xsd:element name="Content_x0020_Archived" ma:index="11" nillable="true" ma:displayName="Content Archived" ma:internalName="Content_x0020_Archiv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Archived xmlns="df7acb31-37ac-40e2-81bb-c44e3630f613">false</Content_x0020_Archived>
  </documentManagement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EFA943-0EFA-4FA6-9378-51F3C6690032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BB6C027-A08F-47B9-B1C1-9BCA3AA87E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f598d-997c-498b-b737-2f6b2c50ccab"/>
    <ds:schemaRef ds:uri="df7acb31-37ac-40e2-81bb-c44e3630f6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4F8651F-F702-40A8-A1AE-348B603E373A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969A8A58-8A07-454F-B74A-ADBFE1673F39}">
  <ds:schemaRefs>
    <ds:schemaRef ds:uri="http://schemas.microsoft.com/office/2006/documentManagement/types"/>
    <ds:schemaRef ds:uri="38ef598d-997c-498b-b737-2f6b2c50ccab"/>
    <ds:schemaRef ds:uri="http://purl.org/dc/terms/"/>
    <ds:schemaRef ds:uri="http://schemas.microsoft.com/office/2006/metadata/properties"/>
    <ds:schemaRef ds:uri="http://purl.org/dc/dcmitype/"/>
    <ds:schemaRef ds:uri="df7acb31-37ac-40e2-81bb-c44e3630f613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BEE3F6AE-35C3-406C-ADC9-4B9966F465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1916</TotalTime>
  <Words>806</Words>
  <Application>Microsoft Office PowerPoint</Application>
  <PresentationFormat>On-screen Show (4:3)</PresentationFormat>
  <Paragraphs>221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Wingdings</vt:lpstr>
      <vt:lpstr>Calibri</vt:lpstr>
      <vt:lpstr>Office Theme</vt:lpstr>
      <vt:lpstr>PowerPoint Presentation</vt:lpstr>
      <vt:lpstr>Overview</vt:lpstr>
      <vt:lpstr>What you need:</vt:lpstr>
      <vt:lpstr>Requirements</vt:lpstr>
      <vt:lpstr>Requirement Key Points</vt:lpstr>
      <vt:lpstr>Hardware  </vt:lpstr>
      <vt:lpstr> Software Framework </vt:lpstr>
      <vt:lpstr>Serial IO Buffering</vt:lpstr>
      <vt:lpstr> How does it all fit together? </vt:lpstr>
      <vt:lpstr>End</vt:lpstr>
    </vt:vector>
  </TitlesOfParts>
  <Company>Microchip Technology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Bryan J. Liddiard</dc:creator>
  <cp:lastModifiedBy>Sherwin Tiongson - A16260</cp:lastModifiedBy>
  <cp:revision>307</cp:revision>
  <dcterms:created xsi:type="dcterms:W3CDTF">2014-08-08T04:58:31Z</dcterms:created>
  <dcterms:modified xsi:type="dcterms:W3CDTF">2016-02-19T06:44:35Z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">
    <vt:lpwstr>SV5CHKDEWJXD-25-13</vt:lpwstr>
  </property>
  <property fmtid="{D5CDD505-2E9C-101B-9397-08002B2CF9AE}" pid="3" name="_dlc_DocIdItemGuid">
    <vt:lpwstr>51ae9027-037b-4a59-924d-34c9fc95c321</vt:lpwstr>
  </property>
  <property fmtid="{D5CDD505-2E9C-101B-9397-08002B2CF9AE}" pid="4" name="_dlc_DocIdUrl">
    <vt:lpwstr>http://mchpweb-2010/marcom/home/_layouts/DocIdRedir.aspx?ID=SV5CHKDEWJXD-25-13, SV5CHKDEWJXD-25-13</vt:lpwstr>
  </property>
</Properties>
</file>