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81"/>
  </p:handoutMasterIdLst>
  <p:sldIdLst>
    <p:sldId id="1375" r:id="rId4"/>
    <p:sldId id="1495" r:id="rId6"/>
    <p:sldId id="1383" r:id="rId7"/>
    <p:sldId id="1384" r:id="rId8"/>
    <p:sldId id="1490" r:id="rId9"/>
    <p:sldId id="1385" r:id="rId10"/>
    <p:sldId id="1406" r:id="rId11"/>
    <p:sldId id="1407" r:id="rId12"/>
    <p:sldId id="1408" r:id="rId13"/>
    <p:sldId id="1409" r:id="rId14"/>
    <p:sldId id="1459" r:id="rId15"/>
    <p:sldId id="1498" r:id="rId16"/>
    <p:sldId id="1410" r:id="rId17"/>
    <p:sldId id="1454" r:id="rId18"/>
    <p:sldId id="1455" r:id="rId19"/>
    <p:sldId id="1456" r:id="rId20"/>
    <p:sldId id="1457" r:id="rId21"/>
    <p:sldId id="1390" r:id="rId22"/>
    <p:sldId id="1483" r:id="rId23"/>
    <p:sldId id="1411" r:id="rId24"/>
    <p:sldId id="1412" r:id="rId25"/>
    <p:sldId id="1413" r:id="rId26"/>
    <p:sldId id="1414" r:id="rId27"/>
    <p:sldId id="1415" r:id="rId28"/>
    <p:sldId id="1423" r:id="rId29"/>
    <p:sldId id="1417" r:id="rId30"/>
    <p:sldId id="1418" r:id="rId31"/>
    <p:sldId id="1419" r:id="rId32"/>
    <p:sldId id="1420" r:id="rId33"/>
    <p:sldId id="1421" r:id="rId34"/>
    <p:sldId id="1422" r:id="rId35"/>
    <p:sldId id="1484" r:id="rId36"/>
    <p:sldId id="1425" r:id="rId37"/>
    <p:sldId id="1426" r:id="rId38"/>
    <p:sldId id="1427" r:id="rId39"/>
    <p:sldId id="1428" r:id="rId40"/>
    <p:sldId id="1429" r:id="rId41"/>
    <p:sldId id="1485" r:id="rId42"/>
    <p:sldId id="1453" r:id="rId43"/>
    <p:sldId id="1431" r:id="rId44"/>
    <p:sldId id="1432" r:id="rId45"/>
    <p:sldId id="1433" r:id="rId46"/>
    <p:sldId id="1448" r:id="rId47"/>
    <p:sldId id="1449" r:id="rId48"/>
    <p:sldId id="1450" r:id="rId49"/>
    <p:sldId id="1451" r:id="rId50"/>
    <p:sldId id="1452" r:id="rId51"/>
    <p:sldId id="1491" r:id="rId52"/>
    <p:sldId id="1435" r:id="rId53"/>
    <p:sldId id="1437" r:id="rId54"/>
    <p:sldId id="1436" r:id="rId55"/>
    <p:sldId id="1438" r:id="rId56"/>
    <p:sldId id="1439" r:id="rId57"/>
    <p:sldId id="1440" r:id="rId58"/>
    <p:sldId id="1441" r:id="rId59"/>
    <p:sldId id="1443" r:id="rId60"/>
    <p:sldId id="1444" r:id="rId61"/>
    <p:sldId id="1445" r:id="rId62"/>
    <p:sldId id="1446" r:id="rId63"/>
    <p:sldId id="1480" r:id="rId64"/>
    <p:sldId id="1481" r:id="rId65"/>
    <p:sldId id="1482" r:id="rId66"/>
    <p:sldId id="1488" r:id="rId67"/>
    <p:sldId id="1463" r:id="rId68"/>
    <p:sldId id="1465" r:id="rId69"/>
    <p:sldId id="1467" r:id="rId70"/>
    <p:sldId id="1479" r:id="rId71"/>
    <p:sldId id="1489" r:id="rId72"/>
    <p:sldId id="1570" r:id="rId73"/>
    <p:sldId id="1492" r:id="rId74"/>
    <p:sldId id="1493" r:id="rId75"/>
    <p:sldId id="1472" r:id="rId76"/>
    <p:sldId id="1473" r:id="rId77"/>
    <p:sldId id="1475" r:id="rId78"/>
    <p:sldId id="1477" r:id="rId79"/>
    <p:sldId id="1494" r:id="rId80"/>
  </p:sldIdLst>
  <p:sldSz cx="9144000" cy="6858000" type="screen4x3"/>
  <p:notesSz cx="7010400" cy="9296400"/>
  <p:custDataLst>
    <p:tags r:id="rId8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D7FDF9"/>
    <a:srgbClr val="003366"/>
    <a:srgbClr val="0066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2"/>
    <p:restoredTop sz="94667"/>
  </p:normalViewPr>
  <p:slideViewPr>
    <p:cSldViewPr showGuides="1">
      <p:cViewPr varScale="1">
        <p:scale>
          <a:sx n="86" d="100"/>
          <a:sy n="86" d="100"/>
        </p:scale>
        <p:origin x="1248" y="60"/>
      </p:cViewPr>
      <p:guideLst>
        <p:guide orient="horz" pos="4319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6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5" Type="http://schemas.openxmlformats.org/officeDocument/2006/relationships/tags" Target="tags/tag2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5" tIns="46153" rIns="92305" bIns="46153" numCol="1" anchor="t" anchorCtr="0" compatLnSpc="1"/>
          <a:lstStyle>
            <a:lvl1pPr defTabSz="92265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26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5" tIns="46153" rIns="92305" bIns="46153" numCol="1" anchor="t" anchorCtr="0" compatLnSpc="1"/>
          <a:lstStyle>
            <a:lvl1pPr algn="r" defTabSz="92265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26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5" tIns="46153" rIns="92305" bIns="46153" numCol="1" anchor="b" anchorCtr="0" compatLnSpc="1"/>
          <a:lstStyle>
            <a:lvl1pPr defTabSz="92265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26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5" tIns="46153" rIns="92305" bIns="46153" numCol="1" anchor="b" anchorCtr="0" compatLnSpc="1"/>
          <a:lstStyle>
            <a:lvl1pPr algn="r" defTabSz="92265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26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B38C83-94C1-4D02-B4F1-5B52CFB71A2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5" tIns="46153" rIns="92305" bIns="46153" numCol="1" anchor="t" anchorCtr="0" compatLnSpc="1"/>
          <a:lstStyle>
            <a:lvl1pPr defTabSz="92265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26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5" tIns="46153" rIns="92305" bIns="46153" numCol="1" anchor="t" anchorCtr="0" compatLnSpc="1"/>
          <a:lstStyle>
            <a:lvl1pPr algn="r" defTabSz="92265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26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5" tIns="46153" rIns="92305" bIns="46153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5" tIns="46153" rIns="92305" bIns="46153" numCol="1" anchor="b" anchorCtr="0" compatLnSpc="1"/>
          <a:lstStyle>
            <a:lvl1pPr defTabSz="92265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26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5" tIns="46153" rIns="92305" bIns="46153" numCol="1" anchor="b" anchorCtr="0" compatLnSpc="1"/>
          <a:lstStyle>
            <a:lvl1pPr algn="r" defTabSz="92265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26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9FDA15-78D9-4D99-8162-CEF95494279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8195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0243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287" tIns="46144" rIns="92287" bIns="46144" anchor="b" anchorCtr="0"/>
          <a:p>
            <a:pPr lvl="0" algn="r" defTabSz="920750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287" tIns="46144" rIns="92287" bIns="46144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1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287" tIns="46144" rIns="92287" bIns="46144" anchor="b" anchorCtr="0"/>
          <a:p>
            <a:pPr lvl="0" algn="r" defTabSz="920750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287" tIns="46144" rIns="92287" bIns="46144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2305" tIns="46153" rIns="92305" bIns="46153" anchor="b" anchorCtr="0"/>
          <a:p>
            <a:pPr lvl="0" algn="r" defTabSz="922655">
              <a:spcBef>
                <a:spcPct val="0"/>
              </a:spcBef>
            </a:pPr>
            <a:fld id="{9A0DB2DC-4C9A-4742-B13C-FB6460FD3503}" type="slidenum">
              <a:rPr lang="en-US" altLang="en-US" dirty="0">
                <a:ea typeface="宋体" panose="02010600030101010101" pitchFamily="2" charset="-122"/>
              </a:rPr>
            </a:fld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305" tIns="46153" rIns="92305" bIns="4615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F7B23D-D931-4E7F-89F9-2E7D71965E7E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901130-2F78-445B-9F41-1874A8D987E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47E066-6422-4EE6-9A42-6701C0447D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04452-450F-464B-9941-D85EFA1AF86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F7B23D-D931-4E7F-89F9-2E7D71965E7E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901130-2F78-445B-9F41-1874A8D987E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47E066-6422-4EE6-9A42-6701C0447D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04452-450F-464B-9941-D85EFA1AF86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81000" y="1219200"/>
            <a:ext cx="8410575" cy="46038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100000">
                <a:schemeClr val="folHlink">
                  <a:alpha val="50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057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2058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81000" y="1219200"/>
            <a:ext cx="8410575" cy="46038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100000">
                <a:schemeClr val="folHlink">
                  <a:alpha val="50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057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2058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5AA6B-C02C-458E-BE4A-C5A53828A6D1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24C793-BA89-4452-8E80-E11DB0BEF8E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 spd="med"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png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image" Target="../media/image17.wmf"/><Relationship Id="rId4" Type="http://schemas.openxmlformats.org/officeDocument/2006/relationships/image" Target="../media/image16.png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9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2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1541463"/>
            <a:ext cx="3995738" cy="289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矩形 4"/>
          <p:cNvSpPr/>
          <p:nvPr/>
        </p:nvSpPr>
        <p:spPr>
          <a:xfrm>
            <a:off x="228600" y="1447800"/>
            <a:ext cx="4572000" cy="5908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</a:t>
            </a:r>
            <a:r>
              <a:rPr lang="zh-CN" altLang="zh-CN" sz="1800" b="1" dirty="0">
                <a:ea typeface="宋体" panose="02010600030101010101" pitchFamily="2" charset="-122"/>
              </a:rPr>
              <a:t>早在</a:t>
            </a:r>
            <a:r>
              <a:rPr lang="en-US" altLang="zh-CN" sz="1800" b="1" dirty="0">
                <a:ea typeface="宋体" panose="02010600030101010101" pitchFamily="2" charset="-122"/>
              </a:rPr>
              <a:t>20</a:t>
            </a:r>
            <a:r>
              <a:rPr lang="zh-CN" altLang="zh-CN" sz="1800" b="1" dirty="0">
                <a:ea typeface="宋体" panose="02010600030101010101" pitchFamily="2" charset="-122"/>
              </a:rPr>
              <a:t>世纪</a:t>
            </a:r>
            <a:r>
              <a:rPr lang="en-US" altLang="zh-CN" sz="1800" b="1" dirty="0">
                <a:ea typeface="宋体" panose="02010600030101010101" pitchFamily="2" charset="-122"/>
              </a:rPr>
              <a:t>80</a:t>
            </a:r>
            <a:r>
              <a:rPr lang="zh-CN" altLang="zh-CN" sz="1800" b="1" dirty="0">
                <a:ea typeface="宋体" panose="02010600030101010101" pitchFamily="2" charset="-122"/>
              </a:rPr>
              <a:t>年代，沃尔玛超市就已经将关联规则应用到了商品管理之中。沃尔玛曾经对数据仓库中一年多的原始交易数据进行了详细的分析，发现许多美国家庭都是妻子在家照顾婴儿，丈夫去超市为婴儿买尿布。丈夫们在购买尿布时往往会顺便买两瓶啤酒来犒劳自己。这一现象引起了沃尔玛的重视，沃尔玛调整了货架的位置，把尿布和啤酒摆在相邻的位置，以便于年轻的爸爸们能顺利地同时找到这两种商品。这一故事中的</a:t>
            </a:r>
            <a:r>
              <a:rPr lang="en-US" altLang="zh-CN" sz="1800" b="1" dirty="0">
                <a:ea typeface="宋体" panose="02010600030101010101" pitchFamily="2" charset="-122"/>
              </a:rPr>
              <a:t>“</a:t>
            </a:r>
            <a:r>
              <a:rPr lang="zh-CN" altLang="zh-CN" sz="1800" b="1" dirty="0">
                <a:ea typeface="宋体" panose="02010600030101010101" pitchFamily="2" charset="-122"/>
              </a:rPr>
              <a:t>啤酒</a:t>
            </a:r>
            <a:r>
              <a:rPr lang="en-US" altLang="zh-CN" sz="1800" b="1" dirty="0">
                <a:ea typeface="宋体" panose="02010600030101010101" pitchFamily="2" charset="-122"/>
              </a:rPr>
              <a:t>”</a:t>
            </a:r>
            <a:r>
              <a:rPr lang="zh-CN" altLang="zh-CN" sz="1800" b="1" dirty="0">
                <a:ea typeface="宋体" panose="02010600030101010101" pitchFamily="2" charset="-122"/>
              </a:rPr>
              <a:t>与</a:t>
            </a:r>
            <a:r>
              <a:rPr lang="en-US" altLang="zh-CN" sz="1800" b="1" dirty="0">
                <a:ea typeface="宋体" panose="02010600030101010101" pitchFamily="2" charset="-122"/>
              </a:rPr>
              <a:t>“</a:t>
            </a:r>
            <a:r>
              <a:rPr lang="zh-CN" altLang="zh-CN" sz="1800" b="1" dirty="0">
                <a:ea typeface="宋体" panose="02010600030101010101" pitchFamily="2" charset="-122"/>
              </a:rPr>
              <a:t>尿布</a:t>
            </a:r>
            <a:r>
              <a:rPr lang="en-US" altLang="zh-CN" sz="1800" b="1" dirty="0">
                <a:ea typeface="宋体" panose="02010600030101010101" pitchFamily="2" charset="-122"/>
              </a:rPr>
              <a:t>”</a:t>
            </a:r>
            <a:r>
              <a:rPr lang="zh-CN" altLang="zh-CN" sz="1800" b="1" dirty="0">
                <a:ea typeface="宋体" panose="02010600030101010101" pitchFamily="2" charset="-122"/>
              </a:rPr>
              <a:t>的关系即为所谓的</a:t>
            </a:r>
            <a:r>
              <a:rPr lang="en-US" altLang="zh-CN" sz="1800" b="1" dirty="0">
                <a:ea typeface="宋体" panose="02010600030101010101" pitchFamily="2" charset="-122"/>
              </a:rPr>
              <a:t>“</a:t>
            </a:r>
            <a:r>
              <a:rPr lang="zh-CN" altLang="zh-CN" sz="1800" b="1" dirty="0">
                <a:ea typeface="宋体" panose="02010600030101010101" pitchFamily="2" charset="-122"/>
              </a:rPr>
              <a:t>关联性</a:t>
            </a:r>
            <a:r>
              <a:rPr lang="en-US" altLang="zh-CN" sz="1800" b="1" dirty="0">
                <a:ea typeface="宋体" panose="02010600030101010101" pitchFamily="2" charset="-122"/>
              </a:rPr>
              <a:t>”</a:t>
            </a:r>
            <a:r>
              <a:rPr lang="zh-CN" altLang="zh-CN" sz="1800" b="1" dirty="0">
                <a:ea typeface="宋体" panose="02010600030101010101" pitchFamily="2" charset="-122"/>
              </a:rPr>
              <a:t>，而</a:t>
            </a:r>
            <a:r>
              <a:rPr lang="en-US" altLang="zh-CN" sz="1800" b="1" dirty="0">
                <a:ea typeface="宋体" panose="02010600030101010101" pitchFamily="2" charset="-122"/>
              </a:rPr>
              <a:t>“</a:t>
            </a:r>
            <a:r>
              <a:rPr lang="zh-CN" altLang="zh-CN" sz="1800" b="1" dirty="0">
                <a:ea typeface="宋体" panose="02010600030101010101" pitchFamily="2" charset="-122"/>
              </a:rPr>
              <a:t>关联性</a:t>
            </a:r>
            <a:r>
              <a:rPr lang="en-US" altLang="zh-CN" sz="1800" b="1" dirty="0">
                <a:ea typeface="宋体" panose="02010600030101010101" pitchFamily="2" charset="-122"/>
              </a:rPr>
              <a:t>”</a:t>
            </a:r>
            <a:r>
              <a:rPr lang="zh-CN" altLang="zh-CN" sz="1800" b="1" dirty="0">
                <a:ea typeface="宋体" panose="02010600030101010101" pitchFamily="2" charset="-122"/>
              </a:rPr>
              <a:t>的发掘和利用则是本章所要讨论的</a:t>
            </a:r>
            <a:r>
              <a:rPr lang="en-US" altLang="zh-CN" sz="1800" b="1" dirty="0">
                <a:ea typeface="宋体" panose="02010600030101010101" pitchFamily="2" charset="-122"/>
              </a:rPr>
              <a:t>“</a:t>
            </a:r>
            <a:r>
              <a:rPr lang="zh-CN" altLang="zh-CN" sz="1800" b="1" dirty="0">
                <a:ea typeface="宋体" panose="02010600030101010101" pitchFamily="2" charset="-122"/>
              </a:rPr>
              <a:t>关联规则挖掘</a:t>
            </a:r>
            <a:r>
              <a:rPr lang="en-US" altLang="zh-CN" sz="1800" b="1" dirty="0">
                <a:ea typeface="宋体" panose="02010600030101010101" pitchFamily="2" charset="-122"/>
              </a:rPr>
              <a:t>”</a:t>
            </a:r>
            <a:r>
              <a:rPr lang="zh-CN" altLang="zh-CN" sz="1800" b="1" dirty="0">
                <a:ea typeface="宋体" panose="02010600030101010101" pitchFamily="2" charset="-122"/>
              </a:rPr>
              <a:t>。</a:t>
            </a:r>
            <a:endParaRPr lang="zh-CN" altLang="zh-CN" sz="1800" b="1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挖掘关联规则—一个例子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68313" y="4581525"/>
            <a:ext cx="8196262" cy="1665288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规则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支持度 =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support({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Math B"/>
              </a:rPr>
              <a:t>}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Math B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}) = 50%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置信度 =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support({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})/support({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}) = 66.6%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Text Box 4"/>
          <p:cNvSpPr txBox="1"/>
          <p:nvPr/>
        </p:nvSpPr>
        <p:spPr>
          <a:xfrm>
            <a:off x="5130800" y="1843088"/>
            <a:ext cx="2052638" cy="708025"/>
          </a:xfrm>
          <a:prstGeom prst="rect">
            <a:avLst/>
          </a:prstGeom>
          <a:solidFill>
            <a:srgbClr val="66FF99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最小支持度 50%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最小置信度 50%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510" name="AutoShape 5"/>
          <p:cNvCxnSpPr/>
          <p:nvPr/>
        </p:nvCxnSpPr>
        <p:spPr>
          <a:xfrm>
            <a:off x="4287838" y="2768600"/>
            <a:ext cx="817562" cy="963613"/>
          </a:xfrm>
          <a:prstGeom prst="bentConnector3">
            <a:avLst>
              <a:gd name="adj1" fmla="val 49903"/>
            </a:avLst>
          </a:prstGeom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cxnSp>
      <p:graphicFrame>
        <p:nvGraphicFramePr>
          <p:cNvPr id="1363000" name="Group 5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5100" y="1628775"/>
          <a:ext cx="4122738" cy="2286000"/>
        </p:xfrm>
        <a:graphic>
          <a:graphicData uri="http://schemas.openxmlformats.org/drawingml/2006/table">
            <a:tbl>
              <a:tblPr/>
              <a:tblGrid>
                <a:gridCol w="2195513"/>
                <a:gridCol w="1927225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Transaction-id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B, 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E, 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2997" name="Group 53"/>
          <p:cNvGraphicFramePr>
            <a:graphicFrameLocks noGrp="1"/>
          </p:cNvGraphicFramePr>
          <p:nvPr/>
        </p:nvGraphicFramePr>
        <p:xfrm>
          <a:off x="5105400" y="2819400"/>
          <a:ext cx="3886200" cy="1828800"/>
        </p:xfrm>
        <a:graphic>
          <a:graphicData uri="http://schemas.openxmlformats.org/drawingml/2006/table">
            <a:tbl>
              <a:tblPr/>
              <a:tblGrid>
                <a:gridCol w="2362200"/>
                <a:gridCol w="15240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Frequent pattern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Support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A}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75%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B}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50%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50%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C}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50%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矩形 2"/>
          <p:cNvSpPr/>
          <p:nvPr/>
        </p:nvSpPr>
        <p:spPr>
          <a:xfrm>
            <a:off x="304800" y="1214438"/>
            <a:ext cx="3379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支持度（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support</a:t>
            </a: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）</a:t>
            </a:r>
            <a:endParaRPr lang="zh-CN" altLang="zh-CN" sz="28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1026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665162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频繁模式和关联规则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2415" y="1897862"/>
            <a:ext cx="8534400" cy="1200329"/>
          </a:xfrm>
          <a:prstGeom prst="rect">
            <a:avLst/>
          </a:prstGeom>
          <a:blipFill>
            <a:blip r:embed="rId1"/>
            <a:stretch>
              <a:fillRect l="-1071" t="-5076" b="-1066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2533" name="矩形 5"/>
          <p:cNvSpPr/>
          <p:nvPr/>
        </p:nvSpPr>
        <p:spPr>
          <a:xfrm>
            <a:off x="319088" y="3505200"/>
            <a:ext cx="34099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置信度（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confidence</a:t>
            </a:r>
            <a:r>
              <a:rPr lang="zh-CN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）</a:t>
            </a:r>
            <a:endParaRPr lang="zh-CN" altLang="zh-CN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2318" y="4141978"/>
            <a:ext cx="8653346" cy="2308324"/>
          </a:xfrm>
          <a:prstGeom prst="rect">
            <a:avLst/>
          </a:prstGeom>
          <a:blipFill>
            <a:blip r:embed="rId2"/>
            <a:stretch>
              <a:fillRect l="-3380" t="-2639" b="-3878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 spd="med" advClick="0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657225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闭频繁项集和极大频繁项集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 idx="4294967295"/>
          </p:nvPr>
        </p:nvSpPr>
        <p:spPr>
          <a:xfrm>
            <a:off x="315913" y="3186113"/>
            <a:ext cx="8512175" cy="990600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一个长模式包含子模式的数目：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e.g., {a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contains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+ (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+ … + (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= 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100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1 = 1.27*10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sub-patterns!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子模式为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2600" y="5029200"/>
            <a:ext cx="5334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引入闭频繁项集和极大频繁项集</a:t>
            </a:r>
            <a:endParaRPr lang="zh-CN" altLang="en-US" sz="28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0" y="17526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400" b="1" kern="120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It’s so easy!</a:t>
            </a:r>
            <a:endParaRPr kumimoji="0" lang="zh-CN" altLang="en-US" sz="4400" b="1" kern="1200" cap="none" spc="0" normalizeH="0" baseline="0" noProof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3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11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657225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闭频繁项集和极大频繁项集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289050"/>
            <a:ext cx="8512175" cy="5264150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10000"/>
              </a:lnSpc>
              <a:spcBef>
                <a:spcPts val="1200"/>
              </a:spcBef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闭项集：</a:t>
            </a:r>
            <a:r>
              <a:rPr lang="zh-CN" altLang="en-US" sz="2000" b="1" dirty="0">
                <a:ea typeface="宋体" panose="02010600030101010101" pitchFamily="2" charset="-122"/>
              </a:rPr>
              <a:t>不存在具有相同支持度的真超项集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闭频繁项集：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是频繁的，且不存在真超项集（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super-pattern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 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），使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有相同的支持度计数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(proposed by Pasquier, et al. @ ICDT’99)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极大频繁项集：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是频繁的，并且不存在真超项集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 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，并且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是频繁的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(proposed by Bayardo @ SIGMOD’98)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极大频繁项集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162050" y="17526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773920" imgH="7223125" progId="Visio.Drawing.6">
                  <p:embed/>
                </p:oleObj>
              </mc:Choice>
              <mc:Fallback>
                <p:oleObj name="" r:id="rId1" imgW="9773920" imgH="722312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050" y="1752600"/>
                        <a:ext cx="7140575" cy="487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/>
          <p:nvPr/>
        </p:nvSpPr>
        <p:spPr>
          <a:xfrm>
            <a:off x="7270750" y="6126163"/>
            <a:ext cx="1111250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Border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Text Box 5"/>
          <p:cNvSpPr txBox="1"/>
          <p:nvPr/>
        </p:nvSpPr>
        <p:spPr>
          <a:xfrm>
            <a:off x="685800" y="5838825"/>
            <a:ext cx="111125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Infrequent Itemsets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Text Box 6"/>
          <p:cNvSpPr txBox="1"/>
          <p:nvPr/>
        </p:nvSpPr>
        <p:spPr>
          <a:xfrm>
            <a:off x="844550" y="2325688"/>
            <a:ext cx="1112838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Maximal Itemsets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Line 7"/>
          <p:cNvSpPr/>
          <p:nvPr/>
        </p:nvSpPr>
        <p:spPr>
          <a:xfrm flipH="1">
            <a:off x="1241425" y="4835525"/>
            <a:ext cx="158750" cy="1074738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0" name="Line 8"/>
          <p:cNvSpPr/>
          <p:nvPr/>
        </p:nvSpPr>
        <p:spPr>
          <a:xfrm flipH="1" flipV="1">
            <a:off x="1717675" y="2755900"/>
            <a:ext cx="1030288" cy="646113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1" name="Line 9"/>
          <p:cNvSpPr/>
          <p:nvPr/>
        </p:nvSpPr>
        <p:spPr>
          <a:xfrm flipH="1">
            <a:off x="1717675" y="4764088"/>
            <a:ext cx="1030288" cy="1146175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2" name="Line 10"/>
          <p:cNvSpPr/>
          <p:nvPr/>
        </p:nvSpPr>
        <p:spPr>
          <a:xfrm flipH="1">
            <a:off x="1797050" y="5767388"/>
            <a:ext cx="635000" cy="287337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3" name="Line 11"/>
          <p:cNvSpPr/>
          <p:nvPr/>
        </p:nvSpPr>
        <p:spPr>
          <a:xfrm flipH="1" flipV="1">
            <a:off x="1638300" y="6197600"/>
            <a:ext cx="2697163" cy="287338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4" name="Line 12"/>
          <p:cNvSpPr/>
          <p:nvPr/>
        </p:nvSpPr>
        <p:spPr>
          <a:xfrm flipH="1" flipV="1">
            <a:off x="1558925" y="2827338"/>
            <a:ext cx="2632075" cy="1668462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5" name="Line 13"/>
          <p:cNvSpPr/>
          <p:nvPr/>
        </p:nvSpPr>
        <p:spPr>
          <a:xfrm flipH="1">
            <a:off x="1479550" y="4764088"/>
            <a:ext cx="555625" cy="1074737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6" name="Text Box 14"/>
          <p:cNvSpPr txBox="1"/>
          <p:nvPr/>
        </p:nvSpPr>
        <p:spPr>
          <a:xfrm>
            <a:off x="381000" y="1276350"/>
            <a:ext cx="8305800" cy="4000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极大频繁项集的真超项集不频繁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闭频繁项集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b="1" dirty="0">
                <a:ea typeface="宋体" panose="02010600030101010101" pitchFamily="2" charset="-122"/>
              </a:rPr>
              <a:t>最大频繁项集存在的问题：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ea typeface="宋体" panose="02010600030101010101" pitchFamily="2" charset="-122"/>
              </a:rPr>
              <a:t>最大频繁项集的子集是频繁的，但无法推断出其具体的支持度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b="1" dirty="0">
                <a:ea typeface="宋体" panose="02010600030101010101" pitchFamily="2" charset="-122"/>
              </a:rPr>
              <a:t>闭频繁项集的集合包含频繁项集的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完整信息</a:t>
            </a:r>
            <a:r>
              <a:rPr lang="zh-CN" altLang="en-US" sz="2000" b="1" dirty="0">
                <a:ea typeface="宋体" panose="02010600030101010101" pitchFamily="2" charset="-122"/>
              </a:rPr>
              <a:t>（包括支持度）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例子：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数据库包含两个事物，且令最小支持度为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    &lt;a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闭频繁项集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1    {a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2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最大频繁项集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1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所有频繁模式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2, 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2, 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1, 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1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big number: 2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- 1? Why?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闭频繁项集和极大频繁项集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0668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0169525" imgH="7367270" progId="Visio.Drawing.6">
                  <p:embed/>
                </p:oleObj>
              </mc:Choice>
              <mc:Fallback>
                <p:oleObj name="" r:id="rId1" imgW="10169525" imgH="7367270" progId="Visio.Drawing.6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/>
          <p:nvPr/>
        </p:nvSpPr>
        <p:spPr>
          <a:xfrm>
            <a:off x="1524000" y="1219200"/>
            <a:ext cx="2286000" cy="304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Minimum support = 2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Text Box 5"/>
          <p:cNvSpPr txBox="1"/>
          <p:nvPr/>
        </p:nvSpPr>
        <p:spPr>
          <a:xfrm>
            <a:off x="7315200" y="4800600"/>
            <a:ext cx="1524000" cy="6302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 Closed = 9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 Maximal = 4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7924800" y="1600200"/>
            <a:ext cx="121920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Closed and maximal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7" name="Line 7"/>
          <p:cNvSpPr/>
          <p:nvPr/>
        </p:nvSpPr>
        <p:spPr>
          <a:xfrm flipH="1">
            <a:off x="7315200" y="2209800"/>
            <a:ext cx="106680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8" name="Line 8"/>
          <p:cNvSpPr/>
          <p:nvPr/>
        </p:nvSpPr>
        <p:spPr>
          <a:xfrm flipH="1">
            <a:off x="8077200" y="2209800"/>
            <a:ext cx="30480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9" name="Line 9"/>
          <p:cNvSpPr/>
          <p:nvPr/>
        </p:nvSpPr>
        <p:spPr>
          <a:xfrm flipH="1">
            <a:off x="5715000" y="1371600"/>
            <a:ext cx="6096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0" name="Text Box 10"/>
          <p:cNvSpPr txBox="1"/>
          <p:nvPr/>
        </p:nvSpPr>
        <p:spPr>
          <a:xfrm>
            <a:off x="6324600" y="990600"/>
            <a:ext cx="121920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Closed but not maximal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1" name="Line 11"/>
          <p:cNvSpPr/>
          <p:nvPr/>
        </p:nvSpPr>
        <p:spPr>
          <a:xfrm flipH="1">
            <a:off x="4800600" y="1219200"/>
            <a:ext cx="1524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2" name="Line 12"/>
          <p:cNvSpPr/>
          <p:nvPr/>
        </p:nvSpPr>
        <p:spPr>
          <a:xfrm>
            <a:off x="6553200" y="14478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0733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76200" y="4495800"/>
          <a:ext cx="17335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640840" imgH="2106930" progId="Excel.Sheet.8">
                  <p:embed/>
                </p:oleObj>
              </mc:Choice>
              <mc:Fallback>
                <p:oleObj name="" r:id="rId3" imgW="1640840" imgH="2106930" progId="Excel.Shee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6200" y="4495800"/>
                        <a:ext cx="1733550" cy="2228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闭频繁项集和极大频繁项集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73238" y="1522413"/>
          <a:ext cx="5103812" cy="465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6670040" imgH="6216650" progId="Visio.Drawing.6">
                  <p:embed/>
                </p:oleObj>
              </mc:Choice>
              <mc:Fallback>
                <p:oleObj name="" r:id="rId1" imgW="6670040" imgH="6216650" progId="Visio.Drawing.6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773238" y="1522413"/>
                        <a:ext cx="5103812" cy="46529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章：挖掘频繁模式、关联和相关性：</a:t>
            </a:r>
            <a:b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基本概念和方法</a:t>
            </a:r>
            <a:endParaRPr lang="en-US" altLang="en-US" sz="3200" dirty="0"/>
          </a:p>
        </p:txBody>
      </p:sp>
      <p:sp>
        <p:nvSpPr>
          <p:cNvPr id="3277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</p:spPr>
        <p:txBody>
          <a:bodyPr vert="horz" wrap="square" lIns="92075" tIns="46038" rIns="92075" bIns="46038" anchor="t" anchorCtr="0"/>
          <a:p>
            <a:pPr marL="457200" indent="-457200" algn="just" eaLnBrk="1" hangingPunct="1">
              <a:lnSpc>
                <a:spcPct val="200000"/>
              </a:lnSpc>
              <a:buClr>
                <a:schemeClr val="folHlink"/>
              </a:buClr>
              <a:buSzTx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200000"/>
              </a:lnSpc>
              <a:buClr>
                <a:schemeClr val="folHlink"/>
              </a:buClr>
              <a:buSzTx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频繁项集挖掘方法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200000"/>
              </a:lnSpc>
              <a:buClr>
                <a:schemeClr val="folHlink"/>
              </a:buClr>
              <a:buSzTx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那些模式是有趣的：模式评估方法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200000"/>
              </a:lnSpc>
              <a:buClr>
                <a:schemeClr val="folHlink"/>
              </a:buClr>
              <a:buSzTx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3" name="AutoShape 4"/>
          <p:cNvSpPr/>
          <p:nvPr/>
        </p:nvSpPr>
        <p:spPr>
          <a:xfrm rot="-1053010">
            <a:off x="4008438" y="2660650"/>
            <a:ext cx="522287" cy="381000"/>
          </a:xfrm>
          <a:prstGeom prst="leftArrow">
            <a:avLst>
              <a:gd name="adj1" fmla="val 50000"/>
              <a:gd name="adj2" fmla="val 34270"/>
            </a:avLst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5"/>
          <p:cNvSpPr txBox="1">
            <a:spLocks noGrp="1"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频繁项集挖掘方法</a:t>
            </a:r>
            <a:endParaRPr lang="en-US" altLang="en-US" dirty="0"/>
          </a:p>
        </p:txBody>
      </p:sp>
      <p:sp>
        <p:nvSpPr>
          <p:cNvPr id="3482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80000"/>
              </a:lnSpc>
            </a:pP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通过限制候选产生发现频繁项集</a:t>
            </a:r>
            <a:endParaRPr lang="en-US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提高</a:t>
            </a: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算法的效率</a:t>
            </a:r>
            <a:endParaRPr lang="en-US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挖掘频繁项集的模式增长方法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是用垂直数据格式挖掘频繁项集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挖掘闭模式和极大模式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1" name="AutoShape 4"/>
          <p:cNvSpPr/>
          <p:nvPr/>
        </p:nvSpPr>
        <p:spPr>
          <a:xfrm rot="269203">
            <a:off x="8305800" y="1752600"/>
            <a:ext cx="533400" cy="485775"/>
          </a:xfrm>
          <a:prstGeom prst="leftArrow">
            <a:avLst>
              <a:gd name="adj1" fmla="val 50000"/>
              <a:gd name="adj2" fmla="val 27450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 txBox="1"/>
          <p:nvPr/>
        </p:nvSpPr>
        <p:spPr>
          <a:xfrm>
            <a:off x="0" y="3695700"/>
            <a:ext cx="9144000" cy="190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eaLnBrk="1" hangingPunct="1">
              <a:lnSpc>
                <a:spcPct val="110000"/>
              </a:lnSpc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ctr" eaLnBrk="1" hangingPunct="1">
              <a:lnSpc>
                <a:spcPct val="110000"/>
              </a:lnSpc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ctr" eaLnBrk="1" hangingPunct="1">
              <a:lnSpc>
                <a:spcPct val="11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信息与通信工程学院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09600"/>
            <a:ext cx="9144000" cy="259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6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章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挖掘频繁模式、关联和相关性：基本概念和方法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marL="1117600" indent="-1117600"/>
            <a:r>
              <a:rPr lang="en-US" altLang="zh-CN" dirty="0">
                <a:ea typeface="楷体_GB2312" pitchFamily="49" charset="-122"/>
              </a:rPr>
              <a:t>Apriori</a:t>
            </a:r>
            <a:r>
              <a:rPr lang="zh-CN" altLang="en-US" dirty="0">
                <a:ea typeface="楷体_GB2312" pitchFamily="49" charset="-122"/>
              </a:rPr>
              <a:t>算法的步骤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36868" name="Rectangle 5"/>
          <p:cNvSpPr>
            <a:spLocks noGrp="1"/>
          </p:cNvSpPr>
          <p:nvPr>
            <p:ph idx="1"/>
          </p:nvPr>
        </p:nvSpPr>
        <p:spPr>
          <a:xfrm>
            <a:off x="381000" y="1350963"/>
            <a:ext cx="8574088" cy="4897437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10000"/>
              </a:lnSpc>
              <a:spcAft>
                <a:spcPct val="3000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算法命名源于算法使用了频繁项集性质的先验（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Prior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）知识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Aft>
                <a:spcPct val="3000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算法将发现关联规则的过程分为两个步骤：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spcAft>
                <a:spcPct val="3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通过迭代，检索出事务数据库中的所有频繁项集，即支持度不低于用户设定的阈值的项集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spcAft>
                <a:spcPct val="3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利用频繁项集构造出满足用户最小信任度的规则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Aft>
                <a:spcPct val="3000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挖掘或识别出所有频繁项集是该算法的核心，占整个计算量的大部分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频繁项集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17513" y="1330325"/>
            <a:ext cx="8345487" cy="5832475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25000"/>
              </a:lnSpc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为了避免计算所有项集的支持度（实际上频繁项集只占很少一部分），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算法引入潜在频繁项集的概念。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潜在频繁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项集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的集合记为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，频繁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项集的集合记为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则两者之间满足关系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构成潜在频繁项集所遵循的原则是“频繁项集的子集必为频繁项集”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3" name="Rectangle 4"/>
          <p:cNvSpPr/>
          <p:nvPr/>
        </p:nvSpPr>
        <p:spPr>
          <a:xfrm>
            <a:off x="4471988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7894" name="Rectangle 6"/>
          <p:cNvSpPr/>
          <p:nvPr/>
        </p:nvSpPr>
        <p:spPr>
          <a:xfrm>
            <a:off x="4471988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关联规则的性质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214313" y="1296988"/>
            <a:ext cx="8624887" cy="5256212"/>
          </a:xfrm>
        </p:spPr>
        <p:txBody>
          <a:bodyPr vert="horz" wrap="square" lIns="91440" tIns="45720" rIns="91440" bIns="45720" anchor="t" anchorCtr="0"/>
          <a:p>
            <a:pPr algn="just">
              <a:spcBef>
                <a:spcPts val="18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：频繁项集的子集必为频繁项集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：非频繁项集的超集一定是非频繁的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8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算法运用性质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，通过已知的频繁项集构成长度更大的项集，并将其称为潜在频繁项集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spcBef>
                <a:spcPts val="1800"/>
              </a:spcBef>
            </a:pPr>
            <a:r>
              <a:rPr lang="zh-CN" altLang="en-US" sz="2400" b="1" dirty="0">
                <a:solidFill>
                  <a:srgbClr val="17098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潜在频繁</a:t>
            </a:r>
            <a:r>
              <a:rPr lang="en-US" altLang="zh-CN" sz="2400" b="1" i="1" dirty="0">
                <a:solidFill>
                  <a:srgbClr val="17098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solidFill>
                  <a:srgbClr val="17098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项集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的集合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是指由有可能成为频繁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项集的项集组成的集合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以后只需计算潜在频繁项集的支持度，而不必计算所有不同项集的支持度，因此在一定程度上减少了计算量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9939" name="Rectangle 1026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anchor="b" anchorCtr="0"/>
          <a:p>
            <a:pPr defTabSz="914400">
              <a:tabLst>
                <a:tab pos="2570480" algn="l"/>
              </a:tabLst>
            </a:pPr>
            <a:r>
              <a:rPr lang="en-US" altLang="zh-CN" b="1" dirty="0">
                <a:ea typeface="宋体" panose="02010600030101010101" pitchFamily="2" charset="-122"/>
              </a:rPr>
              <a:t>Apriori: </a:t>
            </a:r>
            <a:r>
              <a:rPr lang="zh-CN" altLang="en-US" b="1" dirty="0">
                <a:ea typeface="宋体" panose="02010600030101010101" pitchFamily="2" charset="-122"/>
              </a:rPr>
              <a:t>一种候选产生-测试方法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9940" name="Rectangle 1027"/>
          <p:cNvSpPr>
            <a:spLocks noGrp="1"/>
          </p:cNvSpPr>
          <p:nvPr>
            <p:ph idx="1"/>
          </p:nvPr>
        </p:nvSpPr>
        <p:spPr>
          <a:xfrm>
            <a:off x="323850" y="1246188"/>
            <a:ext cx="8591550" cy="5002212"/>
          </a:xfrm>
        </p:spPr>
        <p:txBody>
          <a:bodyPr vert="horz" wrap="square" lIns="91440" tIns="45720" rIns="91440" bIns="45720" anchor="t" anchorCtr="0"/>
          <a:p>
            <a:pPr algn="just">
              <a:spcBef>
                <a:spcPts val="1200"/>
              </a:spcBef>
            </a:pPr>
            <a:r>
              <a:rPr lang="zh-CN" altLang="en-US" b="1" u="sng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频繁项集的任何子集必须是频繁的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 {啤酒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尿布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坚果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是频繁的,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啤酒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尿布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也是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每个包含 {啤酒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尿布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坚果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的事务 也包含 {啤酒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尿布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en-US" altLang="zh-CN" b="1" u="sng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Apriori </a:t>
            </a:r>
            <a:r>
              <a:rPr lang="zh-CN" altLang="en-US" b="1" u="sng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剪枝原则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如果一个项集不是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频繁的, 将不产生/测试它的超集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方法: 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由长度为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频繁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项集产生长度为 (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k+1)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的候选项集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并且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测试这些候选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性能研究表明了它的有效性和可伸缩性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0963" name="Rectangle 1026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b="1" dirty="0">
                <a:ea typeface="宋体" panose="02010600030101010101" pitchFamily="2" charset="-122"/>
              </a:rPr>
              <a:t>Apriori </a:t>
            </a:r>
            <a:r>
              <a:rPr lang="zh-CN" altLang="en-US" sz="3200" b="1" dirty="0">
                <a:ea typeface="宋体" panose="02010600030101010101" pitchFamily="2" charset="-122"/>
              </a:rPr>
              <a:t>算法 — 一个例子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0964" name="Text Box 1027"/>
          <p:cNvSpPr txBox="1"/>
          <p:nvPr/>
        </p:nvSpPr>
        <p:spPr>
          <a:xfrm>
            <a:off x="539750" y="1268413"/>
            <a:ext cx="15382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数据库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TDB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Text Box 1028"/>
          <p:cNvSpPr txBox="1"/>
          <p:nvPr/>
        </p:nvSpPr>
        <p:spPr>
          <a:xfrm>
            <a:off x="2503488" y="2303463"/>
            <a:ext cx="1333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第1次扫描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6" name="Line 1029"/>
          <p:cNvSpPr/>
          <p:nvPr/>
        </p:nvSpPr>
        <p:spPr>
          <a:xfrm>
            <a:off x="2744788" y="2719388"/>
            <a:ext cx="831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67" name="Text Box 1030"/>
          <p:cNvSpPr txBox="1"/>
          <p:nvPr/>
        </p:nvSpPr>
        <p:spPr>
          <a:xfrm>
            <a:off x="3233738" y="1752600"/>
            <a:ext cx="43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8" name="Text Box 1031"/>
          <p:cNvSpPr txBox="1"/>
          <p:nvPr/>
        </p:nvSpPr>
        <p:spPr>
          <a:xfrm>
            <a:off x="5810250" y="1595438"/>
            <a:ext cx="4222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9" name="Text Box 1032"/>
          <p:cNvSpPr txBox="1"/>
          <p:nvPr/>
        </p:nvSpPr>
        <p:spPr>
          <a:xfrm>
            <a:off x="765175" y="3760788"/>
            <a:ext cx="4222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0" name="Text Box 1033"/>
          <p:cNvSpPr txBox="1"/>
          <p:nvPr/>
        </p:nvSpPr>
        <p:spPr>
          <a:xfrm>
            <a:off x="3203575" y="3363913"/>
            <a:ext cx="4365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1" name="Text Box 1034"/>
          <p:cNvSpPr txBox="1"/>
          <p:nvPr/>
        </p:nvSpPr>
        <p:spPr>
          <a:xfrm>
            <a:off x="6491288" y="3414713"/>
            <a:ext cx="43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2" name="Line 1035"/>
          <p:cNvSpPr/>
          <p:nvPr/>
        </p:nvSpPr>
        <p:spPr>
          <a:xfrm flipH="1">
            <a:off x="5575300" y="4648200"/>
            <a:ext cx="11207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3" name="Text Box 1036"/>
          <p:cNvSpPr txBox="1"/>
          <p:nvPr/>
        </p:nvSpPr>
        <p:spPr>
          <a:xfrm>
            <a:off x="5467350" y="4176713"/>
            <a:ext cx="1333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第2次扫描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4" name="AutoShape 1037"/>
          <p:cNvSpPr/>
          <p:nvPr/>
        </p:nvSpPr>
        <p:spPr>
          <a:xfrm>
            <a:off x="8308975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0975" name="Line 1038"/>
          <p:cNvSpPr/>
          <p:nvPr/>
        </p:nvSpPr>
        <p:spPr>
          <a:xfrm>
            <a:off x="2843213" y="6324600"/>
            <a:ext cx="16922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6" name="Text Box 1039"/>
          <p:cNvSpPr txBox="1"/>
          <p:nvPr/>
        </p:nvSpPr>
        <p:spPr>
          <a:xfrm>
            <a:off x="1173163" y="5681663"/>
            <a:ext cx="43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7" name="Text Box 1040"/>
          <p:cNvSpPr txBox="1"/>
          <p:nvPr/>
        </p:nvSpPr>
        <p:spPr>
          <a:xfrm>
            <a:off x="4438650" y="5805488"/>
            <a:ext cx="4222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8" name="Text Box 1041"/>
          <p:cNvSpPr txBox="1"/>
          <p:nvPr/>
        </p:nvSpPr>
        <p:spPr>
          <a:xfrm>
            <a:off x="3009900" y="5910263"/>
            <a:ext cx="1333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第3次扫描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9" name="AutoShape 1042"/>
          <p:cNvSpPr/>
          <p:nvPr/>
        </p:nvSpPr>
        <p:spPr>
          <a:xfrm>
            <a:off x="649288" y="4846638"/>
            <a:ext cx="441325" cy="1249362"/>
          </a:xfrm>
          <a:prstGeom prst="curvedRightArrow">
            <a:avLst>
              <a:gd name="adj1" fmla="val 56618"/>
              <a:gd name="adj2" fmla="val 113237"/>
              <a:gd name="adj3" fmla="val 33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0980" name="Line 1043"/>
          <p:cNvSpPr/>
          <p:nvPr/>
        </p:nvSpPr>
        <p:spPr>
          <a:xfrm>
            <a:off x="5781675" y="2590800"/>
            <a:ext cx="5270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1" name="Line 1044"/>
          <p:cNvSpPr/>
          <p:nvPr/>
        </p:nvSpPr>
        <p:spPr>
          <a:xfrm flipH="1">
            <a:off x="3114675" y="4648200"/>
            <a:ext cx="381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366227" name="Group 1235"/>
          <p:cNvGraphicFramePr>
            <a:graphicFrameLocks noGrp="1"/>
          </p:cNvGraphicFramePr>
          <p:nvPr/>
        </p:nvGraphicFramePr>
        <p:xfrm>
          <a:off x="323850" y="1628775"/>
          <a:ext cx="2120900" cy="1828800"/>
        </p:xfrm>
        <a:graphic>
          <a:graphicData uri="http://schemas.openxmlformats.org/drawingml/2006/table">
            <a:tbl>
              <a:tblPr/>
              <a:tblGrid>
                <a:gridCol w="763588"/>
                <a:gridCol w="1357312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C, 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C, 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B, C, 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6223" name="Group 1231"/>
          <p:cNvGraphicFramePr>
            <a:graphicFrameLocks noGrp="1"/>
          </p:cNvGraphicFramePr>
          <p:nvPr/>
        </p:nvGraphicFramePr>
        <p:xfrm>
          <a:off x="3876675" y="1125538"/>
          <a:ext cx="1752600" cy="2193925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Itemset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6222" name="Group 1230"/>
          <p:cNvGraphicFramePr>
            <a:graphicFrameLocks noGrp="1"/>
          </p:cNvGraphicFramePr>
          <p:nvPr/>
        </p:nvGraphicFramePr>
        <p:xfrm>
          <a:off x="6391275" y="1371600"/>
          <a:ext cx="17526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Itemset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6221" name="Group 1229"/>
          <p:cNvGraphicFramePr>
            <a:graphicFrameLocks noGrp="1"/>
          </p:cNvGraphicFramePr>
          <p:nvPr/>
        </p:nvGraphicFramePr>
        <p:xfrm>
          <a:off x="7000875" y="3505200"/>
          <a:ext cx="1143000" cy="25606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Itemset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B}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6220" name="Group 1228"/>
          <p:cNvGraphicFramePr>
            <a:graphicFrameLocks noGrp="1"/>
          </p:cNvGraphicFramePr>
          <p:nvPr/>
        </p:nvGraphicFramePr>
        <p:xfrm>
          <a:off x="3648075" y="3429000"/>
          <a:ext cx="1752600" cy="2346325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Itemset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B}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6219" name="Group 1227"/>
          <p:cNvGraphicFramePr>
            <a:graphicFrameLocks noGrp="1"/>
          </p:cNvGraphicFramePr>
          <p:nvPr/>
        </p:nvGraphicFramePr>
        <p:xfrm>
          <a:off x="1209675" y="3862388"/>
          <a:ext cx="1752600" cy="167640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Itemset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6218" name="Group 1226"/>
          <p:cNvGraphicFramePr>
            <a:graphicFrameLocks noGrp="1"/>
          </p:cNvGraphicFramePr>
          <p:nvPr/>
        </p:nvGraphicFramePr>
        <p:xfrm>
          <a:off x="1590675" y="5715000"/>
          <a:ext cx="1143000" cy="7318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Itemset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C,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6217" name="Group 1225"/>
          <p:cNvGraphicFramePr>
            <a:graphicFrameLocks noGrp="1"/>
          </p:cNvGraphicFramePr>
          <p:nvPr/>
        </p:nvGraphicFramePr>
        <p:xfrm>
          <a:off x="4879975" y="6002338"/>
          <a:ext cx="1752600" cy="6699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Itemset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68" marB="455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68" marB="455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C, E}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68" marB="455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68" marB="455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楷体_GB2312" pitchFamily="49" charset="-122"/>
              </a:rPr>
              <a:t>Apriori</a:t>
            </a:r>
            <a:r>
              <a:rPr lang="zh-CN" altLang="en-US" dirty="0">
                <a:ea typeface="楷体_GB2312" pitchFamily="49" charset="-122"/>
              </a:rPr>
              <a:t>算法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569325" cy="583247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频繁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for(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do begin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dirty="0">
                <a:solidFill>
                  <a:srgbClr val="17098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apriori_gen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 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新的潜在频繁项集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(4)     for all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transactions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do begin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(5)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subset(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   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找出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中包含的潜在的频繁项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(6)            for all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candidates c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do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(7)      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count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(8)   end;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(9)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={c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| c.count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minsup}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(10) end;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(11)  Answer=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4367213" y="3295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2667000" y="5257800"/>
          <a:ext cx="990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405765" imgH="266700" progId="Equation.3">
                  <p:embed/>
                </p:oleObj>
              </mc:Choice>
              <mc:Fallback>
                <p:oleObj name="" r:id="rId1" imgW="405765" imgH="266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5257800"/>
                        <a:ext cx="99060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3011" name="Rectangle 1026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93037" cy="762000"/>
          </a:xfrm>
        </p:spPr>
        <p:txBody>
          <a:bodyPr vert="horz" wrap="square" lIns="91440" tIns="45720" rIns="91440" bIns="45720" anchor="b" anchorCtr="0"/>
          <a:p>
            <a:r>
              <a:rPr lang="en-US" altLang="zh-CN" b="1" dirty="0"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ea typeface="宋体" panose="02010600030101010101" pitchFamily="2" charset="-122"/>
              </a:rPr>
              <a:t>的重要细节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3012" name="Rectangle 1027"/>
          <p:cNvSpPr>
            <a:spLocks noGrp="1"/>
          </p:cNvSpPr>
          <p:nvPr>
            <p:ph idx="1"/>
          </p:nvPr>
        </p:nvSpPr>
        <p:spPr>
          <a:xfrm>
            <a:off x="533400" y="1196975"/>
            <a:ext cx="8359775" cy="5203825"/>
          </a:xfrm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如何产生候选?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步骤 1: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的自连接 </a:t>
            </a:r>
            <a:endParaRPr lang="en-US" altLang="zh-CN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步骤 2: 剪枝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候选产生的例子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abc, abd, acd, ace, bcd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自连接: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*L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abcd：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abd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acde：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acd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ace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剪枝: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acde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被删除, 因为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ade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不在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900113" y="44450"/>
            <a:ext cx="7696200" cy="715963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如何产生候选?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323850" y="1249363"/>
            <a:ext cx="8515350" cy="5761037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假定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中的项集已排序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按字典序排序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步骤 1: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k-1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自连接 （参考书本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p253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insert into </a:t>
            </a:r>
            <a:r>
              <a:rPr lang="en-US" altLang="zh-CN" sz="2400" i="1" dirty="0"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k</a:t>
            </a:r>
            <a:endParaRPr lang="en-US" altLang="zh-CN" sz="2400" i="1" baseline="-250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select </a:t>
            </a:r>
            <a:r>
              <a:rPr lang="en-US" altLang="zh-CN" sz="2400" i="1" dirty="0">
                <a:ea typeface="宋体" panose="02010600030101010101" pitchFamily="2" charset="-122"/>
              </a:rPr>
              <a:t>p.item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, p.item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</a:rPr>
              <a:t>, …, p.item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k-1</a:t>
            </a:r>
            <a:r>
              <a:rPr lang="en-US" altLang="zh-CN" sz="2400" i="1" dirty="0">
                <a:ea typeface="宋体" panose="02010600030101010101" pitchFamily="2" charset="-122"/>
              </a:rPr>
              <a:t>, q.item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k-1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from </a:t>
            </a:r>
            <a:r>
              <a:rPr lang="en-US" altLang="zh-CN" sz="2400" i="1" dirty="0">
                <a:ea typeface="宋体" panose="02010600030101010101" pitchFamily="2" charset="-122"/>
              </a:rPr>
              <a:t>L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k-1</a:t>
            </a:r>
            <a:r>
              <a:rPr lang="en-US" altLang="zh-CN" sz="2400" i="1" dirty="0">
                <a:ea typeface="宋体" panose="02010600030101010101" pitchFamily="2" charset="-122"/>
              </a:rPr>
              <a:t> p, L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k-1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where </a:t>
            </a:r>
            <a:r>
              <a:rPr lang="en-US" altLang="zh-CN" sz="2400" i="1" dirty="0">
                <a:ea typeface="宋体" panose="02010600030101010101" pitchFamily="2" charset="-122"/>
              </a:rPr>
              <a:t>p.item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=q.item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, …, p.item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k-2</a:t>
            </a:r>
            <a:r>
              <a:rPr lang="en-US" altLang="zh-CN" sz="2400" i="1" dirty="0">
                <a:ea typeface="宋体" panose="02010600030101010101" pitchFamily="2" charset="-122"/>
              </a:rPr>
              <a:t>=q.item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k-2</a:t>
            </a:r>
            <a:r>
              <a:rPr lang="en-US" altLang="zh-CN" sz="2400" i="1" dirty="0">
                <a:ea typeface="宋体" panose="02010600030101010101" pitchFamily="2" charset="-122"/>
              </a:rPr>
              <a:t>, p.item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k-1 </a:t>
            </a:r>
            <a:r>
              <a:rPr lang="en-US" altLang="zh-CN" sz="2400" i="1" dirty="0">
                <a:ea typeface="宋体" panose="02010600030101010101" pitchFamily="2" charset="-122"/>
              </a:rPr>
              <a:t>&lt; q.item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k-1</a:t>
            </a:r>
            <a:endParaRPr lang="en-US" altLang="zh-CN" sz="2400" i="1" baseline="-250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None/>
            </a:pPr>
            <a:endParaRPr lang="en-US" altLang="zh-CN" sz="2400" i="1" baseline="-25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Step 2: </a:t>
            </a:r>
            <a:r>
              <a:rPr lang="zh-CN" altLang="en-US" sz="2400" dirty="0">
                <a:ea typeface="宋体" panose="02010600030101010101" pitchFamily="2" charset="-122"/>
              </a:rPr>
              <a:t>剪枝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2224088"/>
            <a:ext cx="8964613" cy="2500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322888"/>
            <a:ext cx="6019800" cy="1427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5532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6100"/>
          </a:xfrm>
        </p:spPr>
        <p:txBody>
          <a:bodyPr vert="horz" wrap="square" lIns="91440" tIns="45720" rIns="91440" bIns="45720" anchor="b" anchorCtr="0"/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教材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161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页 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6.3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（支持计数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506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2288"/>
            <a:ext cx="2987675" cy="2678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738188"/>
            <a:ext cx="6121400" cy="1928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034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6263"/>
            <a:ext cx="6227763" cy="38179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0"/>
          <p:cNvGrpSpPr/>
          <p:nvPr/>
        </p:nvGrpSpPr>
        <p:grpSpPr>
          <a:xfrm>
            <a:off x="6400800" y="3406775"/>
            <a:ext cx="2592388" cy="3527425"/>
            <a:chOff x="4195" y="1933"/>
            <a:chExt cx="727" cy="904"/>
          </a:xfrm>
        </p:grpSpPr>
        <p:pic>
          <p:nvPicPr>
            <p:cNvPr id="45064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1" y="1933"/>
              <a:ext cx="576" cy="25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5065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5" y="2115"/>
              <a:ext cx="727" cy="72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395288" y="44450"/>
            <a:ext cx="8297862" cy="7620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例子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pic>
        <p:nvPicPr>
          <p:cNvPr id="4608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228600"/>
            <a:ext cx="2519363" cy="1528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0" y="333375"/>
            <a:ext cx="3816350" cy="1357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8" y="1773238"/>
            <a:ext cx="4752975" cy="1452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6087" name="Group 7"/>
          <p:cNvGrpSpPr/>
          <p:nvPr/>
        </p:nvGrpSpPr>
        <p:grpSpPr>
          <a:xfrm>
            <a:off x="250825" y="0"/>
            <a:ext cx="2160588" cy="2997200"/>
            <a:chOff x="4195" y="1933"/>
            <a:chExt cx="727" cy="904"/>
          </a:xfrm>
        </p:grpSpPr>
        <p:pic>
          <p:nvPicPr>
            <p:cNvPr id="46090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1" y="1933"/>
              <a:ext cx="576" cy="25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6091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5" y="2115"/>
              <a:ext cx="727" cy="72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6088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41663"/>
            <a:ext cx="8281988" cy="977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137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037013"/>
            <a:ext cx="8316913" cy="2820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章：挖掘频繁模式、关联和相关性：</a:t>
            </a:r>
            <a:b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基本概念和方法</a:t>
            </a:r>
            <a:endParaRPr lang="en-US" altLang="en-US" sz="3200" dirty="0"/>
          </a:p>
        </p:txBody>
      </p:sp>
      <p:sp>
        <p:nvSpPr>
          <p:cNvPr id="1126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</p:spPr>
        <p:txBody>
          <a:bodyPr vert="horz" wrap="square" lIns="92075" tIns="46038" rIns="92075" bIns="46038" anchor="t" anchorCtr="0"/>
          <a:p>
            <a:pPr marL="457200" indent="-457200" algn="just" eaLnBrk="1" hangingPunct="1">
              <a:lnSpc>
                <a:spcPct val="200000"/>
              </a:lnSpc>
              <a:buClr>
                <a:schemeClr val="folHlink"/>
              </a:buClr>
              <a:buSzTx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200000"/>
              </a:lnSpc>
              <a:buClr>
                <a:schemeClr val="folHlink"/>
              </a:buClr>
              <a:buSzTx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频繁项集挖掘方法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200000"/>
              </a:lnSpc>
              <a:buClr>
                <a:schemeClr val="folHlink"/>
              </a:buClr>
              <a:buSzTx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那些模式是有趣的：模式评估方法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200000"/>
              </a:lnSpc>
              <a:buClr>
                <a:schemeClr val="folHlink"/>
              </a:buClr>
              <a:buSzTx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69" name="AutoShape 4"/>
          <p:cNvSpPr/>
          <p:nvPr/>
        </p:nvSpPr>
        <p:spPr>
          <a:xfrm rot="-1053010">
            <a:off x="2636838" y="1670050"/>
            <a:ext cx="522287" cy="381000"/>
          </a:xfrm>
          <a:prstGeom prst="leftArrow">
            <a:avLst>
              <a:gd name="adj1" fmla="val 50000"/>
              <a:gd name="adj2" fmla="val 34270"/>
            </a:avLst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由频繁项集产生关联规则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pic>
        <p:nvPicPr>
          <p:cNvPr id="4710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663" y="1727200"/>
            <a:ext cx="6840537" cy="147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9" name="Rectangle 3"/>
          <p:cNvSpPr>
            <a:spLocks noGrp="1"/>
          </p:cNvSpPr>
          <p:nvPr>
            <p:ph idx="1"/>
          </p:nvPr>
        </p:nvSpPr>
        <p:spPr>
          <a:xfrm>
            <a:off x="250825" y="1219200"/>
            <a:ext cx="8512175" cy="44958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8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根据公式产生关联规则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对于每个频繁项集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，产生所有的非空子集频繁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的每个非空子集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则输出规则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10" name="Group 7"/>
          <p:cNvGrpSpPr/>
          <p:nvPr/>
        </p:nvGrpSpPr>
        <p:grpSpPr>
          <a:xfrm>
            <a:off x="5334000" y="3657600"/>
            <a:ext cx="3262313" cy="887413"/>
            <a:chOff x="2549" y="2055"/>
            <a:chExt cx="1039" cy="210"/>
          </a:xfrm>
        </p:grpSpPr>
        <p:pic>
          <p:nvPicPr>
            <p:cNvPr id="47111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9" y="2055"/>
              <a:ext cx="662" cy="21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7112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7" y="2092"/>
              <a:ext cx="361" cy="11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频繁模式挖掘的挑战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924425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挑战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事务数据库的多遍扫描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数量巨大的候选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候选支持度计数繁重的工作量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改进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Apriori: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基本思想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减少事务数据库的扫描遍数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压缩候选数量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便于候选计数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Number Placeholder 5"/>
          <p:cNvSpPr txBox="1">
            <a:spLocks noGrp="1"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频繁项集挖掘方法</a:t>
            </a:r>
            <a:endParaRPr lang="en-US" altLang="en-US" b="1" dirty="0"/>
          </a:p>
        </p:txBody>
      </p:sp>
      <p:sp>
        <p:nvSpPr>
          <p:cNvPr id="4915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80000"/>
              </a:lnSpc>
            </a:pP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通过限制候选产生发现频繁项集</a:t>
            </a:r>
            <a:endParaRPr lang="en-US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提高</a:t>
            </a: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算法的效率</a:t>
            </a:r>
            <a:endParaRPr lang="en-US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挖掘频繁项集的模式增长方法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是用垂直数据格式挖掘频繁项集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挖掘闭模式和极大模式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7" name="AutoShape 4"/>
          <p:cNvSpPr/>
          <p:nvPr/>
        </p:nvSpPr>
        <p:spPr>
          <a:xfrm rot="269203">
            <a:off x="4648200" y="2459038"/>
            <a:ext cx="533400" cy="485775"/>
          </a:xfrm>
          <a:prstGeom prst="leftArrow">
            <a:avLst>
              <a:gd name="adj1" fmla="val 50000"/>
              <a:gd name="adj2" fmla="val 27450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 vert="horz" wrap="square" lIns="91440" tIns="45720" rIns="91440" bIns="45720" anchor="b" anchorCtr="0"/>
          <a:p>
            <a:r>
              <a:rPr lang="zh-CN" altLang="en-US" dirty="0">
                <a:ea typeface="楷体_GB2312" pitchFamily="49" charset="-122"/>
              </a:rPr>
              <a:t>提高</a:t>
            </a:r>
            <a:r>
              <a:rPr lang="en-US" altLang="zh-CN" dirty="0">
                <a:ea typeface="楷体_GB2312" pitchFamily="49" charset="-122"/>
              </a:rPr>
              <a:t>Apriori</a:t>
            </a:r>
            <a:r>
              <a:rPr lang="zh-CN" altLang="en-US" dirty="0">
                <a:ea typeface="楷体_GB2312" pitchFamily="49" charset="-122"/>
              </a:rPr>
              <a:t>算法的方法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323850" y="1292225"/>
            <a:ext cx="8351838" cy="5184775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Hash-based itemset counting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（散列项集计数）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Transaction reduction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（事务压缩）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Partitioning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（划分）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Sampling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（采样）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5" name="TextBox 1"/>
          <p:cNvSpPr txBox="1"/>
          <p:nvPr/>
        </p:nvSpPr>
        <p:spPr>
          <a:xfrm>
            <a:off x="609600" y="42672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思路：降低扫描次数、提高每次扫描的效率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61125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52227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4100513"/>
            <a:ext cx="9096375" cy="2224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划分: 只扫描数据库两次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xfrm>
            <a:off x="250825" y="1311275"/>
            <a:ext cx="8642350" cy="2879725"/>
          </a:xfrm>
        </p:spPr>
        <p:txBody>
          <a:bodyPr vert="horz" wrap="square" lIns="91440" tIns="45720" rIns="91440" bIns="45720" anchor="t" anchorCtr="0"/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中是频繁的, 它必须至少在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的一个划分中频繁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扫描 1: 划分数据库, 并找出局部频繁模式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local frequent itemset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扫描 2: 求出全局频繁模式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A. Savasere, E. Omiecinski, and S. Navathe.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efficient algorithm for mining association in large databases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In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VLDB’95</a:t>
            </a:r>
            <a:endParaRPr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0" y="166688"/>
            <a:ext cx="9144000" cy="747712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抽样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>
                <a:ea typeface="宋体" panose="02010600030101010101" pitchFamily="2" charset="-122"/>
              </a:rPr>
              <a:t>频繁模式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>
              <a:spcAft>
                <a:spcPts val="120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选取原数据库的一个样本, 使用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算法在样本中挖掘频繁模式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扫描一次数据库, 验证在样本中发现的频繁模式.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再次扫描数据库, 找出遗漏的频繁模式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牺牲一些精度换取有效性。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H. Toivonen.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Sampling large databases for association rules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. In 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VLDB’96</a:t>
            </a:r>
            <a:endParaRPr lang="en-US" altLang="zh-CN" b="1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基于散列的技术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323850" y="1219200"/>
            <a:ext cx="8515350" cy="5416550"/>
          </a:xfrm>
        </p:spPr>
        <p:txBody>
          <a:bodyPr vert="horz" wrap="square" lIns="91440" tIns="45720" rIns="91440" bIns="45720" anchor="t" anchorCtr="0"/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散列项集到对应的桶中，一个其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hash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桶的计数小于阈值的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-itemset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不可能是频繁的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J. Park, M. Chen, and P. Yu.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effective hash-based algorithm for mining association rules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In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SIGMOD’95</a:t>
            </a:r>
            <a:endParaRPr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4277" name="Group 6"/>
          <p:cNvGrpSpPr/>
          <p:nvPr/>
        </p:nvGrpSpPr>
        <p:grpSpPr>
          <a:xfrm>
            <a:off x="407988" y="3101975"/>
            <a:ext cx="8355012" cy="3527425"/>
            <a:chOff x="1837" y="1207"/>
            <a:chExt cx="2020" cy="1000"/>
          </a:xfrm>
        </p:grpSpPr>
        <p:pic>
          <p:nvPicPr>
            <p:cNvPr id="54278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37" y="1480"/>
              <a:ext cx="2020" cy="7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4279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6" y="1207"/>
              <a:ext cx="792" cy="39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0" y="409575"/>
            <a:ext cx="9144000" cy="504825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动态集计数</a:t>
            </a:r>
            <a:r>
              <a:rPr lang="en-US" altLang="zh-CN" b="1" dirty="0">
                <a:ea typeface="宋体" panose="02010600030101010101" pitchFamily="2" charset="-122"/>
              </a:rPr>
              <a:t>: </a:t>
            </a:r>
            <a:r>
              <a:rPr lang="zh-CN" altLang="en-US" b="1" dirty="0">
                <a:ea typeface="宋体" panose="02010600030101010101" pitchFamily="2" charset="-122"/>
              </a:rPr>
              <a:t>减少扫描次数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5300" name="Text Box 3"/>
          <p:cNvSpPr txBox="1"/>
          <p:nvPr/>
        </p:nvSpPr>
        <p:spPr>
          <a:xfrm>
            <a:off x="1524000" y="1524000"/>
            <a:ext cx="9064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ABCD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Text Box 4"/>
          <p:cNvSpPr txBox="1"/>
          <p:nvPr/>
        </p:nvSpPr>
        <p:spPr>
          <a:xfrm>
            <a:off x="457200" y="2286000"/>
            <a:ext cx="73183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Text Box 5"/>
          <p:cNvSpPr txBox="1"/>
          <p:nvPr/>
        </p:nvSpPr>
        <p:spPr>
          <a:xfrm>
            <a:off x="1219200" y="2286000"/>
            <a:ext cx="7223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ABD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3" name="Text Box 6"/>
          <p:cNvSpPr txBox="1"/>
          <p:nvPr/>
        </p:nvSpPr>
        <p:spPr>
          <a:xfrm>
            <a:off x="1981200" y="2286000"/>
            <a:ext cx="7366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ACD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4" name="Text Box 7"/>
          <p:cNvSpPr txBox="1"/>
          <p:nvPr/>
        </p:nvSpPr>
        <p:spPr>
          <a:xfrm>
            <a:off x="2667000" y="2286000"/>
            <a:ext cx="750888" cy="4254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5" name="Text Box 8"/>
          <p:cNvSpPr txBox="1"/>
          <p:nvPr/>
        </p:nvSpPr>
        <p:spPr>
          <a:xfrm>
            <a:off x="304800" y="3048000"/>
            <a:ext cx="54768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6" name="Text Box 9"/>
          <p:cNvSpPr txBox="1"/>
          <p:nvPr/>
        </p:nvSpPr>
        <p:spPr>
          <a:xfrm>
            <a:off x="914400" y="3048000"/>
            <a:ext cx="5619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7" name="Text Box 10"/>
          <p:cNvSpPr txBox="1"/>
          <p:nvPr/>
        </p:nvSpPr>
        <p:spPr>
          <a:xfrm>
            <a:off x="1524000" y="3048000"/>
            <a:ext cx="54768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8" name="Text Box 11"/>
          <p:cNvSpPr txBox="1"/>
          <p:nvPr/>
        </p:nvSpPr>
        <p:spPr>
          <a:xfrm>
            <a:off x="2133600" y="3048000"/>
            <a:ext cx="581025" cy="4254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9" name="Text Box 12"/>
          <p:cNvSpPr txBox="1"/>
          <p:nvPr/>
        </p:nvSpPr>
        <p:spPr>
          <a:xfrm>
            <a:off x="2819400" y="3048000"/>
            <a:ext cx="54768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0" name="Text Box 13"/>
          <p:cNvSpPr txBox="1"/>
          <p:nvPr/>
        </p:nvSpPr>
        <p:spPr>
          <a:xfrm>
            <a:off x="3505200" y="3048000"/>
            <a:ext cx="5619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1" name="Text Box 14"/>
          <p:cNvSpPr txBox="1"/>
          <p:nvPr/>
        </p:nvSpPr>
        <p:spPr>
          <a:xfrm>
            <a:off x="822325" y="3900488"/>
            <a:ext cx="37782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2" name="Text Box 15"/>
          <p:cNvSpPr txBox="1"/>
          <p:nvPr/>
        </p:nvSpPr>
        <p:spPr>
          <a:xfrm>
            <a:off x="1371600" y="3886200"/>
            <a:ext cx="36353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3" name="Text Box 16"/>
          <p:cNvSpPr txBox="1"/>
          <p:nvPr/>
        </p:nvSpPr>
        <p:spPr>
          <a:xfrm>
            <a:off x="1905000" y="3886200"/>
            <a:ext cx="37782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4" name="Text Box 17"/>
          <p:cNvSpPr txBox="1"/>
          <p:nvPr/>
        </p:nvSpPr>
        <p:spPr>
          <a:xfrm>
            <a:off x="2438400" y="3886200"/>
            <a:ext cx="37782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5" name="Text Box 18"/>
          <p:cNvSpPr txBox="1"/>
          <p:nvPr/>
        </p:nvSpPr>
        <p:spPr>
          <a:xfrm>
            <a:off x="1736725" y="4586288"/>
            <a:ext cx="3937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5316" name="AutoShape 19"/>
          <p:cNvCxnSpPr>
            <a:stCxn id="55315" idx="0"/>
            <a:endCxn id="55311" idx="2"/>
          </p:cNvCxnSpPr>
          <p:nvPr/>
        </p:nvCxnSpPr>
        <p:spPr>
          <a:xfrm flipH="1" flipV="1">
            <a:off x="1011238" y="4306888"/>
            <a:ext cx="922337" cy="279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17" name="AutoShape 20"/>
          <p:cNvCxnSpPr>
            <a:stCxn id="55315" idx="0"/>
            <a:endCxn id="55312" idx="2"/>
          </p:cNvCxnSpPr>
          <p:nvPr/>
        </p:nvCxnSpPr>
        <p:spPr>
          <a:xfrm flipH="1" flipV="1">
            <a:off x="1554163" y="4292600"/>
            <a:ext cx="379412" cy="2936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18" name="AutoShape 21"/>
          <p:cNvCxnSpPr>
            <a:stCxn id="55315" idx="0"/>
            <a:endCxn id="55313" idx="2"/>
          </p:cNvCxnSpPr>
          <p:nvPr/>
        </p:nvCxnSpPr>
        <p:spPr>
          <a:xfrm flipV="1">
            <a:off x="1933575" y="4292600"/>
            <a:ext cx="160338" cy="2936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19" name="AutoShape 22"/>
          <p:cNvCxnSpPr>
            <a:stCxn id="55315" idx="0"/>
            <a:endCxn id="55314" idx="2"/>
          </p:cNvCxnSpPr>
          <p:nvPr/>
        </p:nvCxnSpPr>
        <p:spPr>
          <a:xfrm flipV="1">
            <a:off x="1933575" y="4292600"/>
            <a:ext cx="693738" cy="2936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0" name="AutoShape 23"/>
          <p:cNvCxnSpPr>
            <a:stCxn id="55311" idx="0"/>
            <a:endCxn id="55305" idx="2"/>
          </p:cNvCxnSpPr>
          <p:nvPr/>
        </p:nvCxnSpPr>
        <p:spPr>
          <a:xfrm flipH="1" flipV="1">
            <a:off x="579438" y="3454400"/>
            <a:ext cx="431800" cy="446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1" name="AutoShape 24"/>
          <p:cNvCxnSpPr>
            <a:stCxn id="55311" idx="0"/>
            <a:endCxn id="55306" idx="2"/>
          </p:cNvCxnSpPr>
          <p:nvPr/>
        </p:nvCxnSpPr>
        <p:spPr>
          <a:xfrm flipV="1">
            <a:off x="1011238" y="3454400"/>
            <a:ext cx="184150" cy="446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2" name="AutoShape 25"/>
          <p:cNvCxnSpPr>
            <a:stCxn id="55311" idx="0"/>
            <a:endCxn id="55308" idx="2"/>
          </p:cNvCxnSpPr>
          <p:nvPr/>
        </p:nvCxnSpPr>
        <p:spPr>
          <a:xfrm flipV="1">
            <a:off x="1011238" y="3487738"/>
            <a:ext cx="1412875" cy="412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3" name="AutoShape 26"/>
          <p:cNvCxnSpPr>
            <a:stCxn id="55312" idx="0"/>
            <a:endCxn id="55307" idx="2"/>
          </p:cNvCxnSpPr>
          <p:nvPr/>
        </p:nvCxnSpPr>
        <p:spPr>
          <a:xfrm flipV="1">
            <a:off x="1554163" y="3454400"/>
            <a:ext cx="244475" cy="431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4" name="AutoShape 27"/>
          <p:cNvCxnSpPr>
            <a:stCxn id="55312" idx="0"/>
            <a:endCxn id="55305" idx="2"/>
          </p:cNvCxnSpPr>
          <p:nvPr/>
        </p:nvCxnSpPr>
        <p:spPr>
          <a:xfrm flipH="1" flipV="1">
            <a:off x="579438" y="3454400"/>
            <a:ext cx="974725" cy="431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5" name="AutoShape 28"/>
          <p:cNvCxnSpPr>
            <a:stCxn id="55312" idx="0"/>
            <a:endCxn id="55309" idx="2"/>
          </p:cNvCxnSpPr>
          <p:nvPr/>
        </p:nvCxnSpPr>
        <p:spPr>
          <a:xfrm flipV="1">
            <a:off x="1554163" y="3454400"/>
            <a:ext cx="1539875" cy="431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6" name="AutoShape 29"/>
          <p:cNvCxnSpPr>
            <a:stCxn id="55313" idx="0"/>
            <a:endCxn id="55306" idx="2"/>
          </p:cNvCxnSpPr>
          <p:nvPr/>
        </p:nvCxnSpPr>
        <p:spPr>
          <a:xfrm flipH="1" flipV="1">
            <a:off x="1195388" y="3454400"/>
            <a:ext cx="898525" cy="431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7" name="AutoShape 30"/>
          <p:cNvCxnSpPr>
            <a:stCxn id="55313" idx="0"/>
            <a:endCxn id="55307" idx="2"/>
          </p:cNvCxnSpPr>
          <p:nvPr/>
        </p:nvCxnSpPr>
        <p:spPr>
          <a:xfrm flipH="1" flipV="1">
            <a:off x="1798638" y="3454400"/>
            <a:ext cx="295275" cy="431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8" name="AutoShape 31"/>
          <p:cNvCxnSpPr>
            <a:stCxn id="55313" idx="0"/>
            <a:endCxn id="55310" idx="2"/>
          </p:cNvCxnSpPr>
          <p:nvPr/>
        </p:nvCxnSpPr>
        <p:spPr>
          <a:xfrm flipV="1">
            <a:off x="2093913" y="3454400"/>
            <a:ext cx="1692275" cy="431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29" name="AutoShape 32"/>
          <p:cNvCxnSpPr>
            <a:stCxn id="55314" idx="0"/>
            <a:endCxn id="55308" idx="2"/>
          </p:cNvCxnSpPr>
          <p:nvPr/>
        </p:nvCxnSpPr>
        <p:spPr>
          <a:xfrm flipH="1" flipV="1">
            <a:off x="2424113" y="3487738"/>
            <a:ext cx="203200" cy="3984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0" name="AutoShape 33"/>
          <p:cNvCxnSpPr>
            <a:stCxn id="55314" idx="0"/>
            <a:endCxn id="55309" idx="2"/>
          </p:cNvCxnSpPr>
          <p:nvPr/>
        </p:nvCxnSpPr>
        <p:spPr>
          <a:xfrm flipV="1">
            <a:off x="2627313" y="3454400"/>
            <a:ext cx="466725" cy="431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1" name="AutoShape 34"/>
          <p:cNvCxnSpPr>
            <a:stCxn id="55314" idx="0"/>
            <a:endCxn id="55310" idx="2"/>
          </p:cNvCxnSpPr>
          <p:nvPr/>
        </p:nvCxnSpPr>
        <p:spPr>
          <a:xfrm flipV="1">
            <a:off x="2627313" y="3454400"/>
            <a:ext cx="1158875" cy="431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2" name="AutoShape 35"/>
          <p:cNvCxnSpPr>
            <a:stCxn id="55305" idx="0"/>
            <a:endCxn id="55301" idx="2"/>
          </p:cNvCxnSpPr>
          <p:nvPr/>
        </p:nvCxnSpPr>
        <p:spPr>
          <a:xfrm flipV="1">
            <a:off x="579438" y="2692400"/>
            <a:ext cx="244475" cy="355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3" name="AutoShape 36"/>
          <p:cNvCxnSpPr>
            <a:stCxn id="55305" idx="0"/>
            <a:endCxn id="55302" idx="2"/>
          </p:cNvCxnSpPr>
          <p:nvPr/>
        </p:nvCxnSpPr>
        <p:spPr>
          <a:xfrm flipV="1">
            <a:off x="579438" y="2682875"/>
            <a:ext cx="1001712" cy="365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4" name="AutoShape 37"/>
          <p:cNvCxnSpPr>
            <a:stCxn id="55306" idx="0"/>
            <a:endCxn id="55301" idx="2"/>
          </p:cNvCxnSpPr>
          <p:nvPr/>
        </p:nvCxnSpPr>
        <p:spPr>
          <a:xfrm flipH="1" flipV="1">
            <a:off x="823913" y="2692400"/>
            <a:ext cx="371475" cy="355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5" name="AutoShape 38"/>
          <p:cNvCxnSpPr>
            <a:stCxn id="55306" idx="0"/>
            <a:endCxn id="55303" idx="2"/>
          </p:cNvCxnSpPr>
          <p:nvPr/>
        </p:nvCxnSpPr>
        <p:spPr>
          <a:xfrm flipV="1">
            <a:off x="1195388" y="2682875"/>
            <a:ext cx="1154112" cy="365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6" name="AutoShape 39"/>
          <p:cNvCxnSpPr>
            <a:stCxn id="55307" idx="0"/>
            <a:endCxn id="55301" idx="2"/>
          </p:cNvCxnSpPr>
          <p:nvPr/>
        </p:nvCxnSpPr>
        <p:spPr>
          <a:xfrm flipH="1" flipV="1">
            <a:off x="823913" y="2692400"/>
            <a:ext cx="974725" cy="355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7" name="AutoShape 40"/>
          <p:cNvCxnSpPr>
            <a:stCxn id="55307" idx="0"/>
            <a:endCxn id="55304" idx="2"/>
          </p:cNvCxnSpPr>
          <p:nvPr/>
        </p:nvCxnSpPr>
        <p:spPr>
          <a:xfrm flipV="1">
            <a:off x="1798638" y="2725738"/>
            <a:ext cx="1244600" cy="3222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8" name="AutoShape 41"/>
          <p:cNvCxnSpPr>
            <a:stCxn id="55309" idx="0"/>
            <a:endCxn id="55302" idx="2"/>
          </p:cNvCxnSpPr>
          <p:nvPr/>
        </p:nvCxnSpPr>
        <p:spPr>
          <a:xfrm flipH="1" flipV="1">
            <a:off x="1581150" y="2682875"/>
            <a:ext cx="1512888" cy="365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39" name="AutoShape 42"/>
          <p:cNvCxnSpPr>
            <a:stCxn id="55307" idx="0"/>
            <a:endCxn id="55304" idx="2"/>
          </p:cNvCxnSpPr>
          <p:nvPr/>
        </p:nvCxnSpPr>
        <p:spPr>
          <a:xfrm flipV="1">
            <a:off x="1798638" y="2725738"/>
            <a:ext cx="1244600" cy="3222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40" name="AutoShape 43"/>
          <p:cNvCxnSpPr>
            <a:stCxn id="55309" idx="0"/>
            <a:endCxn id="55304" idx="2"/>
          </p:cNvCxnSpPr>
          <p:nvPr/>
        </p:nvCxnSpPr>
        <p:spPr>
          <a:xfrm flipH="1" flipV="1">
            <a:off x="3043238" y="2725738"/>
            <a:ext cx="50800" cy="3222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41" name="AutoShape 44"/>
          <p:cNvCxnSpPr>
            <a:stCxn id="55310" idx="0"/>
            <a:endCxn id="55303" idx="2"/>
          </p:cNvCxnSpPr>
          <p:nvPr/>
        </p:nvCxnSpPr>
        <p:spPr>
          <a:xfrm flipH="1" flipV="1">
            <a:off x="2349500" y="2682875"/>
            <a:ext cx="1436688" cy="365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42" name="AutoShape 45"/>
          <p:cNvCxnSpPr>
            <a:stCxn id="55310" idx="0"/>
            <a:endCxn id="55304" idx="2"/>
          </p:cNvCxnSpPr>
          <p:nvPr/>
        </p:nvCxnSpPr>
        <p:spPr>
          <a:xfrm flipH="1" flipV="1">
            <a:off x="3043238" y="2725738"/>
            <a:ext cx="742950" cy="3222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43" name="AutoShape 46"/>
          <p:cNvCxnSpPr>
            <a:stCxn id="55301" idx="0"/>
            <a:endCxn id="55300" idx="2"/>
          </p:cNvCxnSpPr>
          <p:nvPr/>
        </p:nvCxnSpPr>
        <p:spPr>
          <a:xfrm flipV="1">
            <a:off x="823913" y="1920875"/>
            <a:ext cx="1154112" cy="365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44" name="AutoShape 47"/>
          <p:cNvCxnSpPr>
            <a:stCxn id="55302" idx="0"/>
            <a:endCxn id="55300" idx="2"/>
          </p:cNvCxnSpPr>
          <p:nvPr/>
        </p:nvCxnSpPr>
        <p:spPr>
          <a:xfrm flipV="1">
            <a:off x="1581150" y="1920875"/>
            <a:ext cx="396875" cy="365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45" name="AutoShape 48"/>
          <p:cNvCxnSpPr>
            <a:stCxn id="55303" idx="0"/>
            <a:endCxn id="55300" idx="2"/>
          </p:cNvCxnSpPr>
          <p:nvPr/>
        </p:nvCxnSpPr>
        <p:spPr>
          <a:xfrm flipH="1" flipV="1">
            <a:off x="1978025" y="1920875"/>
            <a:ext cx="371475" cy="365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46" name="AutoShape 49"/>
          <p:cNvCxnSpPr>
            <a:stCxn id="55304" idx="0"/>
            <a:endCxn id="55300" idx="2"/>
          </p:cNvCxnSpPr>
          <p:nvPr/>
        </p:nvCxnSpPr>
        <p:spPr>
          <a:xfrm flipH="1" flipV="1">
            <a:off x="1978025" y="1920875"/>
            <a:ext cx="1065213" cy="3508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47" name="AutoShape 50"/>
          <p:cNvCxnSpPr>
            <a:stCxn id="55308" idx="0"/>
            <a:endCxn id="55303" idx="2"/>
          </p:cNvCxnSpPr>
          <p:nvPr/>
        </p:nvCxnSpPr>
        <p:spPr>
          <a:xfrm flipH="1" flipV="1">
            <a:off x="2349500" y="2682875"/>
            <a:ext cx="74613" cy="3508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cxnSp>
        <p:nvCxnSpPr>
          <p:cNvPr id="55348" name="AutoShape 51"/>
          <p:cNvCxnSpPr>
            <a:stCxn id="55308" idx="0"/>
            <a:endCxn id="55302" idx="2"/>
          </p:cNvCxnSpPr>
          <p:nvPr/>
        </p:nvCxnSpPr>
        <p:spPr>
          <a:xfrm flipH="1" flipV="1">
            <a:off x="1581150" y="2682875"/>
            <a:ext cx="842963" cy="3508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cxnSp>
      <p:sp>
        <p:nvSpPr>
          <p:cNvPr id="55349" name="Text Box 52"/>
          <p:cNvSpPr txBox="1"/>
          <p:nvPr/>
        </p:nvSpPr>
        <p:spPr>
          <a:xfrm>
            <a:off x="1143000" y="4953000"/>
            <a:ext cx="17097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Itemset lattice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0" name="Rectangle 53"/>
          <p:cNvSpPr>
            <a:spLocks noGrp="1"/>
          </p:cNvSpPr>
          <p:nvPr>
            <p:ph idx="1"/>
          </p:nvPr>
        </p:nvSpPr>
        <p:spPr>
          <a:xfrm>
            <a:off x="4067175" y="1379538"/>
            <a:ext cx="4924425" cy="1668462"/>
          </a:xfrm>
        </p:spPr>
        <p:txBody>
          <a:bodyPr vert="horz" wrap="square" lIns="91440" tIns="45720" rIns="91440" bIns="45720" anchor="t" anchorCtr="0"/>
          <a:p>
            <a:pPr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一旦确定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是频繁的，立即开始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的计数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一旦确定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BCD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的三个长度为2的子集是频繁的，立即开始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BCD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的计数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1" name="Rectangle 54"/>
          <p:cNvSpPr/>
          <p:nvPr/>
        </p:nvSpPr>
        <p:spPr>
          <a:xfrm>
            <a:off x="4343400" y="3200400"/>
            <a:ext cx="4495800" cy="381000"/>
          </a:xfrm>
          <a:prstGeom prst="rect">
            <a:avLst/>
          </a:prstGeom>
          <a:solidFill>
            <a:srgbClr val="9696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事务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2" name="Line 55"/>
          <p:cNvSpPr/>
          <p:nvPr/>
        </p:nvSpPr>
        <p:spPr>
          <a:xfrm>
            <a:off x="4343400" y="3960813"/>
            <a:ext cx="4414838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55353" name="Text Box 56"/>
          <p:cNvSpPr txBox="1"/>
          <p:nvPr/>
        </p:nvSpPr>
        <p:spPr>
          <a:xfrm>
            <a:off x="5713413" y="3581400"/>
            <a:ext cx="12668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itemsets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4" name="Line 57"/>
          <p:cNvSpPr/>
          <p:nvPr/>
        </p:nvSpPr>
        <p:spPr>
          <a:xfrm>
            <a:off x="4343400" y="4265613"/>
            <a:ext cx="4414838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55355" name="Text Box 58"/>
          <p:cNvSpPr txBox="1"/>
          <p:nvPr/>
        </p:nvSpPr>
        <p:spPr>
          <a:xfrm>
            <a:off x="5713413" y="3886200"/>
            <a:ext cx="12668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itemsets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6" name="Line 59"/>
          <p:cNvSpPr/>
          <p:nvPr/>
        </p:nvSpPr>
        <p:spPr>
          <a:xfrm>
            <a:off x="4343400" y="4570413"/>
            <a:ext cx="4414838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55357" name="Text Box 60"/>
          <p:cNvSpPr txBox="1"/>
          <p:nvPr/>
        </p:nvSpPr>
        <p:spPr>
          <a:xfrm>
            <a:off x="6170613" y="419100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8" name="Text Box 61"/>
          <p:cNvSpPr txBox="1"/>
          <p:nvPr/>
        </p:nvSpPr>
        <p:spPr>
          <a:xfrm>
            <a:off x="3276600" y="4114800"/>
            <a:ext cx="10017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9" name="Line 62"/>
          <p:cNvSpPr/>
          <p:nvPr/>
        </p:nvSpPr>
        <p:spPr>
          <a:xfrm>
            <a:off x="4343400" y="5180013"/>
            <a:ext cx="4414838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55360" name="Text Box 63"/>
          <p:cNvSpPr txBox="1"/>
          <p:nvPr/>
        </p:nvSpPr>
        <p:spPr>
          <a:xfrm>
            <a:off x="5713413" y="4800600"/>
            <a:ext cx="12668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itemsets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61" name="Line 64"/>
          <p:cNvSpPr/>
          <p:nvPr/>
        </p:nvSpPr>
        <p:spPr>
          <a:xfrm>
            <a:off x="5181600" y="5486400"/>
            <a:ext cx="3581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62" name="Line 65"/>
          <p:cNvSpPr/>
          <p:nvPr/>
        </p:nvSpPr>
        <p:spPr>
          <a:xfrm>
            <a:off x="4343400" y="6019800"/>
            <a:ext cx="8382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stealth" w="med" len="med"/>
          </a:ln>
        </p:spPr>
      </p:sp>
      <p:cxnSp>
        <p:nvCxnSpPr>
          <p:cNvPr id="55363" name="AutoShape 66"/>
          <p:cNvCxnSpPr>
            <a:stCxn id="55361" idx="1"/>
            <a:endCxn id="55362" idx="0"/>
          </p:cNvCxnSpPr>
          <p:nvPr/>
        </p:nvCxnSpPr>
        <p:spPr>
          <a:xfrm flipH="1">
            <a:off x="4343400" y="5486400"/>
            <a:ext cx="4419600" cy="5334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55364" name="Text Box 67"/>
          <p:cNvSpPr txBox="1"/>
          <p:nvPr/>
        </p:nvSpPr>
        <p:spPr>
          <a:xfrm>
            <a:off x="5867400" y="5105400"/>
            <a:ext cx="9715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items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65" name="Line 68"/>
          <p:cNvSpPr/>
          <p:nvPr/>
        </p:nvSpPr>
        <p:spPr>
          <a:xfrm>
            <a:off x="7086600" y="5791200"/>
            <a:ext cx="1676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66" name="Line 69"/>
          <p:cNvSpPr/>
          <p:nvPr/>
        </p:nvSpPr>
        <p:spPr>
          <a:xfrm>
            <a:off x="4343400" y="6324600"/>
            <a:ext cx="27432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55367" name="Text Box 70"/>
          <p:cNvSpPr txBox="1"/>
          <p:nvPr/>
        </p:nvSpPr>
        <p:spPr>
          <a:xfrm>
            <a:off x="7527925" y="5424488"/>
            <a:ext cx="9715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items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5368" name="AutoShape 71"/>
          <p:cNvCxnSpPr>
            <a:stCxn id="55365" idx="1"/>
            <a:endCxn id="55366" idx="0"/>
          </p:cNvCxnSpPr>
          <p:nvPr/>
        </p:nvCxnSpPr>
        <p:spPr>
          <a:xfrm flipH="1">
            <a:off x="4343400" y="5791200"/>
            <a:ext cx="4419600" cy="5334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55369" name="Text Box 72"/>
          <p:cNvSpPr txBox="1"/>
          <p:nvPr/>
        </p:nvSpPr>
        <p:spPr>
          <a:xfrm>
            <a:off x="3641725" y="5576888"/>
            <a:ext cx="6508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DIC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70" name="Rectangle 73"/>
          <p:cNvSpPr/>
          <p:nvPr/>
        </p:nvSpPr>
        <p:spPr>
          <a:xfrm>
            <a:off x="152400" y="5330825"/>
            <a:ext cx="3429000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S. Brin R. Motwani, J. Ullman, and S. Tsur. 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Dynamic itemset counting and implication rules for market basket data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In 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SIGMOD’97</a:t>
            </a:r>
            <a:endParaRPr lang="en-US" altLang="zh-CN" sz="1600" b="1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Number Placeholder 5"/>
          <p:cNvSpPr txBox="1">
            <a:spLocks noGrp="1"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频繁项集挖掘方法</a:t>
            </a:r>
            <a:endParaRPr lang="en-US" altLang="en-US" dirty="0"/>
          </a:p>
        </p:txBody>
      </p:sp>
      <p:sp>
        <p:nvSpPr>
          <p:cNvPr id="5632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80000"/>
              </a:lnSpc>
            </a:pP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通过限制候选产生发现频繁项集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提高</a:t>
            </a: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算法的效率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挖掘频繁项集的模式增长方法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是用垂直数据格式挖掘频繁项集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挖掘闭模式和极大模式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5" name="AutoShape 4"/>
          <p:cNvSpPr/>
          <p:nvPr/>
        </p:nvSpPr>
        <p:spPr>
          <a:xfrm rot="269203">
            <a:off x="5621338" y="3297238"/>
            <a:ext cx="533400" cy="485775"/>
          </a:xfrm>
          <a:prstGeom prst="leftArrow">
            <a:avLst>
              <a:gd name="adj1" fmla="val 50000"/>
              <a:gd name="adj2" fmla="val 27450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381000"/>
          </a:xfrm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主要步骤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3900" lvl="1" indent="-361950"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利用频繁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k-1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项集产生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候选的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频繁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项集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k   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23900" lvl="1" indent="-361950"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扫描数据库确定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中的每一项是否为频繁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E.g. ,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Rectangle 5"/>
          <p:cNvSpPr/>
          <p:nvPr/>
        </p:nvSpPr>
        <p:spPr>
          <a:xfrm>
            <a:off x="838200" y="3962400"/>
            <a:ext cx="3733800" cy="2057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0" indent="-4572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TID		Items bought	  </a:t>
            </a:r>
            <a:endParaRPr lang="en-US" altLang="zh-CN" sz="20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		{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a, c, d, g, i, m, p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200		{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a, b, c, f, l, m, o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300	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b, f, h, j, o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400	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b, c, k, s, p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a, f, c, e, l, p, m, 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3" name="Rectangle 10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Apriori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4" name="Rectangle 9"/>
          <p:cNvSpPr/>
          <p:nvPr/>
        </p:nvSpPr>
        <p:spPr>
          <a:xfrm>
            <a:off x="4495800" y="3941763"/>
            <a:ext cx="4495800" cy="215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Apriori   iteration                                  </a:t>
            </a:r>
            <a:endParaRPr lang="en-US" altLang="zh-CN" sz="20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C1	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f,a,c,d,g,i,m,p,l,o,h,j,k,s,b,e,n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L1	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a, c, m, b, p		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C2	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fa, fc, fm, fp, ac, am,  …bp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L2	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fa, fc, fm, …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什么是频繁模式分析</a:t>
            </a: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buSzPct val="80000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频繁模式</a:t>
            </a:r>
            <a:r>
              <a:rPr lang="en-US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频繁出现在数据集中的模式（如项集、子序列或子结构）</a:t>
            </a:r>
            <a:endParaRPr lang="en-US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1" indent="-342900" eaLnBrk="1" hangingPunct="1">
              <a:lnSpc>
                <a:spcPct val="130000"/>
              </a:lnSpc>
              <a:buClr>
                <a:schemeClr val="folHlink"/>
              </a:buClr>
              <a:buSzPct val="80000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首先被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Agrawal, Imielinski and Swami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1993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年的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SIGMOD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会议上提出，称为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频繁项集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关联规则挖掘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驱动</a:t>
            </a:r>
            <a:r>
              <a:rPr lang="en-US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发现数据中的内在规律</a:t>
            </a:r>
            <a:endParaRPr lang="en-US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SzPct val="80000"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超市数据中的什么产品会一起购买？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啤酒和尿布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SzPct val="80000"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在买了一台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之后下一步会购买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SzPct val="80000"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哪种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对这种药物敏感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SzPct val="80000"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我们如何自动对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文档进行分类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更加广泛的用处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buClr>
                <a:schemeClr val="hlink"/>
              </a:buClr>
              <a:buSzPct val="80000"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购物篮分析、交叉销售、直销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buClr>
                <a:schemeClr val="hlink"/>
              </a:buClr>
              <a:buSzPct val="80000"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点击流分析、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序列分析等等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频繁模式挖掘的瓶颈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250825" y="1295400"/>
            <a:ext cx="8588375" cy="5127625"/>
          </a:xfrm>
        </p:spPr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多遍数据库扫描是 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昂贵的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挖掘长模式需要很多遍扫描, 并产生大量候选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挖掘频繁模式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…i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扫描次数: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候选个数: (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+ (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+ … + (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= 2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 =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1.27*10</a:t>
            </a:r>
            <a:r>
              <a:rPr lang="zh-CN" altLang="en-US" sz="28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瓶颈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候选产生-测试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能够避免候选产生吗?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693737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挖掘频繁模式而不产生候选</a:t>
            </a:r>
            <a:endParaRPr lang="zh-CN" altLang="en-US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250825" y="1331913"/>
            <a:ext cx="8893175" cy="5221287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使用局部频繁的项, 由</a:t>
            </a:r>
            <a:r>
              <a:rPr lang="zh-CN" altLang="en-US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短模式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增长产生</a:t>
            </a:r>
            <a:r>
              <a:rPr lang="zh-CN" altLang="en-US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长模式</a:t>
            </a:r>
            <a:endParaRPr lang="zh-CN" altLang="en-US" b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“abc”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是频繁模式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得到包含 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abc”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的所有事务: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DB|abc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“d”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DB|abc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中的局部频繁项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abcd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是频繁模式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TextBox 4"/>
          <p:cNvSpPr txBox="1"/>
          <p:nvPr/>
        </p:nvSpPr>
        <p:spPr>
          <a:xfrm>
            <a:off x="304800" y="4495800"/>
            <a:ext cx="8458200" cy="166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挖掘频繁模式增长方法（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FP-growth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）：根据事物数据库构造频繁模式树（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FP-tree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），在频繁模式树上挖掘，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实质是把事物数据库压缩成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FP-tree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进行挖掘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0" y="363538"/>
            <a:ext cx="9144000" cy="474662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由事务数据库构造</a:t>
            </a:r>
            <a:r>
              <a:rPr lang="en-US" altLang="zh-CN" b="1" dirty="0"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ea typeface="宋体" panose="02010600030101010101" pitchFamily="2" charset="-122"/>
              </a:rPr>
              <a:t>树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pSp>
        <p:nvGrpSpPr>
          <p:cNvPr id="61444" name="Group 3"/>
          <p:cNvGrpSpPr/>
          <p:nvPr/>
        </p:nvGrpSpPr>
        <p:grpSpPr>
          <a:xfrm>
            <a:off x="4487863" y="3205163"/>
            <a:ext cx="4579937" cy="3624262"/>
            <a:chOff x="2496" y="1772"/>
            <a:chExt cx="2926" cy="2218"/>
          </a:xfrm>
        </p:grpSpPr>
        <p:sp>
          <p:nvSpPr>
            <p:cNvPr id="61449" name="Text Box 4"/>
            <p:cNvSpPr txBox="1"/>
            <p:nvPr/>
          </p:nvSpPr>
          <p:spPr>
            <a:xfrm>
              <a:off x="4796" y="1772"/>
              <a:ext cx="254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{}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0" name="Text Box 5"/>
            <p:cNvSpPr txBox="1"/>
            <p:nvPr/>
          </p:nvSpPr>
          <p:spPr>
            <a:xfrm>
              <a:off x="4508" y="2205"/>
              <a:ext cx="315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f:4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1" name="Text Box 6"/>
            <p:cNvSpPr txBox="1"/>
            <p:nvPr/>
          </p:nvSpPr>
          <p:spPr>
            <a:xfrm>
              <a:off x="5084" y="2205"/>
              <a:ext cx="333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2" name="Text Box 7"/>
            <p:cNvSpPr txBox="1"/>
            <p:nvPr/>
          </p:nvSpPr>
          <p:spPr>
            <a:xfrm>
              <a:off x="5080" y="2588"/>
              <a:ext cx="342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3" name="Text Box 8"/>
            <p:cNvSpPr txBox="1"/>
            <p:nvPr/>
          </p:nvSpPr>
          <p:spPr>
            <a:xfrm>
              <a:off x="5080" y="2971"/>
              <a:ext cx="342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1454" name="AutoShape 9"/>
            <p:cNvCxnSpPr>
              <a:stCxn id="61451" idx="2"/>
              <a:endCxn id="61452" idx="0"/>
            </p:cNvCxnSpPr>
            <p:nvPr/>
          </p:nvCxnSpPr>
          <p:spPr>
            <a:xfrm>
              <a:off x="5248" y="2458"/>
              <a:ext cx="1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1455" name="AutoShape 10"/>
            <p:cNvCxnSpPr>
              <a:stCxn id="61452" idx="2"/>
              <a:endCxn id="61453" idx="0"/>
            </p:cNvCxnSpPr>
            <p:nvPr/>
          </p:nvCxnSpPr>
          <p:spPr>
            <a:xfrm>
              <a:off x="5249" y="2842"/>
              <a:ext cx="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1456" name="AutoShape 11"/>
            <p:cNvCxnSpPr>
              <a:stCxn id="61449" idx="2"/>
              <a:endCxn id="61451" idx="0"/>
            </p:cNvCxnSpPr>
            <p:nvPr/>
          </p:nvCxnSpPr>
          <p:spPr>
            <a:xfrm>
              <a:off x="4935" y="2026"/>
              <a:ext cx="313" cy="182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1457" name="AutoShape 12"/>
            <p:cNvCxnSpPr>
              <a:stCxn id="61449" idx="2"/>
              <a:endCxn id="61450" idx="0"/>
            </p:cNvCxnSpPr>
            <p:nvPr/>
          </p:nvCxnSpPr>
          <p:spPr>
            <a:xfrm flipH="1">
              <a:off x="4659" y="2026"/>
              <a:ext cx="276" cy="182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61458" name="Text Box 13"/>
            <p:cNvSpPr txBox="1"/>
            <p:nvPr/>
          </p:nvSpPr>
          <p:spPr>
            <a:xfrm>
              <a:off x="4700" y="2588"/>
              <a:ext cx="342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9" name="Text Box 14"/>
            <p:cNvSpPr txBox="1"/>
            <p:nvPr/>
          </p:nvSpPr>
          <p:spPr>
            <a:xfrm>
              <a:off x="4321" y="2588"/>
              <a:ext cx="332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c:3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1460" name="AutoShape 15"/>
            <p:cNvCxnSpPr>
              <a:stCxn id="61450" idx="2"/>
              <a:endCxn id="61459" idx="0"/>
            </p:cNvCxnSpPr>
            <p:nvPr/>
          </p:nvCxnSpPr>
          <p:spPr>
            <a:xfrm flipH="1">
              <a:off x="4485" y="2458"/>
              <a:ext cx="174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1461" name="AutoShape 16"/>
            <p:cNvCxnSpPr>
              <a:stCxn id="61450" idx="2"/>
              <a:endCxn id="61458" idx="0"/>
            </p:cNvCxnSpPr>
            <p:nvPr/>
          </p:nvCxnSpPr>
          <p:spPr>
            <a:xfrm>
              <a:off x="4659" y="2458"/>
              <a:ext cx="21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61462" name="Text Box 17"/>
            <p:cNvSpPr txBox="1"/>
            <p:nvPr/>
          </p:nvSpPr>
          <p:spPr>
            <a:xfrm>
              <a:off x="4315" y="2971"/>
              <a:ext cx="342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a:3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3" name="Text Box 18"/>
            <p:cNvSpPr txBox="1"/>
            <p:nvPr/>
          </p:nvSpPr>
          <p:spPr>
            <a:xfrm>
              <a:off x="4556" y="3356"/>
              <a:ext cx="342" cy="250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4" name="Text Box 19"/>
            <p:cNvSpPr txBox="1"/>
            <p:nvPr/>
          </p:nvSpPr>
          <p:spPr>
            <a:xfrm>
              <a:off x="4130" y="3356"/>
              <a:ext cx="386" cy="250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m:2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5" name="Text Box 20"/>
            <p:cNvSpPr txBox="1"/>
            <p:nvPr/>
          </p:nvSpPr>
          <p:spPr>
            <a:xfrm>
              <a:off x="4148" y="3739"/>
              <a:ext cx="342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p:2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1466" name="AutoShape 21"/>
            <p:cNvCxnSpPr>
              <a:stCxn id="61459" idx="2"/>
              <a:endCxn id="61462" idx="0"/>
            </p:cNvCxnSpPr>
            <p:nvPr/>
          </p:nvCxnSpPr>
          <p:spPr>
            <a:xfrm>
              <a:off x="4485" y="2842"/>
              <a:ext cx="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1467" name="AutoShape 22"/>
            <p:cNvCxnSpPr>
              <a:stCxn id="61462" idx="2"/>
              <a:endCxn id="61464" idx="0"/>
            </p:cNvCxnSpPr>
            <p:nvPr/>
          </p:nvCxnSpPr>
          <p:spPr>
            <a:xfrm flipH="1">
              <a:off x="4317" y="3226"/>
              <a:ext cx="168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1468" name="AutoShape 23"/>
            <p:cNvCxnSpPr>
              <a:stCxn id="61462" idx="2"/>
              <a:endCxn id="61463" idx="0"/>
            </p:cNvCxnSpPr>
            <p:nvPr/>
          </p:nvCxnSpPr>
          <p:spPr>
            <a:xfrm>
              <a:off x="4485" y="3226"/>
              <a:ext cx="24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1469" name="AutoShape 24"/>
            <p:cNvCxnSpPr>
              <a:stCxn id="61464" idx="2"/>
              <a:endCxn id="61465" idx="0"/>
            </p:cNvCxnSpPr>
            <p:nvPr/>
          </p:nvCxnSpPr>
          <p:spPr>
            <a:xfrm>
              <a:off x="4317" y="3610"/>
              <a:ext cx="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61470" name="Text Box 25"/>
            <p:cNvSpPr txBox="1"/>
            <p:nvPr/>
          </p:nvSpPr>
          <p:spPr>
            <a:xfrm>
              <a:off x="4538" y="3739"/>
              <a:ext cx="386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1471" name="AutoShape 26"/>
            <p:cNvCxnSpPr>
              <a:stCxn id="61463" idx="2"/>
              <a:endCxn id="61470" idx="0"/>
            </p:cNvCxnSpPr>
            <p:nvPr/>
          </p:nvCxnSpPr>
          <p:spPr>
            <a:xfrm>
              <a:off x="4725" y="3610"/>
              <a:ext cx="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61472" name="Text Box 27"/>
            <p:cNvSpPr txBox="1"/>
            <p:nvPr/>
          </p:nvSpPr>
          <p:spPr>
            <a:xfrm>
              <a:off x="2496" y="1935"/>
              <a:ext cx="1625" cy="1577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Header Table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u="sng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Item  frequency  head </a:t>
              </a:r>
              <a:endParaRPr lang="en-US" altLang="zh-CN" sz="2000" b="1" i="1" u="sng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f	4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	4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	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	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	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	3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Freeform 28"/>
            <p:cNvSpPr/>
            <p:nvPr/>
          </p:nvSpPr>
          <p:spPr>
            <a:xfrm>
              <a:off x="3879" y="2341"/>
              <a:ext cx="672" cy="240"/>
            </a:xfrm>
            <a:custGeom>
              <a:avLst/>
              <a:gdLst>
                <a:gd name="txL" fmla="*/ 0 w 672"/>
                <a:gd name="txT" fmla="*/ 0 h 240"/>
                <a:gd name="txR" fmla="*/ 672 w 672"/>
                <a:gd name="txB" fmla="*/ 240 h 240"/>
              </a:gdLst>
              <a:ahLst/>
              <a:cxnLst>
                <a:cxn ang="0">
                  <a:pos x="0" y="240"/>
                </a:cxn>
                <a:cxn ang="0">
                  <a:pos x="288" y="192"/>
                </a:cxn>
                <a:cxn ang="0">
                  <a:pos x="432" y="48"/>
                </a:cxn>
                <a:cxn ang="0">
                  <a:pos x="672" y="0"/>
                </a:cxn>
              </a:cxnLst>
              <a:rect l="txL" t="txT" r="txR" b="txB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74" name="Freeform 29"/>
            <p:cNvSpPr/>
            <p:nvPr/>
          </p:nvSpPr>
          <p:spPr>
            <a:xfrm>
              <a:off x="3879" y="2725"/>
              <a:ext cx="432" cy="1"/>
            </a:xfrm>
            <a:custGeom>
              <a:avLst/>
              <a:gdLst>
                <a:gd name="txL" fmla="*/ 0 w 432"/>
                <a:gd name="txT" fmla="*/ 0 h 1"/>
                <a:gd name="txR" fmla="*/ 432 w 432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432" y="0"/>
                </a:cxn>
              </a:cxnLst>
              <a:rect l="txL" t="txT" r="txR" b="txB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75" name="Freeform 30"/>
            <p:cNvSpPr/>
            <p:nvPr/>
          </p:nvSpPr>
          <p:spPr>
            <a:xfrm>
              <a:off x="4599" y="2341"/>
              <a:ext cx="480" cy="384"/>
            </a:xfrm>
            <a:custGeom>
              <a:avLst/>
              <a:gdLst>
                <a:gd name="txL" fmla="*/ 0 w 480"/>
                <a:gd name="txT" fmla="*/ 0 h 384"/>
                <a:gd name="txR" fmla="*/ 480 w 480"/>
                <a:gd name="txB" fmla="*/ 384 h 384"/>
              </a:gdLst>
              <a:ahLst/>
              <a:cxnLst>
                <a:cxn ang="0">
                  <a:pos x="0" y="384"/>
                </a:cxn>
                <a:cxn ang="0">
                  <a:pos x="48" y="336"/>
                </a:cxn>
                <a:cxn ang="0">
                  <a:pos x="240" y="96"/>
                </a:cxn>
                <a:cxn ang="0">
                  <a:pos x="480" y="0"/>
                </a:cxn>
              </a:cxnLst>
              <a:rect l="txL" t="txT" r="txR" b="txB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76" name="Freeform 31"/>
            <p:cNvSpPr/>
            <p:nvPr/>
          </p:nvSpPr>
          <p:spPr>
            <a:xfrm>
              <a:off x="3879" y="2928"/>
              <a:ext cx="432" cy="192"/>
            </a:xfrm>
            <a:custGeom>
              <a:avLst/>
              <a:gdLst>
                <a:gd name="txL" fmla="*/ 0 w 432"/>
                <a:gd name="txT" fmla="*/ 0 h 192"/>
                <a:gd name="txR" fmla="*/ 432 w 432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144"/>
                </a:cxn>
                <a:cxn ang="0">
                  <a:pos x="432" y="192"/>
                </a:cxn>
              </a:cxnLst>
              <a:rect l="txL" t="txT" r="txR" b="txB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77" name="Freeform 32"/>
            <p:cNvSpPr/>
            <p:nvPr/>
          </p:nvSpPr>
          <p:spPr>
            <a:xfrm>
              <a:off x="3888" y="3072"/>
              <a:ext cx="720" cy="384"/>
            </a:xfrm>
            <a:custGeom>
              <a:avLst/>
              <a:gdLst>
                <a:gd name="txL" fmla="*/ 0 w 720"/>
                <a:gd name="txT" fmla="*/ 0 h 384"/>
                <a:gd name="txR" fmla="*/ 720 w 720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40" y="48"/>
                </a:cxn>
                <a:cxn ang="0">
                  <a:pos x="528" y="288"/>
                </a:cxn>
                <a:cxn ang="0">
                  <a:pos x="720" y="384"/>
                </a:cxn>
              </a:cxnLst>
              <a:rect l="txL" t="txT" r="txR" b="txB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78" name="Freeform 33"/>
            <p:cNvSpPr/>
            <p:nvPr/>
          </p:nvSpPr>
          <p:spPr>
            <a:xfrm>
              <a:off x="4848" y="2832"/>
              <a:ext cx="56" cy="672"/>
            </a:xfrm>
            <a:custGeom>
              <a:avLst/>
              <a:gdLst>
                <a:gd name="txL" fmla="*/ 0 w 56"/>
                <a:gd name="txT" fmla="*/ 0 h 672"/>
                <a:gd name="txR" fmla="*/ 56 w 56"/>
                <a:gd name="txB" fmla="*/ 672 h 672"/>
              </a:gdLst>
              <a:ahLst/>
              <a:cxnLst>
                <a:cxn ang="0">
                  <a:pos x="0" y="672"/>
                </a:cxn>
                <a:cxn ang="0">
                  <a:pos x="48" y="432"/>
                </a:cxn>
                <a:cxn ang="0">
                  <a:pos x="48" y="0"/>
                </a:cxn>
              </a:cxnLst>
              <a:rect l="txL" t="txT" r="txR" b="txB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79" name="Line 34"/>
            <p:cNvSpPr/>
            <p:nvPr/>
          </p:nvSpPr>
          <p:spPr>
            <a:xfrm>
              <a:off x="4983" y="2725"/>
              <a:ext cx="96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lgDash"/>
              <a:headEnd type="none" w="sm" len="sm"/>
              <a:tailEnd type="arrow" w="med" len="med"/>
            </a:ln>
          </p:spPr>
        </p:sp>
        <p:sp>
          <p:nvSpPr>
            <p:cNvPr id="61480" name="Freeform 35"/>
            <p:cNvSpPr/>
            <p:nvPr/>
          </p:nvSpPr>
          <p:spPr>
            <a:xfrm>
              <a:off x="3888" y="3264"/>
              <a:ext cx="288" cy="240"/>
            </a:xfrm>
            <a:custGeom>
              <a:avLst/>
              <a:gdLst>
                <a:gd name="txL" fmla="*/ 0 w 288"/>
                <a:gd name="txT" fmla="*/ 0 h 240"/>
                <a:gd name="txR" fmla="*/ 288 w 288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192" y="192"/>
                </a:cxn>
                <a:cxn ang="0">
                  <a:pos x="288" y="240"/>
                </a:cxn>
              </a:cxnLst>
              <a:rect l="txL" t="txT" r="txR" b="txB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1" name="Freeform 36"/>
            <p:cNvSpPr/>
            <p:nvPr/>
          </p:nvSpPr>
          <p:spPr>
            <a:xfrm>
              <a:off x="4464" y="3504"/>
              <a:ext cx="96" cy="384"/>
            </a:xfrm>
            <a:custGeom>
              <a:avLst/>
              <a:gdLst>
                <a:gd name="txL" fmla="*/ 0 w 96"/>
                <a:gd name="txT" fmla="*/ 0 h 384"/>
                <a:gd name="txR" fmla="*/ 96 w 96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48" y="96"/>
                </a:cxn>
                <a:cxn ang="0">
                  <a:pos x="48" y="288"/>
                </a:cxn>
                <a:cxn ang="0">
                  <a:pos x="96" y="384"/>
                </a:cxn>
              </a:cxnLst>
              <a:rect l="txL" t="txT" r="txR" b="txB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2" name="Freeform 37"/>
            <p:cNvSpPr/>
            <p:nvPr/>
          </p:nvSpPr>
          <p:spPr>
            <a:xfrm>
              <a:off x="3888" y="3456"/>
              <a:ext cx="288" cy="432"/>
            </a:xfrm>
            <a:custGeom>
              <a:avLst/>
              <a:gdLst>
                <a:gd name="txL" fmla="*/ 0 w 288"/>
                <a:gd name="txT" fmla="*/ 0 h 432"/>
                <a:gd name="txR" fmla="*/ 288 w 288"/>
                <a:gd name="txB" fmla="*/ 432 h 432"/>
              </a:gdLst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144" y="336"/>
                </a:cxn>
                <a:cxn ang="0">
                  <a:pos x="288" y="432"/>
                </a:cxn>
              </a:cxnLst>
              <a:rect l="txL" t="txT" r="txR" b="txB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3" name="Freeform 38"/>
            <p:cNvSpPr/>
            <p:nvPr/>
          </p:nvSpPr>
          <p:spPr>
            <a:xfrm>
              <a:off x="4464" y="3216"/>
              <a:ext cx="768" cy="672"/>
            </a:xfrm>
            <a:custGeom>
              <a:avLst/>
              <a:gdLst>
                <a:gd name="txL" fmla="*/ 0 w 768"/>
                <a:gd name="txT" fmla="*/ 0 h 672"/>
                <a:gd name="txR" fmla="*/ 768 w 768"/>
                <a:gd name="txB" fmla="*/ 672 h 672"/>
              </a:gdLst>
              <a:ahLst/>
              <a:cxnLst>
                <a:cxn ang="0">
                  <a:pos x="0" y="672"/>
                </a:cxn>
                <a:cxn ang="0">
                  <a:pos x="96" y="528"/>
                </a:cxn>
                <a:cxn ang="0">
                  <a:pos x="528" y="384"/>
                </a:cxn>
                <a:cxn ang="0">
                  <a:pos x="768" y="0"/>
                </a:cxn>
              </a:cxnLst>
              <a:rect l="txL" t="txT" r="txR" b="txB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445" name="Text Box 39"/>
          <p:cNvSpPr txBox="1"/>
          <p:nvPr/>
        </p:nvSpPr>
        <p:spPr>
          <a:xfrm>
            <a:off x="6421438" y="1398588"/>
            <a:ext cx="2646362" cy="349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min_support = 3</a:t>
            </a:r>
            <a:endParaRPr lang="en-US" altLang="zh-CN" b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6" name="Rectangle 40"/>
          <p:cNvSpPr/>
          <p:nvPr/>
        </p:nvSpPr>
        <p:spPr>
          <a:xfrm>
            <a:off x="138113" y="1304925"/>
            <a:ext cx="5946775" cy="21240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0" indent="-4572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TID	Items bought	  (ordered) frequent items</a:t>
            </a:r>
            <a:endParaRPr lang="en-US" altLang="zh-CN" sz="22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	 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a, c, d, g, i, m, p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c, a, m, p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200	 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a, b, c, f, l, m, o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c, a, b, m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300	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b, f, h, j, o, w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b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400	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b, c, k, s, p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c, b, p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a, f, c, e, l, p, m, n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c, a, m, p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7" name="Text Box 41"/>
          <p:cNvSpPr txBox="1"/>
          <p:nvPr/>
        </p:nvSpPr>
        <p:spPr>
          <a:xfrm>
            <a:off x="138113" y="3649663"/>
            <a:ext cx="41402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0" indent="-457200" algn="just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扫描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DB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一次, 找出频繁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（单个项的模式）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algn="just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按频率的降序将频繁项排序, 得到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f-list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algn="just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再次扫描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DB,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构造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8" name="Text Box 42"/>
          <p:cNvSpPr txBox="1"/>
          <p:nvPr/>
        </p:nvSpPr>
        <p:spPr>
          <a:xfrm>
            <a:off x="3798888" y="6188075"/>
            <a:ext cx="28479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f-list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=f-c-a-b-m-p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7239000" y="6054725"/>
            <a:ext cx="1905000" cy="457200"/>
          </a:xfrm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构造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FP-tree</a:t>
            </a:r>
            <a:endParaRPr kumimoji="0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Text Box 28"/>
          <p:cNvSpPr txBox="1"/>
          <p:nvPr/>
        </p:nvSpPr>
        <p:spPr>
          <a:xfrm>
            <a:off x="6477000" y="2743200"/>
            <a:ext cx="2362200" cy="2695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Item   frequency  </a:t>
            </a:r>
            <a:endParaRPr lang="en-US" altLang="zh-CN" sz="24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f	4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	4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	3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	3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	3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	3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9" name="Rectangle 41"/>
          <p:cNvSpPr/>
          <p:nvPr/>
        </p:nvSpPr>
        <p:spPr>
          <a:xfrm>
            <a:off x="304800" y="2514600"/>
            <a:ext cx="5181600" cy="300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0" indent="-4572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TID		Items bought	  	</a:t>
            </a:r>
            <a:endParaRPr lang="en-US" altLang="zh-CN" sz="24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		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a, c, d, g, i, m, 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200		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a, b, c, f, l, m, 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300	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b, f, h, j, 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400	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b, c, k, s, 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a, f, c, e, l, p, m, 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0" name="Text Box 52"/>
          <p:cNvSpPr txBox="1"/>
          <p:nvPr/>
        </p:nvSpPr>
        <p:spPr>
          <a:xfrm>
            <a:off x="228600" y="1824038"/>
            <a:ext cx="7086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Step 1: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扫描数据库构造频繁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309" name="AutoShape 53"/>
          <p:cNvSpPr>
            <a:spLocks noChangeArrowheads="1"/>
          </p:cNvSpPr>
          <p:nvPr/>
        </p:nvSpPr>
        <p:spPr bwMode="auto">
          <a:xfrm>
            <a:off x="4997450" y="4048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2" name="矩形 1"/>
          <p:cNvSpPr/>
          <p:nvPr/>
        </p:nvSpPr>
        <p:spPr>
          <a:xfrm>
            <a:off x="7462838" y="5546725"/>
            <a:ext cx="3905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3" name="Text Box 42"/>
          <p:cNvSpPr txBox="1"/>
          <p:nvPr/>
        </p:nvSpPr>
        <p:spPr>
          <a:xfrm>
            <a:off x="2895600" y="5953125"/>
            <a:ext cx="28479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f-list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=f-c-a-b-m-p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AutoShape 53"/>
          <p:cNvSpPr>
            <a:spLocks noChangeArrowheads="1"/>
          </p:cNvSpPr>
          <p:nvPr/>
        </p:nvSpPr>
        <p:spPr bwMode="auto">
          <a:xfrm rot="8231225">
            <a:off x="5607050" y="561498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39"/>
          <p:cNvSpPr/>
          <p:nvPr/>
        </p:nvSpPr>
        <p:spPr>
          <a:xfrm>
            <a:off x="533400" y="2590800"/>
            <a:ext cx="7848600" cy="269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0" indent="-45720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TID		Items bought	</a:t>
            </a:r>
            <a:r>
              <a:rPr lang="en-US" altLang="zh-CN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(ordered) frequent items</a:t>
            </a:r>
            <a:endParaRPr lang="en-US" altLang="zh-CN" sz="2400" b="1" i="1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		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a, c, d, g, i, m, 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c, a, m, 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200		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a, b, c, f, l, m, 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c, a, b, 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300	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b, f, h, j, 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400	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b, c, k, s, 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c, b, 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 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a, f, c, e, l, p, m, 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c, a, m, 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Text Box 44"/>
          <p:cNvSpPr txBox="1"/>
          <p:nvPr/>
        </p:nvSpPr>
        <p:spPr>
          <a:xfrm>
            <a:off x="457200" y="1371600"/>
            <a:ext cx="8229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Step 2: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第二遍扫描数据库，对频繁项进行排序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构造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FP-tree</a:t>
            </a:r>
            <a:endParaRPr kumimoji="0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781800" y="6096000"/>
            <a:ext cx="1905000" cy="457200"/>
          </a:xfrm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b="1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200" b="1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Text Box 69"/>
          <p:cNvSpPr txBox="1"/>
          <p:nvPr/>
        </p:nvSpPr>
        <p:spPr>
          <a:xfrm>
            <a:off x="4419600" y="2209800"/>
            <a:ext cx="38735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Text Box 70"/>
          <p:cNvSpPr txBox="1"/>
          <p:nvPr/>
        </p:nvSpPr>
        <p:spPr>
          <a:xfrm>
            <a:off x="3962400" y="2895600"/>
            <a:ext cx="48260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517" name="AutoShape 77"/>
          <p:cNvCxnSpPr>
            <a:stCxn id="64515" idx="2"/>
            <a:endCxn id="64516" idx="0"/>
          </p:cNvCxnSpPr>
          <p:nvPr/>
        </p:nvCxnSpPr>
        <p:spPr>
          <a:xfrm flipH="1">
            <a:off x="4203700" y="2609850"/>
            <a:ext cx="409575" cy="2857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4518" name="Text Box 79"/>
          <p:cNvSpPr txBox="1"/>
          <p:nvPr/>
        </p:nvSpPr>
        <p:spPr>
          <a:xfrm>
            <a:off x="3665538" y="3502025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519" name="AutoShape 80"/>
          <p:cNvCxnSpPr>
            <a:stCxn id="64516" idx="2"/>
            <a:endCxn id="64518" idx="0"/>
          </p:cNvCxnSpPr>
          <p:nvPr/>
        </p:nvCxnSpPr>
        <p:spPr>
          <a:xfrm flipH="1">
            <a:off x="3925888" y="3295650"/>
            <a:ext cx="277812" cy="2063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4520" name="Text Box 82"/>
          <p:cNvSpPr txBox="1"/>
          <p:nvPr/>
        </p:nvSpPr>
        <p:spPr>
          <a:xfrm>
            <a:off x="3657600" y="41084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1" name="Text Box 84"/>
          <p:cNvSpPr txBox="1"/>
          <p:nvPr/>
        </p:nvSpPr>
        <p:spPr>
          <a:xfrm>
            <a:off x="3362325" y="4724400"/>
            <a:ext cx="59213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2" name="Text Box 85"/>
          <p:cNvSpPr txBox="1"/>
          <p:nvPr/>
        </p:nvSpPr>
        <p:spPr>
          <a:xfrm>
            <a:off x="3390900" y="5326063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523" name="AutoShape 86"/>
          <p:cNvCxnSpPr>
            <a:stCxn id="64518" idx="2"/>
            <a:endCxn id="64520" idx="0"/>
          </p:cNvCxnSpPr>
          <p:nvPr/>
        </p:nvCxnSpPr>
        <p:spPr>
          <a:xfrm>
            <a:off x="3925888" y="3905250"/>
            <a:ext cx="0" cy="2111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4524" name="AutoShape 87"/>
          <p:cNvCxnSpPr>
            <a:stCxn id="64520" idx="2"/>
            <a:endCxn id="64521" idx="0"/>
          </p:cNvCxnSpPr>
          <p:nvPr/>
        </p:nvCxnSpPr>
        <p:spPr>
          <a:xfrm flipH="1">
            <a:off x="3659188" y="4518025"/>
            <a:ext cx="266700" cy="2063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4525" name="AutoShape 89"/>
          <p:cNvCxnSpPr>
            <a:stCxn id="64521" idx="2"/>
            <a:endCxn id="64522" idx="0"/>
          </p:cNvCxnSpPr>
          <p:nvPr/>
        </p:nvCxnSpPr>
        <p:spPr>
          <a:xfrm>
            <a:off x="3659188" y="5133975"/>
            <a:ext cx="0" cy="19208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4526" name="Text Box 93"/>
          <p:cNvSpPr txBox="1"/>
          <p:nvPr/>
        </p:nvSpPr>
        <p:spPr>
          <a:xfrm>
            <a:off x="1981200" y="3251200"/>
            <a:ext cx="128111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c, a, m, p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7" name="Text Box 94"/>
          <p:cNvSpPr txBox="1"/>
          <p:nvPr/>
        </p:nvSpPr>
        <p:spPr>
          <a:xfrm>
            <a:off x="1295400" y="3505200"/>
            <a:ext cx="38735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8" name="Line 95"/>
          <p:cNvSpPr/>
          <p:nvPr/>
        </p:nvSpPr>
        <p:spPr>
          <a:xfrm>
            <a:off x="1828800" y="37338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9" name="Line 96"/>
          <p:cNvSpPr/>
          <p:nvPr/>
        </p:nvSpPr>
        <p:spPr>
          <a:xfrm>
            <a:off x="4800600" y="36576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30" name="Text Box 97"/>
          <p:cNvSpPr txBox="1"/>
          <p:nvPr/>
        </p:nvSpPr>
        <p:spPr>
          <a:xfrm>
            <a:off x="7315200" y="2209800"/>
            <a:ext cx="38735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31" name="Text Box 98"/>
          <p:cNvSpPr txBox="1"/>
          <p:nvPr/>
        </p:nvSpPr>
        <p:spPr>
          <a:xfrm>
            <a:off x="6858000" y="2895600"/>
            <a:ext cx="48260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532" name="AutoShape 105"/>
          <p:cNvCxnSpPr>
            <a:stCxn id="64530" idx="2"/>
            <a:endCxn id="64531" idx="0"/>
          </p:cNvCxnSpPr>
          <p:nvPr/>
        </p:nvCxnSpPr>
        <p:spPr>
          <a:xfrm flipH="1">
            <a:off x="7099300" y="2609850"/>
            <a:ext cx="409575" cy="2857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4533" name="Text Box 107"/>
          <p:cNvSpPr txBox="1"/>
          <p:nvPr/>
        </p:nvSpPr>
        <p:spPr>
          <a:xfrm>
            <a:off x="6561138" y="3502025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534" name="AutoShape 108"/>
          <p:cNvCxnSpPr>
            <a:stCxn id="64531" idx="2"/>
            <a:endCxn id="64533" idx="0"/>
          </p:cNvCxnSpPr>
          <p:nvPr/>
        </p:nvCxnSpPr>
        <p:spPr>
          <a:xfrm flipH="1">
            <a:off x="6821488" y="3295650"/>
            <a:ext cx="277812" cy="2063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4535" name="Text Box 110"/>
          <p:cNvSpPr txBox="1"/>
          <p:nvPr/>
        </p:nvSpPr>
        <p:spPr>
          <a:xfrm>
            <a:off x="6553200" y="41084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36" name="Text Box 111"/>
          <p:cNvSpPr txBox="1"/>
          <p:nvPr/>
        </p:nvSpPr>
        <p:spPr>
          <a:xfrm>
            <a:off x="6934200" y="47180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37" name="Text Box 112"/>
          <p:cNvSpPr txBox="1"/>
          <p:nvPr/>
        </p:nvSpPr>
        <p:spPr>
          <a:xfrm>
            <a:off x="6257925" y="4718050"/>
            <a:ext cx="59213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38" name="Text Box 113"/>
          <p:cNvSpPr txBox="1"/>
          <p:nvPr/>
        </p:nvSpPr>
        <p:spPr>
          <a:xfrm>
            <a:off x="6286500" y="5326063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539" name="AutoShape 114"/>
          <p:cNvCxnSpPr>
            <a:stCxn id="64533" idx="2"/>
            <a:endCxn id="64535" idx="0"/>
          </p:cNvCxnSpPr>
          <p:nvPr/>
        </p:nvCxnSpPr>
        <p:spPr>
          <a:xfrm>
            <a:off x="6821488" y="3905250"/>
            <a:ext cx="0" cy="2111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4540" name="AutoShape 115"/>
          <p:cNvCxnSpPr>
            <a:stCxn id="64535" idx="2"/>
            <a:endCxn id="64537" idx="0"/>
          </p:cNvCxnSpPr>
          <p:nvPr/>
        </p:nvCxnSpPr>
        <p:spPr>
          <a:xfrm flipH="1">
            <a:off x="6554788" y="4513263"/>
            <a:ext cx="2667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4541" name="AutoShape 116"/>
          <p:cNvCxnSpPr>
            <a:stCxn id="64535" idx="2"/>
            <a:endCxn id="64536" idx="0"/>
          </p:cNvCxnSpPr>
          <p:nvPr/>
        </p:nvCxnSpPr>
        <p:spPr>
          <a:xfrm>
            <a:off x="6821488" y="4513263"/>
            <a:ext cx="3810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4542" name="AutoShape 117"/>
          <p:cNvCxnSpPr>
            <a:stCxn id="64537" idx="2"/>
            <a:endCxn id="64538" idx="0"/>
          </p:cNvCxnSpPr>
          <p:nvPr/>
        </p:nvCxnSpPr>
        <p:spPr>
          <a:xfrm>
            <a:off x="6554788" y="51212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4543" name="Text Box 118"/>
          <p:cNvSpPr txBox="1"/>
          <p:nvPr/>
        </p:nvSpPr>
        <p:spPr>
          <a:xfrm>
            <a:off x="6905625" y="5326063"/>
            <a:ext cx="59213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544" name="AutoShape 119"/>
          <p:cNvCxnSpPr>
            <a:stCxn id="64536" idx="2"/>
            <a:endCxn id="64543" idx="0"/>
          </p:cNvCxnSpPr>
          <p:nvPr/>
        </p:nvCxnSpPr>
        <p:spPr>
          <a:xfrm>
            <a:off x="7202488" y="51212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4545" name="Text Box 120"/>
          <p:cNvSpPr txBox="1"/>
          <p:nvPr/>
        </p:nvSpPr>
        <p:spPr>
          <a:xfrm>
            <a:off x="4953000" y="3175000"/>
            <a:ext cx="128111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c, a, b, m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46" name="Freeform 121"/>
          <p:cNvSpPr/>
          <p:nvPr/>
        </p:nvSpPr>
        <p:spPr>
          <a:xfrm>
            <a:off x="6781800" y="5105400"/>
            <a:ext cx="152400" cy="608013"/>
          </a:xfrm>
          <a:custGeom>
            <a:avLst/>
            <a:gdLst>
              <a:gd name="txL" fmla="*/ 0 w 96"/>
              <a:gd name="txT" fmla="*/ 0 h 384"/>
              <a:gd name="txR" fmla="*/ 96 w 96"/>
              <a:gd name="txB" fmla="*/ 384 h 38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7200" y="4876800"/>
            <a:ext cx="2743200" cy="1200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每一条事物对应到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树中的一条路径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438400" y="39624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构造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FP-tree</a:t>
            </a:r>
            <a:endParaRPr kumimoji="0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50" name="Text Box 28"/>
          <p:cNvSpPr txBox="1"/>
          <p:nvPr/>
        </p:nvSpPr>
        <p:spPr>
          <a:xfrm>
            <a:off x="568325" y="1519238"/>
            <a:ext cx="24034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Step 2: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构造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b="1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200" b="1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Text Box 4"/>
          <p:cNvSpPr txBox="1"/>
          <p:nvPr/>
        </p:nvSpPr>
        <p:spPr>
          <a:xfrm>
            <a:off x="7848600" y="2362200"/>
            <a:ext cx="38735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Text Box 5"/>
          <p:cNvSpPr txBox="1"/>
          <p:nvPr/>
        </p:nvSpPr>
        <p:spPr>
          <a:xfrm>
            <a:off x="7391400" y="3048000"/>
            <a:ext cx="48260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f:4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Text Box 6"/>
          <p:cNvSpPr txBox="1"/>
          <p:nvPr/>
        </p:nvSpPr>
        <p:spPr>
          <a:xfrm>
            <a:off x="8305800" y="3048000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2" name="Text Box 7"/>
          <p:cNvSpPr txBox="1"/>
          <p:nvPr/>
        </p:nvSpPr>
        <p:spPr>
          <a:xfrm>
            <a:off x="8299450" y="3654425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Text Box 8"/>
          <p:cNvSpPr txBox="1"/>
          <p:nvPr/>
        </p:nvSpPr>
        <p:spPr>
          <a:xfrm>
            <a:off x="8299450" y="42608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44" name="AutoShape 9"/>
          <p:cNvCxnSpPr>
            <a:stCxn id="65541" idx="2"/>
            <a:endCxn id="65542" idx="0"/>
          </p:cNvCxnSpPr>
          <p:nvPr/>
        </p:nvCxnSpPr>
        <p:spPr>
          <a:xfrm>
            <a:off x="8566150" y="3448050"/>
            <a:ext cx="1588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45" name="AutoShape 10"/>
          <p:cNvCxnSpPr>
            <a:stCxn id="65542" idx="2"/>
            <a:endCxn id="65543" idx="0"/>
          </p:cNvCxnSpPr>
          <p:nvPr/>
        </p:nvCxnSpPr>
        <p:spPr>
          <a:xfrm>
            <a:off x="8567738" y="4057650"/>
            <a:ext cx="0" cy="2111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46" name="AutoShape 11"/>
          <p:cNvCxnSpPr>
            <a:stCxn id="65539" idx="2"/>
            <a:endCxn id="65541" idx="0"/>
          </p:cNvCxnSpPr>
          <p:nvPr/>
        </p:nvCxnSpPr>
        <p:spPr>
          <a:xfrm>
            <a:off x="8042275" y="2762250"/>
            <a:ext cx="523875" cy="2857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47" name="AutoShape 12"/>
          <p:cNvCxnSpPr>
            <a:stCxn id="65539" idx="2"/>
            <a:endCxn id="65540" idx="0"/>
          </p:cNvCxnSpPr>
          <p:nvPr/>
        </p:nvCxnSpPr>
        <p:spPr>
          <a:xfrm flipH="1">
            <a:off x="7632700" y="2762250"/>
            <a:ext cx="409575" cy="2857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48" name="Text Box 13"/>
          <p:cNvSpPr txBox="1"/>
          <p:nvPr/>
        </p:nvSpPr>
        <p:spPr>
          <a:xfrm>
            <a:off x="7696200" y="3654425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9" name="Text Box 14"/>
          <p:cNvSpPr txBox="1"/>
          <p:nvPr/>
        </p:nvSpPr>
        <p:spPr>
          <a:xfrm>
            <a:off x="7094538" y="3654425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c:3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50" name="AutoShape 15"/>
          <p:cNvCxnSpPr>
            <a:stCxn id="65540" idx="2"/>
            <a:endCxn id="65549" idx="0"/>
          </p:cNvCxnSpPr>
          <p:nvPr/>
        </p:nvCxnSpPr>
        <p:spPr>
          <a:xfrm flipH="1">
            <a:off x="7354888" y="3448050"/>
            <a:ext cx="277812" cy="2063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51" name="AutoShape 16"/>
          <p:cNvCxnSpPr>
            <a:stCxn id="65540" idx="2"/>
            <a:endCxn id="65548" idx="0"/>
          </p:cNvCxnSpPr>
          <p:nvPr/>
        </p:nvCxnSpPr>
        <p:spPr>
          <a:xfrm>
            <a:off x="7632700" y="3448050"/>
            <a:ext cx="331788" cy="2063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52" name="Text Box 17"/>
          <p:cNvSpPr txBox="1"/>
          <p:nvPr/>
        </p:nvSpPr>
        <p:spPr>
          <a:xfrm>
            <a:off x="7086600" y="42608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a:3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3" name="Text Box 18"/>
          <p:cNvSpPr txBox="1"/>
          <p:nvPr/>
        </p:nvSpPr>
        <p:spPr>
          <a:xfrm>
            <a:off x="7467600" y="48704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4" name="Text Box 19"/>
          <p:cNvSpPr txBox="1"/>
          <p:nvPr/>
        </p:nvSpPr>
        <p:spPr>
          <a:xfrm>
            <a:off x="6791325" y="4870450"/>
            <a:ext cx="59213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5" name="Text Box 20"/>
          <p:cNvSpPr txBox="1"/>
          <p:nvPr/>
        </p:nvSpPr>
        <p:spPr>
          <a:xfrm>
            <a:off x="6819900" y="5478463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56" name="AutoShape 21"/>
          <p:cNvCxnSpPr>
            <a:stCxn id="65549" idx="2"/>
            <a:endCxn id="65552" idx="0"/>
          </p:cNvCxnSpPr>
          <p:nvPr/>
        </p:nvCxnSpPr>
        <p:spPr>
          <a:xfrm>
            <a:off x="7354888" y="4057650"/>
            <a:ext cx="0" cy="2111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57" name="AutoShape 22"/>
          <p:cNvCxnSpPr>
            <a:stCxn id="65552" idx="2"/>
            <a:endCxn id="65554" idx="0"/>
          </p:cNvCxnSpPr>
          <p:nvPr/>
        </p:nvCxnSpPr>
        <p:spPr>
          <a:xfrm flipH="1">
            <a:off x="7088188" y="4665663"/>
            <a:ext cx="2667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58" name="AutoShape 23"/>
          <p:cNvCxnSpPr>
            <a:stCxn id="65552" idx="2"/>
            <a:endCxn id="65553" idx="0"/>
          </p:cNvCxnSpPr>
          <p:nvPr/>
        </p:nvCxnSpPr>
        <p:spPr>
          <a:xfrm>
            <a:off x="7354888" y="4665663"/>
            <a:ext cx="3810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59" name="AutoShape 24"/>
          <p:cNvCxnSpPr>
            <a:stCxn id="65554" idx="2"/>
            <a:endCxn id="65555" idx="0"/>
          </p:cNvCxnSpPr>
          <p:nvPr/>
        </p:nvCxnSpPr>
        <p:spPr>
          <a:xfrm>
            <a:off x="7088188" y="52736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60" name="Text Box 25"/>
          <p:cNvSpPr txBox="1"/>
          <p:nvPr/>
        </p:nvSpPr>
        <p:spPr>
          <a:xfrm>
            <a:off x="7439025" y="5478463"/>
            <a:ext cx="59213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61" name="AutoShape 26"/>
          <p:cNvCxnSpPr>
            <a:stCxn id="65553" idx="2"/>
            <a:endCxn id="65560" idx="0"/>
          </p:cNvCxnSpPr>
          <p:nvPr/>
        </p:nvCxnSpPr>
        <p:spPr>
          <a:xfrm>
            <a:off x="7735888" y="52736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62" name="Text Box 28"/>
          <p:cNvSpPr txBox="1"/>
          <p:nvPr/>
        </p:nvSpPr>
        <p:spPr>
          <a:xfrm>
            <a:off x="568325" y="1519238"/>
            <a:ext cx="24034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Step 2: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构造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3" name="Line 43"/>
          <p:cNvSpPr/>
          <p:nvPr/>
        </p:nvSpPr>
        <p:spPr>
          <a:xfrm>
            <a:off x="152400" y="38862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64" name="Text Box 44"/>
          <p:cNvSpPr txBox="1"/>
          <p:nvPr/>
        </p:nvSpPr>
        <p:spPr>
          <a:xfrm>
            <a:off x="1828800" y="2362200"/>
            <a:ext cx="38735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5" name="Text Box 45"/>
          <p:cNvSpPr txBox="1"/>
          <p:nvPr/>
        </p:nvSpPr>
        <p:spPr>
          <a:xfrm>
            <a:off x="1371600" y="3048000"/>
            <a:ext cx="48260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f:3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66" name="AutoShape 46"/>
          <p:cNvCxnSpPr>
            <a:stCxn id="65564" idx="2"/>
            <a:endCxn id="65565" idx="0"/>
          </p:cNvCxnSpPr>
          <p:nvPr/>
        </p:nvCxnSpPr>
        <p:spPr>
          <a:xfrm flipH="1">
            <a:off x="1612900" y="2762250"/>
            <a:ext cx="409575" cy="2857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67" name="Text Box 47"/>
          <p:cNvSpPr txBox="1"/>
          <p:nvPr/>
        </p:nvSpPr>
        <p:spPr>
          <a:xfrm>
            <a:off x="1074738" y="3654425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68" name="AutoShape 48"/>
          <p:cNvCxnSpPr>
            <a:stCxn id="65565" idx="2"/>
            <a:endCxn id="65567" idx="0"/>
          </p:cNvCxnSpPr>
          <p:nvPr/>
        </p:nvCxnSpPr>
        <p:spPr>
          <a:xfrm flipH="1">
            <a:off x="1335088" y="3448050"/>
            <a:ext cx="277812" cy="2063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69" name="Text Box 49"/>
          <p:cNvSpPr txBox="1"/>
          <p:nvPr/>
        </p:nvSpPr>
        <p:spPr>
          <a:xfrm>
            <a:off x="1066800" y="42608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0" name="Text Box 50"/>
          <p:cNvSpPr txBox="1"/>
          <p:nvPr/>
        </p:nvSpPr>
        <p:spPr>
          <a:xfrm>
            <a:off x="1447800" y="48704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1" name="Text Box 51"/>
          <p:cNvSpPr txBox="1"/>
          <p:nvPr/>
        </p:nvSpPr>
        <p:spPr>
          <a:xfrm>
            <a:off x="771525" y="4870450"/>
            <a:ext cx="59213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2" name="Text Box 52"/>
          <p:cNvSpPr txBox="1"/>
          <p:nvPr/>
        </p:nvSpPr>
        <p:spPr>
          <a:xfrm>
            <a:off x="800100" y="5478463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73" name="AutoShape 53"/>
          <p:cNvCxnSpPr>
            <a:stCxn id="65567" idx="2"/>
            <a:endCxn id="65569" idx="0"/>
          </p:cNvCxnSpPr>
          <p:nvPr/>
        </p:nvCxnSpPr>
        <p:spPr>
          <a:xfrm>
            <a:off x="1335088" y="4057650"/>
            <a:ext cx="0" cy="2111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74" name="AutoShape 54"/>
          <p:cNvCxnSpPr>
            <a:stCxn id="65569" idx="2"/>
            <a:endCxn id="65571" idx="0"/>
          </p:cNvCxnSpPr>
          <p:nvPr/>
        </p:nvCxnSpPr>
        <p:spPr>
          <a:xfrm flipH="1">
            <a:off x="1068388" y="4665663"/>
            <a:ext cx="2667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75" name="AutoShape 55"/>
          <p:cNvCxnSpPr>
            <a:stCxn id="65569" idx="2"/>
            <a:endCxn id="65570" idx="0"/>
          </p:cNvCxnSpPr>
          <p:nvPr/>
        </p:nvCxnSpPr>
        <p:spPr>
          <a:xfrm>
            <a:off x="1335088" y="4665663"/>
            <a:ext cx="3810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76" name="AutoShape 56"/>
          <p:cNvCxnSpPr>
            <a:stCxn id="65571" idx="2"/>
            <a:endCxn id="65572" idx="0"/>
          </p:cNvCxnSpPr>
          <p:nvPr/>
        </p:nvCxnSpPr>
        <p:spPr>
          <a:xfrm>
            <a:off x="1068388" y="52736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77" name="Text Box 57"/>
          <p:cNvSpPr txBox="1"/>
          <p:nvPr/>
        </p:nvSpPr>
        <p:spPr>
          <a:xfrm>
            <a:off x="1419225" y="5478463"/>
            <a:ext cx="59213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78" name="AutoShape 58"/>
          <p:cNvCxnSpPr>
            <a:stCxn id="65570" idx="2"/>
            <a:endCxn id="65577" idx="0"/>
          </p:cNvCxnSpPr>
          <p:nvPr/>
        </p:nvCxnSpPr>
        <p:spPr>
          <a:xfrm>
            <a:off x="1716088" y="52736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79" name="Text Box 60"/>
          <p:cNvSpPr txBox="1"/>
          <p:nvPr/>
        </p:nvSpPr>
        <p:spPr>
          <a:xfrm>
            <a:off x="228600" y="3352800"/>
            <a:ext cx="638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b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80" name="Text Box 61"/>
          <p:cNvSpPr txBox="1"/>
          <p:nvPr/>
        </p:nvSpPr>
        <p:spPr>
          <a:xfrm>
            <a:off x="1676400" y="365760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81" name="AutoShape 62"/>
          <p:cNvCxnSpPr>
            <a:endCxn id="65580" idx="0"/>
          </p:cNvCxnSpPr>
          <p:nvPr/>
        </p:nvCxnSpPr>
        <p:spPr>
          <a:xfrm>
            <a:off x="1611313" y="3444875"/>
            <a:ext cx="333375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82" name="Line 63"/>
          <p:cNvSpPr/>
          <p:nvPr/>
        </p:nvSpPr>
        <p:spPr>
          <a:xfrm>
            <a:off x="2362200" y="38862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83" name="Text Box 64"/>
          <p:cNvSpPr txBox="1"/>
          <p:nvPr/>
        </p:nvSpPr>
        <p:spPr>
          <a:xfrm>
            <a:off x="2514600" y="3352800"/>
            <a:ext cx="87471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c, b, p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84" name="Text Box 65"/>
          <p:cNvSpPr txBox="1"/>
          <p:nvPr/>
        </p:nvSpPr>
        <p:spPr>
          <a:xfrm>
            <a:off x="4953000" y="2971800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85" name="Text Box 66"/>
          <p:cNvSpPr txBox="1"/>
          <p:nvPr/>
        </p:nvSpPr>
        <p:spPr>
          <a:xfrm>
            <a:off x="4946650" y="3578225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86" name="Text Box 67"/>
          <p:cNvSpPr txBox="1"/>
          <p:nvPr/>
        </p:nvSpPr>
        <p:spPr>
          <a:xfrm>
            <a:off x="4946650" y="41846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87" name="AutoShape 68"/>
          <p:cNvCxnSpPr>
            <a:stCxn id="65584" idx="2"/>
            <a:endCxn id="65585" idx="0"/>
          </p:cNvCxnSpPr>
          <p:nvPr/>
        </p:nvCxnSpPr>
        <p:spPr>
          <a:xfrm>
            <a:off x="5213350" y="3371850"/>
            <a:ext cx="1588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88" name="AutoShape 69"/>
          <p:cNvCxnSpPr>
            <a:stCxn id="65585" idx="2"/>
            <a:endCxn id="65586" idx="0"/>
          </p:cNvCxnSpPr>
          <p:nvPr/>
        </p:nvCxnSpPr>
        <p:spPr>
          <a:xfrm>
            <a:off x="5214938" y="3981450"/>
            <a:ext cx="0" cy="2111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589" name="AutoShape 70"/>
          <p:cNvCxnSpPr>
            <a:endCxn id="65584" idx="0"/>
          </p:cNvCxnSpPr>
          <p:nvPr/>
        </p:nvCxnSpPr>
        <p:spPr>
          <a:xfrm>
            <a:off x="4716463" y="2682875"/>
            <a:ext cx="496887" cy="2889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90" name="Text Box 71"/>
          <p:cNvSpPr txBox="1"/>
          <p:nvPr/>
        </p:nvSpPr>
        <p:spPr>
          <a:xfrm>
            <a:off x="4495800" y="2286000"/>
            <a:ext cx="38735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91" name="Text Box 72"/>
          <p:cNvSpPr txBox="1"/>
          <p:nvPr/>
        </p:nvSpPr>
        <p:spPr>
          <a:xfrm>
            <a:off x="4038600" y="2971800"/>
            <a:ext cx="48260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f:3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92" name="AutoShape 73"/>
          <p:cNvCxnSpPr>
            <a:stCxn id="65590" idx="2"/>
            <a:endCxn id="65591" idx="0"/>
          </p:cNvCxnSpPr>
          <p:nvPr/>
        </p:nvCxnSpPr>
        <p:spPr>
          <a:xfrm flipH="1">
            <a:off x="4279900" y="2686050"/>
            <a:ext cx="409575" cy="2857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93" name="Text Box 74"/>
          <p:cNvSpPr txBox="1"/>
          <p:nvPr/>
        </p:nvSpPr>
        <p:spPr>
          <a:xfrm>
            <a:off x="3741738" y="3578225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94" name="AutoShape 75"/>
          <p:cNvCxnSpPr>
            <a:stCxn id="65591" idx="2"/>
            <a:endCxn id="65593" idx="0"/>
          </p:cNvCxnSpPr>
          <p:nvPr/>
        </p:nvCxnSpPr>
        <p:spPr>
          <a:xfrm flipH="1">
            <a:off x="4002088" y="3371850"/>
            <a:ext cx="277812" cy="2063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595" name="Text Box 76"/>
          <p:cNvSpPr txBox="1"/>
          <p:nvPr/>
        </p:nvSpPr>
        <p:spPr>
          <a:xfrm>
            <a:off x="3733800" y="41846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96" name="Text Box 77"/>
          <p:cNvSpPr txBox="1"/>
          <p:nvPr/>
        </p:nvSpPr>
        <p:spPr>
          <a:xfrm>
            <a:off x="4114800" y="479425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97" name="Text Box 78"/>
          <p:cNvSpPr txBox="1"/>
          <p:nvPr/>
        </p:nvSpPr>
        <p:spPr>
          <a:xfrm>
            <a:off x="3438525" y="4794250"/>
            <a:ext cx="59213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98" name="Text Box 79"/>
          <p:cNvSpPr txBox="1"/>
          <p:nvPr/>
        </p:nvSpPr>
        <p:spPr>
          <a:xfrm>
            <a:off x="3467100" y="5402263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99" name="AutoShape 80"/>
          <p:cNvCxnSpPr>
            <a:stCxn id="65593" idx="2"/>
            <a:endCxn id="65595" idx="0"/>
          </p:cNvCxnSpPr>
          <p:nvPr/>
        </p:nvCxnSpPr>
        <p:spPr>
          <a:xfrm>
            <a:off x="4002088" y="3981450"/>
            <a:ext cx="0" cy="2111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600" name="AutoShape 81"/>
          <p:cNvCxnSpPr>
            <a:stCxn id="65595" idx="2"/>
            <a:endCxn id="65597" idx="0"/>
          </p:cNvCxnSpPr>
          <p:nvPr/>
        </p:nvCxnSpPr>
        <p:spPr>
          <a:xfrm flipH="1">
            <a:off x="3735388" y="4589463"/>
            <a:ext cx="2667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601" name="AutoShape 82"/>
          <p:cNvCxnSpPr>
            <a:stCxn id="65595" idx="2"/>
            <a:endCxn id="65596" idx="0"/>
          </p:cNvCxnSpPr>
          <p:nvPr/>
        </p:nvCxnSpPr>
        <p:spPr>
          <a:xfrm>
            <a:off x="4002088" y="4589463"/>
            <a:ext cx="3810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5602" name="AutoShape 83"/>
          <p:cNvCxnSpPr>
            <a:stCxn id="65597" idx="2"/>
            <a:endCxn id="65598" idx="0"/>
          </p:cNvCxnSpPr>
          <p:nvPr/>
        </p:nvCxnSpPr>
        <p:spPr>
          <a:xfrm>
            <a:off x="3735388" y="51974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603" name="Text Box 84"/>
          <p:cNvSpPr txBox="1"/>
          <p:nvPr/>
        </p:nvSpPr>
        <p:spPr>
          <a:xfrm>
            <a:off x="4086225" y="5402263"/>
            <a:ext cx="59213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604" name="AutoShape 85"/>
          <p:cNvCxnSpPr>
            <a:stCxn id="65596" idx="2"/>
            <a:endCxn id="65603" idx="0"/>
          </p:cNvCxnSpPr>
          <p:nvPr/>
        </p:nvCxnSpPr>
        <p:spPr>
          <a:xfrm>
            <a:off x="4383088" y="51974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605" name="Text Box 86"/>
          <p:cNvSpPr txBox="1"/>
          <p:nvPr/>
        </p:nvSpPr>
        <p:spPr>
          <a:xfrm>
            <a:off x="4343400" y="3581400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606" name="AutoShape 87"/>
          <p:cNvCxnSpPr>
            <a:endCxn id="65605" idx="0"/>
          </p:cNvCxnSpPr>
          <p:nvPr/>
        </p:nvCxnSpPr>
        <p:spPr>
          <a:xfrm>
            <a:off x="4278313" y="3368675"/>
            <a:ext cx="333375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5607" name="Line 88"/>
          <p:cNvSpPr/>
          <p:nvPr/>
        </p:nvSpPr>
        <p:spPr>
          <a:xfrm>
            <a:off x="5791200" y="38862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608" name="Text Box 89"/>
          <p:cNvSpPr txBox="1"/>
          <p:nvPr/>
        </p:nvSpPr>
        <p:spPr>
          <a:xfrm>
            <a:off x="5715000" y="3352800"/>
            <a:ext cx="128111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f, c, a, m, p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609" name="Freeform 90"/>
          <p:cNvSpPr/>
          <p:nvPr/>
        </p:nvSpPr>
        <p:spPr>
          <a:xfrm>
            <a:off x="1981200" y="4114800"/>
            <a:ext cx="88900" cy="1063625"/>
          </a:xfrm>
          <a:custGeom>
            <a:avLst/>
            <a:gdLst>
              <a:gd name="txL" fmla="*/ 0 w 56"/>
              <a:gd name="txT" fmla="*/ 0 h 672"/>
              <a:gd name="txR" fmla="*/ 56 w 56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10" name="Freeform 91"/>
          <p:cNvSpPr/>
          <p:nvPr/>
        </p:nvSpPr>
        <p:spPr>
          <a:xfrm>
            <a:off x="1295400" y="5257800"/>
            <a:ext cx="152400" cy="608013"/>
          </a:xfrm>
          <a:custGeom>
            <a:avLst/>
            <a:gdLst>
              <a:gd name="txL" fmla="*/ 0 w 96"/>
              <a:gd name="txT" fmla="*/ 0 h 384"/>
              <a:gd name="txR" fmla="*/ 96 w 96"/>
              <a:gd name="txB" fmla="*/ 384 h 38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11" name="Freeform 92"/>
          <p:cNvSpPr/>
          <p:nvPr/>
        </p:nvSpPr>
        <p:spPr>
          <a:xfrm>
            <a:off x="3962400" y="5181600"/>
            <a:ext cx="152400" cy="608013"/>
          </a:xfrm>
          <a:custGeom>
            <a:avLst/>
            <a:gdLst>
              <a:gd name="txL" fmla="*/ 0 w 96"/>
              <a:gd name="txT" fmla="*/ 0 h 384"/>
              <a:gd name="txR" fmla="*/ 96 w 96"/>
              <a:gd name="txB" fmla="*/ 384 h 38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12" name="Freeform 93"/>
          <p:cNvSpPr/>
          <p:nvPr/>
        </p:nvSpPr>
        <p:spPr>
          <a:xfrm>
            <a:off x="4648200" y="4038600"/>
            <a:ext cx="88900" cy="1063625"/>
          </a:xfrm>
          <a:custGeom>
            <a:avLst/>
            <a:gdLst>
              <a:gd name="txL" fmla="*/ 0 w 56"/>
              <a:gd name="txT" fmla="*/ 0 h 672"/>
              <a:gd name="txR" fmla="*/ 56 w 56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13" name="Line 94"/>
          <p:cNvSpPr/>
          <p:nvPr/>
        </p:nvSpPr>
        <p:spPr>
          <a:xfrm>
            <a:off x="4800600" y="3810000"/>
            <a:ext cx="152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lgDash"/>
            <a:headEnd type="none" w="sm" len="sm"/>
            <a:tailEnd type="arrow" w="med" len="med"/>
          </a:ln>
        </p:spPr>
      </p:sp>
      <p:sp>
        <p:nvSpPr>
          <p:cNvPr id="65614" name="Freeform 95"/>
          <p:cNvSpPr/>
          <p:nvPr/>
        </p:nvSpPr>
        <p:spPr>
          <a:xfrm>
            <a:off x="4267200" y="3200400"/>
            <a:ext cx="762000" cy="608013"/>
          </a:xfrm>
          <a:custGeom>
            <a:avLst/>
            <a:gdLst>
              <a:gd name="txL" fmla="*/ 0 w 480"/>
              <a:gd name="txT" fmla="*/ 0 h 384"/>
              <a:gd name="txR" fmla="*/ 480 w 480"/>
              <a:gd name="txB" fmla="*/ 384 h 384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15" name="Freeform 96"/>
          <p:cNvSpPr/>
          <p:nvPr/>
        </p:nvSpPr>
        <p:spPr>
          <a:xfrm>
            <a:off x="4038600" y="4648200"/>
            <a:ext cx="1219200" cy="1063625"/>
          </a:xfrm>
          <a:custGeom>
            <a:avLst/>
            <a:gdLst>
              <a:gd name="txL" fmla="*/ 0 w 768"/>
              <a:gd name="txT" fmla="*/ 0 h 672"/>
              <a:gd name="txR" fmla="*/ 768 w 768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16" name="Freeform 97"/>
          <p:cNvSpPr/>
          <p:nvPr/>
        </p:nvSpPr>
        <p:spPr>
          <a:xfrm>
            <a:off x="7315200" y="4648200"/>
            <a:ext cx="1219200" cy="1063625"/>
          </a:xfrm>
          <a:custGeom>
            <a:avLst/>
            <a:gdLst>
              <a:gd name="txL" fmla="*/ 0 w 768"/>
              <a:gd name="txT" fmla="*/ 0 h 672"/>
              <a:gd name="txR" fmla="*/ 768 w 768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17" name="Freeform 98"/>
          <p:cNvSpPr/>
          <p:nvPr/>
        </p:nvSpPr>
        <p:spPr>
          <a:xfrm>
            <a:off x="8001000" y="4114800"/>
            <a:ext cx="88900" cy="1063625"/>
          </a:xfrm>
          <a:custGeom>
            <a:avLst/>
            <a:gdLst>
              <a:gd name="txL" fmla="*/ 0 w 56"/>
              <a:gd name="txT" fmla="*/ 0 h 672"/>
              <a:gd name="txR" fmla="*/ 56 w 56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18" name="Freeform 99"/>
          <p:cNvSpPr/>
          <p:nvPr/>
        </p:nvSpPr>
        <p:spPr>
          <a:xfrm>
            <a:off x="7315200" y="5257800"/>
            <a:ext cx="152400" cy="608013"/>
          </a:xfrm>
          <a:custGeom>
            <a:avLst/>
            <a:gdLst>
              <a:gd name="txL" fmla="*/ 0 w 96"/>
              <a:gd name="txT" fmla="*/ 0 h 384"/>
              <a:gd name="txR" fmla="*/ 96 w 96"/>
              <a:gd name="txB" fmla="*/ 384 h 38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19" name="Freeform 100"/>
          <p:cNvSpPr/>
          <p:nvPr/>
        </p:nvSpPr>
        <p:spPr>
          <a:xfrm>
            <a:off x="7620000" y="3276600"/>
            <a:ext cx="762000" cy="608013"/>
          </a:xfrm>
          <a:custGeom>
            <a:avLst/>
            <a:gdLst>
              <a:gd name="txL" fmla="*/ 0 w 480"/>
              <a:gd name="txT" fmla="*/ 0 h 384"/>
              <a:gd name="txR" fmla="*/ 480 w 480"/>
              <a:gd name="txB" fmla="*/ 384 h 384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5620" name="Line 101"/>
          <p:cNvSpPr/>
          <p:nvPr/>
        </p:nvSpPr>
        <p:spPr>
          <a:xfrm>
            <a:off x="8153400" y="3886200"/>
            <a:ext cx="152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lgDash"/>
            <a:headEnd type="none" w="sm" len="sm"/>
            <a:tailEnd type="arrow" w="med" len="med"/>
          </a:ln>
        </p:spPr>
      </p:sp>
      <p:sp>
        <p:nvSpPr>
          <p:cNvPr id="88" name="TextBox 87"/>
          <p:cNvSpPr txBox="1"/>
          <p:nvPr/>
        </p:nvSpPr>
        <p:spPr>
          <a:xfrm>
            <a:off x="5105400" y="5638800"/>
            <a:ext cx="144780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Node-Link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 rot="16200000" flipH="1">
            <a:off x="4991100" y="5067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构造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FP-tree</a:t>
            </a:r>
            <a:endParaRPr kumimoji="0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Text Box 45"/>
          <p:cNvSpPr txBox="1"/>
          <p:nvPr/>
        </p:nvSpPr>
        <p:spPr>
          <a:xfrm>
            <a:off x="5227638" y="2260600"/>
            <a:ext cx="38735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Text Box 46"/>
          <p:cNvSpPr txBox="1"/>
          <p:nvPr/>
        </p:nvSpPr>
        <p:spPr>
          <a:xfrm>
            <a:off x="4770438" y="2946400"/>
            <a:ext cx="482600" cy="40005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f:4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5" name="Text Box 47"/>
          <p:cNvSpPr txBox="1"/>
          <p:nvPr/>
        </p:nvSpPr>
        <p:spPr>
          <a:xfrm>
            <a:off x="5684838" y="2946400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6" name="Text Box 48"/>
          <p:cNvSpPr txBox="1"/>
          <p:nvPr/>
        </p:nvSpPr>
        <p:spPr>
          <a:xfrm>
            <a:off x="5678488" y="3552825"/>
            <a:ext cx="534987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Text Box 49"/>
          <p:cNvSpPr txBox="1"/>
          <p:nvPr/>
        </p:nvSpPr>
        <p:spPr>
          <a:xfrm>
            <a:off x="5678488" y="4159250"/>
            <a:ext cx="534987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6568" name="AutoShape 50"/>
          <p:cNvCxnSpPr>
            <a:stCxn id="66565" idx="2"/>
            <a:endCxn id="66566" idx="0"/>
          </p:cNvCxnSpPr>
          <p:nvPr/>
        </p:nvCxnSpPr>
        <p:spPr>
          <a:xfrm>
            <a:off x="5945188" y="3346450"/>
            <a:ext cx="1587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6569" name="AutoShape 51"/>
          <p:cNvCxnSpPr>
            <a:stCxn id="66566" idx="2"/>
            <a:endCxn id="66567" idx="0"/>
          </p:cNvCxnSpPr>
          <p:nvPr/>
        </p:nvCxnSpPr>
        <p:spPr>
          <a:xfrm>
            <a:off x="5946775" y="3956050"/>
            <a:ext cx="0" cy="2111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6570" name="AutoShape 52"/>
          <p:cNvCxnSpPr>
            <a:stCxn id="66563" idx="2"/>
            <a:endCxn id="66565" idx="0"/>
          </p:cNvCxnSpPr>
          <p:nvPr/>
        </p:nvCxnSpPr>
        <p:spPr>
          <a:xfrm>
            <a:off x="5421313" y="2660650"/>
            <a:ext cx="523875" cy="2857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6571" name="AutoShape 53"/>
          <p:cNvCxnSpPr>
            <a:stCxn id="66563" idx="2"/>
            <a:endCxn id="66564" idx="0"/>
          </p:cNvCxnSpPr>
          <p:nvPr/>
        </p:nvCxnSpPr>
        <p:spPr>
          <a:xfrm flipH="1">
            <a:off x="5011738" y="2660650"/>
            <a:ext cx="409575" cy="2857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6572" name="Text Box 54"/>
          <p:cNvSpPr txBox="1"/>
          <p:nvPr/>
        </p:nvSpPr>
        <p:spPr>
          <a:xfrm>
            <a:off x="5075238" y="3552825"/>
            <a:ext cx="534987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3" name="Text Box 55"/>
          <p:cNvSpPr txBox="1"/>
          <p:nvPr/>
        </p:nvSpPr>
        <p:spPr>
          <a:xfrm>
            <a:off x="4473575" y="3552825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c:3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6574" name="AutoShape 56"/>
          <p:cNvCxnSpPr>
            <a:stCxn id="66564" idx="2"/>
            <a:endCxn id="66573" idx="0"/>
          </p:cNvCxnSpPr>
          <p:nvPr/>
        </p:nvCxnSpPr>
        <p:spPr>
          <a:xfrm flipH="1">
            <a:off x="4733925" y="3346450"/>
            <a:ext cx="277813" cy="2063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6575" name="AutoShape 57"/>
          <p:cNvCxnSpPr>
            <a:stCxn id="66564" idx="2"/>
            <a:endCxn id="66572" idx="0"/>
          </p:cNvCxnSpPr>
          <p:nvPr/>
        </p:nvCxnSpPr>
        <p:spPr>
          <a:xfrm>
            <a:off x="5011738" y="3346450"/>
            <a:ext cx="331787" cy="2063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6576" name="Text Box 58"/>
          <p:cNvSpPr txBox="1"/>
          <p:nvPr/>
        </p:nvSpPr>
        <p:spPr>
          <a:xfrm>
            <a:off x="4465638" y="4159250"/>
            <a:ext cx="534987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a:3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7" name="Text Box 59"/>
          <p:cNvSpPr txBox="1"/>
          <p:nvPr/>
        </p:nvSpPr>
        <p:spPr>
          <a:xfrm>
            <a:off x="4846638" y="4768850"/>
            <a:ext cx="534987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8" name="Text Box 60"/>
          <p:cNvSpPr txBox="1"/>
          <p:nvPr/>
        </p:nvSpPr>
        <p:spPr>
          <a:xfrm>
            <a:off x="4170363" y="4768850"/>
            <a:ext cx="592137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9" name="Text Box 61"/>
          <p:cNvSpPr txBox="1"/>
          <p:nvPr/>
        </p:nvSpPr>
        <p:spPr>
          <a:xfrm>
            <a:off x="4198938" y="5376863"/>
            <a:ext cx="534987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6580" name="AutoShape 62"/>
          <p:cNvCxnSpPr>
            <a:stCxn id="66573" idx="2"/>
            <a:endCxn id="66576" idx="0"/>
          </p:cNvCxnSpPr>
          <p:nvPr/>
        </p:nvCxnSpPr>
        <p:spPr>
          <a:xfrm>
            <a:off x="4733925" y="3956050"/>
            <a:ext cx="0" cy="2111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6581" name="AutoShape 63"/>
          <p:cNvCxnSpPr>
            <a:stCxn id="66576" idx="2"/>
            <a:endCxn id="66578" idx="0"/>
          </p:cNvCxnSpPr>
          <p:nvPr/>
        </p:nvCxnSpPr>
        <p:spPr>
          <a:xfrm flipH="1">
            <a:off x="4467225" y="4564063"/>
            <a:ext cx="2667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6582" name="AutoShape 64"/>
          <p:cNvCxnSpPr>
            <a:stCxn id="66576" idx="2"/>
            <a:endCxn id="66577" idx="0"/>
          </p:cNvCxnSpPr>
          <p:nvPr/>
        </p:nvCxnSpPr>
        <p:spPr>
          <a:xfrm>
            <a:off x="4733925" y="4564063"/>
            <a:ext cx="381000" cy="211137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6583" name="AutoShape 65"/>
          <p:cNvCxnSpPr>
            <a:stCxn id="66578" idx="2"/>
            <a:endCxn id="66579" idx="0"/>
          </p:cNvCxnSpPr>
          <p:nvPr/>
        </p:nvCxnSpPr>
        <p:spPr>
          <a:xfrm>
            <a:off x="4467225" y="51720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6584" name="Text Box 66"/>
          <p:cNvSpPr txBox="1"/>
          <p:nvPr/>
        </p:nvSpPr>
        <p:spPr>
          <a:xfrm>
            <a:off x="4818063" y="5376863"/>
            <a:ext cx="592137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6585" name="AutoShape 67"/>
          <p:cNvCxnSpPr>
            <a:stCxn id="66577" idx="2"/>
            <a:endCxn id="66584" idx="0"/>
          </p:cNvCxnSpPr>
          <p:nvPr/>
        </p:nvCxnSpPr>
        <p:spPr>
          <a:xfrm>
            <a:off x="5114925" y="5172075"/>
            <a:ext cx="0" cy="2127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6586" name="Text Box 68"/>
          <p:cNvSpPr txBox="1"/>
          <p:nvPr/>
        </p:nvSpPr>
        <p:spPr>
          <a:xfrm>
            <a:off x="2057400" y="2590800"/>
            <a:ext cx="1781175" cy="2576513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Header Table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Item   head </a:t>
            </a:r>
            <a:endParaRPr lang="en-US" altLang="zh-CN" sz="20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f	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	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	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	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	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7" name="Freeform 69"/>
          <p:cNvSpPr/>
          <p:nvPr/>
        </p:nvSpPr>
        <p:spPr>
          <a:xfrm>
            <a:off x="3065463" y="3167063"/>
            <a:ext cx="1657350" cy="431800"/>
          </a:xfrm>
          <a:custGeom>
            <a:avLst/>
            <a:gdLst>
              <a:gd name="txL" fmla="*/ 0 w 672"/>
              <a:gd name="txT" fmla="*/ 0 h 240"/>
              <a:gd name="txR" fmla="*/ 672 w 672"/>
              <a:gd name="txB" fmla="*/ 240 h 24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88" name="Freeform 70"/>
          <p:cNvSpPr/>
          <p:nvPr/>
        </p:nvSpPr>
        <p:spPr>
          <a:xfrm flipV="1">
            <a:off x="3065463" y="3670300"/>
            <a:ext cx="1392237" cy="144463"/>
          </a:xfrm>
          <a:custGeom>
            <a:avLst/>
            <a:gdLst>
              <a:gd name="txL" fmla="*/ 0 w 432"/>
              <a:gd name="txT" fmla="*/ 0 h 1"/>
              <a:gd name="txR" fmla="*/ 432 w 432"/>
              <a:gd name="txB" fmla="*/ 1 h 1"/>
            </a:gdLst>
            <a:ahLst/>
            <a:cxnLst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89" name="Freeform 71"/>
          <p:cNvSpPr/>
          <p:nvPr/>
        </p:nvSpPr>
        <p:spPr>
          <a:xfrm>
            <a:off x="4914900" y="3162300"/>
            <a:ext cx="762000" cy="608013"/>
          </a:xfrm>
          <a:custGeom>
            <a:avLst/>
            <a:gdLst>
              <a:gd name="txL" fmla="*/ 0 w 480"/>
              <a:gd name="txT" fmla="*/ 0 h 384"/>
              <a:gd name="txR" fmla="*/ 480 w 480"/>
              <a:gd name="txB" fmla="*/ 384 h 384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90" name="Freeform 72"/>
          <p:cNvSpPr/>
          <p:nvPr/>
        </p:nvSpPr>
        <p:spPr>
          <a:xfrm>
            <a:off x="3065463" y="4175125"/>
            <a:ext cx="1392237" cy="215900"/>
          </a:xfrm>
          <a:custGeom>
            <a:avLst/>
            <a:gdLst>
              <a:gd name="txL" fmla="*/ 0 w 432"/>
              <a:gd name="txT" fmla="*/ 0 h 192"/>
              <a:gd name="txR" fmla="*/ 432 w 432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91" name="Freeform 73"/>
          <p:cNvSpPr/>
          <p:nvPr/>
        </p:nvSpPr>
        <p:spPr>
          <a:xfrm>
            <a:off x="3065463" y="4462463"/>
            <a:ext cx="1863725" cy="465137"/>
          </a:xfrm>
          <a:custGeom>
            <a:avLst/>
            <a:gdLst>
              <a:gd name="txL" fmla="*/ 0 w 720"/>
              <a:gd name="txT" fmla="*/ 0 h 384"/>
              <a:gd name="txR" fmla="*/ 720 w 720"/>
              <a:gd name="txB" fmla="*/ 384 h 38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92" name="Freeform 74"/>
          <p:cNvSpPr/>
          <p:nvPr/>
        </p:nvSpPr>
        <p:spPr>
          <a:xfrm>
            <a:off x="5310188" y="3940175"/>
            <a:ext cx="88900" cy="1063625"/>
          </a:xfrm>
          <a:custGeom>
            <a:avLst/>
            <a:gdLst>
              <a:gd name="txL" fmla="*/ 0 w 56"/>
              <a:gd name="txT" fmla="*/ 0 h 672"/>
              <a:gd name="txR" fmla="*/ 56 w 56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93" name="Line 75"/>
          <p:cNvSpPr/>
          <p:nvPr/>
        </p:nvSpPr>
        <p:spPr>
          <a:xfrm>
            <a:off x="5524500" y="3770313"/>
            <a:ext cx="152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lgDash"/>
            <a:headEnd type="none" w="sm" len="sm"/>
            <a:tailEnd type="arrow" w="med" len="med"/>
          </a:ln>
        </p:spPr>
      </p:sp>
      <p:sp>
        <p:nvSpPr>
          <p:cNvPr id="66594" name="Freeform 76"/>
          <p:cNvSpPr/>
          <p:nvPr/>
        </p:nvSpPr>
        <p:spPr>
          <a:xfrm>
            <a:off x="3065463" y="4751388"/>
            <a:ext cx="1177925" cy="252412"/>
          </a:xfrm>
          <a:custGeom>
            <a:avLst/>
            <a:gdLst>
              <a:gd name="txL" fmla="*/ 0 w 288"/>
              <a:gd name="txT" fmla="*/ 0 h 240"/>
              <a:gd name="txR" fmla="*/ 288 w 288"/>
              <a:gd name="txB" fmla="*/ 240 h 24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95" name="Freeform 77"/>
          <p:cNvSpPr/>
          <p:nvPr/>
        </p:nvSpPr>
        <p:spPr>
          <a:xfrm>
            <a:off x="4700588" y="5003800"/>
            <a:ext cx="152400" cy="608013"/>
          </a:xfrm>
          <a:custGeom>
            <a:avLst/>
            <a:gdLst>
              <a:gd name="txL" fmla="*/ 0 w 96"/>
              <a:gd name="txT" fmla="*/ 0 h 384"/>
              <a:gd name="txR" fmla="*/ 96 w 96"/>
              <a:gd name="txB" fmla="*/ 384 h 38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96" name="Freeform 78"/>
          <p:cNvSpPr/>
          <p:nvPr/>
        </p:nvSpPr>
        <p:spPr>
          <a:xfrm>
            <a:off x="3065463" y="5038725"/>
            <a:ext cx="1177925" cy="573088"/>
          </a:xfrm>
          <a:custGeom>
            <a:avLst/>
            <a:gdLst>
              <a:gd name="txL" fmla="*/ 0 w 288"/>
              <a:gd name="txT" fmla="*/ 0 h 432"/>
              <a:gd name="txR" fmla="*/ 288 w 288"/>
              <a:gd name="txB" fmla="*/ 432 h 43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97" name="Freeform 79"/>
          <p:cNvSpPr/>
          <p:nvPr/>
        </p:nvSpPr>
        <p:spPr>
          <a:xfrm>
            <a:off x="4700588" y="4548188"/>
            <a:ext cx="1219200" cy="1063625"/>
          </a:xfrm>
          <a:custGeom>
            <a:avLst/>
            <a:gdLst>
              <a:gd name="txL" fmla="*/ 0 w 768"/>
              <a:gd name="txT" fmla="*/ 0 h 672"/>
              <a:gd name="txR" fmla="*/ 768 w 768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6598" name="Text Box 28"/>
          <p:cNvSpPr txBox="1"/>
          <p:nvPr/>
        </p:nvSpPr>
        <p:spPr>
          <a:xfrm>
            <a:off x="568325" y="1519238"/>
            <a:ext cx="27130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Step 2: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最终的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构造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FP-tree</a:t>
            </a:r>
            <a:endParaRPr kumimoji="0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频繁模式挖掘步骤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>
          <a:xfrm>
            <a:off x="323850" y="1281113"/>
            <a:ext cx="8286750" cy="5272087"/>
          </a:xfrm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可以按照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f-list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将频繁模式划分成子集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f-list=f-c-a-b-m-p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包含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包含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但不包含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包含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但不包含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a, b, m, p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模式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完全性和非冗余性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61125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 vert="horz" wrap="square" lIns="91440" tIns="45720" rIns="91440" bIns="45720" anchor="b" anchorCtr="0"/>
          <a:p>
            <a:pPr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构造条件模式基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xfrm>
            <a:off x="304800" y="1219200"/>
            <a:ext cx="8664575" cy="1766888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由长度为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的频繁模式开始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收集频繁项 的所有</a:t>
            </a:r>
            <a:r>
              <a:rPr lang="zh-CN" altLang="en-US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前缀路径，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形成</a:t>
            </a:r>
            <a:r>
              <a:rPr lang="zh-CN" altLang="en-US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条件模式基</a:t>
            </a:r>
            <a:endParaRPr lang="en-US" altLang="zh-CN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3" name="Rectangle 4"/>
          <p:cNvSpPr/>
          <p:nvPr/>
        </p:nvSpPr>
        <p:spPr>
          <a:xfrm>
            <a:off x="5291138" y="2943225"/>
            <a:ext cx="3744912" cy="3341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条件模式基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item	cond. pattern base</a:t>
            </a:r>
            <a:endParaRPr lang="en-US" altLang="zh-CN" sz="24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	f:3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	fc:3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	fca:1, f:1, c:1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	fca:2, fcab:1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	fcam:2, cb:1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8614" name="Group 5"/>
          <p:cNvGrpSpPr/>
          <p:nvPr/>
        </p:nvGrpSpPr>
        <p:grpSpPr>
          <a:xfrm>
            <a:off x="468313" y="3051175"/>
            <a:ext cx="4637087" cy="3525838"/>
            <a:chOff x="2496" y="1772"/>
            <a:chExt cx="2921" cy="2226"/>
          </a:xfrm>
        </p:grpSpPr>
        <p:sp>
          <p:nvSpPr>
            <p:cNvPr id="68616" name="Text Box 6"/>
            <p:cNvSpPr txBox="1"/>
            <p:nvPr/>
          </p:nvSpPr>
          <p:spPr>
            <a:xfrm>
              <a:off x="4796" y="1772"/>
              <a:ext cx="250" cy="259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{}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17" name="Text Box 7"/>
            <p:cNvSpPr txBox="1"/>
            <p:nvPr/>
          </p:nvSpPr>
          <p:spPr>
            <a:xfrm>
              <a:off x="4508" y="2205"/>
              <a:ext cx="310" cy="259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f:4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18" name="Text Box 8"/>
            <p:cNvSpPr txBox="1"/>
            <p:nvPr/>
          </p:nvSpPr>
          <p:spPr>
            <a:xfrm>
              <a:off x="5084" y="2205"/>
              <a:ext cx="328" cy="259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19" name="Text Box 9"/>
            <p:cNvSpPr txBox="1"/>
            <p:nvPr/>
          </p:nvSpPr>
          <p:spPr>
            <a:xfrm>
              <a:off x="5080" y="2588"/>
              <a:ext cx="337" cy="25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0" name="Text Box 10"/>
            <p:cNvSpPr txBox="1"/>
            <p:nvPr/>
          </p:nvSpPr>
          <p:spPr>
            <a:xfrm>
              <a:off x="5080" y="2971"/>
              <a:ext cx="337" cy="25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8621" name="AutoShape 11"/>
            <p:cNvCxnSpPr>
              <a:stCxn id="68618" idx="2"/>
              <a:endCxn id="68619" idx="0"/>
            </p:cNvCxnSpPr>
            <p:nvPr/>
          </p:nvCxnSpPr>
          <p:spPr>
            <a:xfrm>
              <a:off x="5248" y="2458"/>
              <a:ext cx="1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8622" name="AutoShape 12"/>
            <p:cNvCxnSpPr>
              <a:stCxn id="68619" idx="2"/>
              <a:endCxn id="68620" idx="0"/>
            </p:cNvCxnSpPr>
            <p:nvPr/>
          </p:nvCxnSpPr>
          <p:spPr>
            <a:xfrm>
              <a:off x="5249" y="2842"/>
              <a:ext cx="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8623" name="AutoShape 13"/>
            <p:cNvCxnSpPr>
              <a:stCxn id="68616" idx="2"/>
              <a:endCxn id="68618" idx="0"/>
            </p:cNvCxnSpPr>
            <p:nvPr/>
          </p:nvCxnSpPr>
          <p:spPr>
            <a:xfrm>
              <a:off x="4935" y="2026"/>
              <a:ext cx="313" cy="182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8624" name="AutoShape 14"/>
            <p:cNvCxnSpPr>
              <a:stCxn id="68616" idx="2"/>
              <a:endCxn id="68617" idx="0"/>
            </p:cNvCxnSpPr>
            <p:nvPr/>
          </p:nvCxnSpPr>
          <p:spPr>
            <a:xfrm flipH="1">
              <a:off x="4659" y="2026"/>
              <a:ext cx="276" cy="182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68625" name="Text Box 15"/>
            <p:cNvSpPr txBox="1"/>
            <p:nvPr/>
          </p:nvSpPr>
          <p:spPr>
            <a:xfrm>
              <a:off x="4700" y="2588"/>
              <a:ext cx="337" cy="25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Text Box 16"/>
            <p:cNvSpPr txBox="1"/>
            <p:nvPr/>
          </p:nvSpPr>
          <p:spPr>
            <a:xfrm>
              <a:off x="4321" y="2588"/>
              <a:ext cx="328" cy="25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c:3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8627" name="AutoShape 17"/>
            <p:cNvCxnSpPr>
              <a:stCxn id="68617" idx="2"/>
              <a:endCxn id="68626" idx="0"/>
            </p:cNvCxnSpPr>
            <p:nvPr/>
          </p:nvCxnSpPr>
          <p:spPr>
            <a:xfrm flipH="1">
              <a:off x="4485" y="2458"/>
              <a:ext cx="174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8628" name="AutoShape 18"/>
            <p:cNvCxnSpPr>
              <a:stCxn id="68617" idx="2"/>
              <a:endCxn id="68625" idx="0"/>
            </p:cNvCxnSpPr>
            <p:nvPr/>
          </p:nvCxnSpPr>
          <p:spPr>
            <a:xfrm>
              <a:off x="4659" y="2458"/>
              <a:ext cx="21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68629" name="Text Box 19"/>
            <p:cNvSpPr txBox="1"/>
            <p:nvPr/>
          </p:nvSpPr>
          <p:spPr>
            <a:xfrm>
              <a:off x="4316" y="2971"/>
              <a:ext cx="337" cy="25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a:3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0" name="Text Box 20"/>
            <p:cNvSpPr txBox="1"/>
            <p:nvPr/>
          </p:nvSpPr>
          <p:spPr>
            <a:xfrm>
              <a:off x="4556" y="3356"/>
              <a:ext cx="337" cy="25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1" name="Text Box 21"/>
            <p:cNvSpPr txBox="1"/>
            <p:nvPr/>
          </p:nvSpPr>
          <p:spPr>
            <a:xfrm>
              <a:off x="4130" y="3356"/>
              <a:ext cx="381" cy="25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m:2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2" name="Text Box 22"/>
            <p:cNvSpPr txBox="1"/>
            <p:nvPr/>
          </p:nvSpPr>
          <p:spPr>
            <a:xfrm>
              <a:off x="4148" y="3739"/>
              <a:ext cx="337" cy="259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p:2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8633" name="AutoShape 23"/>
            <p:cNvCxnSpPr>
              <a:stCxn id="68626" idx="2"/>
              <a:endCxn id="68629" idx="0"/>
            </p:cNvCxnSpPr>
            <p:nvPr/>
          </p:nvCxnSpPr>
          <p:spPr>
            <a:xfrm>
              <a:off x="4485" y="2842"/>
              <a:ext cx="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8634" name="AutoShape 24"/>
            <p:cNvCxnSpPr>
              <a:stCxn id="68629" idx="2"/>
              <a:endCxn id="68631" idx="0"/>
            </p:cNvCxnSpPr>
            <p:nvPr/>
          </p:nvCxnSpPr>
          <p:spPr>
            <a:xfrm flipH="1">
              <a:off x="4317" y="3226"/>
              <a:ext cx="168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8635" name="AutoShape 25"/>
            <p:cNvCxnSpPr>
              <a:stCxn id="68629" idx="2"/>
              <a:endCxn id="68630" idx="0"/>
            </p:cNvCxnSpPr>
            <p:nvPr/>
          </p:nvCxnSpPr>
          <p:spPr>
            <a:xfrm>
              <a:off x="4485" y="3226"/>
              <a:ext cx="24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8636" name="AutoShape 26"/>
            <p:cNvCxnSpPr>
              <a:stCxn id="68631" idx="2"/>
              <a:endCxn id="68632" idx="0"/>
            </p:cNvCxnSpPr>
            <p:nvPr/>
          </p:nvCxnSpPr>
          <p:spPr>
            <a:xfrm>
              <a:off x="4317" y="3610"/>
              <a:ext cx="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68637" name="Text Box 27"/>
            <p:cNvSpPr txBox="1"/>
            <p:nvPr/>
          </p:nvSpPr>
          <p:spPr>
            <a:xfrm>
              <a:off x="4538" y="3739"/>
              <a:ext cx="381" cy="259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m:1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8638" name="AutoShape 28"/>
            <p:cNvCxnSpPr>
              <a:stCxn id="68630" idx="2"/>
              <a:endCxn id="68637" idx="0"/>
            </p:cNvCxnSpPr>
            <p:nvPr/>
          </p:nvCxnSpPr>
          <p:spPr>
            <a:xfrm>
              <a:off x="4725" y="3610"/>
              <a:ext cx="0" cy="134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68639" name="Text Box 29"/>
            <p:cNvSpPr txBox="1"/>
            <p:nvPr/>
          </p:nvSpPr>
          <p:spPr>
            <a:xfrm>
              <a:off x="2496" y="1925"/>
              <a:ext cx="1602" cy="1627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头表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u="sng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Item  frequency  head </a:t>
              </a:r>
              <a:endParaRPr lang="en-US" altLang="zh-CN" sz="2000" b="1" i="1" u="sng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f	4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	4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	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	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	3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	3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0" name="Freeform 30"/>
            <p:cNvSpPr/>
            <p:nvPr/>
          </p:nvSpPr>
          <p:spPr>
            <a:xfrm>
              <a:off x="3879" y="2341"/>
              <a:ext cx="672" cy="240"/>
            </a:xfrm>
            <a:custGeom>
              <a:avLst/>
              <a:gdLst>
                <a:gd name="txL" fmla="*/ 0 w 672"/>
                <a:gd name="txT" fmla="*/ 0 h 240"/>
                <a:gd name="txR" fmla="*/ 672 w 672"/>
                <a:gd name="txB" fmla="*/ 240 h 240"/>
              </a:gdLst>
              <a:ahLst/>
              <a:cxnLst>
                <a:cxn ang="0">
                  <a:pos x="0" y="240"/>
                </a:cxn>
                <a:cxn ang="0">
                  <a:pos x="288" y="192"/>
                </a:cxn>
                <a:cxn ang="0">
                  <a:pos x="432" y="48"/>
                </a:cxn>
                <a:cxn ang="0">
                  <a:pos x="672" y="0"/>
                </a:cxn>
              </a:cxnLst>
              <a:rect l="txL" t="txT" r="txR" b="txB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1" name="Freeform 31"/>
            <p:cNvSpPr/>
            <p:nvPr/>
          </p:nvSpPr>
          <p:spPr>
            <a:xfrm>
              <a:off x="3879" y="2725"/>
              <a:ext cx="432" cy="1"/>
            </a:xfrm>
            <a:custGeom>
              <a:avLst/>
              <a:gdLst>
                <a:gd name="txL" fmla="*/ 0 w 432"/>
                <a:gd name="txT" fmla="*/ 0 h 1"/>
                <a:gd name="txR" fmla="*/ 432 w 432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432" y="0"/>
                </a:cxn>
              </a:cxnLst>
              <a:rect l="txL" t="txT" r="txR" b="txB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2" name="Freeform 32"/>
            <p:cNvSpPr/>
            <p:nvPr/>
          </p:nvSpPr>
          <p:spPr>
            <a:xfrm>
              <a:off x="4599" y="2341"/>
              <a:ext cx="480" cy="384"/>
            </a:xfrm>
            <a:custGeom>
              <a:avLst/>
              <a:gdLst>
                <a:gd name="txL" fmla="*/ 0 w 480"/>
                <a:gd name="txT" fmla="*/ 0 h 384"/>
                <a:gd name="txR" fmla="*/ 480 w 480"/>
                <a:gd name="txB" fmla="*/ 384 h 384"/>
              </a:gdLst>
              <a:ahLst/>
              <a:cxnLst>
                <a:cxn ang="0">
                  <a:pos x="0" y="384"/>
                </a:cxn>
                <a:cxn ang="0">
                  <a:pos x="48" y="336"/>
                </a:cxn>
                <a:cxn ang="0">
                  <a:pos x="240" y="96"/>
                </a:cxn>
                <a:cxn ang="0">
                  <a:pos x="480" y="0"/>
                </a:cxn>
              </a:cxnLst>
              <a:rect l="txL" t="txT" r="txR" b="txB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3" name="Freeform 33"/>
            <p:cNvSpPr/>
            <p:nvPr/>
          </p:nvSpPr>
          <p:spPr>
            <a:xfrm>
              <a:off x="3879" y="2928"/>
              <a:ext cx="432" cy="192"/>
            </a:xfrm>
            <a:custGeom>
              <a:avLst/>
              <a:gdLst>
                <a:gd name="txL" fmla="*/ 0 w 432"/>
                <a:gd name="txT" fmla="*/ 0 h 192"/>
                <a:gd name="txR" fmla="*/ 432 w 432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88" y="144"/>
                </a:cxn>
                <a:cxn ang="0">
                  <a:pos x="432" y="192"/>
                </a:cxn>
              </a:cxnLst>
              <a:rect l="txL" t="txT" r="txR" b="txB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4" name="Freeform 34"/>
            <p:cNvSpPr/>
            <p:nvPr/>
          </p:nvSpPr>
          <p:spPr>
            <a:xfrm>
              <a:off x="3888" y="3072"/>
              <a:ext cx="720" cy="384"/>
            </a:xfrm>
            <a:custGeom>
              <a:avLst/>
              <a:gdLst>
                <a:gd name="txL" fmla="*/ 0 w 720"/>
                <a:gd name="txT" fmla="*/ 0 h 384"/>
                <a:gd name="txR" fmla="*/ 720 w 720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240" y="48"/>
                </a:cxn>
                <a:cxn ang="0">
                  <a:pos x="528" y="288"/>
                </a:cxn>
                <a:cxn ang="0">
                  <a:pos x="720" y="384"/>
                </a:cxn>
              </a:cxnLst>
              <a:rect l="txL" t="txT" r="txR" b="txB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5" name="Freeform 35"/>
            <p:cNvSpPr/>
            <p:nvPr/>
          </p:nvSpPr>
          <p:spPr>
            <a:xfrm>
              <a:off x="4848" y="2832"/>
              <a:ext cx="56" cy="672"/>
            </a:xfrm>
            <a:custGeom>
              <a:avLst/>
              <a:gdLst>
                <a:gd name="txL" fmla="*/ 0 w 56"/>
                <a:gd name="txT" fmla="*/ 0 h 672"/>
                <a:gd name="txR" fmla="*/ 56 w 56"/>
                <a:gd name="txB" fmla="*/ 672 h 672"/>
              </a:gdLst>
              <a:ahLst/>
              <a:cxnLst>
                <a:cxn ang="0">
                  <a:pos x="0" y="672"/>
                </a:cxn>
                <a:cxn ang="0">
                  <a:pos x="48" y="432"/>
                </a:cxn>
                <a:cxn ang="0">
                  <a:pos x="48" y="0"/>
                </a:cxn>
              </a:cxnLst>
              <a:rect l="txL" t="txT" r="txR" b="txB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6" name="Line 36"/>
            <p:cNvSpPr/>
            <p:nvPr/>
          </p:nvSpPr>
          <p:spPr>
            <a:xfrm>
              <a:off x="4983" y="2725"/>
              <a:ext cx="96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lgDash"/>
              <a:headEnd type="none" w="sm" len="sm"/>
              <a:tailEnd type="arrow" w="med" len="med"/>
            </a:ln>
          </p:spPr>
        </p:sp>
        <p:sp>
          <p:nvSpPr>
            <p:cNvPr id="68647" name="Freeform 37"/>
            <p:cNvSpPr/>
            <p:nvPr/>
          </p:nvSpPr>
          <p:spPr>
            <a:xfrm>
              <a:off x="3888" y="3264"/>
              <a:ext cx="288" cy="240"/>
            </a:xfrm>
            <a:custGeom>
              <a:avLst/>
              <a:gdLst>
                <a:gd name="txL" fmla="*/ 0 w 288"/>
                <a:gd name="txT" fmla="*/ 0 h 240"/>
                <a:gd name="txR" fmla="*/ 288 w 288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192" y="192"/>
                </a:cxn>
                <a:cxn ang="0">
                  <a:pos x="288" y="240"/>
                </a:cxn>
              </a:cxnLst>
              <a:rect l="txL" t="txT" r="txR" b="txB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8" name="Freeform 38"/>
            <p:cNvSpPr/>
            <p:nvPr/>
          </p:nvSpPr>
          <p:spPr>
            <a:xfrm>
              <a:off x="4464" y="3504"/>
              <a:ext cx="96" cy="384"/>
            </a:xfrm>
            <a:custGeom>
              <a:avLst/>
              <a:gdLst>
                <a:gd name="txL" fmla="*/ 0 w 96"/>
                <a:gd name="txT" fmla="*/ 0 h 384"/>
                <a:gd name="txR" fmla="*/ 96 w 96"/>
                <a:gd name="txB" fmla="*/ 384 h 384"/>
              </a:gdLst>
              <a:ahLst/>
              <a:cxnLst>
                <a:cxn ang="0">
                  <a:pos x="0" y="0"/>
                </a:cxn>
                <a:cxn ang="0">
                  <a:pos x="48" y="96"/>
                </a:cxn>
                <a:cxn ang="0">
                  <a:pos x="48" y="288"/>
                </a:cxn>
                <a:cxn ang="0">
                  <a:pos x="96" y="384"/>
                </a:cxn>
              </a:cxnLst>
              <a:rect l="txL" t="txT" r="txR" b="txB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9" name="Freeform 39"/>
            <p:cNvSpPr/>
            <p:nvPr/>
          </p:nvSpPr>
          <p:spPr>
            <a:xfrm>
              <a:off x="3888" y="3456"/>
              <a:ext cx="288" cy="432"/>
            </a:xfrm>
            <a:custGeom>
              <a:avLst/>
              <a:gdLst>
                <a:gd name="txL" fmla="*/ 0 w 288"/>
                <a:gd name="txT" fmla="*/ 0 h 432"/>
                <a:gd name="txR" fmla="*/ 288 w 288"/>
                <a:gd name="txB" fmla="*/ 432 h 432"/>
              </a:gdLst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144" y="336"/>
                </a:cxn>
                <a:cxn ang="0">
                  <a:pos x="288" y="432"/>
                </a:cxn>
              </a:cxnLst>
              <a:rect l="txL" t="txT" r="txR" b="txB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50" name="Freeform 40"/>
            <p:cNvSpPr/>
            <p:nvPr/>
          </p:nvSpPr>
          <p:spPr>
            <a:xfrm>
              <a:off x="4464" y="3216"/>
              <a:ext cx="768" cy="672"/>
            </a:xfrm>
            <a:custGeom>
              <a:avLst/>
              <a:gdLst>
                <a:gd name="txL" fmla="*/ 0 w 768"/>
                <a:gd name="txT" fmla="*/ 0 h 672"/>
                <a:gd name="txR" fmla="*/ 768 w 768"/>
                <a:gd name="txB" fmla="*/ 672 h 672"/>
              </a:gdLst>
              <a:ahLst/>
              <a:cxnLst>
                <a:cxn ang="0">
                  <a:pos x="0" y="672"/>
                </a:cxn>
                <a:cxn ang="0">
                  <a:pos x="96" y="528"/>
                </a:cxn>
                <a:cxn ang="0">
                  <a:pos x="528" y="384"/>
                </a:cxn>
                <a:cxn ang="0">
                  <a:pos x="768" y="0"/>
                </a:cxn>
              </a:cxnLst>
              <a:rect l="txL" t="txT" r="txR" b="txB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8615" name="Rectangle 41"/>
          <p:cNvSpPr/>
          <p:nvPr/>
        </p:nvSpPr>
        <p:spPr>
          <a:xfrm>
            <a:off x="5219700" y="2792413"/>
            <a:ext cx="3600450" cy="37449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什么是频繁模式分析</a:t>
            </a: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47800"/>
            <a:ext cx="9155113" cy="495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椭圆 9"/>
          <p:cNvSpPr/>
          <p:nvPr/>
        </p:nvSpPr>
        <p:spPr>
          <a:xfrm>
            <a:off x="304800" y="5029200"/>
            <a:ext cx="8305800" cy="1600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19088" y="6234113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0" y="387350"/>
            <a:ext cx="9144000" cy="527050"/>
          </a:xfrm>
        </p:spPr>
        <p:txBody>
          <a:bodyPr vert="horz" wrap="square" lIns="91440" tIns="45720" rIns="91440" bIns="45720" anchor="b" anchorCtr="0"/>
          <a:p>
            <a:pPr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从条件模式基到条件</a:t>
            </a:r>
            <a:r>
              <a:rPr lang="en-US" altLang="zh-CN" b="1" dirty="0"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ea typeface="宋体" panose="02010600030101010101" pitchFamily="2" charset="-122"/>
              </a:rPr>
              <a:t>树 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>
          <a:xfrm>
            <a:off x="179388" y="1258888"/>
            <a:ext cx="8424862" cy="1727200"/>
          </a:xfrm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ea typeface="宋体" panose="02010600030101010101" pitchFamily="2" charset="-122"/>
              </a:rPr>
              <a:t>对于每个条件模式基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ea typeface="宋体" panose="02010600030101010101" pitchFamily="2" charset="-122"/>
              </a:rPr>
              <a:t>累计</a:t>
            </a:r>
            <a:r>
              <a:rPr lang="zh-CN" altLang="en-US" b="1" dirty="0">
                <a:solidFill>
                  <a:srgbClr val="170981"/>
                </a:solidFill>
                <a:ea typeface="宋体" panose="02010600030101010101" pitchFamily="2" charset="-122"/>
              </a:rPr>
              <a:t>条件模式基</a:t>
            </a:r>
            <a:r>
              <a:rPr lang="zh-CN" altLang="en-US" b="1" dirty="0">
                <a:ea typeface="宋体" panose="02010600030101010101" pitchFamily="2" charset="-122"/>
              </a:rPr>
              <a:t>中每个项的计数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ea typeface="宋体" panose="02010600030101010101" pitchFamily="2" charset="-122"/>
              </a:rPr>
              <a:t>构造模式基中</a:t>
            </a:r>
            <a:r>
              <a:rPr lang="zh-CN" altLang="en-US" b="1" dirty="0">
                <a:solidFill>
                  <a:srgbClr val="170981"/>
                </a:solidFill>
                <a:ea typeface="宋体" panose="02010600030101010101" pitchFamily="2" charset="-122"/>
              </a:rPr>
              <a:t>频繁项的</a:t>
            </a:r>
            <a:r>
              <a:rPr lang="en-US" altLang="zh-CN" b="1" dirty="0">
                <a:solidFill>
                  <a:srgbClr val="170981"/>
                </a:solidFill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solidFill>
                  <a:srgbClr val="170981"/>
                </a:solidFill>
                <a:ea typeface="宋体" panose="02010600030101010101" pitchFamily="2" charset="-122"/>
              </a:rPr>
              <a:t>树（条件</a:t>
            </a:r>
            <a:r>
              <a:rPr lang="en-US" altLang="zh-CN" b="1" dirty="0">
                <a:solidFill>
                  <a:srgbClr val="170981"/>
                </a:solidFill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solidFill>
                  <a:srgbClr val="170981"/>
                </a:solidFill>
                <a:ea typeface="宋体" panose="02010600030101010101" pitchFamily="2" charset="-122"/>
              </a:rPr>
              <a:t>树）</a:t>
            </a:r>
            <a:endParaRPr lang="en-US" altLang="zh-CN" b="1" dirty="0">
              <a:solidFill>
                <a:srgbClr val="170981"/>
              </a:solidFill>
              <a:ea typeface="宋体" panose="02010600030101010101" pitchFamily="2" charset="-122"/>
            </a:endParaRPr>
          </a:p>
        </p:txBody>
      </p:sp>
      <p:sp>
        <p:nvSpPr>
          <p:cNvPr id="69637" name="Rectangle 4"/>
          <p:cNvSpPr/>
          <p:nvPr/>
        </p:nvSpPr>
        <p:spPr>
          <a:xfrm>
            <a:off x="5378450" y="2743200"/>
            <a:ext cx="327818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条件模式基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fca:2, fcab:1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638" name="Group 6"/>
          <p:cNvGrpSpPr/>
          <p:nvPr/>
        </p:nvGrpSpPr>
        <p:grpSpPr>
          <a:xfrm>
            <a:off x="5353050" y="3810000"/>
            <a:ext cx="581025" cy="2058988"/>
            <a:chOff x="2282" y="2456"/>
            <a:chExt cx="366" cy="1297"/>
          </a:xfrm>
        </p:grpSpPr>
        <p:sp>
          <p:nvSpPr>
            <p:cNvPr id="69678" name="Text Box 7"/>
            <p:cNvSpPr txBox="1"/>
            <p:nvPr/>
          </p:nvSpPr>
          <p:spPr>
            <a:xfrm>
              <a:off x="2312" y="2456"/>
              <a:ext cx="24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{}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79" name="Text Box 8"/>
            <p:cNvSpPr txBox="1"/>
            <p:nvPr/>
          </p:nvSpPr>
          <p:spPr>
            <a:xfrm>
              <a:off x="2300" y="2840"/>
              <a:ext cx="30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f:3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80" name="Text Box 9"/>
            <p:cNvSpPr txBox="1"/>
            <p:nvPr/>
          </p:nvSpPr>
          <p:spPr>
            <a:xfrm>
              <a:off x="2287" y="3136"/>
              <a:ext cx="36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c:3</a:t>
              </a:r>
              <a:endPara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81" name="Text Box 10"/>
            <p:cNvSpPr txBox="1"/>
            <p:nvPr/>
          </p:nvSpPr>
          <p:spPr>
            <a:xfrm>
              <a:off x="2282" y="3503"/>
              <a:ext cx="32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a:3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9682" name="AutoShape 11"/>
            <p:cNvCxnSpPr>
              <a:stCxn id="69678" idx="2"/>
              <a:endCxn id="69679" idx="0"/>
            </p:cNvCxnSpPr>
            <p:nvPr/>
          </p:nvCxnSpPr>
          <p:spPr>
            <a:xfrm>
              <a:off x="2447" y="2706"/>
              <a:ext cx="0" cy="134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9683" name="AutoShape 12"/>
            <p:cNvCxnSpPr>
              <a:stCxn id="69679" idx="2"/>
              <a:endCxn id="69680" idx="0"/>
            </p:cNvCxnSpPr>
            <p:nvPr/>
          </p:nvCxnSpPr>
          <p:spPr>
            <a:xfrm>
              <a:off x="2447" y="3090"/>
              <a:ext cx="0" cy="77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69684" name="AutoShape 13"/>
            <p:cNvCxnSpPr>
              <a:stCxn id="69680" idx="2"/>
              <a:endCxn id="69681" idx="0"/>
            </p:cNvCxnSpPr>
            <p:nvPr/>
          </p:nvCxnSpPr>
          <p:spPr>
            <a:xfrm>
              <a:off x="2447" y="3417"/>
              <a:ext cx="0" cy="86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cxnSp>
      </p:grpSp>
      <p:sp>
        <p:nvSpPr>
          <p:cNvPr id="69639" name="Text Box 14"/>
          <p:cNvSpPr txBox="1"/>
          <p:nvPr/>
        </p:nvSpPr>
        <p:spPr>
          <a:xfrm>
            <a:off x="4462463" y="5946775"/>
            <a:ext cx="2371725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m-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0" name="Rectangle 15"/>
          <p:cNvSpPr/>
          <p:nvPr/>
        </p:nvSpPr>
        <p:spPr>
          <a:xfrm>
            <a:off x="6386513" y="3810000"/>
            <a:ext cx="2771775" cy="2209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的所有频繁模式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m, 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fm, cm, am, 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fcm, fam, cam, 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fcam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1" name="Text Box 16"/>
          <p:cNvSpPr txBox="1"/>
          <p:nvPr/>
        </p:nvSpPr>
        <p:spPr>
          <a:xfrm>
            <a:off x="4946650" y="4746625"/>
            <a:ext cx="590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2" name="Rectangle 17"/>
          <p:cNvSpPr/>
          <p:nvPr/>
        </p:nvSpPr>
        <p:spPr>
          <a:xfrm>
            <a:off x="5881688" y="4759325"/>
            <a:ext cx="496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 3" panose="05040102010807070707" pitchFamily="18" charset="2"/>
            </a:endParaRPr>
          </a:p>
        </p:txBody>
      </p:sp>
      <p:sp>
        <p:nvSpPr>
          <p:cNvPr id="69643" name="Text Box 18"/>
          <p:cNvSpPr txBox="1"/>
          <p:nvPr/>
        </p:nvSpPr>
        <p:spPr>
          <a:xfrm>
            <a:off x="3906838" y="3603625"/>
            <a:ext cx="396875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4" name="Text Box 19"/>
          <p:cNvSpPr txBox="1"/>
          <p:nvPr/>
        </p:nvSpPr>
        <p:spPr>
          <a:xfrm>
            <a:off x="3444875" y="4148138"/>
            <a:ext cx="492125" cy="4095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f:4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5" name="Text Box 20"/>
          <p:cNvSpPr txBox="1"/>
          <p:nvPr/>
        </p:nvSpPr>
        <p:spPr>
          <a:xfrm>
            <a:off x="4365625" y="4148138"/>
            <a:ext cx="5207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6" name="Text Box 21"/>
          <p:cNvSpPr txBox="1"/>
          <p:nvPr/>
        </p:nvSpPr>
        <p:spPr>
          <a:xfrm>
            <a:off x="4357688" y="4630738"/>
            <a:ext cx="5334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7" name="Text Box 22"/>
          <p:cNvSpPr txBox="1"/>
          <p:nvPr/>
        </p:nvSpPr>
        <p:spPr>
          <a:xfrm>
            <a:off x="4357688" y="5113338"/>
            <a:ext cx="533400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9648" name="AutoShape 23"/>
          <p:cNvCxnSpPr>
            <a:stCxn id="69645" idx="2"/>
            <a:endCxn id="69646" idx="0"/>
          </p:cNvCxnSpPr>
          <p:nvPr/>
        </p:nvCxnSpPr>
        <p:spPr>
          <a:xfrm>
            <a:off x="4627563" y="4467225"/>
            <a:ext cx="1587" cy="16827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9649" name="AutoShape 24"/>
          <p:cNvCxnSpPr>
            <a:stCxn id="69646" idx="2"/>
            <a:endCxn id="69647" idx="0"/>
          </p:cNvCxnSpPr>
          <p:nvPr/>
        </p:nvCxnSpPr>
        <p:spPr>
          <a:xfrm>
            <a:off x="4629150" y="4949825"/>
            <a:ext cx="0" cy="169863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9650" name="AutoShape 25"/>
          <p:cNvCxnSpPr>
            <a:stCxn id="69643" idx="2"/>
            <a:endCxn id="69645" idx="0"/>
          </p:cNvCxnSpPr>
          <p:nvPr/>
        </p:nvCxnSpPr>
        <p:spPr>
          <a:xfrm>
            <a:off x="4105275" y="4013200"/>
            <a:ext cx="520700" cy="1349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9651" name="AutoShape 26"/>
          <p:cNvCxnSpPr>
            <a:stCxn id="69643" idx="2"/>
            <a:endCxn id="69644" idx="0"/>
          </p:cNvCxnSpPr>
          <p:nvPr/>
        </p:nvCxnSpPr>
        <p:spPr>
          <a:xfrm flipH="1">
            <a:off x="3690938" y="4013200"/>
            <a:ext cx="414337" cy="134938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9652" name="Text Box 27"/>
          <p:cNvSpPr txBox="1"/>
          <p:nvPr/>
        </p:nvSpPr>
        <p:spPr>
          <a:xfrm>
            <a:off x="3751263" y="4630738"/>
            <a:ext cx="534987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3" name="Text Box 28"/>
          <p:cNvSpPr txBox="1"/>
          <p:nvPr/>
        </p:nvSpPr>
        <p:spPr>
          <a:xfrm>
            <a:off x="3148013" y="4630738"/>
            <a:ext cx="519112" cy="4095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c:3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9654" name="AutoShape 29"/>
          <p:cNvCxnSpPr>
            <a:stCxn id="69644" idx="2"/>
            <a:endCxn id="69653" idx="0"/>
          </p:cNvCxnSpPr>
          <p:nvPr/>
        </p:nvCxnSpPr>
        <p:spPr>
          <a:xfrm flipH="1">
            <a:off x="3408363" y="4557713"/>
            <a:ext cx="282575" cy="73025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9655" name="AutoShape 30"/>
          <p:cNvCxnSpPr>
            <a:stCxn id="69644" idx="2"/>
            <a:endCxn id="69652" idx="0"/>
          </p:cNvCxnSpPr>
          <p:nvPr/>
        </p:nvCxnSpPr>
        <p:spPr>
          <a:xfrm>
            <a:off x="3690938" y="4557713"/>
            <a:ext cx="328612" cy="73025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9656" name="Text Box 31"/>
          <p:cNvSpPr txBox="1"/>
          <p:nvPr/>
        </p:nvSpPr>
        <p:spPr>
          <a:xfrm>
            <a:off x="3138488" y="5113338"/>
            <a:ext cx="534987" cy="4095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a:3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7" name="Text Box 32"/>
          <p:cNvSpPr txBox="1"/>
          <p:nvPr/>
        </p:nvSpPr>
        <p:spPr>
          <a:xfrm>
            <a:off x="3521075" y="5595938"/>
            <a:ext cx="534988" cy="4095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b:1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8" name="Text Box 33"/>
          <p:cNvSpPr txBox="1"/>
          <p:nvPr/>
        </p:nvSpPr>
        <p:spPr>
          <a:xfrm>
            <a:off x="2836863" y="5595938"/>
            <a:ext cx="604837" cy="4095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m:2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9" name="Text Box 34"/>
          <p:cNvSpPr txBox="1"/>
          <p:nvPr/>
        </p:nvSpPr>
        <p:spPr>
          <a:xfrm>
            <a:off x="2870200" y="6080125"/>
            <a:ext cx="536575" cy="4095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p:2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9660" name="AutoShape 35"/>
          <p:cNvCxnSpPr>
            <a:stCxn id="69653" idx="2"/>
            <a:endCxn id="69656" idx="0"/>
          </p:cNvCxnSpPr>
          <p:nvPr/>
        </p:nvCxnSpPr>
        <p:spPr>
          <a:xfrm>
            <a:off x="3408363" y="4949825"/>
            <a:ext cx="0" cy="169863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9661" name="AutoShape 36"/>
          <p:cNvCxnSpPr>
            <a:stCxn id="69656" idx="2"/>
            <a:endCxn id="69658" idx="0"/>
          </p:cNvCxnSpPr>
          <p:nvPr/>
        </p:nvCxnSpPr>
        <p:spPr>
          <a:xfrm flipH="1">
            <a:off x="3140075" y="5522913"/>
            <a:ext cx="266700" cy="73025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9662" name="AutoShape 37"/>
          <p:cNvCxnSpPr>
            <a:stCxn id="69656" idx="2"/>
            <a:endCxn id="69657" idx="0"/>
          </p:cNvCxnSpPr>
          <p:nvPr/>
        </p:nvCxnSpPr>
        <p:spPr>
          <a:xfrm>
            <a:off x="3408363" y="5434013"/>
            <a:ext cx="382587" cy="168275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9663" name="AutoShape 38"/>
          <p:cNvCxnSpPr>
            <a:stCxn id="69658" idx="2"/>
            <a:endCxn id="69659" idx="0"/>
          </p:cNvCxnSpPr>
          <p:nvPr/>
        </p:nvCxnSpPr>
        <p:spPr>
          <a:xfrm flipH="1">
            <a:off x="3138488" y="6005513"/>
            <a:ext cx="1587" cy="74612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9664" name="Text Box 39"/>
          <p:cNvSpPr txBox="1"/>
          <p:nvPr/>
        </p:nvSpPr>
        <p:spPr>
          <a:xfrm>
            <a:off x="3492500" y="6080125"/>
            <a:ext cx="604838" cy="4095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m:1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9665" name="AutoShape 40"/>
          <p:cNvCxnSpPr>
            <a:stCxn id="69657" idx="2"/>
            <a:endCxn id="69664" idx="0"/>
          </p:cNvCxnSpPr>
          <p:nvPr/>
        </p:nvCxnSpPr>
        <p:spPr>
          <a:xfrm>
            <a:off x="3789363" y="6005513"/>
            <a:ext cx="6350" cy="74612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69666" name="Text Box 41"/>
          <p:cNvSpPr txBox="1"/>
          <p:nvPr/>
        </p:nvSpPr>
        <p:spPr>
          <a:xfrm>
            <a:off x="228600" y="3816350"/>
            <a:ext cx="2543175" cy="23018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头表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Item  frequency  head </a:t>
            </a:r>
            <a:endParaRPr lang="en-US" altLang="zh-CN" sz="2000" b="1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f	4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	4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	3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	3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	3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	3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7" name="Freeform 42"/>
          <p:cNvSpPr/>
          <p:nvPr/>
        </p:nvSpPr>
        <p:spPr>
          <a:xfrm>
            <a:off x="2438400" y="4319588"/>
            <a:ext cx="1074738" cy="301625"/>
          </a:xfrm>
          <a:custGeom>
            <a:avLst/>
            <a:gdLst>
              <a:gd name="txL" fmla="*/ 0 w 672"/>
              <a:gd name="txT" fmla="*/ 0 h 240"/>
              <a:gd name="txR" fmla="*/ 672 w 672"/>
              <a:gd name="txB" fmla="*/ 240 h 24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68" name="Freeform 43"/>
          <p:cNvSpPr/>
          <p:nvPr/>
        </p:nvSpPr>
        <p:spPr>
          <a:xfrm>
            <a:off x="2438400" y="4803775"/>
            <a:ext cx="690563" cy="0"/>
          </a:xfrm>
          <a:custGeom>
            <a:avLst/>
            <a:gdLst>
              <a:gd name="txL" fmla="*/ 0 w 432"/>
              <a:gd name="txT" fmla="*/ 0 h 1"/>
              <a:gd name="txR" fmla="*/ 432 w 432"/>
              <a:gd name="txB" fmla="*/ 0 h 1"/>
            </a:gdLst>
            <a:ahLst/>
            <a:cxnLst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69" name="Freeform 44"/>
          <p:cNvSpPr/>
          <p:nvPr/>
        </p:nvSpPr>
        <p:spPr>
          <a:xfrm>
            <a:off x="3589338" y="4319588"/>
            <a:ext cx="768350" cy="484187"/>
          </a:xfrm>
          <a:custGeom>
            <a:avLst/>
            <a:gdLst>
              <a:gd name="txL" fmla="*/ 0 w 480"/>
              <a:gd name="txT" fmla="*/ 0 h 384"/>
              <a:gd name="txR" fmla="*/ 480 w 480"/>
              <a:gd name="txB" fmla="*/ 384 h 384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70" name="Freeform 45"/>
          <p:cNvSpPr/>
          <p:nvPr/>
        </p:nvSpPr>
        <p:spPr>
          <a:xfrm>
            <a:off x="2438400" y="5059363"/>
            <a:ext cx="690563" cy="241300"/>
          </a:xfrm>
          <a:custGeom>
            <a:avLst/>
            <a:gdLst>
              <a:gd name="txL" fmla="*/ 0 w 432"/>
              <a:gd name="txT" fmla="*/ 0 h 192"/>
              <a:gd name="txR" fmla="*/ 432 w 432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71" name="Freeform 46"/>
          <p:cNvSpPr/>
          <p:nvPr/>
        </p:nvSpPr>
        <p:spPr>
          <a:xfrm>
            <a:off x="2454275" y="5240338"/>
            <a:ext cx="1149350" cy="482600"/>
          </a:xfrm>
          <a:custGeom>
            <a:avLst/>
            <a:gdLst>
              <a:gd name="txL" fmla="*/ 0 w 720"/>
              <a:gd name="txT" fmla="*/ 0 h 384"/>
              <a:gd name="txR" fmla="*/ 720 w 720"/>
              <a:gd name="txB" fmla="*/ 384 h 38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72" name="Freeform 47"/>
          <p:cNvSpPr/>
          <p:nvPr/>
        </p:nvSpPr>
        <p:spPr>
          <a:xfrm>
            <a:off x="3987800" y="4937125"/>
            <a:ext cx="90488" cy="846138"/>
          </a:xfrm>
          <a:custGeom>
            <a:avLst/>
            <a:gdLst>
              <a:gd name="txL" fmla="*/ 0 w 56"/>
              <a:gd name="txT" fmla="*/ 0 h 672"/>
              <a:gd name="txR" fmla="*/ 56 w 56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73" name="Line 48"/>
          <p:cNvSpPr/>
          <p:nvPr/>
        </p:nvSpPr>
        <p:spPr>
          <a:xfrm>
            <a:off x="4203700" y="4803775"/>
            <a:ext cx="153988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lgDash"/>
            <a:headEnd type="none" w="sm" len="sm"/>
            <a:tailEnd type="arrow" w="med" len="med"/>
          </a:ln>
        </p:spPr>
      </p:sp>
      <p:sp>
        <p:nvSpPr>
          <p:cNvPr id="69674" name="Freeform 49"/>
          <p:cNvSpPr/>
          <p:nvPr/>
        </p:nvSpPr>
        <p:spPr>
          <a:xfrm>
            <a:off x="2454275" y="5481638"/>
            <a:ext cx="460375" cy="301625"/>
          </a:xfrm>
          <a:custGeom>
            <a:avLst/>
            <a:gdLst>
              <a:gd name="txL" fmla="*/ 0 w 288"/>
              <a:gd name="txT" fmla="*/ 0 h 240"/>
              <a:gd name="txR" fmla="*/ 288 w 288"/>
              <a:gd name="txB" fmla="*/ 240 h 24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75" name="Freeform 50"/>
          <p:cNvSpPr/>
          <p:nvPr/>
        </p:nvSpPr>
        <p:spPr>
          <a:xfrm>
            <a:off x="3373438" y="5783263"/>
            <a:ext cx="153987" cy="484187"/>
          </a:xfrm>
          <a:custGeom>
            <a:avLst/>
            <a:gdLst>
              <a:gd name="txL" fmla="*/ 0 w 96"/>
              <a:gd name="txT" fmla="*/ 0 h 384"/>
              <a:gd name="txR" fmla="*/ 96 w 96"/>
              <a:gd name="txB" fmla="*/ 384 h 38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76" name="Freeform 51"/>
          <p:cNvSpPr/>
          <p:nvPr/>
        </p:nvSpPr>
        <p:spPr>
          <a:xfrm>
            <a:off x="2454275" y="5722938"/>
            <a:ext cx="460375" cy="544512"/>
          </a:xfrm>
          <a:custGeom>
            <a:avLst/>
            <a:gdLst>
              <a:gd name="txL" fmla="*/ 0 w 288"/>
              <a:gd name="txT" fmla="*/ 0 h 432"/>
              <a:gd name="txR" fmla="*/ 288 w 288"/>
              <a:gd name="txB" fmla="*/ 432 h 43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77" name="Freeform 52"/>
          <p:cNvSpPr/>
          <p:nvPr/>
        </p:nvSpPr>
        <p:spPr>
          <a:xfrm>
            <a:off x="3373438" y="5421313"/>
            <a:ext cx="1228725" cy="846137"/>
          </a:xfrm>
          <a:custGeom>
            <a:avLst/>
            <a:gdLst>
              <a:gd name="txL" fmla="*/ 0 w 768"/>
              <a:gd name="txT" fmla="*/ 0 h 672"/>
              <a:gd name="txR" fmla="*/ 768 w 768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>
                <a:alpha val="100000"/>
              </a:schemeClr>
            </a:solidFill>
            <a:prstDash val="lgDash"/>
            <a:round/>
            <a:headEnd type="none" w="sm" len="sm"/>
            <a:tailEnd type="arrow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grpSp>
        <p:nvGrpSpPr>
          <p:cNvPr id="70659" name="Group 2"/>
          <p:cNvGrpSpPr/>
          <p:nvPr/>
        </p:nvGrpSpPr>
        <p:grpSpPr>
          <a:xfrm>
            <a:off x="304800" y="1763713"/>
            <a:ext cx="8520113" cy="4408487"/>
            <a:chOff x="384" y="1440"/>
            <a:chExt cx="5184" cy="2520"/>
          </a:xfrm>
        </p:grpSpPr>
        <p:sp>
          <p:nvSpPr>
            <p:cNvPr id="70661" name="Rectangle 3"/>
            <p:cNvSpPr/>
            <p:nvPr/>
          </p:nvSpPr>
          <p:spPr>
            <a:xfrm>
              <a:off x="3552" y="3594"/>
              <a:ext cx="201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Empty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2" name="Rectangle 4"/>
            <p:cNvSpPr/>
            <p:nvPr/>
          </p:nvSpPr>
          <p:spPr>
            <a:xfrm>
              <a:off x="1008" y="3594"/>
              <a:ext cx="254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Empty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3" name="Rectangle 5"/>
            <p:cNvSpPr/>
            <p:nvPr/>
          </p:nvSpPr>
          <p:spPr>
            <a:xfrm>
              <a:off x="384" y="3594"/>
              <a:ext cx="62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4" name="Rectangle 6"/>
            <p:cNvSpPr/>
            <p:nvPr/>
          </p:nvSpPr>
          <p:spPr>
            <a:xfrm>
              <a:off x="3552" y="3229"/>
              <a:ext cx="20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{(f:3)}|c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5" name="Rectangle 7"/>
            <p:cNvSpPr/>
            <p:nvPr/>
          </p:nvSpPr>
          <p:spPr>
            <a:xfrm>
              <a:off x="1008" y="3229"/>
              <a:ext cx="2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{(f:3)}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6" name="Rectangle 8"/>
            <p:cNvSpPr/>
            <p:nvPr/>
          </p:nvSpPr>
          <p:spPr>
            <a:xfrm>
              <a:off x="384" y="3229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7" name="Rectangle 9"/>
            <p:cNvSpPr/>
            <p:nvPr/>
          </p:nvSpPr>
          <p:spPr>
            <a:xfrm>
              <a:off x="3552" y="2863"/>
              <a:ext cx="201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{(f:3, c:3)}|a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8" name="Rectangle 10"/>
            <p:cNvSpPr/>
            <p:nvPr/>
          </p:nvSpPr>
          <p:spPr>
            <a:xfrm>
              <a:off x="1008" y="2863"/>
              <a:ext cx="254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{(fc:3)}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9" name="Rectangle 11"/>
            <p:cNvSpPr/>
            <p:nvPr/>
          </p:nvSpPr>
          <p:spPr>
            <a:xfrm>
              <a:off x="384" y="2863"/>
              <a:ext cx="62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0" name="Rectangle 12"/>
            <p:cNvSpPr/>
            <p:nvPr/>
          </p:nvSpPr>
          <p:spPr>
            <a:xfrm>
              <a:off x="3552" y="2497"/>
              <a:ext cx="201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Empty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1" name="Rectangle 13"/>
            <p:cNvSpPr/>
            <p:nvPr/>
          </p:nvSpPr>
          <p:spPr>
            <a:xfrm>
              <a:off x="1008" y="2497"/>
              <a:ext cx="254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{(fca:1), (f:1), (c:1)}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2" name="Rectangle 14"/>
            <p:cNvSpPr/>
            <p:nvPr/>
          </p:nvSpPr>
          <p:spPr>
            <a:xfrm>
              <a:off x="384" y="2497"/>
              <a:ext cx="62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3" name="Rectangle 15"/>
            <p:cNvSpPr/>
            <p:nvPr/>
          </p:nvSpPr>
          <p:spPr>
            <a:xfrm>
              <a:off x="3552" y="2131"/>
              <a:ext cx="201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{(f:3, c:3, a:3)}|m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4" name="Rectangle 16"/>
            <p:cNvSpPr/>
            <p:nvPr/>
          </p:nvSpPr>
          <p:spPr>
            <a:xfrm>
              <a:off x="1008" y="2131"/>
              <a:ext cx="254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{(fca:2), (fcab:1)}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5" name="Rectangle 17"/>
            <p:cNvSpPr/>
            <p:nvPr/>
          </p:nvSpPr>
          <p:spPr>
            <a:xfrm>
              <a:off x="384" y="2131"/>
              <a:ext cx="62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6" name="Rectangle 18"/>
            <p:cNvSpPr/>
            <p:nvPr/>
          </p:nvSpPr>
          <p:spPr>
            <a:xfrm>
              <a:off x="3552" y="1766"/>
              <a:ext cx="20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{(c:3)}|p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7" name="Rectangle 19"/>
            <p:cNvSpPr/>
            <p:nvPr/>
          </p:nvSpPr>
          <p:spPr>
            <a:xfrm>
              <a:off x="1008" y="1766"/>
              <a:ext cx="2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{(fcam:2), (cb:1)}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8" name="Rectangle 20"/>
            <p:cNvSpPr/>
            <p:nvPr/>
          </p:nvSpPr>
          <p:spPr>
            <a:xfrm>
              <a:off x="384" y="1766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9" name="Rectangle 21"/>
            <p:cNvSpPr/>
            <p:nvPr/>
          </p:nvSpPr>
          <p:spPr>
            <a:xfrm>
              <a:off x="3552" y="1440"/>
              <a:ext cx="201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条件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FP-tree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680" name="Rectangle 22"/>
            <p:cNvSpPr/>
            <p:nvPr/>
          </p:nvSpPr>
          <p:spPr>
            <a:xfrm>
              <a:off x="1008" y="1440"/>
              <a:ext cx="254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条件模式基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681" name="Rectangle 23"/>
            <p:cNvSpPr/>
            <p:nvPr/>
          </p:nvSpPr>
          <p:spPr>
            <a:xfrm>
              <a:off x="384" y="1440"/>
              <a:ext cx="62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项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682" name="Line 24"/>
            <p:cNvSpPr/>
            <p:nvPr/>
          </p:nvSpPr>
          <p:spPr>
            <a:xfrm>
              <a:off x="384" y="1440"/>
              <a:ext cx="518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83" name="Line 25"/>
            <p:cNvSpPr/>
            <p:nvPr/>
          </p:nvSpPr>
          <p:spPr>
            <a:xfrm>
              <a:off x="384" y="1766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84" name="Line 26"/>
            <p:cNvSpPr/>
            <p:nvPr/>
          </p:nvSpPr>
          <p:spPr>
            <a:xfrm>
              <a:off x="384" y="2131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85" name="Line 27"/>
            <p:cNvSpPr/>
            <p:nvPr/>
          </p:nvSpPr>
          <p:spPr>
            <a:xfrm>
              <a:off x="384" y="2497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86" name="Line 28"/>
            <p:cNvSpPr/>
            <p:nvPr/>
          </p:nvSpPr>
          <p:spPr>
            <a:xfrm>
              <a:off x="384" y="2863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87" name="Line 29"/>
            <p:cNvSpPr/>
            <p:nvPr/>
          </p:nvSpPr>
          <p:spPr>
            <a:xfrm>
              <a:off x="384" y="3229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88" name="Line 30"/>
            <p:cNvSpPr/>
            <p:nvPr/>
          </p:nvSpPr>
          <p:spPr>
            <a:xfrm>
              <a:off x="384" y="3594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89" name="Line 31"/>
            <p:cNvSpPr/>
            <p:nvPr/>
          </p:nvSpPr>
          <p:spPr>
            <a:xfrm>
              <a:off x="384" y="3960"/>
              <a:ext cx="518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90" name="Line 32"/>
            <p:cNvSpPr/>
            <p:nvPr/>
          </p:nvSpPr>
          <p:spPr>
            <a:xfrm>
              <a:off x="384" y="1440"/>
              <a:ext cx="0" cy="252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91" name="Line 33"/>
            <p:cNvSpPr/>
            <p:nvPr/>
          </p:nvSpPr>
          <p:spPr>
            <a:xfrm>
              <a:off x="1008" y="1440"/>
              <a:ext cx="0" cy="25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92" name="Line 34"/>
            <p:cNvSpPr/>
            <p:nvPr/>
          </p:nvSpPr>
          <p:spPr>
            <a:xfrm>
              <a:off x="3552" y="1440"/>
              <a:ext cx="0" cy="25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93" name="Line 35"/>
            <p:cNvSpPr/>
            <p:nvPr/>
          </p:nvSpPr>
          <p:spPr>
            <a:xfrm>
              <a:off x="5568" y="1440"/>
              <a:ext cx="0" cy="252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70660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27050"/>
          </a:xfrm>
        </p:spPr>
        <p:txBody>
          <a:bodyPr vert="horz" wrap="square" lIns="91440" tIns="45720" rIns="91440" bIns="45720" anchor="b" anchorCtr="0"/>
          <a:p>
            <a:pPr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从条件模式基到条件</a:t>
            </a:r>
            <a:r>
              <a:rPr lang="en-US" altLang="zh-CN" b="1" dirty="0"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ea typeface="宋体" panose="02010600030101010101" pitchFamily="2" charset="-122"/>
              </a:rPr>
              <a:t>树 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6858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递归:</a:t>
            </a:r>
            <a:r>
              <a:rPr lang="zh-CN" altLang="en-US" sz="3200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挖掘每个条件 </a:t>
            </a:r>
            <a:r>
              <a:rPr lang="en-US" altLang="zh-CN" b="1" dirty="0"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ea typeface="宋体" panose="02010600030101010101" pitchFamily="2" charset="-122"/>
              </a:rPr>
              <a:t>树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pSp>
        <p:nvGrpSpPr>
          <p:cNvPr id="71683" name="Group 3"/>
          <p:cNvGrpSpPr/>
          <p:nvPr/>
        </p:nvGrpSpPr>
        <p:grpSpPr>
          <a:xfrm>
            <a:off x="285750" y="2862263"/>
            <a:ext cx="1600200" cy="2578100"/>
            <a:chOff x="3312" y="2645"/>
            <a:chExt cx="772" cy="1679"/>
          </a:xfrm>
        </p:grpSpPr>
        <p:grpSp>
          <p:nvGrpSpPr>
            <p:cNvPr id="71701" name="Group 4"/>
            <p:cNvGrpSpPr/>
            <p:nvPr/>
          </p:nvGrpSpPr>
          <p:grpSpPr>
            <a:xfrm>
              <a:off x="3764" y="2645"/>
              <a:ext cx="320" cy="1679"/>
              <a:chOff x="2254" y="2365"/>
              <a:chExt cx="320" cy="1679"/>
            </a:xfrm>
          </p:grpSpPr>
          <p:sp>
            <p:nvSpPr>
              <p:cNvPr id="71703" name="Text Box 5"/>
              <p:cNvSpPr txBox="1"/>
              <p:nvPr/>
            </p:nvSpPr>
            <p:spPr>
              <a:xfrm>
                <a:off x="2309" y="2365"/>
                <a:ext cx="207" cy="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{}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04" name="Text Box 6"/>
              <p:cNvSpPr txBox="1"/>
              <p:nvPr/>
            </p:nvSpPr>
            <p:spPr>
              <a:xfrm>
                <a:off x="2282" y="2840"/>
                <a:ext cx="262" cy="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f:3</a:t>
                </a:r>
                <a:endPara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05" name="Text Box 7"/>
              <p:cNvSpPr txBox="1"/>
              <p:nvPr/>
            </p:nvSpPr>
            <p:spPr>
              <a:xfrm>
                <a:off x="2254" y="3297"/>
                <a:ext cx="320" cy="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c:3</a:t>
                </a:r>
                <a:endPara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06" name="Text Box 8"/>
              <p:cNvSpPr txBox="1"/>
              <p:nvPr/>
            </p:nvSpPr>
            <p:spPr>
              <a:xfrm>
                <a:off x="2270" y="3743"/>
                <a:ext cx="287" cy="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a:3</a:t>
                </a:r>
                <a:endPara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71707" name="AutoShape 9"/>
              <p:cNvCxnSpPr>
                <a:stCxn id="71703" idx="2"/>
                <a:endCxn id="71704" idx="0"/>
              </p:cNvCxnSpPr>
              <p:nvPr/>
            </p:nvCxnSpPr>
            <p:spPr>
              <a:xfrm>
                <a:off x="2412" y="2666"/>
                <a:ext cx="1" cy="174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71708" name="AutoShape 10"/>
              <p:cNvCxnSpPr>
                <a:stCxn id="71704" idx="2"/>
                <a:endCxn id="71705" idx="0"/>
              </p:cNvCxnSpPr>
              <p:nvPr/>
            </p:nvCxnSpPr>
            <p:spPr>
              <a:xfrm>
                <a:off x="2413" y="3141"/>
                <a:ext cx="1" cy="156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71709" name="AutoShape 11"/>
              <p:cNvCxnSpPr>
                <a:stCxn id="71705" idx="2"/>
                <a:endCxn id="71706" idx="0"/>
              </p:cNvCxnSpPr>
              <p:nvPr/>
            </p:nvCxnSpPr>
            <p:spPr>
              <a:xfrm flipH="1">
                <a:off x="2414" y="3598"/>
                <a:ext cx="0" cy="145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sp>
          <p:nvSpPr>
            <p:cNvPr id="71702" name="Text Box 12"/>
            <p:cNvSpPr txBox="1"/>
            <p:nvPr/>
          </p:nvSpPr>
          <p:spPr>
            <a:xfrm>
              <a:off x="3312" y="3976"/>
              <a:ext cx="89" cy="30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684" name="Line 32"/>
          <p:cNvSpPr/>
          <p:nvPr/>
        </p:nvSpPr>
        <p:spPr>
          <a:xfrm flipV="1">
            <a:off x="2000250" y="2701925"/>
            <a:ext cx="1352550" cy="1549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85" name="Line 33"/>
          <p:cNvSpPr/>
          <p:nvPr/>
        </p:nvSpPr>
        <p:spPr>
          <a:xfrm flipV="1">
            <a:off x="2000250" y="4251325"/>
            <a:ext cx="1352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86" name="Line 34"/>
          <p:cNvSpPr/>
          <p:nvPr/>
        </p:nvSpPr>
        <p:spPr>
          <a:xfrm>
            <a:off x="2000250" y="4251325"/>
            <a:ext cx="1352550" cy="149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87" name="Rectangle 43"/>
          <p:cNvSpPr/>
          <p:nvPr/>
        </p:nvSpPr>
        <p:spPr>
          <a:xfrm>
            <a:off x="0" y="1787525"/>
            <a:ext cx="37068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”的条件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(fca:3)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8" name="Rectangle 44"/>
          <p:cNvSpPr/>
          <p:nvPr/>
        </p:nvSpPr>
        <p:spPr>
          <a:xfrm>
            <a:off x="1765300" y="2911475"/>
            <a:ext cx="12128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add“a”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9" name="Rectangle 45"/>
          <p:cNvSpPr/>
          <p:nvPr/>
        </p:nvSpPr>
        <p:spPr>
          <a:xfrm>
            <a:off x="2163763" y="3830638"/>
            <a:ext cx="10255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add“c”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0" name="Rectangle 85"/>
          <p:cNvSpPr/>
          <p:nvPr/>
        </p:nvSpPr>
        <p:spPr>
          <a:xfrm>
            <a:off x="1822450" y="5000625"/>
            <a:ext cx="10271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add“f”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1" name="Rectangle 43"/>
          <p:cNvSpPr/>
          <p:nvPr/>
        </p:nvSpPr>
        <p:spPr>
          <a:xfrm>
            <a:off x="3352800" y="2320925"/>
            <a:ext cx="2141538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”的条件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(fc:3)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2" name="Rectangle 43"/>
          <p:cNvSpPr/>
          <p:nvPr/>
        </p:nvSpPr>
        <p:spPr>
          <a:xfrm>
            <a:off x="3362325" y="3814763"/>
            <a:ext cx="2124075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”的条件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(fa:3)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3" name="Rectangle 43"/>
          <p:cNvSpPr/>
          <p:nvPr/>
        </p:nvSpPr>
        <p:spPr>
          <a:xfrm>
            <a:off x="3397250" y="5418138"/>
            <a:ext cx="2090738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”的条件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(ca:3)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4" name="Line 32"/>
          <p:cNvSpPr/>
          <p:nvPr/>
        </p:nvSpPr>
        <p:spPr>
          <a:xfrm flipV="1">
            <a:off x="5549900" y="2249488"/>
            <a:ext cx="1352550" cy="487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95" name="Line 32"/>
          <p:cNvSpPr/>
          <p:nvPr/>
        </p:nvSpPr>
        <p:spPr>
          <a:xfrm>
            <a:off x="5549900" y="2736850"/>
            <a:ext cx="1352550" cy="5873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96" name="Rectangle 43"/>
          <p:cNvSpPr/>
          <p:nvPr/>
        </p:nvSpPr>
        <p:spPr>
          <a:xfrm>
            <a:off x="6834188" y="1871663"/>
            <a:ext cx="2279650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”的条件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(f:3)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7" name="Rectangle 43"/>
          <p:cNvSpPr/>
          <p:nvPr/>
        </p:nvSpPr>
        <p:spPr>
          <a:xfrm>
            <a:off x="6851650" y="2862263"/>
            <a:ext cx="2244725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”的条件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(c:3)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8" name="Rectangle 44"/>
          <p:cNvSpPr/>
          <p:nvPr/>
        </p:nvSpPr>
        <p:spPr>
          <a:xfrm>
            <a:off x="5457825" y="2019300"/>
            <a:ext cx="12144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add“c”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9" name="Rectangle 44"/>
          <p:cNvSpPr/>
          <p:nvPr/>
        </p:nvSpPr>
        <p:spPr>
          <a:xfrm>
            <a:off x="5410200" y="3043238"/>
            <a:ext cx="12128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add“f”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0" name="TextBox 7"/>
          <p:cNvSpPr txBox="1"/>
          <p:nvPr/>
        </p:nvSpPr>
        <p:spPr>
          <a:xfrm>
            <a:off x="6477000" y="4473575"/>
            <a:ext cx="1828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ea typeface="宋体" panose="02010600030101010101" pitchFamily="2" charset="-122"/>
              </a:rPr>
              <a:t>……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0" y="254000"/>
            <a:ext cx="9144000" cy="660400"/>
          </a:xfrm>
        </p:spPr>
        <p:txBody>
          <a:bodyPr vert="horz" wrap="square" lIns="91440" tIns="45720" rIns="91440" bIns="45720" anchor="b" anchorCtr="0"/>
          <a:p>
            <a:pPr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特殊情况: </a:t>
            </a:r>
            <a:r>
              <a:rPr lang="en-US" altLang="zh-CN" b="1" dirty="0"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ea typeface="宋体" panose="02010600030101010101" pitchFamily="2" charset="-122"/>
              </a:rPr>
              <a:t>树中的单个前缀路径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250825" y="1216025"/>
            <a:ext cx="8588375" cy="1931988"/>
          </a:xfrm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假定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条件)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具有单个共享的前缀路径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挖掘可以分解成两步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将单个前缀路径归约成 一个结点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连接两部分的挖掘结果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3" name="Rectangle 4"/>
          <p:cNvSpPr/>
          <p:nvPr/>
        </p:nvSpPr>
        <p:spPr>
          <a:xfrm>
            <a:off x="3208338" y="5410200"/>
            <a:ext cx="42068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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  <a:sym typeface="Wingdings 3" panose="05040102010807070707" pitchFamily="18" charset="2"/>
            </a:endParaRPr>
          </a:p>
        </p:txBody>
      </p:sp>
      <p:grpSp>
        <p:nvGrpSpPr>
          <p:cNvPr id="73734" name="Group 5"/>
          <p:cNvGrpSpPr/>
          <p:nvPr/>
        </p:nvGrpSpPr>
        <p:grpSpPr>
          <a:xfrm>
            <a:off x="1150938" y="3138488"/>
            <a:ext cx="2132012" cy="3562350"/>
            <a:chOff x="0" y="1881"/>
            <a:chExt cx="1343" cy="2244"/>
          </a:xfrm>
        </p:grpSpPr>
        <p:grpSp>
          <p:nvGrpSpPr>
            <p:cNvPr id="73759" name="Group 6"/>
            <p:cNvGrpSpPr/>
            <p:nvPr/>
          </p:nvGrpSpPr>
          <p:grpSpPr>
            <a:xfrm>
              <a:off x="240" y="1881"/>
              <a:ext cx="420" cy="1177"/>
              <a:chOff x="144" y="1881"/>
              <a:chExt cx="420" cy="1177"/>
            </a:xfrm>
          </p:grpSpPr>
          <p:sp>
            <p:nvSpPr>
              <p:cNvPr id="73769" name="Text Box 7"/>
              <p:cNvSpPr txBox="1"/>
              <p:nvPr/>
            </p:nvSpPr>
            <p:spPr>
              <a:xfrm>
                <a:off x="149" y="2504"/>
                <a:ext cx="415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:n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0" name="Text Box 8"/>
              <p:cNvSpPr txBox="1"/>
              <p:nvPr/>
            </p:nvSpPr>
            <p:spPr>
              <a:xfrm>
                <a:off x="144" y="2825"/>
                <a:ext cx="415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:n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1" name="Text Box 9"/>
              <p:cNvSpPr txBox="1"/>
              <p:nvPr/>
            </p:nvSpPr>
            <p:spPr>
              <a:xfrm>
                <a:off x="144" y="2191"/>
                <a:ext cx="415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:n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3772" name="Group 10"/>
              <p:cNvGrpSpPr/>
              <p:nvPr/>
            </p:nvGrpSpPr>
            <p:grpSpPr>
              <a:xfrm>
                <a:off x="229" y="1881"/>
                <a:ext cx="255" cy="946"/>
                <a:chOff x="2393" y="2514"/>
                <a:chExt cx="274" cy="989"/>
              </a:xfrm>
            </p:grpSpPr>
            <p:sp>
              <p:nvSpPr>
                <p:cNvPr id="73773" name="Text Box 11"/>
                <p:cNvSpPr txBox="1"/>
                <p:nvPr/>
              </p:nvSpPr>
              <p:spPr>
                <a:xfrm>
                  <a:off x="2393" y="2514"/>
                  <a:ext cx="274" cy="24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{}</a:t>
                  </a:r>
                  <a:endPara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73774" name="AutoShape 12"/>
                <p:cNvCxnSpPr>
                  <a:stCxn id="73773" idx="2"/>
                  <a:endCxn id="73771" idx="0"/>
                </p:cNvCxnSpPr>
                <p:nvPr/>
              </p:nvCxnSpPr>
              <p:spPr>
                <a:xfrm flipH="1">
                  <a:off x="2525" y="2757"/>
                  <a:ext cx="5" cy="81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cxnSp>
            <p:cxnSp>
              <p:nvCxnSpPr>
                <p:cNvPr id="73775" name="AutoShape 13"/>
                <p:cNvCxnSpPr>
                  <a:stCxn id="73771" idx="2"/>
                  <a:endCxn id="73769" idx="0"/>
                </p:cNvCxnSpPr>
                <p:nvPr/>
              </p:nvCxnSpPr>
              <p:spPr>
                <a:xfrm>
                  <a:off x="2520" y="3084"/>
                  <a:ext cx="5" cy="84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cxnSp>
            <p:cxnSp>
              <p:nvCxnSpPr>
                <p:cNvPr id="73776" name="AutoShape 14"/>
                <p:cNvCxnSpPr>
                  <a:stCxn id="73769" idx="2"/>
                  <a:endCxn id="73770" idx="0"/>
                </p:cNvCxnSpPr>
                <p:nvPr/>
              </p:nvCxnSpPr>
              <p:spPr>
                <a:xfrm flipH="1">
                  <a:off x="2520" y="3411"/>
                  <a:ext cx="5" cy="92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3760" name="Group 15"/>
            <p:cNvGrpSpPr/>
            <p:nvPr/>
          </p:nvGrpSpPr>
          <p:grpSpPr>
            <a:xfrm>
              <a:off x="0" y="3120"/>
              <a:ext cx="1343" cy="1005"/>
              <a:chOff x="0" y="3120"/>
              <a:chExt cx="1343" cy="1005"/>
            </a:xfrm>
          </p:grpSpPr>
          <p:sp>
            <p:nvSpPr>
              <p:cNvPr id="73761" name="Line 16"/>
              <p:cNvSpPr/>
              <p:nvPr/>
            </p:nvSpPr>
            <p:spPr>
              <a:xfrm flipH="1">
                <a:off x="144" y="3120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62" name="Line 17"/>
              <p:cNvSpPr/>
              <p:nvPr/>
            </p:nvSpPr>
            <p:spPr>
              <a:xfrm>
                <a:off x="432" y="3120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63" name="Text Box 18"/>
              <p:cNvSpPr txBox="1"/>
              <p:nvPr/>
            </p:nvSpPr>
            <p:spPr>
              <a:xfrm>
                <a:off x="0" y="3428"/>
                <a:ext cx="448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:m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64" name="Text Box 19"/>
              <p:cNvSpPr txBox="1"/>
              <p:nvPr/>
            </p:nvSpPr>
            <p:spPr>
              <a:xfrm>
                <a:off x="662" y="3384"/>
                <a:ext cx="431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:k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65" name="Line 20"/>
              <p:cNvSpPr/>
              <p:nvPr/>
            </p:nvSpPr>
            <p:spPr>
              <a:xfrm flipH="1">
                <a:off x="528" y="3648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66" name="Line 21"/>
              <p:cNvSpPr/>
              <p:nvPr/>
            </p:nvSpPr>
            <p:spPr>
              <a:xfrm>
                <a:off x="864" y="3648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67" name="Rectangle 22"/>
              <p:cNvSpPr/>
              <p:nvPr/>
            </p:nvSpPr>
            <p:spPr>
              <a:xfrm>
                <a:off x="288" y="3892"/>
                <a:ext cx="431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:k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68" name="Rectangle 23"/>
              <p:cNvSpPr/>
              <p:nvPr/>
            </p:nvSpPr>
            <p:spPr>
              <a:xfrm>
                <a:off x="912" y="3892"/>
                <a:ext cx="431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:k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3735" name="Group 24"/>
          <p:cNvGrpSpPr/>
          <p:nvPr/>
        </p:nvGrpSpPr>
        <p:grpSpPr>
          <a:xfrm>
            <a:off x="6021388" y="4495800"/>
            <a:ext cx="2132012" cy="2046288"/>
            <a:chOff x="2304" y="2884"/>
            <a:chExt cx="1343" cy="1289"/>
          </a:xfrm>
        </p:grpSpPr>
        <p:grpSp>
          <p:nvGrpSpPr>
            <p:cNvPr id="73749" name="Group 25"/>
            <p:cNvGrpSpPr/>
            <p:nvPr/>
          </p:nvGrpSpPr>
          <p:grpSpPr>
            <a:xfrm>
              <a:off x="2304" y="3168"/>
              <a:ext cx="1343" cy="1005"/>
              <a:chOff x="0" y="3120"/>
              <a:chExt cx="1343" cy="1005"/>
            </a:xfrm>
          </p:grpSpPr>
          <p:sp>
            <p:nvSpPr>
              <p:cNvPr id="73751" name="Line 26"/>
              <p:cNvSpPr/>
              <p:nvPr/>
            </p:nvSpPr>
            <p:spPr>
              <a:xfrm flipH="1">
                <a:off x="144" y="3120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2" name="Line 27"/>
              <p:cNvSpPr/>
              <p:nvPr/>
            </p:nvSpPr>
            <p:spPr>
              <a:xfrm>
                <a:off x="432" y="3120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3" name="Text Box 28"/>
              <p:cNvSpPr txBox="1"/>
              <p:nvPr/>
            </p:nvSpPr>
            <p:spPr>
              <a:xfrm>
                <a:off x="0" y="3428"/>
                <a:ext cx="448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:m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54" name="Text Box 29"/>
              <p:cNvSpPr txBox="1"/>
              <p:nvPr/>
            </p:nvSpPr>
            <p:spPr>
              <a:xfrm>
                <a:off x="662" y="3384"/>
                <a:ext cx="431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:k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55" name="Line 30"/>
              <p:cNvSpPr/>
              <p:nvPr/>
            </p:nvSpPr>
            <p:spPr>
              <a:xfrm flipH="1">
                <a:off x="528" y="3648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6" name="Line 31"/>
              <p:cNvSpPr/>
              <p:nvPr/>
            </p:nvSpPr>
            <p:spPr>
              <a:xfrm>
                <a:off x="864" y="3648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7" name="Rectangle 32"/>
              <p:cNvSpPr/>
              <p:nvPr/>
            </p:nvSpPr>
            <p:spPr>
              <a:xfrm>
                <a:off x="288" y="3892"/>
                <a:ext cx="431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:k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58" name="Rectangle 33"/>
              <p:cNvSpPr/>
              <p:nvPr/>
            </p:nvSpPr>
            <p:spPr>
              <a:xfrm>
                <a:off x="912" y="3892"/>
                <a:ext cx="431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:k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3750" name="Text Box 34"/>
            <p:cNvSpPr txBox="1"/>
            <p:nvPr/>
          </p:nvSpPr>
          <p:spPr>
            <a:xfrm>
              <a:off x="2640" y="2884"/>
              <a:ext cx="221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36" name="Rectangle 35"/>
          <p:cNvSpPr/>
          <p:nvPr/>
        </p:nvSpPr>
        <p:spPr>
          <a:xfrm>
            <a:off x="5487988" y="5257800"/>
            <a:ext cx="3159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+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  <a:sym typeface="Wingdings 3" panose="05040102010807070707" pitchFamily="18" charset="2"/>
            </a:endParaRPr>
          </a:p>
        </p:txBody>
      </p:sp>
      <p:grpSp>
        <p:nvGrpSpPr>
          <p:cNvPr id="73737" name="Group 36"/>
          <p:cNvGrpSpPr/>
          <p:nvPr/>
        </p:nvGrpSpPr>
        <p:grpSpPr>
          <a:xfrm>
            <a:off x="3735388" y="4637088"/>
            <a:ext cx="1581150" cy="1893887"/>
            <a:chOff x="2112" y="2969"/>
            <a:chExt cx="996" cy="1193"/>
          </a:xfrm>
        </p:grpSpPr>
        <p:grpSp>
          <p:nvGrpSpPr>
            <p:cNvPr id="73738" name="Group 37"/>
            <p:cNvGrpSpPr/>
            <p:nvPr/>
          </p:nvGrpSpPr>
          <p:grpSpPr>
            <a:xfrm>
              <a:off x="2688" y="2969"/>
              <a:ext cx="420" cy="1193"/>
              <a:chOff x="144" y="1865"/>
              <a:chExt cx="420" cy="1193"/>
            </a:xfrm>
          </p:grpSpPr>
          <p:sp>
            <p:nvSpPr>
              <p:cNvPr id="73741" name="Text Box 38"/>
              <p:cNvSpPr txBox="1"/>
              <p:nvPr/>
            </p:nvSpPr>
            <p:spPr>
              <a:xfrm>
                <a:off x="149" y="2504"/>
                <a:ext cx="415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:n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2" name="Text Box 39"/>
              <p:cNvSpPr txBox="1"/>
              <p:nvPr/>
            </p:nvSpPr>
            <p:spPr>
              <a:xfrm>
                <a:off x="144" y="2825"/>
                <a:ext cx="415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:n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3" name="Text Box 40"/>
              <p:cNvSpPr txBox="1"/>
              <p:nvPr/>
            </p:nvSpPr>
            <p:spPr>
              <a:xfrm>
                <a:off x="144" y="2191"/>
                <a:ext cx="415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:n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3744" name="Group 41"/>
              <p:cNvGrpSpPr/>
              <p:nvPr/>
            </p:nvGrpSpPr>
            <p:grpSpPr>
              <a:xfrm>
                <a:off x="229" y="1865"/>
                <a:ext cx="255" cy="960"/>
                <a:chOff x="2393" y="2499"/>
                <a:chExt cx="274" cy="1004"/>
              </a:xfrm>
            </p:grpSpPr>
            <p:sp>
              <p:nvSpPr>
                <p:cNvPr id="73745" name="Text Box 42"/>
                <p:cNvSpPr txBox="1"/>
                <p:nvPr/>
              </p:nvSpPr>
              <p:spPr>
                <a:xfrm>
                  <a:off x="2393" y="2499"/>
                  <a:ext cx="274" cy="24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{}</a:t>
                  </a:r>
                  <a:endPara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73746" name="AutoShape 43"/>
                <p:cNvCxnSpPr>
                  <a:stCxn id="73745" idx="2"/>
                  <a:endCxn id="73743" idx="0"/>
                </p:cNvCxnSpPr>
                <p:nvPr/>
              </p:nvCxnSpPr>
              <p:spPr>
                <a:xfrm flipH="1">
                  <a:off x="2525" y="2742"/>
                  <a:ext cx="5" cy="98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cxnSp>
            <p:cxnSp>
              <p:nvCxnSpPr>
                <p:cNvPr id="73747" name="AutoShape 44"/>
                <p:cNvCxnSpPr>
                  <a:stCxn id="73743" idx="2"/>
                  <a:endCxn id="73741" idx="0"/>
                </p:cNvCxnSpPr>
                <p:nvPr/>
              </p:nvCxnSpPr>
              <p:spPr>
                <a:xfrm>
                  <a:off x="2520" y="3084"/>
                  <a:ext cx="5" cy="84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cxnSp>
            <p:cxnSp>
              <p:nvCxnSpPr>
                <p:cNvPr id="73748" name="AutoShape 45"/>
                <p:cNvCxnSpPr>
                  <a:stCxn id="73741" idx="2"/>
                  <a:endCxn id="73742" idx="0"/>
                </p:cNvCxnSpPr>
                <p:nvPr/>
              </p:nvCxnSpPr>
              <p:spPr>
                <a:xfrm flipH="1">
                  <a:off x="2520" y="3411"/>
                  <a:ext cx="5" cy="92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73739" name="Text Box 46"/>
            <p:cNvSpPr txBox="1"/>
            <p:nvPr/>
          </p:nvSpPr>
          <p:spPr>
            <a:xfrm>
              <a:off x="2112" y="3413"/>
              <a:ext cx="221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1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0" name="Rectangle 47"/>
            <p:cNvSpPr/>
            <p:nvPr/>
          </p:nvSpPr>
          <p:spPr>
            <a:xfrm>
              <a:off x="2352" y="3408"/>
              <a:ext cx="19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 3" panose="05040102010807070707" pitchFamily="18" charset="2"/>
                </a:rPr>
                <a:t>=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endParaRPr>
            </a:p>
          </p:txBody>
        </p:sp>
      </p:grpSp>
    </p:spTree>
  </p:cSld>
  <p:clrMapOvr>
    <a:masterClrMapping/>
  </p:clrMapOvr>
  <p:transition spd="med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0" y="215900"/>
            <a:ext cx="9144000" cy="6858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使用</a:t>
            </a:r>
            <a:r>
              <a:rPr lang="en-US" altLang="zh-CN" b="1" dirty="0"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ea typeface="宋体" panose="02010600030101010101" pitchFamily="2" charset="-122"/>
              </a:rPr>
              <a:t>树挖掘频繁模式</a:t>
            </a:r>
            <a:endParaRPr lang="zh-CN" altLang="en-US" b="1" u="sng" dirty="0">
              <a:solidFill>
                <a:srgbClr val="5FA180"/>
              </a:solidFill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>
          <a:xfrm>
            <a:off x="331788" y="1298575"/>
            <a:ext cx="8507412" cy="5559425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基本思想: 频繁模式增长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通过模式和数据库划分递归地增长频繁模式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方法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对于每个频繁项, 构造它的条件模式基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然后构造它的条件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在新构造的条件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树上重复这一过程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直到结果条件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树为空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或者它只包含一条路径—单个路径将产生其子路径的所有组合,  每个子路径是一个频繁模式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anchor="b" anchorCtr="0"/>
          <a:p>
            <a:r>
              <a:rPr lang="en-US" altLang="zh-CN" b="1" dirty="0"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ea typeface="宋体" panose="02010600030101010101" pitchFamily="2" charset="-122"/>
              </a:rPr>
              <a:t>树结构的优点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152400" y="1277938"/>
            <a:ext cx="8686800" cy="5199062"/>
          </a:xfrm>
        </p:spPr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完全性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保留频繁模式挖掘的完整信息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不截断任何事务的长模式</a:t>
            </a:r>
            <a:endParaRPr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压缩性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压缩无关信息—非频繁的项被删除</a:t>
            </a:r>
            <a:endParaRPr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项按频率的降序排列: 越是频繁出现, 越可能被共享</a:t>
            </a:r>
            <a:endParaRPr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绝对不比原来的数据库大 (不计结点链和计数字段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938213"/>
          </a:xfrm>
        </p:spPr>
        <p:txBody>
          <a:bodyPr vert="horz" wrap="square" lIns="91440" tIns="45720" rIns="91440" bIns="45720" anchor="b" anchorCtr="0"/>
          <a:p>
            <a:pPr>
              <a:lnSpc>
                <a:spcPct val="90000"/>
              </a:lnSpc>
            </a:pPr>
            <a:r>
              <a:rPr lang="en-US" altLang="zh-CN" sz="3200" b="1" dirty="0">
                <a:ea typeface="宋体" panose="02010600030101010101" pitchFamily="2" charset="-122"/>
              </a:rPr>
              <a:t>FP-</a:t>
            </a:r>
            <a:r>
              <a:rPr lang="zh-CN" altLang="en-US" sz="3200" b="1" dirty="0">
                <a:ea typeface="宋体" panose="02010600030101010101" pitchFamily="2" charset="-122"/>
              </a:rPr>
              <a:t>增长 </a:t>
            </a:r>
            <a:r>
              <a:rPr lang="en-US" altLang="zh-CN" sz="3200" b="1" dirty="0">
                <a:ea typeface="宋体" panose="02010600030101010101" pitchFamily="2" charset="-122"/>
              </a:rPr>
              <a:t>vs. Apriori: </a:t>
            </a:r>
            <a:r>
              <a:rPr lang="zh-CN" altLang="en-US" sz="3200" b="1" dirty="0">
                <a:ea typeface="宋体" panose="02010600030101010101" pitchFamily="2" charset="-122"/>
              </a:rPr>
              <a:t>随支持度增长的可伸缩性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graphicFrame>
        <p:nvGraphicFramePr>
          <p:cNvPr id="76804" name="Object 2"/>
          <p:cNvGraphicFramePr>
            <a:graphicFrameLocks noChangeAspect="1"/>
          </p:cNvGraphicFramePr>
          <p:nvPr/>
        </p:nvGraphicFramePr>
        <p:xfrm>
          <a:off x="838200" y="16002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610100" imgH="3295650" progId="Excel.Chart.8">
                  <p:embed/>
                </p:oleObj>
              </mc:Choice>
              <mc:Fallback>
                <p:oleObj name="" r:id="rId1" imgW="4610100" imgH="3295650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00200"/>
                        <a:ext cx="7620000" cy="455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4"/>
          <p:cNvSpPr txBox="1"/>
          <p:nvPr/>
        </p:nvSpPr>
        <p:spPr>
          <a:xfrm>
            <a:off x="5105400" y="1562100"/>
            <a:ext cx="2892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Data set T25I20D10K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935038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b="1" dirty="0">
                <a:ea typeface="宋体" panose="02010600030101010101" pitchFamily="2" charset="-122"/>
              </a:rPr>
              <a:t>FP-</a:t>
            </a:r>
            <a:r>
              <a:rPr lang="zh-CN" altLang="en-US" sz="3200" b="1" dirty="0">
                <a:ea typeface="宋体" panose="02010600030101010101" pitchFamily="2" charset="-122"/>
              </a:rPr>
              <a:t>增长 </a:t>
            </a:r>
            <a:r>
              <a:rPr lang="en-US" altLang="zh-CN" sz="3200" b="1" dirty="0">
                <a:ea typeface="宋体" panose="02010600030101010101" pitchFamily="2" charset="-122"/>
              </a:rPr>
              <a:t>vs. </a:t>
            </a:r>
            <a:r>
              <a:rPr lang="zh-CN" altLang="en-US" sz="3200" b="1" dirty="0">
                <a:ea typeface="宋体" panose="02010600030101010101" pitchFamily="2" charset="-122"/>
              </a:rPr>
              <a:t>树-投影:随支持度增长的可伸缩性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graphicFrame>
        <p:nvGraphicFramePr>
          <p:cNvPr id="77828" name="Object 2"/>
          <p:cNvGraphicFramePr>
            <a:graphicFrameLocks noChangeAspect="1"/>
          </p:cNvGraphicFramePr>
          <p:nvPr/>
        </p:nvGraphicFramePr>
        <p:xfrm>
          <a:off x="381000" y="1905000"/>
          <a:ext cx="8382000" cy="504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086350" imgH="2800350" progId="Excel.Chart.8">
                  <p:embed/>
                </p:oleObj>
              </mc:Choice>
              <mc:Fallback>
                <p:oleObj name="" r:id="rId1" imgW="5086350" imgH="2800350" progId="Excel.Char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905000"/>
                        <a:ext cx="8382000" cy="5043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4"/>
          <p:cNvSpPr txBox="1"/>
          <p:nvPr/>
        </p:nvSpPr>
        <p:spPr>
          <a:xfrm>
            <a:off x="2590800" y="1828800"/>
            <a:ext cx="3044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Data set T25I20D100K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874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为什么</a:t>
            </a:r>
            <a:r>
              <a:rPr lang="en-US" altLang="zh-CN" b="1" dirty="0"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ea typeface="宋体" panose="02010600030101010101" pitchFamily="2" charset="-122"/>
              </a:rPr>
              <a:t>增长是赢家?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>
          <a:xfrm>
            <a:off x="179388" y="1268413"/>
            <a:ext cx="8583612" cy="5132387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分治: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根据已经得到的频繁模式划分任务和数据库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导致较小的数据库的聚焦的搜索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其它因素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没有候选产生, 没有候选测试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压缩数据库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 FP-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树结构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不重复地扫描整个数据库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基本操作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局部频繁项计数和建立子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FP-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没有模式搜索和匹配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>
          <a:xfrm>
            <a:off x="900113" y="400050"/>
            <a:ext cx="7467600" cy="666750"/>
          </a:xfrm>
        </p:spPr>
        <p:txBody>
          <a:bodyPr vert="horz" wrap="square" lIns="92075" tIns="46038" rIns="92075" bIns="46038" anchor="ctr" anchorCtr="0"/>
          <a:p>
            <a:r>
              <a:rPr lang="zh-CN" altLang="en-US" b="1" dirty="0">
                <a:ea typeface="宋体" panose="02010600030101010101" pitchFamily="2" charset="-122"/>
              </a:rPr>
              <a:t>有关的其他方法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idx="1"/>
          </p:nvPr>
        </p:nvSpPr>
        <p:spPr>
          <a:xfrm>
            <a:off x="468313" y="1219200"/>
            <a:ext cx="8294687" cy="5635625"/>
          </a:xfrm>
        </p:spPr>
        <p:txBody>
          <a:bodyPr vert="horz" wrap="square" lIns="92075" tIns="46038" rIns="92075" bIns="46038" anchor="t" anchorCtr="0"/>
          <a:p>
            <a:pPr>
              <a:lnSpc>
                <a:spcPct val="140000"/>
              </a:lnSpc>
            </a:pPr>
            <a:r>
              <a:rPr lang="zh-CN" altLang="en-US" dirty="0">
                <a:ea typeface="宋体" panose="02010600030101010101" pitchFamily="2" charset="-122"/>
              </a:rPr>
              <a:t>挖掘频繁闭项集合和最大模式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CLOSET (DMKD’00)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ea typeface="宋体" panose="02010600030101010101" pitchFamily="2" charset="-122"/>
              </a:rPr>
              <a:t>挖掘序列模式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FreeSpan (KDD’00), PrefixSpan (ICDE’01)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ea typeface="宋体" panose="02010600030101010101" pitchFamily="2" charset="-122"/>
              </a:rPr>
              <a:t>频繁模式的基于限制的挖掘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Convertible constraints (KDD’00, ICDE’01)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ea typeface="宋体" panose="02010600030101010101" pitchFamily="2" charset="-122"/>
              </a:rPr>
              <a:t>计算具有复杂度量的冰山数据方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H-tree and H-cubing algorithm (SIGMOD’01)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频繁模式挖掘为什么重要</a:t>
            </a: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频繁模式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数据集内在和重要的属性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许多重要数据挖掘任务的基础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关联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相关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和因果分析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序列模式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空间模式（比如子图）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时空模式分析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多媒体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时间序列和流数据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分类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discriminative, frequent pattern analysis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聚类分析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基于频繁模式的聚类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iceberg cube and cube-gradient 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语义数据压缩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fascicles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更广泛应用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Slide Number Placeholder 5"/>
          <p:cNvSpPr txBox="1">
            <a:spLocks noGrp="1"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频繁项集挖掘方法</a:t>
            </a:r>
            <a:endParaRPr lang="en-US" altLang="en-US" dirty="0"/>
          </a:p>
        </p:txBody>
      </p:sp>
      <p:sp>
        <p:nvSpPr>
          <p:cNvPr id="8090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80000"/>
              </a:lnSpc>
            </a:pP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通过限制候选产生发现频繁项集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提高</a:t>
            </a: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算法的效率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挖掘频繁项集的模式增长方法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是用垂直数据格式挖掘频繁项集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挖掘闭模式和极大模式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01" name="AutoShape 4"/>
          <p:cNvSpPr/>
          <p:nvPr/>
        </p:nvSpPr>
        <p:spPr>
          <a:xfrm rot="269203">
            <a:off x="5943600" y="4267200"/>
            <a:ext cx="533400" cy="485775"/>
          </a:xfrm>
          <a:prstGeom prst="leftArrow">
            <a:avLst>
              <a:gd name="adj1" fmla="val 50000"/>
              <a:gd name="adj2" fmla="val 27450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/>
          </p:cNvSpPr>
          <p:nvPr>
            <p:ph type="title"/>
          </p:nvPr>
        </p:nvSpPr>
        <p:spPr>
          <a:xfrm>
            <a:off x="0" y="482600"/>
            <a:ext cx="9144000" cy="4318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使用垂直数据格式挖掘频繁项集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xfrm>
            <a:off x="0" y="1219200"/>
            <a:ext cx="8893175" cy="5851525"/>
          </a:xfrm>
        </p:spPr>
        <p:txBody>
          <a:bodyPr vert="horz" wrap="square" lIns="91440" tIns="45720" rIns="91440" bIns="45720" anchor="t" anchorCtr="0"/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tid-list,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包含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item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的事务的标识的集合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M. Zaki et al.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algorithms for fast discovery of association rules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In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KDD’97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扫描一次数据集将</a:t>
            </a:r>
            <a:r>
              <a:rPr lang="zh-CN" altLang="en-US" sz="20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水平格式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数据转化为垂直格式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通过频繁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项集的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tid-list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的交集，计算对应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(k+1)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项集的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tid-list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29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4662488"/>
            <a:ext cx="3600450" cy="2195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725"/>
            <a:ext cx="4968875" cy="226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63" y="3078163"/>
            <a:ext cx="3816350" cy="3562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Slide Number Placeholder 5"/>
          <p:cNvSpPr txBox="1">
            <a:spLocks noGrp="1"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频繁项集挖掘方法</a:t>
            </a:r>
            <a:endParaRPr lang="en-US" altLang="en-US" dirty="0"/>
          </a:p>
        </p:txBody>
      </p:sp>
      <p:sp>
        <p:nvSpPr>
          <p:cNvPr id="8397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80000"/>
              </a:lnSpc>
            </a:pP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通过限制候选产生发现频繁项集</a:t>
            </a:r>
            <a:endParaRPr lang="en-US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提高</a:t>
            </a: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算法的效率</a:t>
            </a:r>
            <a:endParaRPr lang="en-US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挖掘频繁项集的模式增长方法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是用垂直数据格式挖掘频繁项集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挖掘闭模式和极大模式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3" name="AutoShape 4"/>
          <p:cNvSpPr/>
          <p:nvPr/>
        </p:nvSpPr>
        <p:spPr>
          <a:xfrm rot="269203">
            <a:off x="4572000" y="5049838"/>
            <a:ext cx="533400" cy="485775"/>
          </a:xfrm>
          <a:prstGeom prst="leftArrow">
            <a:avLst>
              <a:gd name="adj1" fmla="val 50000"/>
              <a:gd name="adj2" fmla="val 27450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0" y="501650"/>
            <a:ext cx="9144000" cy="48895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极大模式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242252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频繁模式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包含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) + (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) + … + (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) = 2</a:t>
            </a:r>
            <a:r>
              <a:rPr lang="zh-CN" altLang="en-US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-1 = 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1.27*10</a:t>
            </a:r>
            <a:r>
              <a:rPr lang="zh-CN" altLang="en-US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 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频繁子模式!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最大模式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频繁模式, 其真超模式都不是频繁的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BCDE, ACD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是最大模式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BCD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不是最大模式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1556" name="Group 4"/>
          <p:cNvGraphicFramePr>
            <a:graphicFrameLocks noGrp="1"/>
          </p:cNvGraphicFramePr>
          <p:nvPr/>
        </p:nvGraphicFramePr>
        <p:xfrm>
          <a:off x="3871913" y="4343400"/>
          <a:ext cx="2667000" cy="1905000"/>
        </p:xfrm>
        <a:graphic>
          <a:graphicData uri="http://schemas.openxmlformats.org/drawingml/2006/table">
            <a:tbl>
              <a:tblPr/>
              <a:tblGrid>
                <a:gridCol w="689977"/>
                <a:gridCol w="1977023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A,B,C,D,E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B,C,D,E,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A,C,D,F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37" name="Text Box 21"/>
          <p:cNvSpPr txBox="1"/>
          <p:nvPr/>
        </p:nvSpPr>
        <p:spPr>
          <a:xfrm>
            <a:off x="1981200" y="5029200"/>
            <a:ext cx="1662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min_sup=2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挖掘极大模式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81988" cy="5038725"/>
          </a:xfrm>
        </p:spPr>
        <p:txBody>
          <a:bodyPr vert="horz" wrap="square" lIns="91440" tIns="45720" rIns="91440" bIns="45720" anchor="t" anchorCtr="0"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扫描1: 找出频繁项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A, B, C, D, E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扫描2: 找出以下项集的支持度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AB, AC, AD, AE,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ABCDE</a:t>
            </a:r>
            <a:endParaRPr lang="en-US" altLang="zh-CN" b="1" i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BC, BD, BE,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BCDE</a:t>
            </a:r>
            <a:endParaRPr lang="en-US" altLang="zh-CN" b="1" i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CD, CE, DE,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CDE</a:t>
            </a:r>
            <a:endParaRPr lang="en-US" altLang="zh-CN" b="1" i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由于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BCDE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是最大模式,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不必在此后的扫描时检查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BCD, BDE, CDE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R. Bayato.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Efficiently mining long patterns from databases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. In 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SIGMOD’98</a:t>
            </a:r>
            <a:endParaRPr lang="en-US" altLang="zh-CN" b="1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1380" name="Group 4"/>
          <p:cNvGraphicFramePr>
            <a:graphicFrameLocks noGrp="1"/>
          </p:cNvGraphicFramePr>
          <p:nvPr/>
        </p:nvGraphicFramePr>
        <p:xfrm>
          <a:off x="6400800" y="1539875"/>
          <a:ext cx="2286000" cy="1584325"/>
        </p:xfrm>
        <a:graphic>
          <a:graphicData uri="http://schemas.openxmlformats.org/drawingml/2006/table">
            <a:tbl>
              <a:tblPr/>
              <a:tblGrid>
                <a:gridCol w="685800"/>
                <a:gridCol w="16002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Tid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Items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A,B,C,D,E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B,C,D,E,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A,C,D,F</a:t>
                      </a:r>
                      <a:endPara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61" name="Text Box 21"/>
          <p:cNvSpPr txBox="1"/>
          <p:nvPr/>
        </p:nvSpPr>
        <p:spPr>
          <a:xfrm>
            <a:off x="6629400" y="3581400"/>
            <a:ext cx="2425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潜在的最大模式 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62" name="Line 22"/>
          <p:cNvSpPr/>
          <p:nvPr/>
        </p:nvSpPr>
        <p:spPr>
          <a:xfrm flipH="1" flipV="1">
            <a:off x="5105400" y="3276600"/>
            <a:ext cx="1524000" cy="3048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7063" name="Line 23"/>
          <p:cNvSpPr/>
          <p:nvPr/>
        </p:nvSpPr>
        <p:spPr>
          <a:xfrm flipH="1" flipV="1">
            <a:off x="4419600" y="3657600"/>
            <a:ext cx="2209800" cy="1524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7064" name="Line 24"/>
          <p:cNvSpPr/>
          <p:nvPr/>
        </p:nvSpPr>
        <p:spPr>
          <a:xfrm flipH="1">
            <a:off x="4114800" y="3962400"/>
            <a:ext cx="2514600" cy="1524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8066" name="Picture 2" descr="assoc_b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524000"/>
            <a:ext cx="7162800" cy="497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67" name="Rectangle 3"/>
          <p:cNvSpPr/>
          <p:nvPr/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关联规则的可视化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Slide Number Placeholder 4"/>
          <p:cNvSpPr txBox="1">
            <a:spLocks noGrp="1"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关联规则的可视化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909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447800"/>
            <a:ext cx="83820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Slide Number Placeholder 5"/>
          <p:cNvSpPr txBox="1">
            <a:spLocks noGrp="1"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 txBox="1"/>
          <p:nvPr/>
        </p:nvSpPr>
        <p:spPr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频繁项集挖掘方法</a:t>
            </a:r>
            <a:endParaRPr lang="en-US" altLang="en-US" sz="3600" dirty="0">
              <a:solidFill>
                <a:schemeClr val="tx2"/>
              </a:solidFill>
              <a:latin typeface="Berlin Sans FB Demi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3"/>
          <p:cNvSpPr txBox="1"/>
          <p:nvPr/>
        </p:nvSpPr>
        <p:spPr>
          <a:xfrm>
            <a:off x="381000" y="1219200"/>
            <a:ext cx="83820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lnSpc>
                <a:spcPct val="180000"/>
              </a:lnSpc>
            </a:pP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通过限制候选产生发现频繁项集</a:t>
            </a:r>
            <a:endParaRPr lang="en-US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提高</a:t>
            </a: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算法的效率</a:t>
            </a:r>
            <a:endParaRPr lang="en-US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挖掘频繁项集的模式增长方法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是用垂直数据格式挖掘频繁项集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8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挖掘闭模式和极大模式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8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模式评估的方法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1141" name="AutoShape 4"/>
          <p:cNvSpPr/>
          <p:nvPr/>
        </p:nvSpPr>
        <p:spPr>
          <a:xfrm rot="269203">
            <a:off x="3598863" y="5741988"/>
            <a:ext cx="533400" cy="485775"/>
          </a:xfrm>
          <a:prstGeom prst="leftArrow">
            <a:avLst>
              <a:gd name="adj1" fmla="val 50000"/>
              <a:gd name="adj2" fmla="val 27450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/>
          </p:cNvSpPr>
          <p:nvPr>
            <p:ph type="title"/>
          </p:nvPr>
        </p:nvSpPr>
        <p:spPr>
          <a:xfrm>
            <a:off x="0" y="369888"/>
            <a:ext cx="9144000" cy="544512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兴趣度度量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255588" y="1301750"/>
            <a:ext cx="8583612" cy="4870450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游戏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视频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[40%, 66.7%]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（结论具有误导性）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事实上，视频光盘的购买会降低购买游戏光盘的可能性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买视频所占百分比为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75%,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比 66.7%还高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just">
              <a:lnSpc>
                <a:spcPct val="130000"/>
              </a:lnSpc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52615" name="Group 39"/>
          <p:cNvGraphicFramePr>
            <a:graphicFrameLocks noGrp="1"/>
          </p:cNvGraphicFramePr>
          <p:nvPr/>
        </p:nvGraphicFramePr>
        <p:xfrm>
          <a:off x="1295400" y="3124200"/>
          <a:ext cx="6477000" cy="2209800"/>
        </p:xfrm>
        <a:graphic>
          <a:graphicData uri="http://schemas.openxmlformats.org/drawingml/2006/table">
            <a:tbl>
              <a:tblPr/>
              <a:tblGrid>
                <a:gridCol w="1719263"/>
                <a:gridCol w="1677987"/>
                <a:gridCol w="1636713"/>
                <a:gridCol w="1443037"/>
              </a:tblGrid>
              <a:tr h="657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游戏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非游戏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Sum(row)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视频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非视频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Sum(col)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15" name="TextBox 1"/>
          <p:cNvSpPr txBox="1"/>
          <p:nvPr/>
        </p:nvSpPr>
        <p:spPr>
          <a:xfrm>
            <a:off x="533400" y="5638800"/>
            <a:ext cx="7467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寻找支持度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信任度框架的替代，评价关联规则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矩形 2"/>
          <p:cNvSpPr/>
          <p:nvPr/>
        </p:nvSpPr>
        <p:spPr>
          <a:xfrm>
            <a:off x="304800" y="1189038"/>
            <a:ext cx="24923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提升度（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lift</a:t>
            </a: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）</a:t>
            </a:r>
            <a:endParaRPr lang="zh-CN" altLang="zh-CN" sz="28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500" y="1711935"/>
            <a:ext cx="8763000" cy="1852174"/>
          </a:xfrm>
          <a:prstGeom prst="rect">
            <a:avLst/>
          </a:prstGeom>
          <a:blipFill>
            <a:blip r:embed="rId1"/>
            <a:stretch>
              <a:fillRect l="-695" t="-2303" b="-460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3556" name="Rectangle 1026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665162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频繁模式和关联规则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3557" name="矩形 1"/>
          <p:cNvSpPr/>
          <p:nvPr/>
        </p:nvSpPr>
        <p:spPr>
          <a:xfrm>
            <a:off x="25400" y="3962400"/>
            <a:ext cx="9118600" cy="255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latin typeface="Tahoma" panose="020B0604030504040204" pitchFamily="34" charset="0"/>
              </a:rPr>
              <a:t>例如：</a:t>
            </a:r>
            <a:r>
              <a:rPr lang="zh-CN" altLang="zh-CN" sz="2000" dirty="0">
                <a:latin typeface="Tahoma" panose="020B0604030504040204" pitchFamily="34" charset="0"/>
              </a:rPr>
              <a:t>如果有</a:t>
            </a:r>
            <a:r>
              <a:rPr lang="en-US" altLang="zh-CN" sz="2000" dirty="0">
                <a:latin typeface="Tahoma" panose="020B0604030504040204" pitchFamily="34" charset="0"/>
              </a:rPr>
              <a:t>2000</a:t>
            </a:r>
            <a:r>
              <a:rPr lang="zh-CN" altLang="zh-CN" sz="2000" dirty="0">
                <a:latin typeface="Tahoma" panose="020B0604030504040204" pitchFamily="34" charset="0"/>
              </a:rPr>
              <a:t>个消费者，发现有</a:t>
            </a:r>
            <a:r>
              <a:rPr lang="en-US" altLang="zh-CN" sz="2000" dirty="0">
                <a:latin typeface="Tahoma" panose="020B0604030504040204" pitchFamily="34" charset="0"/>
              </a:rPr>
              <a:t>1000</a:t>
            </a:r>
            <a:r>
              <a:rPr lang="zh-CN" altLang="zh-CN" sz="2000" dirty="0">
                <a:latin typeface="Tahoma" panose="020B0604030504040204" pitchFamily="34" charset="0"/>
              </a:rPr>
              <a:t>人购买了茶叶，其中有</a:t>
            </a:r>
            <a:r>
              <a:rPr lang="en-US" altLang="zh-CN" sz="2000" dirty="0">
                <a:latin typeface="Tahoma" panose="020B0604030504040204" pitchFamily="34" charset="0"/>
              </a:rPr>
              <a:t>900</a:t>
            </a:r>
            <a:r>
              <a:rPr lang="zh-CN" altLang="zh-CN" sz="2000" dirty="0">
                <a:latin typeface="Tahoma" panose="020B0604030504040204" pitchFamily="34" charset="0"/>
              </a:rPr>
              <a:t>人同时购买了咖啡，另</a:t>
            </a:r>
            <a:r>
              <a:rPr lang="en-US" altLang="zh-CN" sz="2000" dirty="0">
                <a:latin typeface="Tahoma" panose="020B0604030504040204" pitchFamily="34" charset="0"/>
              </a:rPr>
              <a:t>100</a:t>
            </a:r>
            <a:r>
              <a:rPr lang="zh-CN" altLang="zh-CN" sz="2000" dirty="0">
                <a:latin typeface="Tahoma" panose="020B0604030504040204" pitchFamily="34" charset="0"/>
              </a:rPr>
              <a:t>人没有，由于规则的置信度高达</a:t>
            </a:r>
            <a:r>
              <a:rPr lang="en-US" altLang="zh-CN" sz="2000" dirty="0">
                <a:latin typeface="Tahoma" panose="020B0604030504040204" pitchFamily="34" charset="0"/>
              </a:rPr>
              <a:t>900/1000=90%</a:t>
            </a:r>
            <a:r>
              <a:rPr lang="zh-CN" altLang="zh-CN" sz="2000" dirty="0">
                <a:latin typeface="Tahoma" panose="020B0604030504040204" pitchFamily="34" charset="0"/>
              </a:rPr>
              <a:t>，由此可能认为喜欢喝茶的人同时也喜欢喝咖啡。但是，反过来观察，没有购买茶叶的另外</a:t>
            </a:r>
            <a:r>
              <a:rPr lang="en-US" altLang="zh-CN" sz="2000" dirty="0">
                <a:latin typeface="Tahoma" panose="020B0604030504040204" pitchFamily="34" charset="0"/>
              </a:rPr>
              <a:t>1000</a:t>
            </a:r>
            <a:r>
              <a:rPr lang="zh-CN" altLang="zh-CN" sz="2000" dirty="0">
                <a:latin typeface="Tahoma" panose="020B0604030504040204" pitchFamily="34" charset="0"/>
              </a:rPr>
              <a:t>人中同样有</a:t>
            </a:r>
            <a:r>
              <a:rPr lang="en-US" altLang="zh-CN" sz="2000" dirty="0">
                <a:latin typeface="Tahoma" panose="020B0604030504040204" pitchFamily="34" charset="0"/>
              </a:rPr>
              <a:t>900</a:t>
            </a:r>
            <a:r>
              <a:rPr lang="zh-CN" altLang="zh-CN" sz="2000" dirty="0">
                <a:latin typeface="Tahoma" panose="020B0604030504040204" pitchFamily="34" charset="0"/>
              </a:rPr>
              <a:t>人购买了咖啡，因此可以得出结论，不爱喝茶的人也爱喝咖啡。这样看来，是否购买咖啡与有没有购买茶叶并没有关联，两者是相互独立的，其提升度为</a:t>
            </a:r>
            <a:r>
              <a:rPr lang="en-US" altLang="zh-CN" sz="2000" dirty="0">
                <a:latin typeface="Tahoma" panose="020B0604030504040204" pitchFamily="34" charset="0"/>
              </a:rPr>
              <a:t>90%/(900+900)/2000=1</a:t>
            </a:r>
            <a:r>
              <a:rPr lang="zh-CN" altLang="zh-CN" sz="2000" dirty="0">
                <a:latin typeface="Tahoma" panose="020B0604030504040204" pitchFamily="34" charset="0"/>
              </a:rPr>
              <a:t>。由此可见，在某种程度上提升度弥补了置信度的缺陷，当</a:t>
            </a:r>
            <a:r>
              <a:rPr lang="en-US" altLang="zh-CN" sz="2000" dirty="0">
                <a:latin typeface="Tahoma" panose="020B0604030504040204" pitchFamily="34" charset="0"/>
              </a:rPr>
              <a:t>lift</a:t>
            </a:r>
            <a:r>
              <a:rPr lang="zh-CN" altLang="zh-CN" sz="2000" dirty="0">
                <a:latin typeface="Tahoma" panose="020B0604030504040204" pitchFamily="34" charset="0"/>
              </a:rPr>
              <a:t>值为</a:t>
            </a:r>
            <a:r>
              <a:rPr lang="en-US" altLang="zh-CN" sz="2000" dirty="0">
                <a:latin typeface="Tahoma" panose="020B0604030504040204" pitchFamily="34" charset="0"/>
              </a:rPr>
              <a:t>1</a:t>
            </a:r>
            <a:r>
              <a:rPr lang="zh-CN" altLang="zh-CN" sz="2000" dirty="0">
                <a:latin typeface="Tahoma" panose="020B0604030504040204" pitchFamily="34" charset="0"/>
              </a:rPr>
              <a:t>时表示</a:t>
            </a:r>
            <a:r>
              <a:rPr lang="en-US" altLang="zh-CN" sz="2000" dirty="0">
                <a:latin typeface="Tahoma" panose="020B0604030504040204" pitchFamily="34" charset="0"/>
              </a:rPr>
              <a:t>X</a:t>
            </a:r>
            <a:r>
              <a:rPr lang="zh-CN" altLang="zh-CN" sz="2000" dirty="0">
                <a:latin typeface="Tahoma" panose="020B0604030504040204" pitchFamily="34" charset="0"/>
              </a:rPr>
              <a:t>与</a:t>
            </a:r>
            <a:r>
              <a:rPr lang="en-US" altLang="zh-CN" sz="2000" dirty="0">
                <a:latin typeface="Tahoma" panose="020B0604030504040204" pitchFamily="34" charset="0"/>
              </a:rPr>
              <a:t>Y</a:t>
            </a:r>
            <a:r>
              <a:rPr lang="zh-CN" altLang="zh-CN" sz="2000" dirty="0">
                <a:latin typeface="Tahoma" panose="020B0604030504040204" pitchFamily="34" charset="0"/>
              </a:rPr>
              <a:t>相互独立，</a:t>
            </a:r>
            <a:r>
              <a:rPr lang="en-US" altLang="zh-CN" sz="2000" dirty="0">
                <a:latin typeface="Tahoma" panose="020B0604030504040204" pitchFamily="34" charset="0"/>
              </a:rPr>
              <a:t>X</a:t>
            </a:r>
            <a:r>
              <a:rPr lang="zh-CN" altLang="zh-CN" sz="2000" dirty="0">
                <a:latin typeface="Tahoma" panose="020B0604030504040204" pitchFamily="34" charset="0"/>
              </a:rPr>
              <a:t>的出现对</a:t>
            </a:r>
            <a:r>
              <a:rPr lang="en-US" altLang="zh-CN" sz="2000" dirty="0">
                <a:latin typeface="Tahoma" panose="020B0604030504040204" pitchFamily="34" charset="0"/>
              </a:rPr>
              <a:t>Y</a:t>
            </a:r>
            <a:r>
              <a:rPr lang="zh-CN" altLang="zh-CN" sz="2000" dirty="0">
                <a:latin typeface="Tahoma" panose="020B0604030504040204" pitchFamily="34" charset="0"/>
              </a:rPr>
              <a:t>出现的可能性没有提升作用，而其值越大（</a:t>
            </a:r>
            <a:r>
              <a:rPr lang="en-US" altLang="zh-CN" sz="2000" dirty="0">
                <a:latin typeface="Tahoma" panose="020B0604030504040204" pitchFamily="34" charset="0"/>
              </a:rPr>
              <a:t>&gt;1</a:t>
            </a:r>
            <a:r>
              <a:rPr lang="zh-CN" altLang="zh-CN" sz="2000" dirty="0">
                <a:latin typeface="Tahoma" panose="020B0604030504040204" pitchFamily="34" charset="0"/>
              </a:rPr>
              <a:t>）则表明</a:t>
            </a:r>
            <a:r>
              <a:rPr lang="en-US" altLang="zh-CN" sz="2000" dirty="0">
                <a:latin typeface="Tahoma" panose="020B0604030504040204" pitchFamily="34" charset="0"/>
              </a:rPr>
              <a:t>X</a:t>
            </a:r>
            <a:r>
              <a:rPr lang="zh-CN" altLang="zh-CN" sz="2000" dirty="0">
                <a:latin typeface="Tahoma" panose="020B0604030504040204" pitchFamily="34" charset="0"/>
              </a:rPr>
              <a:t>对</a:t>
            </a:r>
            <a:r>
              <a:rPr lang="en-US" altLang="zh-CN" sz="2000" dirty="0">
                <a:latin typeface="Tahoma" panose="020B0604030504040204" pitchFamily="34" charset="0"/>
              </a:rPr>
              <a:t>Y</a:t>
            </a:r>
            <a:r>
              <a:rPr lang="zh-CN" altLang="zh-CN" sz="2000" dirty="0">
                <a:latin typeface="Tahoma" panose="020B0604030504040204" pitchFamily="34" charset="0"/>
              </a:rPr>
              <a:t>的提升程度越大，也即表明关联性越强。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 advClick="0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62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楷体_GB2312" pitchFamily="49" charset="-122"/>
              </a:rPr>
              <a:t>关联规则基本模型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274638" y="1371600"/>
            <a:ext cx="8640762" cy="5040313"/>
          </a:xfrm>
        </p:spPr>
        <p:txBody>
          <a:bodyPr vert="horz" wrap="square" lIns="91440" tIns="45720" rIns="91440" bIns="45720" anchor="t" anchorCtr="0"/>
          <a:p>
            <a:pPr algn="just"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所有项目的集合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事务数据库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，事务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项目子集（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）。每一个事务具有唯一的事务标识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TID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项集：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由项目构成的集合，为了方便表述用用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事务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包含项集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，当且仅当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如果项集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中包含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个项目，则称其为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项集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支持度：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在事务数据库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中出现的次数占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中总事务的百分比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频繁项集（或大项集）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：项集的支持度超过用户给定的</a:t>
            </a:r>
            <a:r>
              <a:rPr lang="zh-CN" altLang="en-US" sz="2000" b="1" dirty="0">
                <a:solidFill>
                  <a:srgbClr val="17098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最小支持度阈值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7" name="Object 2"/>
          <p:cNvGraphicFramePr>
            <a:graphicFrameLocks noChangeAspect="1"/>
          </p:cNvGraphicFramePr>
          <p:nvPr/>
        </p:nvGraphicFramePr>
        <p:xfrm>
          <a:off x="461963" y="4657725"/>
          <a:ext cx="39846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143500" imgH="2247900" progId="Excel.Sheet.8">
                  <p:embed/>
                </p:oleObj>
              </mc:Choice>
              <mc:Fallback>
                <p:oleObj name="" r:id="rId1" imgW="5143500" imgH="2247900" progId="Excel.Shee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963" y="4657725"/>
                        <a:ext cx="3984625" cy="174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矩形 5"/>
          <p:cNvSpPr/>
          <p:nvPr/>
        </p:nvSpPr>
        <p:spPr>
          <a:xfrm>
            <a:off x="4648200" y="5562600"/>
            <a:ext cx="19986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={a, b, c, d, e, f}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8439" name="矩形 6"/>
          <p:cNvSpPr/>
          <p:nvPr/>
        </p:nvSpPr>
        <p:spPr>
          <a:xfrm>
            <a:off x="4572000" y="5962650"/>
            <a:ext cx="38385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={a, c}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的支撑度为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50%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8440" name="矩形 7"/>
          <p:cNvSpPr/>
          <p:nvPr/>
        </p:nvSpPr>
        <p:spPr>
          <a:xfrm>
            <a:off x="4724400" y="4648200"/>
            <a:ext cx="4413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项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8441" name="矩形 8"/>
          <p:cNvSpPr/>
          <p:nvPr/>
        </p:nvSpPr>
        <p:spPr>
          <a:xfrm>
            <a:off x="5791200" y="4648200"/>
            <a:ext cx="700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属性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8442" name="左右箭头 9"/>
          <p:cNvSpPr/>
          <p:nvPr/>
        </p:nvSpPr>
        <p:spPr>
          <a:xfrm>
            <a:off x="5181600" y="4724400"/>
            <a:ext cx="609600" cy="22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8443" name="矩形 10"/>
          <p:cNvSpPr/>
          <p:nvPr/>
        </p:nvSpPr>
        <p:spPr>
          <a:xfrm>
            <a:off x="4724400" y="5086350"/>
            <a:ext cx="12176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一个事物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8444" name="矩形 11"/>
          <p:cNvSpPr/>
          <p:nvPr/>
        </p:nvSpPr>
        <p:spPr>
          <a:xfrm>
            <a:off x="6615113" y="5086350"/>
            <a:ext cx="1216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数据对象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8445" name="左右箭头 12"/>
          <p:cNvSpPr/>
          <p:nvPr/>
        </p:nvSpPr>
        <p:spPr>
          <a:xfrm>
            <a:off x="6005513" y="5162550"/>
            <a:ext cx="609600" cy="22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0" y="369888"/>
            <a:ext cx="9144000" cy="544512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提升度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 txBox="1"/>
          <p:nvPr/>
        </p:nvSpPr>
        <p:spPr>
          <a:xfrm>
            <a:off x="255588" y="1371600"/>
            <a:ext cx="8736012" cy="5784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提升度（定义）: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" name="Group 39"/>
          <p:cNvGraphicFramePr>
            <a:graphicFrameLocks noGrp="1"/>
          </p:cNvGraphicFramePr>
          <p:nvPr/>
        </p:nvGraphicFramePr>
        <p:xfrm>
          <a:off x="1955800" y="2819400"/>
          <a:ext cx="5283200" cy="1782764"/>
        </p:xfrm>
        <a:graphic>
          <a:graphicData uri="http://schemas.openxmlformats.org/drawingml/2006/table">
            <a:tbl>
              <a:tblPr/>
              <a:tblGrid>
                <a:gridCol w="1401763"/>
                <a:gridCol w="1368425"/>
                <a:gridCol w="1336675"/>
                <a:gridCol w="1176337"/>
              </a:tblGrid>
              <a:tr h="530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游戏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非游戏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Sum(row)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视频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非视频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Sum(col)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31"/>
          <p:cNvGraphicFramePr>
            <a:graphicFrameLocks noChangeAspect="1"/>
          </p:cNvGraphicFramePr>
          <p:nvPr/>
        </p:nvGraphicFramePr>
        <p:xfrm>
          <a:off x="1784350" y="4800600"/>
          <a:ext cx="54546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692400" imgH="393700" progId="Equation.3">
                  <p:embed/>
                </p:oleObj>
              </mc:Choice>
              <mc:Fallback>
                <p:oleObj name="" r:id="rId1" imgW="2692400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4350" y="4800600"/>
                        <a:ext cx="545465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2"/>
          <p:cNvGraphicFramePr>
            <a:graphicFrameLocks noChangeAspect="1"/>
          </p:cNvGraphicFramePr>
          <p:nvPr/>
        </p:nvGraphicFramePr>
        <p:xfrm>
          <a:off x="3276600" y="1214438"/>
          <a:ext cx="21272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028700" imgH="419100" progId="Equation.3">
                  <p:embed/>
                </p:oleObj>
              </mc:Choice>
              <mc:Fallback>
                <p:oleObj name="" r:id="rId3" imgW="1028700" imgH="419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214438"/>
                        <a:ext cx="2127250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1" name="TextBox 12"/>
          <p:cNvSpPr txBox="1"/>
          <p:nvPr/>
        </p:nvSpPr>
        <p:spPr>
          <a:xfrm>
            <a:off x="609600" y="2133600"/>
            <a:ext cx="7467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之间的相关性：大于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正相关，小于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负相关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4242" name="对象 13"/>
          <p:cNvGraphicFramePr>
            <a:graphicFrameLocks noChangeAspect="1"/>
          </p:cNvGraphicFramePr>
          <p:nvPr/>
        </p:nvGraphicFramePr>
        <p:xfrm>
          <a:off x="1905000" y="5791200"/>
          <a:ext cx="51625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679700" imgH="393700" progId="Equation.DSMT4">
                  <p:embed/>
                </p:oleObj>
              </mc:Choice>
              <mc:Fallback>
                <p:oleObj name="" r:id="rId5" imgW="2679700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5791200"/>
                        <a:ext cx="5162550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0" y="369888"/>
            <a:ext cx="9144000" cy="544512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模式评估比较（几种度量）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 txBox="1"/>
          <p:nvPr/>
        </p:nvSpPr>
        <p:spPr>
          <a:xfrm>
            <a:off x="347663" y="1676400"/>
            <a:ext cx="8583612" cy="487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全置信度：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algn="just">
              <a:lnSpc>
                <a:spcPct val="130000"/>
              </a:lnSpc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最大置信度：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algn="just">
              <a:lnSpc>
                <a:spcPct val="130000"/>
              </a:lnSpc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Kulczynski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Kulc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）度量：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algn="just">
              <a:lnSpc>
                <a:spcPct val="130000"/>
              </a:lnSpc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余弦度量：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5236" name="对象 8"/>
          <p:cNvGraphicFramePr>
            <a:graphicFrameLocks noChangeAspect="1"/>
          </p:cNvGraphicFramePr>
          <p:nvPr/>
        </p:nvGraphicFramePr>
        <p:xfrm>
          <a:off x="2459038" y="1746250"/>
          <a:ext cx="5862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578100" imgH="203200" progId="Equation.DSMT4">
                  <p:embed/>
                </p:oleObj>
              </mc:Choice>
              <mc:Fallback>
                <p:oleObj name="" r:id="rId1" imgW="2578100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9038" y="1746250"/>
                        <a:ext cx="5862637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对象 10"/>
          <p:cNvGraphicFramePr>
            <a:graphicFrameLocks noChangeAspect="1"/>
          </p:cNvGraphicFramePr>
          <p:nvPr/>
        </p:nvGraphicFramePr>
        <p:xfrm>
          <a:off x="2476500" y="2813050"/>
          <a:ext cx="61229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692400" imgH="203200" progId="Equation.DSMT4">
                  <p:embed/>
                </p:oleObj>
              </mc:Choice>
              <mc:Fallback>
                <p:oleObj name="" r:id="rId3" imgW="2692400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500" y="2813050"/>
                        <a:ext cx="6122988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对象 12"/>
          <p:cNvGraphicFramePr>
            <a:graphicFrameLocks noChangeAspect="1"/>
          </p:cNvGraphicFramePr>
          <p:nvPr/>
        </p:nvGraphicFramePr>
        <p:xfrm>
          <a:off x="4206875" y="3698875"/>
          <a:ext cx="4937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171700" imgH="393700" progId="Equation.DSMT4">
                  <p:embed/>
                </p:oleObj>
              </mc:Choice>
              <mc:Fallback>
                <p:oleObj name="" r:id="rId5" imgW="217170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6875" y="3698875"/>
                        <a:ext cx="49371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对象 13"/>
          <p:cNvGraphicFramePr>
            <a:graphicFrameLocks noChangeAspect="1"/>
          </p:cNvGraphicFramePr>
          <p:nvPr/>
        </p:nvGraphicFramePr>
        <p:xfrm>
          <a:off x="2254250" y="4946650"/>
          <a:ext cx="4879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145665" imgH="254000" progId="Equation.DSMT4">
                  <p:embed/>
                </p:oleObj>
              </mc:Choice>
              <mc:Fallback>
                <p:oleObj name="" r:id="rId7" imgW="2145665" imgH="254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4250" y="4946650"/>
                        <a:ext cx="48799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Slide Number Placeholder 5"/>
          <p:cNvSpPr txBox="1">
            <a:spLocks noGrp="1"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91440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零</a:t>
            </a:r>
            <a:r>
              <a:rPr lang="zh-CN" altLang="en-US" b="1" dirty="0">
                <a:ea typeface="宋体" panose="02010600030101010101" pitchFamily="2" charset="-122"/>
              </a:rPr>
              <a:t>不变度量</a:t>
            </a:r>
            <a:endParaRPr lang="en-US" altLang="en-US" b="1" dirty="0"/>
          </a:p>
        </p:txBody>
      </p:sp>
      <p:sp>
        <p:nvSpPr>
          <p:cNvPr id="96260" name="Rectangle 3"/>
          <p:cNvSpPr txBox="1"/>
          <p:nvPr/>
        </p:nvSpPr>
        <p:spPr>
          <a:xfrm>
            <a:off x="347663" y="1606550"/>
            <a:ext cx="8583612" cy="487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零事物：不包含任何考察项的事物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零不变度量：不受零事物影响的度量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4" name="Group 4"/>
          <p:cNvGraphicFramePr>
            <a:graphicFrameLocks noGrp="1"/>
          </p:cNvGraphicFramePr>
          <p:nvPr/>
        </p:nvGraphicFramePr>
        <p:xfrm>
          <a:off x="533400" y="3048000"/>
          <a:ext cx="8001000" cy="1828800"/>
        </p:xfrm>
        <a:graphic>
          <a:graphicData uri="http://schemas.openxmlformats.org/drawingml/2006/table">
            <a:tbl>
              <a:tblPr/>
              <a:tblGrid>
                <a:gridCol w="2039938"/>
                <a:gridCol w="1568450"/>
                <a:gridCol w="2195512"/>
                <a:gridCol w="2197100"/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Milk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Milk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Sum (row)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Coffee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m, 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~m, 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Coffee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m, ~c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~m, ~c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Sum(col.)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~m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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各种度量的比较</a:t>
            </a:r>
            <a:endParaRPr lang="en-US" altLang="en-US" b="1" dirty="0"/>
          </a:p>
        </p:txBody>
      </p:sp>
      <p:pic>
        <p:nvPicPr>
          <p:cNvPr id="98307" name="Picture 106"/>
          <p:cNvPicPr>
            <a:picLocks noChangeAspect="1"/>
          </p:cNvPicPr>
          <p:nvPr/>
        </p:nvPicPr>
        <p:blipFill>
          <a:blip r:embed="rId1"/>
          <a:srcRect b="14420"/>
          <a:stretch>
            <a:fillRect/>
          </a:stretch>
        </p:blipFill>
        <p:spPr>
          <a:xfrm>
            <a:off x="0" y="1371600"/>
            <a:ext cx="914400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308" name="Rectangle 3"/>
          <p:cNvSpPr txBox="1"/>
          <p:nvPr/>
        </p:nvSpPr>
        <p:spPr>
          <a:xfrm>
            <a:off x="347663" y="3200400"/>
            <a:ext cx="8583612" cy="121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>
              <a:lnSpc>
                <a:spcPct val="13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正相关；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中负相关；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中性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中牛奶与咖啡的关系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8309" name="对象 3"/>
          <p:cNvGraphicFramePr>
            <a:graphicFrameLocks noChangeAspect="1"/>
          </p:cNvGraphicFramePr>
          <p:nvPr/>
        </p:nvGraphicFramePr>
        <p:xfrm>
          <a:off x="1150938" y="4419600"/>
          <a:ext cx="30321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333500" imgH="393700" progId="Equation.DSMT4">
                  <p:embed/>
                </p:oleObj>
              </mc:Choice>
              <mc:Fallback>
                <p:oleObj name="" r:id="rId2" imgW="13335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0938" y="4419600"/>
                        <a:ext cx="3032125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对象 4"/>
          <p:cNvGraphicFramePr>
            <a:graphicFrameLocks noChangeAspect="1"/>
          </p:cNvGraphicFramePr>
          <p:nvPr/>
        </p:nvGraphicFramePr>
        <p:xfrm>
          <a:off x="4951413" y="4419600"/>
          <a:ext cx="27447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1205865" imgH="393700" progId="Equation.DSMT4">
                  <p:embed/>
                </p:oleObj>
              </mc:Choice>
              <mc:Fallback>
                <p:oleObj name="" r:id="rId4" imgW="1205865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1413" y="4419600"/>
                        <a:ext cx="2744787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35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5257800"/>
            <a:ext cx="9080500" cy="1395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295400"/>
            <a:ext cx="8534400" cy="3733800"/>
          </a:xfrm>
        </p:spPr>
        <p:txBody>
          <a:bodyPr vert="horz" wrap="square" lIns="91440" tIns="45720" rIns="91440" bIns="45720" anchor="t" anchorCtr="0"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Imbalance Ratio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，不平衡比）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评估规则蕴含式中两个项集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的不平衡程度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一起可以清晰的对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进行描述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balanced &amp; neutral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imbalanced &amp; neutral</a:t>
            </a:r>
            <a:endParaRPr lang="en-US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imbalanced &amp; neutral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035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55850"/>
            <a:ext cx="5715000" cy="768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357" name="Rectangle 2"/>
          <p:cNvSpPr txBox="1"/>
          <p:nvPr/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Berlin Sans FB Demi" pitchFamily="34" charset="0"/>
                <a:ea typeface="宋体" panose="02010600030101010101" pitchFamily="2" charset="-122"/>
              </a:rPr>
              <a:t>各种度量的比较</a:t>
            </a:r>
            <a:endParaRPr lang="en-US" altLang="en-US" sz="3600" b="1" dirty="0">
              <a:solidFill>
                <a:schemeClr val="tx2"/>
              </a:solidFill>
              <a:latin typeface="Berlin Sans FB Demi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Slide Number Placeholder 5"/>
          <p:cNvSpPr txBox="1">
            <a:spLocks noGrp="1"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9144000" cy="762000"/>
          </a:xfrm>
        </p:spPr>
        <p:txBody>
          <a:bodyPr vert="horz" wrap="square" lIns="92075" tIns="46038" rIns="92075" bIns="46038" anchor="ctr" anchorCtr="0"/>
          <a:p>
            <a:pPr marL="1117600" indent="-1117600" eaLnBrk="1" hangingPunct="1"/>
            <a:r>
              <a:rPr lang="zh-CN" altLang="en-US" b="1" dirty="0">
                <a:ea typeface="宋体" panose="02010600030101010101" pitchFamily="2" charset="-122"/>
              </a:rPr>
              <a:t>本章总结</a:t>
            </a:r>
            <a:endParaRPr lang="en-US" altLang="en-US" b="1" dirty="0"/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Basic concepts: association rules, support-confident framework, closed and max-patterns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Scalable frequent pattern mining methods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(Candidate generation &amp; test)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Projection-based (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FPgrowth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CLOSET+, ...)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Vertical format approach (ECLAT, CHARM, ...)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patterns are interesting?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marR="0" lvl="1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Pattern evaluation methods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 txBox="1"/>
          <p:nvPr/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117600" lvl="0" indent="-111760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Berlin Sans FB Demi" pitchFamily="34" charset="0"/>
                <a:ea typeface="宋体" panose="02010600030101010101" pitchFamily="2" charset="-122"/>
              </a:rPr>
              <a:t>作业</a:t>
            </a:r>
            <a:endParaRPr lang="en-US" altLang="en-US" sz="3600" b="1" dirty="0">
              <a:solidFill>
                <a:schemeClr val="tx2"/>
              </a:solidFill>
              <a:latin typeface="Berlin Sans FB Demi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 txBox="1"/>
          <p:nvPr/>
        </p:nvSpPr>
        <p:spPr>
          <a:xfrm>
            <a:off x="304800" y="1371600"/>
            <a:ext cx="8534400" cy="5029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0" indent="-45720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课后习题：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6.6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6.8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6.14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楷体_GB2312" pitchFamily="49" charset="-122"/>
              </a:rPr>
              <a:t>关联规则基本模型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05400"/>
          </a:xfrm>
        </p:spPr>
        <p:txBody>
          <a:bodyPr vert="horz" wrap="square" lIns="91440" tIns="45720" rIns="91440" bIns="45720" anchor="t" anchorCtr="0"/>
          <a:p>
            <a:pPr algn="just"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关联规则是形如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的逻辑蕴含式，其中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如果事务数据库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的事务包含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，则称关联规则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支持度为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实际上，支持度是一个概率值，是一个相对计数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support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项集的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支持度计数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频率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rgbClr val="17098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support_count</a:t>
            </a:r>
            <a:endParaRPr lang="en-US" altLang="zh-CN" sz="2400" b="1" dirty="0">
              <a:solidFill>
                <a:srgbClr val="17098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包含项集的事务数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若项集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17098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support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，规则的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信任度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support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／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support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是一个条件概率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confidence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=support _count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／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support_count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</p:spPr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483" name="Rectangle 1026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665162"/>
          </a:xfrm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频繁模式和关联规则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0484" name="Rectangle 1027"/>
          <p:cNvSpPr>
            <a:spLocks noGrp="1"/>
          </p:cNvSpPr>
          <p:nvPr>
            <p:ph idx="1"/>
          </p:nvPr>
        </p:nvSpPr>
        <p:spPr>
          <a:xfrm>
            <a:off x="4240213" y="1338263"/>
            <a:ext cx="4648200" cy="2760662"/>
          </a:xfrm>
        </p:spPr>
        <p:txBody>
          <a:bodyPr vert="horz" wrap="square" lIns="91440" tIns="45720" rIns="91440" bIns="45720" anchor="t" anchorCtr="0"/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itemset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找出满足最小支持度和置信度的所规则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Y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just"/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支持度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：事务包含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概率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just"/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置信度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：事务含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也包含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条件概率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0485" name="Group 1029"/>
          <p:cNvGrpSpPr/>
          <p:nvPr/>
        </p:nvGrpSpPr>
        <p:grpSpPr>
          <a:xfrm>
            <a:off x="306388" y="3879850"/>
            <a:ext cx="3857625" cy="2520950"/>
            <a:chOff x="192" y="2400"/>
            <a:chExt cx="2448" cy="1657"/>
          </a:xfrm>
        </p:grpSpPr>
        <p:sp>
          <p:nvSpPr>
            <p:cNvPr id="20510" name="Oval 1030"/>
            <p:cNvSpPr/>
            <p:nvPr/>
          </p:nvSpPr>
          <p:spPr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20511" name="Oval 1031"/>
            <p:cNvSpPr/>
            <p:nvPr/>
          </p:nvSpPr>
          <p:spPr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20512" name="Line 1032"/>
            <p:cNvSpPr/>
            <p:nvPr/>
          </p:nvSpPr>
          <p:spPr>
            <a:xfrm flipH="1">
              <a:off x="576" y="3168"/>
              <a:ext cx="144" cy="48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3" name="Line 1033"/>
            <p:cNvSpPr/>
            <p:nvPr/>
          </p:nvSpPr>
          <p:spPr>
            <a:xfrm flipV="1">
              <a:off x="2016" y="2832"/>
              <a:ext cx="144" cy="432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4" name="Line 1034"/>
            <p:cNvSpPr/>
            <p:nvPr/>
          </p:nvSpPr>
          <p:spPr>
            <a:xfrm flipH="1" flipV="1">
              <a:off x="1440" y="2592"/>
              <a:ext cx="0" cy="576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5" name="Text Box 1035"/>
            <p:cNvSpPr txBox="1"/>
            <p:nvPr/>
          </p:nvSpPr>
          <p:spPr>
            <a:xfrm>
              <a:off x="1824" y="2448"/>
              <a:ext cx="768" cy="4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顾客购买</a:t>
              </a:r>
              <a:endPara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尿布</a:t>
              </a:r>
              <a:endPara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6" name="Text Box 1036"/>
            <p:cNvSpPr txBox="1"/>
            <p:nvPr/>
          </p:nvSpPr>
          <p:spPr>
            <a:xfrm>
              <a:off x="960" y="2400"/>
              <a:ext cx="657" cy="4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顾客购买二者</a:t>
              </a:r>
              <a:endParaRPr lang="zh-CN" altLang="en-US" sz="1800" b="1" u="sng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Text Box 1037"/>
            <p:cNvSpPr txBox="1"/>
            <p:nvPr/>
          </p:nvSpPr>
          <p:spPr>
            <a:xfrm>
              <a:off x="350" y="3591"/>
              <a:ext cx="696" cy="4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顾客购买</a:t>
              </a:r>
              <a:endPara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啤酒</a:t>
              </a:r>
              <a:endParaRPr lang="zh-CN" altLang="en-US" sz="1800" b="1" u="sng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8" name="Rectangle 1038"/>
            <p:cNvSpPr/>
            <p:nvPr/>
          </p:nvSpPr>
          <p:spPr>
            <a:xfrm>
              <a:off x="192" y="2400"/>
              <a:ext cx="2448" cy="165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361984" name="Group 1088"/>
          <p:cNvGraphicFramePr>
            <a:graphicFrameLocks noGrp="1"/>
          </p:cNvGraphicFramePr>
          <p:nvPr/>
        </p:nvGraphicFramePr>
        <p:xfrm>
          <a:off x="304800" y="1431925"/>
          <a:ext cx="3886200" cy="2378076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Transaction-id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B, 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C, 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 D, 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E, 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 C, D, E, 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1985" name="Rectangle 1089"/>
          <p:cNvSpPr/>
          <p:nvPr/>
        </p:nvSpPr>
        <p:spPr>
          <a:xfrm>
            <a:off x="4240213" y="3794125"/>
            <a:ext cx="4648200" cy="22510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sup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= 50%,  conf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= 50%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频繁模式：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A:3, B:3, D:4, E:3, AD:3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关联规则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(60%, 100%)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(60%, 75%)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5" grpId="0"/>
    </p:bldLst>
  </p:timing>
</p:sld>
</file>

<file path=ppt/tags/tag1.xml><?xml version="1.0" encoding="utf-8"?>
<p:tagLst xmlns:p="http://schemas.openxmlformats.org/presentationml/2006/main">
  <p:tag name="KSO_WM_UNIT_TABLE_BEAUTIFY" val="smartTable{e70a935a-f7ee-4f17-bf41-f24674051a9e}"/>
</p:tagLst>
</file>

<file path=ppt/tags/tag2.xml><?xml version="1.0" encoding="utf-8"?>
<p:tagLst xmlns:p="http://schemas.openxmlformats.org/presentationml/2006/main">
  <p:tag name="COMMONDATA" val="eyJoZGlkIjoiNWRkNmU0OGVmM2FhNTMzZjFkYWRhZjU0ODlmZGMyMGEifQ=="/>
  <p:tag name="KSO_WPP_MARK_KEY" val="d5cf7a0c-fcb2-4fed-8aeb-bfb2bcbef3c3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11863</Words>
  <Application>WPS 演示</Application>
  <PresentationFormat>全屏显示(4:3)</PresentationFormat>
  <Paragraphs>1565</Paragraphs>
  <Slides>76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76</vt:i4>
      </vt:variant>
    </vt:vector>
  </HeadingPairs>
  <TitlesOfParts>
    <vt:vector size="111" baseType="lpstr">
      <vt:lpstr>Arial</vt:lpstr>
      <vt:lpstr>宋体</vt:lpstr>
      <vt:lpstr>Wingdings</vt:lpstr>
      <vt:lpstr>Tahoma</vt:lpstr>
      <vt:lpstr>Berlin Sans FB Demi</vt:lpstr>
      <vt:lpstr>Segoe Print</vt:lpstr>
      <vt:lpstr>Times New Roman</vt:lpstr>
      <vt:lpstr>黑体</vt:lpstr>
      <vt:lpstr>楷体_GB2312</vt:lpstr>
      <vt:lpstr>新宋体</vt:lpstr>
      <vt:lpstr>Symbol</vt:lpstr>
      <vt:lpstr>Math B</vt:lpstr>
      <vt:lpstr>微软雅黑</vt:lpstr>
      <vt:lpstr>Arial Unicode MS</vt:lpstr>
      <vt:lpstr>Calibri</vt:lpstr>
      <vt:lpstr>Wingdings 3</vt:lpstr>
      <vt:lpstr>Blends</vt:lpstr>
      <vt:lpstr>1_Blends</vt:lpstr>
      <vt:lpstr>Excel.Sheet.8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Visio.Drawing.6</vt:lpstr>
      <vt:lpstr>Visio.Drawing.6</vt:lpstr>
      <vt:lpstr>Excel.Sheet.8</vt:lpstr>
      <vt:lpstr>Visio.Drawing.6</vt:lpstr>
      <vt:lpstr>Equation.3</vt:lpstr>
      <vt:lpstr>Excel.Chart.8</vt:lpstr>
      <vt:lpstr>Excel.Chart.8</vt:lpstr>
      <vt:lpstr>Equation.3</vt:lpstr>
      <vt:lpstr>PowerPoint 演示文稿</vt:lpstr>
      <vt:lpstr>PowerPoint 演示文稿</vt:lpstr>
      <vt:lpstr>第6章：挖掘频繁模式、关联和相关性： 基本概念和方法</vt:lpstr>
      <vt:lpstr>什么是频繁模式分析?</vt:lpstr>
      <vt:lpstr>什么是频繁模式分析?</vt:lpstr>
      <vt:lpstr>频繁模式挖掘为什么重要?</vt:lpstr>
      <vt:lpstr>关联规则基本模型</vt:lpstr>
      <vt:lpstr>关联规则基本模型</vt:lpstr>
      <vt:lpstr>频繁模式和关联规则</vt:lpstr>
      <vt:lpstr>挖掘关联规则—一个例子</vt:lpstr>
      <vt:lpstr>频繁模式和关联规则</vt:lpstr>
      <vt:lpstr>闭频繁项集和极大频繁项集</vt:lpstr>
      <vt:lpstr>闭频繁项集和极大频繁项集</vt:lpstr>
      <vt:lpstr>极大频繁项集</vt:lpstr>
      <vt:lpstr>闭频繁项集</vt:lpstr>
      <vt:lpstr>闭频繁项集和极大频繁项集</vt:lpstr>
      <vt:lpstr>闭频繁项集和极大频繁项集</vt:lpstr>
      <vt:lpstr>第6章：挖掘频繁模式、关联和相关性： 基本概念和方法</vt:lpstr>
      <vt:lpstr>频繁项集挖掘方法</vt:lpstr>
      <vt:lpstr>Apriori算法的步骤</vt:lpstr>
      <vt:lpstr>频繁项集</vt:lpstr>
      <vt:lpstr>关联规则的性质 </vt:lpstr>
      <vt:lpstr>Apriori: 一种候选产生-测试方法</vt:lpstr>
      <vt:lpstr>Apriori 算法 — 一个例子</vt:lpstr>
      <vt:lpstr>Apriori算法</vt:lpstr>
      <vt:lpstr>Apriori的重要细节</vt:lpstr>
      <vt:lpstr>如何产生候选?</vt:lpstr>
      <vt:lpstr>教材161页 例6.3（支持计数=2）</vt:lpstr>
      <vt:lpstr>例子</vt:lpstr>
      <vt:lpstr>由频繁项集产生关联规则</vt:lpstr>
      <vt:lpstr>频繁模式挖掘的挑战</vt:lpstr>
      <vt:lpstr>频繁项集挖掘方法</vt:lpstr>
      <vt:lpstr>提高Apriori算法的方法</vt:lpstr>
      <vt:lpstr>划分: 只扫描数据库两次</vt:lpstr>
      <vt:lpstr>抽样-频繁模式</vt:lpstr>
      <vt:lpstr>基于散列的技术</vt:lpstr>
      <vt:lpstr>动态集计数: 减少扫描次数</vt:lpstr>
      <vt:lpstr>频繁项集挖掘方法</vt:lpstr>
      <vt:lpstr>Apriori</vt:lpstr>
      <vt:lpstr>频繁模式挖掘的瓶颈</vt:lpstr>
      <vt:lpstr>挖掘频繁模式而不产生候选</vt:lpstr>
      <vt:lpstr>由事务数据库构造FP-树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频繁模式挖掘步骤</vt:lpstr>
      <vt:lpstr>构造条件模式基</vt:lpstr>
      <vt:lpstr>从条件模式基到条件FP-树 </vt:lpstr>
      <vt:lpstr>从条件模式基到条件FP-树 </vt:lpstr>
      <vt:lpstr>递归: 挖掘每个条件 FP-树</vt:lpstr>
      <vt:lpstr>特殊情况: FP-树中的单个前缀路径</vt:lpstr>
      <vt:lpstr>使用FP-树挖掘频繁模式</vt:lpstr>
      <vt:lpstr>FP-树结构的优点</vt:lpstr>
      <vt:lpstr>FP-增长 vs. Apriori: 随支持度增长的可伸缩性</vt:lpstr>
      <vt:lpstr>FP-增长 vs. 树-投影:随支持度增长的可伸缩性</vt:lpstr>
      <vt:lpstr>为什么FP-增长是赢家?</vt:lpstr>
      <vt:lpstr>有关的其他方法</vt:lpstr>
      <vt:lpstr>频繁项集挖掘方法</vt:lpstr>
      <vt:lpstr>使用垂直数据格式挖掘频繁项集</vt:lpstr>
      <vt:lpstr>频繁项集挖掘方法</vt:lpstr>
      <vt:lpstr>极大模式</vt:lpstr>
      <vt:lpstr>挖掘极大模式</vt:lpstr>
      <vt:lpstr>PowerPoint 演示文稿</vt:lpstr>
      <vt:lpstr>关联规则的可视化</vt:lpstr>
      <vt:lpstr>PowerPoint 演示文稿</vt:lpstr>
      <vt:lpstr>兴趣度度量</vt:lpstr>
      <vt:lpstr>频繁模式和关联规则</vt:lpstr>
      <vt:lpstr>提升度</vt:lpstr>
      <vt:lpstr>模式评估比较（几种度量）</vt:lpstr>
      <vt:lpstr>零不变度量</vt:lpstr>
      <vt:lpstr>各种度量的比较</vt:lpstr>
      <vt:lpstr>PowerPoint 演示文稿</vt:lpstr>
      <vt:lpstr>本章总结</vt:lpstr>
      <vt:lpstr>PowerPoint 演示文稿</vt:lpstr>
    </vt:vector>
  </TitlesOfParts>
  <Company>S.F.U.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燕子</cp:lastModifiedBy>
  <cp:revision>683</cp:revision>
  <cp:lastPrinted>2010-10-01T20:10:00Z</cp:lastPrinted>
  <dcterms:created xsi:type="dcterms:W3CDTF">1998-06-19T04:38:00Z</dcterms:created>
  <dcterms:modified xsi:type="dcterms:W3CDTF">2022-10-25T09:22:02Z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305A277E342B467DACF75840F9AD506F</vt:lpwstr>
  </property>
  <property fmtid="{D5CDD505-2E9C-101B-9397-08002B2CF9AE}" pid="3" name="KSOProductBuildVer">
    <vt:lpwstr>2052-11.1.0.12598</vt:lpwstr>
  </property>
</Properties>
</file>