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0"/>
  </p:notesMasterIdLst>
  <p:sldIdLst>
    <p:sldId id="258" r:id="rId4"/>
    <p:sldId id="259" r:id="rId5"/>
    <p:sldId id="268" r:id="rId6"/>
    <p:sldId id="260" r:id="rId7"/>
    <p:sldId id="261" r:id="rId8"/>
    <p:sldId id="269" r:id="rId9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31" y="1979720"/>
            <a:ext cx="3319826" cy="2898560"/>
          </a:xfrm>
          <a:prstGeom prst="rect">
            <a:avLst/>
          </a:prstGeom>
          <a:blipFill>
            <a:blip r:embed="rId1"/>
            <a:srcRect/>
            <a:stretch>
              <a:fillRect l="-11409" r="-1140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0741" y="1485900"/>
            <a:ext cx="4451005" cy="3886200"/>
          </a:xfrm>
          <a:prstGeom prst="rect">
            <a:avLst/>
          </a:prstGeom>
          <a:solidFill>
            <a:srgbClr val="4963A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7785" y="1967756"/>
            <a:ext cx="455177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第一次课程</a:t>
            </a: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汇报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5427785" y="3547055"/>
            <a:ext cx="4992576" cy="810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天气自动传感器大数据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的数据背景分析、数据预处理、数据预处理的可视化评估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2515" y="497150"/>
            <a:ext cx="627628" cy="585038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2920" y="0"/>
            <a:ext cx="2831650" cy="4701396"/>
          </a:xfrm>
          <a:prstGeom prst="rect">
            <a:avLst/>
          </a:prstGeom>
          <a:blipFill>
            <a:blip r:embed="rId1"/>
            <a:srcRect/>
            <a:stretch>
              <a:fillRect l="-6859" r="-68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920" y="3726610"/>
            <a:ext cx="2831650" cy="2226335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51538" y="4517296"/>
            <a:ext cx="29723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417929" y="1802921"/>
            <a:ext cx="70638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/>
          <p:nvPr/>
        </p:nvSpPr>
        <p:spPr>
          <a:xfrm>
            <a:off x="4417929" y="4282428"/>
            <a:ext cx="7063829" cy="10509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通过可视化评估数据预处理的效果，可以帮助我们更直观地理解数据清洗、转换和规约的合理性和效果，确保数据经过适当处理后，具备良好的质量与一致性，从而为后续的分析或建模提供高质量的数据基础。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7312097" y="3484694"/>
            <a:ext cx="94488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数据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预处理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 panose="02010601030101010101" pitchFamily="2" charset="-122"/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9739397" y="3484694"/>
            <a:ext cx="155448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预处理的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可视化评估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 panose="02010601030101010101" pitchFamily="2" charset="-122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4580090" y="3484694"/>
            <a:ext cx="109728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数据背景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anose="02010601030101010101" pitchFamily="2" charset="-122"/>
              </a:rPr>
              <a:t>分析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黑体简体" panose="02010601030101010101" pitchFamily="2" charset="-122"/>
            </a:endParaRPr>
          </a:p>
        </p:txBody>
      </p:sp>
      <p:sp>
        <p:nvSpPr>
          <p:cNvPr id="20" name="Shape 2525"/>
          <p:cNvSpPr/>
          <p:nvPr/>
        </p:nvSpPr>
        <p:spPr>
          <a:xfrm>
            <a:off x="4867707" y="2590396"/>
            <a:ext cx="547476" cy="54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4963A8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方正黑体简体" panose="02010601030101010101" pitchFamily="2" charset="-122"/>
              <a:ea typeface="方正黑体简体" panose="02010601030101010101" pitchFamily="2" charset="-122"/>
              <a:cs typeface="方正黑体简体" panose="02010601030101010101" pitchFamily="2" charset="-122"/>
            </a:endParaRPr>
          </a:p>
        </p:txBody>
      </p:sp>
      <p:sp>
        <p:nvSpPr>
          <p:cNvPr id="21" name="Shape 2547"/>
          <p:cNvSpPr/>
          <p:nvPr/>
        </p:nvSpPr>
        <p:spPr>
          <a:xfrm>
            <a:off x="7512479" y="2589916"/>
            <a:ext cx="547476" cy="54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4963A8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方正黑体简体" panose="02010601030101010101" pitchFamily="2" charset="-122"/>
              <a:ea typeface="方正黑体简体" panose="02010601030101010101" pitchFamily="2" charset="-122"/>
              <a:cs typeface="方正黑体简体" panose="02010601030101010101" pitchFamily="2" charset="-122"/>
            </a:endParaRPr>
          </a:p>
        </p:txBody>
      </p:sp>
      <p:sp>
        <p:nvSpPr>
          <p:cNvPr id="22" name="Shape 2554"/>
          <p:cNvSpPr/>
          <p:nvPr/>
        </p:nvSpPr>
        <p:spPr>
          <a:xfrm>
            <a:off x="10245538" y="2617146"/>
            <a:ext cx="547476" cy="49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4963A8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方正黑体简体" panose="02010601030101010101" pitchFamily="2" charset="-122"/>
              <a:ea typeface="方正黑体简体" panose="02010601030101010101" pitchFamily="2" charset="-122"/>
              <a:cs typeface="方正黑体简体" panose="02010601030101010101" pitchFamily="2" charset="-122"/>
            </a:endParaRPr>
          </a:p>
        </p:txBody>
      </p:sp>
      <p:sp>
        <p:nvSpPr>
          <p:cNvPr id="23" name="Right Arrow 2"/>
          <p:cNvSpPr/>
          <p:nvPr/>
        </p:nvSpPr>
        <p:spPr>
          <a:xfrm>
            <a:off x="8859815" y="2739139"/>
            <a:ext cx="585381" cy="289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方正黑体简体" panose="02010601030101010101" pitchFamily="2" charset="-122"/>
              <a:ea typeface="方正黑体简体" panose="02010601030101010101" pitchFamily="2" charset="-122"/>
              <a:cs typeface="方正黑体简体" panose="02010601030101010101" pitchFamily="2" charset="-122"/>
            </a:endParaRPr>
          </a:p>
        </p:txBody>
      </p:sp>
      <p:sp>
        <p:nvSpPr>
          <p:cNvPr id="24" name="Right Arrow 37"/>
          <p:cNvSpPr/>
          <p:nvPr/>
        </p:nvSpPr>
        <p:spPr>
          <a:xfrm>
            <a:off x="6070617" y="2739139"/>
            <a:ext cx="585381" cy="289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方正黑体简体" panose="02010601030101010101" pitchFamily="2" charset="-122"/>
              <a:ea typeface="方正黑体简体" panose="02010601030101010101" pitchFamily="2" charset="-122"/>
              <a:cs typeface="方正黑体简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31" y="1979720"/>
            <a:ext cx="3319826" cy="2898560"/>
          </a:xfrm>
          <a:prstGeom prst="rect">
            <a:avLst/>
          </a:prstGeom>
          <a:blipFill>
            <a:blip r:embed="rId1"/>
            <a:srcRect/>
            <a:stretch>
              <a:fillRect l="-11409" r="-1140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0741" y="1485900"/>
            <a:ext cx="4451005" cy="3886200"/>
          </a:xfrm>
          <a:prstGeom prst="rect">
            <a:avLst/>
          </a:prstGeom>
          <a:solidFill>
            <a:srgbClr val="4963A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53401" y="2378676"/>
            <a:ext cx="379763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谢谢观赏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3401" y="3209673"/>
            <a:ext cx="410034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4000" spc="6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000" spc="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3710" y="4878070"/>
            <a:ext cx="2539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梁陈俊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李浩铭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尹壹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郑嘉文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2515" y="497150"/>
            <a:ext cx="627628" cy="585038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409565" y="1149086"/>
            <a:ext cx="3270271" cy="3190104"/>
          </a:xfrm>
          <a:prstGeom prst="rect">
            <a:avLst/>
          </a:prstGeom>
          <a:noFill/>
          <a:ln w="101600">
            <a:solidFill>
              <a:srgbClr val="49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7205" y="398780"/>
            <a:ext cx="2998470" cy="1140460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9"/>
          <p:cNvSpPr txBox="1"/>
          <p:nvPr/>
        </p:nvSpPr>
        <p:spPr>
          <a:xfrm>
            <a:off x="497205" y="1800225"/>
            <a:ext cx="6339840" cy="444055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对于这个芝加哥海滩传感器数据集，数据分析的目标和任务可以围绕海滩环境、水质监测以及设备运行状态展开。具体目标和任务可以包括以下几个方面。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1. 水质分析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：评估和监控海滩水质，以确保水体的安全性和健康标准。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：分析水温和浑浊度的变化趋势，识别可能导致水质恶化的情况。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探索不同天气、季节对水质的影响。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评估是否有特定的时间或条件导致水质较差，以便及时预警和采取措施。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2. 波浪状况分析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：分析波浪高度、波浪周期对水域环境和潜在安全风险的影响。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：分析波浪高度和波浪周期的变化，评估潜在的安全风险。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预测波浪条件的波动情况，以便为海滩的管理和使用提供参考。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27522" y="1663360"/>
            <a:ext cx="5852952" cy="3531280"/>
            <a:chOff x="1044000" y="2268000"/>
            <a:chExt cx="6096000" cy="3680834"/>
          </a:xfrm>
          <a:effectLst/>
        </p:grpSpPr>
        <p:grpSp>
          <p:nvGrpSpPr>
            <p:cNvPr id="10" name="Group 22"/>
            <p:cNvGrpSpPr/>
            <p:nvPr/>
          </p:nvGrpSpPr>
          <p:grpSpPr>
            <a:xfrm>
              <a:off x="1044000" y="2268000"/>
              <a:ext cx="6096000" cy="3680834"/>
              <a:chOff x="2392014" y="1138727"/>
              <a:chExt cx="4388572" cy="2647847"/>
            </a:xfrm>
          </p:grpSpPr>
          <p:pic>
            <p:nvPicPr>
              <p:cNvPr id="12" name="Picture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2014" y="1138727"/>
                <a:ext cx="4388572" cy="2647847"/>
              </a:xfrm>
              <a:prstGeom prst="rect">
                <a:avLst/>
              </a:prstGeom>
            </p:spPr>
          </p:pic>
          <p:sp>
            <p:nvSpPr>
              <p:cNvPr id="13" name="Rectangle 32"/>
              <p:cNvSpPr/>
              <p:nvPr/>
            </p:nvSpPr>
            <p:spPr>
              <a:xfrm>
                <a:off x="2908092" y="1313332"/>
                <a:ext cx="3310128" cy="2049481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11" name="图片占位符 2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864" y="2410991"/>
              <a:ext cx="4683588" cy="2948764"/>
            </a:xfrm>
            <a:prstGeom prst="rect">
              <a:avLst/>
            </a:prstGeom>
            <a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pic>
      </p:grpSp>
      <p:sp>
        <p:nvSpPr>
          <p:cNvPr id="2" name="文本框 1"/>
          <p:cNvSpPr txBox="1"/>
          <p:nvPr/>
        </p:nvSpPr>
        <p:spPr>
          <a:xfrm>
            <a:off x="1029335" y="556260"/>
            <a:ext cx="2466340" cy="982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bg1"/>
                </a:solidFill>
                <a:uFillTx/>
              </a:rPr>
              <a:t>part   1</a:t>
            </a:r>
            <a:endParaRPr lang="en-US" altLang="zh-CN" sz="3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7205" y="398780"/>
            <a:ext cx="2998470" cy="1140460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9"/>
          <p:cNvSpPr txBox="1"/>
          <p:nvPr/>
        </p:nvSpPr>
        <p:spPr>
          <a:xfrm>
            <a:off x="497205" y="1596390"/>
            <a:ext cx="9998710" cy="444055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3. 传感器设备性能评估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：监控传感器设备的健康状态，确保数据采集的准确性和设备的有效运行。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：分析传感器电池的剩余情况，评估设备的使用寿命和运行状况。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监测换能器深度的变化，以判断传感器是否正常运行，是否需要维护或调整。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4. 环境变化模式的探索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：从历史数据中识别出环境变化的规律或异常情况，为未来的环境管理提供依据。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：分析不同时间段（如季节、月份）的水温、浑浊度和波浪状况，识别其中的规律。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检测是否存在极端事件（如异常高的波浪或突然的水温变化），并找出其可能的原因。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5. 预测与预警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：根据历史数据进行趋势分析，提供未来环境变化的预测，及早预警潜在风险。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：通过机器学习或时间序列分析，预测未来的水温、浑浊度和波浪状况构建预警系统，当传感器检测到异常数据时，及时发出警报。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335" y="556260"/>
            <a:ext cx="2466340" cy="982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bg1"/>
                </a:solidFill>
                <a:uFillTx/>
              </a:rPr>
              <a:t>part   1</a:t>
            </a:r>
            <a:endParaRPr lang="en-US" altLang="zh-CN" sz="3600">
              <a:solidFill>
                <a:schemeClr val="bg1"/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 rot="20340000">
            <a:off x="7863840" y="756285"/>
            <a:ext cx="3651885" cy="2393950"/>
            <a:chOff x="4702607" y="3063362"/>
            <a:chExt cx="2789961" cy="1800000"/>
          </a:xfrm>
        </p:grpSpPr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>
              <a:off x="4702607" y="3063362"/>
              <a:ext cx="2789961" cy="1800000"/>
              <a:chOff x="2078023" y="1773226"/>
              <a:chExt cx="1999686" cy="1290136"/>
            </a:xfrm>
          </p:grpSpPr>
          <p:sp>
            <p:nvSpPr>
              <p:cNvPr id="6" name="4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2498900" y="1880109"/>
                <a:ext cx="1094772" cy="1094772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rgbClr val="4963A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7" name="3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626639" y="2612292"/>
                <a:ext cx="451070" cy="45107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14" name="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078023" y="2135680"/>
                <a:ext cx="225535" cy="225535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15" name="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461295" y="1773226"/>
                <a:ext cx="327720" cy="32772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rgbClr val="4963A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</p:grpSp>
        <p:sp>
          <p:nvSpPr>
            <p:cNvPr id="16" name="5"/>
            <p:cNvSpPr/>
            <p:nvPr>
              <p:custDataLst>
                <p:tags r:id="rId5"/>
              </p:custDataLst>
            </p:nvPr>
          </p:nvSpPr>
          <p:spPr bwMode="auto">
            <a:xfrm>
              <a:off x="5823676" y="3746349"/>
              <a:ext cx="459700" cy="459700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rgbClr val="4963A8"/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+mn-ea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97205" y="5880100"/>
            <a:ext cx="8696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数据挖掘的最终目的是帮助管理者更好地了解海滩的环境状况，保障公众健康和安全，同时优化传感器设备的管理与维护。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38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7050" y="296545"/>
            <a:ext cx="10535920" cy="1123315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880110" y="429895"/>
            <a:ext cx="8766810" cy="989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 2 ——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27050" y="2520950"/>
            <a:ext cx="9584055" cy="4004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数据清洗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数据清洗的目的是去除或修正不完整、不一致或噪声数据，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确保数据的质量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缺失值处理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原因：传感器在工作过程中可能会由于故障、维护或环境原因出现数据缺失。缺失值会影响后续的分析和建模，因此必须处理。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方案：删除含缺失值的记录：如果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缺失值的比例较低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（如小于5%），可以删除这些记录，避免对结果产生过大影响。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填充缺失值：对于水温、浑浊度、波浪高度等连续变量，可以使用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插值法（如线性插值）或均值/中位数填充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，根据前后时间的值进行推测。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对于传感器电池剩余情况，可以根据历史值的变化趋势，使用时间序列预测或平滑插值进行填充。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异常值处理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原因：由于传感器故障或数据传输错误，可能会出现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不符合常理的极端数据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（如负数的水温、异常高的波浪高度）。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方案：使用箱型图法检测异常值，分析数据的分布情况，设置合理的上下限。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对于检测出的异常值，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采取删除或用邻近值进行替换的方式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：如果某些异常值确实有意义（如极端天气条件导致的异常波浪高度），则保留这些数据用于特殊情况分析。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375920" y="1608455"/>
            <a:ext cx="10838815" cy="810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457200" algn="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在对芝加哥海滩传感器数据进行预处理时，主要涉及数据清洗、数据规约和数据转换。这些步骤可以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提升数据的质量，确保后续分析的准确性和可靠性。根据数据实际情况，以下是详细的预处理方案和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10111105" y="2687955"/>
            <a:ext cx="1261745" cy="3671570"/>
          </a:xfrm>
          <a:prstGeom prst="rect">
            <a:avLst/>
          </a:prstGeom>
          <a:blipFill>
            <a:blip r:embed="rId2"/>
            <a:srcRect/>
            <a:stretch>
              <a:fillRect l="-6859" r="-68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461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115" y="147955"/>
            <a:ext cx="4928870" cy="1027430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421640" y="264160"/>
            <a:ext cx="4792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 2 ——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285115" y="1344930"/>
            <a:ext cx="4568190" cy="4843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b="1"/>
              <a:t>2. 数据规约</a:t>
            </a:r>
            <a:endParaRPr lang="zh-CN" altLang="en-US" sz="1400" b="1"/>
          </a:p>
          <a:p>
            <a:r>
              <a:rPr lang="zh-CN" altLang="en-US" sz="1400"/>
              <a:t>数据规约的目的是在保证数据完整性和信息丰富度的前提下，减少数据量，提升处理效率。</a:t>
            </a:r>
            <a:endParaRPr lang="zh-CN" altLang="en-US" sz="1400"/>
          </a:p>
          <a:p>
            <a:r>
              <a:rPr lang="zh-CN" altLang="en-US" sz="1400"/>
              <a:t>(1) </a:t>
            </a:r>
            <a:r>
              <a:rPr lang="zh-CN" altLang="en-US" sz="1400" b="1"/>
              <a:t>属性规约</a:t>
            </a:r>
            <a:endParaRPr lang="zh-CN" altLang="en-US" sz="1400"/>
          </a:p>
          <a:p>
            <a:r>
              <a:rPr lang="zh-CN" altLang="en-US" sz="1400"/>
              <a:t>原因：有些属性可能</a:t>
            </a:r>
            <a:r>
              <a:rPr lang="zh-CN" altLang="en-US" sz="1400" b="1"/>
              <a:t>与目标分析无关或冗余</a:t>
            </a:r>
            <a:r>
              <a:rPr lang="zh-CN" altLang="en-US" sz="1400"/>
              <a:t>，可能需要删除或简化。</a:t>
            </a:r>
            <a:endParaRPr lang="zh-CN" altLang="en-US" sz="1400"/>
          </a:p>
          <a:p>
            <a:r>
              <a:rPr lang="zh-CN" altLang="en-US" sz="1400"/>
              <a:t>方案：如果传感器电池剩余情况对水质或波浪状况的分析没有太大作用，可以选择忽略或删除该属性。</a:t>
            </a:r>
            <a:endParaRPr lang="zh-CN" altLang="en-US" sz="1400"/>
          </a:p>
          <a:p>
            <a:r>
              <a:rPr lang="zh-CN" altLang="en-US" sz="1400"/>
              <a:t>如果数据中包含一些冗余的日期格式或时间属性（如多种日期表示方式），</a:t>
            </a:r>
            <a:r>
              <a:rPr lang="zh-CN" altLang="en-US" sz="1400" b="1"/>
              <a:t>可以简化为统一格式。</a:t>
            </a:r>
            <a:endParaRPr lang="zh-CN" altLang="en-US" sz="1400"/>
          </a:p>
          <a:p>
            <a:r>
              <a:rPr lang="zh-CN" altLang="en-US" sz="1400"/>
              <a:t>(2) </a:t>
            </a:r>
            <a:r>
              <a:rPr lang="zh-CN" altLang="en-US" sz="1400" b="1"/>
              <a:t>记录规约</a:t>
            </a:r>
            <a:endParaRPr lang="zh-CN" altLang="en-US" sz="1400"/>
          </a:p>
          <a:p>
            <a:r>
              <a:rPr lang="zh-CN" altLang="en-US" sz="1400"/>
              <a:t>原因：如果数据集过大，可以对数据进行采样</a:t>
            </a:r>
            <a:r>
              <a:rPr lang="zh-CN" altLang="en-US" sz="1400" b="1"/>
              <a:t>以减少计算压力</a:t>
            </a:r>
            <a:r>
              <a:rPr lang="zh-CN" altLang="en-US" sz="1400"/>
              <a:t>，尤其是在初步探索性分析阶段。</a:t>
            </a:r>
            <a:endParaRPr lang="zh-CN" altLang="en-US" sz="1400"/>
          </a:p>
          <a:p>
            <a:r>
              <a:rPr lang="zh-CN" altLang="en-US" sz="1400"/>
              <a:t>方案：通过</a:t>
            </a:r>
            <a:r>
              <a:rPr lang="zh-CN" altLang="en-US" sz="1400" b="1"/>
              <a:t>随机采样或者分层采样</a:t>
            </a:r>
            <a:r>
              <a:rPr lang="zh-CN" altLang="en-US" sz="1400"/>
              <a:t>，在不影响数据分布的前提下，选取部分样本进行分析。</a:t>
            </a:r>
            <a:endParaRPr lang="zh-CN" altLang="en-US" sz="1400"/>
          </a:p>
          <a:p>
            <a:r>
              <a:rPr lang="zh-CN" altLang="en-US" sz="1400"/>
              <a:t>如果数据采集频率过高，可以进行时间窗口聚合（如按小时或每日计算平均值），以减少数据的冗余。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5537835" y="0"/>
            <a:ext cx="66541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5537835" y="63500"/>
            <a:ext cx="5565140" cy="62420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>
              <a:buClrTx/>
              <a:buSzTx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3. 数据转换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数据转换的目的是将原始数据进行变换，以便更好地进行后续的分析和建模。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归一化/标准化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原因：由于各属性的量纲不同（如水温、波浪高度、浑浊度数值范围不同），可能会导致某些特征在分析中占据主导地位，影响分析结果。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方案：对水温、波浪高度、浑浊度等连续变量进行归一化或标准化，将其转换为相同的尺度。常用的方法包括最小-最大归一化或Z-score标准化，以确保各属性之间的比较公平。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时间特征提取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原因：日期时间信息可能对分析有重要意义（如季节性变化、日周期），但原始的日期格式不能直接用于分析。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方案：从日期中提取年、月、日、季节、星期几等信息，生成新的特征用于后续分析。例如，夏季的水温可能较高，冬季的波浪高度可能变化更大。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如果需要进行时间序列分析，可以生成相应的时间滞后变量或滑动窗口特征。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离散化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原因：有些连续属性可能不便于直接分析或建模，可以将其离散化为不同的区间，便于分类和模式发现。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方案：对于水温和波浪高度，可以根据行业标准或自然分布，将其离散化为“低”、“中”、“高”三类，用于后续分析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91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7050" y="296545"/>
            <a:ext cx="10535920" cy="1123315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880110" y="429895"/>
            <a:ext cx="8766810" cy="989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 2 ——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9"/>
          <p:cNvSpPr txBox="1"/>
          <p:nvPr>
            <p:custDataLst>
              <p:tags r:id="rId1"/>
            </p:custDataLst>
          </p:nvPr>
        </p:nvSpPr>
        <p:spPr>
          <a:xfrm>
            <a:off x="527050" y="1792605"/>
            <a:ext cx="6047740" cy="430911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b="1"/>
              <a:t>(4) 数据编码</a:t>
            </a:r>
            <a:endParaRPr lang="zh-CN" altLang="en-US" sz="1400" b="1"/>
          </a:p>
          <a:p>
            <a:r>
              <a:rPr lang="zh-CN" altLang="en-US" sz="1600"/>
              <a:t>原因：如果数据中包含分类变量（如某些属性被编码为字符串形式），需要进行数值化处理</a:t>
            </a:r>
            <a:r>
              <a:rPr lang="zh-CN" altLang="en-US" sz="1600" b="1"/>
              <a:t>以便模型使用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方案：对于可能出现的分类数据（如不同传感器的位置或类型），可以使用</a:t>
            </a:r>
            <a:r>
              <a:rPr lang="zh-CN" altLang="en-US" sz="1600" b="1"/>
              <a:t>独热编码</a:t>
            </a:r>
            <a:r>
              <a:rPr lang="zh-CN" altLang="en-US" sz="1600"/>
              <a:t>（One-Hot Encoding）或者</a:t>
            </a:r>
            <a:r>
              <a:rPr lang="zh-CN" altLang="en-US" sz="1600" b="1"/>
              <a:t>标签编码</a:t>
            </a:r>
            <a:r>
              <a:rPr lang="zh-CN" altLang="en-US" sz="1600"/>
              <a:t>（Label Encoding）将其转化为数值形式。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总结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</a:t>
            </a:r>
            <a:r>
              <a:rPr lang="zh-CN" altLang="en-US" sz="1600"/>
              <a:t>预处理方案的设计是基于数据集的具体特点和分析目标。数据清洗可以去除噪声和异常数据，数据规约减少冗余并优化计算效率，数据转换使数据更具可操作性，为后续的分析和建模提供了高质量的基础。这些步骤将显著提升数据分析的准确性和有效性。</a:t>
            </a:r>
            <a:endParaRPr lang="zh-CN" altLang="en-US" sz="1600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734175" y="2051685"/>
            <a:ext cx="4787900" cy="3128010"/>
          </a:xfrm>
          <a:prstGeom prst="rect">
            <a:avLst/>
          </a:prstGeom>
          <a:blipFill>
            <a:blip r:embed="rId3"/>
            <a:srcRect/>
            <a:stretch>
              <a:fillRect l="-1080" r="-10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235450" cy="1209040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35450" y="0"/>
            <a:ext cx="7956550" cy="1209040"/>
          </a:xfrm>
          <a:prstGeom prst="rect">
            <a:avLst/>
          </a:prstGeom>
          <a:blipFill>
            <a:blip r:embed="rId1"/>
            <a:srcRect/>
            <a:stretch>
              <a:fillRect t="-759" b="-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9"/>
          <p:cNvSpPr txBox="1"/>
          <p:nvPr/>
        </p:nvSpPr>
        <p:spPr>
          <a:xfrm>
            <a:off x="0" y="1504315"/>
            <a:ext cx="5607685" cy="368490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b="1"/>
              <a:t>1. 缺失值处理可视化</a:t>
            </a:r>
            <a:endParaRPr lang="zh-CN" altLang="en-US" sz="1400" b="1"/>
          </a:p>
          <a:p>
            <a:r>
              <a:rPr lang="zh-CN" altLang="en-US" sz="1400"/>
              <a:t>目的：评估缺失值的分布情况和处理效果。</a:t>
            </a:r>
            <a:endParaRPr lang="zh-CN" altLang="en-US" sz="1400"/>
          </a:p>
          <a:p>
            <a:r>
              <a:rPr lang="zh-CN" altLang="en-US" sz="1400"/>
              <a:t>可视化方法：</a:t>
            </a:r>
            <a:endParaRPr lang="zh-CN" altLang="en-US" sz="1400"/>
          </a:p>
          <a:p>
            <a:r>
              <a:rPr lang="zh-CN" altLang="en-US" sz="1400"/>
              <a:t>缺失值矩阵图：通过矩阵图展示哪些数据点存在缺失。处理前后的图形可以对比缺失数据的情况，确保填补合理。使用 Python 中的 seaborn 或 missingno 库绘制。</a:t>
            </a:r>
            <a:endParaRPr lang="zh-CN" altLang="en-US" sz="1400"/>
          </a:p>
          <a:p>
            <a:r>
              <a:rPr lang="zh-CN" altLang="en-US" sz="1400"/>
              <a:t>条形图/热力图：按列展示每个特征的缺失情况，处理前后对比缺失率的降低。</a:t>
            </a:r>
            <a:endParaRPr lang="zh-CN" altLang="en-US" sz="1400"/>
          </a:p>
          <a:p>
            <a:r>
              <a:rPr lang="zh-CN" altLang="en-US" sz="1400"/>
              <a:t>示例图：</a:t>
            </a:r>
            <a:endParaRPr lang="zh-CN" altLang="en-US" sz="1400"/>
          </a:p>
          <a:p>
            <a:r>
              <a:rPr lang="zh-CN" altLang="en-US" sz="1400"/>
              <a:t>python</a:t>
            </a:r>
            <a:endParaRPr lang="zh-CN" altLang="en-US" sz="1400"/>
          </a:p>
          <a:p>
            <a:r>
              <a:rPr lang="zh-CN" altLang="en-US" sz="1400"/>
              <a:t>复制代码</a:t>
            </a:r>
            <a:endParaRPr lang="zh-CN" altLang="en-US" sz="1400"/>
          </a:p>
          <a:p>
            <a:r>
              <a:rPr lang="zh-CN" altLang="en-US" sz="1400"/>
              <a:t>import missingno as msno</a:t>
            </a:r>
            <a:endParaRPr lang="zh-CN" altLang="en-US" sz="1400"/>
          </a:p>
          <a:p>
            <a:r>
              <a:rPr lang="zh-CN" altLang="en-US" sz="1400"/>
              <a:t>msno.matrix(df_before_cleaning)  # 处理前的缺失值可视化</a:t>
            </a:r>
            <a:endParaRPr lang="zh-CN" altLang="en-US" sz="1400"/>
          </a:p>
          <a:p>
            <a:r>
              <a:rPr lang="zh-CN" altLang="en-US" sz="1400"/>
              <a:t>msno.matrix(df_after_cleaning)   # 处理后的缺失值可视化</a:t>
            </a:r>
            <a:endParaRPr lang="zh-CN" altLang="en-US" sz="1400"/>
          </a:p>
        </p:txBody>
      </p:sp>
      <p:sp>
        <p:nvSpPr>
          <p:cNvPr id="9" name="TextBox 9"/>
          <p:cNvSpPr txBox="1"/>
          <p:nvPr/>
        </p:nvSpPr>
        <p:spPr>
          <a:xfrm>
            <a:off x="6608445" y="1504315"/>
            <a:ext cx="4219575" cy="4843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b="1"/>
              <a:t>2. 异常值处理可视化</a:t>
            </a:r>
            <a:endParaRPr lang="zh-CN" altLang="en-US" sz="1400" b="1"/>
          </a:p>
          <a:p>
            <a:r>
              <a:rPr lang="zh-CN" altLang="en-US" sz="1400"/>
              <a:t>目的：检查处理前后异常值的变化，确保异常值的处理没有引入新的问题。</a:t>
            </a:r>
            <a:endParaRPr lang="zh-CN" altLang="en-US" sz="1400"/>
          </a:p>
          <a:p>
            <a:r>
              <a:rPr lang="zh-CN" altLang="en-US" sz="1400"/>
              <a:t>可视化方法：</a:t>
            </a:r>
            <a:endParaRPr lang="zh-CN" altLang="en-US" sz="1400"/>
          </a:p>
          <a:p>
            <a:r>
              <a:rPr lang="zh-CN" altLang="en-US" sz="1400"/>
              <a:t>箱型图（Box Plot）：通过箱型图展示每个变量的异常值分布。处理前后绘制箱型图，观察数据中的异常值是否被适当处理或去除。</a:t>
            </a:r>
            <a:endParaRPr lang="zh-CN" altLang="en-US" sz="1400"/>
          </a:p>
          <a:p>
            <a:r>
              <a:rPr lang="zh-CN" altLang="en-US" sz="1400"/>
              <a:t>散点图：用于观察变量之间的异常关系（如水温和浑浊度之间的异常点）。</a:t>
            </a:r>
            <a:endParaRPr lang="zh-CN" altLang="en-US" sz="1400"/>
          </a:p>
          <a:p>
            <a:r>
              <a:rPr lang="zh-CN" altLang="en-US" sz="1400"/>
              <a:t>示例图：</a:t>
            </a:r>
            <a:endParaRPr lang="zh-CN" altLang="en-US" sz="1400"/>
          </a:p>
          <a:p>
            <a:r>
              <a:rPr lang="zh-CN" altLang="en-US" sz="1400"/>
              <a:t>python</a:t>
            </a:r>
            <a:endParaRPr lang="zh-CN" altLang="en-US" sz="1400"/>
          </a:p>
          <a:p>
            <a:r>
              <a:rPr lang="zh-CN" altLang="en-US" sz="1400"/>
              <a:t>复制代码</a:t>
            </a:r>
            <a:endParaRPr lang="zh-CN" altLang="en-US" sz="1400"/>
          </a:p>
          <a:p>
            <a:r>
              <a:rPr lang="zh-CN" altLang="en-US" sz="1400"/>
              <a:t>import seaborn as sns</a:t>
            </a:r>
            <a:endParaRPr lang="zh-CN" altLang="en-US" sz="1400"/>
          </a:p>
          <a:p>
            <a:r>
              <a:rPr lang="zh-CN" altLang="en-US" sz="1400"/>
              <a:t>sns.boxplot(data=df_before_cleaning['Water_Temperature'])  # 处理前的水温异常值</a:t>
            </a:r>
            <a:endParaRPr lang="zh-CN" altLang="en-US" sz="1400"/>
          </a:p>
          <a:p>
            <a:r>
              <a:rPr lang="zh-CN" altLang="en-US" sz="1400"/>
              <a:t>sns.boxplot(data=df_after_cleaning['Water_Temperature'])   # 处理后的水温异常值</a:t>
            </a:r>
            <a:endParaRPr lang="zh-CN" altLang="en-US" sz="1400"/>
          </a:p>
        </p:txBody>
      </p:sp>
      <p:sp>
        <p:nvSpPr>
          <p:cNvPr id="10" name="TextBox 6"/>
          <p:cNvSpPr txBox="1"/>
          <p:nvPr/>
        </p:nvSpPr>
        <p:spPr>
          <a:xfrm>
            <a:off x="603250" y="213995"/>
            <a:ext cx="2904490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 3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12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34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53110"/>
            <a:ext cx="3133090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8325" y="904875"/>
            <a:ext cx="4003675" cy="1575435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715" y="0"/>
            <a:ext cx="2891155" cy="1614170"/>
          </a:xfrm>
          <a:prstGeom prst="rect">
            <a:avLst/>
          </a:prstGeom>
          <a:blipFill>
            <a:blip r:embed="rId1"/>
            <a:srcRect/>
            <a:stretch>
              <a:fillRect l="-1080" r="-10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91930" y="0"/>
            <a:ext cx="2930525" cy="1914525"/>
          </a:xfrm>
          <a:prstGeom prst="rect">
            <a:avLst/>
          </a:prstGeom>
          <a:blipFill>
            <a:blip r:embed="rId2"/>
            <a:srcRect/>
            <a:stretch>
              <a:fillRect t="-4305" b="-43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2"/>
          <p:cNvSpPr txBox="1"/>
          <p:nvPr/>
        </p:nvSpPr>
        <p:spPr>
          <a:xfrm>
            <a:off x="266065" y="2627630"/>
            <a:ext cx="4991735" cy="4004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归一化/标准化效果可视化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目的：展示数据归一化或标准化前后，数值分布的变化情况。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可视化方法：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直方图：对比归一化/标准化前后的连续变量（如水温、波浪高度）的分布是否更为集中且合理。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核密度图（KDE）：展示每个变量的概率分布曲线，标准化前后变量应更具可比性。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示例图：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sns.histplot(df_before_normalization['Wave_Height'], kde=True, color='red')  # 处理前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sns.histplot(df_after_normalization['Wave_Height'], kde=True, color='blue')  # 处理后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2"/>
          <p:cNvSpPr txBox="1"/>
          <p:nvPr/>
        </p:nvSpPr>
        <p:spPr>
          <a:xfrm>
            <a:off x="6764655" y="2627630"/>
            <a:ext cx="5001260" cy="42849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时间特征提取可视化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目的：分析基于时间提取的特征是否合理，观察特征的季节性、周期性或时间模式。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可视化方法：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时间序列图（Time Series Plot）：展示水温、浑浊度、波浪高度等变量随时间的变化。可按日、周、月或季节展示，检查特征提取后是否出现季节性或周期性变化。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箱型图或折线图按月、星期几分布：展示提取的时间特征（如月、季节）与其他变量之间的关系，分析其合理性。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示例图：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df['Month'] = df['Date'].dt.month  # 提取月份特征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sns.boxplot(x='Month', y='Water_Temperature', data=df)  # 按月的水温分布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73825" y="217805"/>
            <a:ext cx="4215130" cy="1470025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3825" y="629920"/>
            <a:ext cx="410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53" y="217854"/>
            <a:ext cx="4950358" cy="42849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5. 波浪状况和水质特征的联合分布可视化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目的：评估数据转换后的特征之间是否存在关联，分析转换效果是否合适。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可视化方法：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散点图矩阵（Pairplot）：展示不同变量之间的散点关系，观察水温、波浪高度、浑浊度等变量之间的相关性。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热力图（Heatmap）：展示特征之间的相关性矩阵，确保处理后的数据变量相关性合理，避免多重共线性问题。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示例图：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复制代码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sns.pairplot(df[['Water_Temperature', 'Wave_Height', 'Turbidity']])  # 散点图矩阵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sns.heatmap(df.corr(), annot=True, cmap='coolwarm')  # 相关性热力图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/>
          <p:nvPr>
            <p:custDataLst>
              <p:tags r:id="rId1"/>
            </p:custDataLst>
          </p:nvPr>
        </p:nvSpPr>
        <p:spPr>
          <a:xfrm>
            <a:off x="6602353" y="1780589"/>
            <a:ext cx="4950358" cy="4843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6. 数据规约后的维度可视化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目的：评估数据规约后，数据量是否得到了合理的减少，同时仍然保留关键信息。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可视化方法：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条形图/饼图：展示不同属性删除前后的数量变化，评估规约效果。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主成分分析（PCA）二维图：如果进行了特征规约（如主成分分析），可以使用散点图展示主成分的可视化结果，评估维度规约后的信息保留情况。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示例图：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复制代码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from sklearn.decomposition import PCA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pca = PCA(n_components=2)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pca_result = pca.fit_transform(df_scaled)  # 进行PCA降维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plt.scatter(pca_result[:, 0], pca_result[:, 1])  # 可视化降维后的结果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70" y="4324350"/>
            <a:ext cx="4289425" cy="242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46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jb3VudCI6MTIsImhkaWQiOiI0N2FlYWY3ZWY3YTMyY2YwZjBjZGI5OWJhMGVkYmU1NCIsInVzZXJDb3VudCI6M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4368</Words>
  <Application>WPS 演示</Application>
  <PresentationFormat>宽屏</PresentationFormat>
  <Paragraphs>177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Source Han Sans CN Normal</vt:lpstr>
      <vt:lpstr>Yu Gothic UI Semilight</vt:lpstr>
      <vt:lpstr>Noto Serif CJK SC</vt:lpstr>
      <vt:lpstr>FZHei-B01S</vt:lpstr>
      <vt:lpstr>方正黑体简体</vt:lpstr>
      <vt:lpstr>Gill Sans</vt:lpstr>
      <vt:lpstr>思源黑体 CN Heavy</vt:lpstr>
      <vt:lpstr>黑体</vt:lpstr>
      <vt:lpstr>等线</vt:lpstr>
      <vt:lpstr>Arial Unicode MS</vt:lpstr>
      <vt:lpstr>等线 Light</vt:lpstr>
      <vt:lpstr>Calibri</vt:lpstr>
      <vt:lpstr>Gill Sans MT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usdhvdjeduydghesshdhuaovxysvhl</cp:lastModifiedBy>
  <cp:revision>19</cp:revision>
  <dcterms:created xsi:type="dcterms:W3CDTF">2020-02-28T09:13:00Z</dcterms:created>
  <dcterms:modified xsi:type="dcterms:W3CDTF">2024-10-12T10:43:16Z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KSOTemplateUUID">
    <vt:lpwstr>v1.0_mb_pQzIEODkE5dyNjgFDpJPHw==</vt:lpwstr>
  </property>
  <property fmtid="{D5CDD505-2E9C-101B-9397-08002B2CF9AE}" pid="4" name="ICV">
    <vt:lpwstr>0A18AF966FA1415AAB1F237FFB58D4B1_12</vt:lpwstr>
  </property>
</Properties>
</file>