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22"/>
  </p:notesMasterIdLst>
  <p:sldIdLst>
    <p:sldId id="256" r:id="rId3"/>
    <p:sldId id="257" r:id="rId4"/>
    <p:sldId id="278" r:id="rId5"/>
    <p:sldId id="294" r:id="rId6"/>
    <p:sldId id="279" r:id="rId7"/>
    <p:sldId id="290" r:id="rId8"/>
    <p:sldId id="280" r:id="rId9"/>
    <p:sldId id="281" r:id="rId10"/>
    <p:sldId id="291" r:id="rId11"/>
    <p:sldId id="282" r:id="rId12"/>
    <p:sldId id="283" r:id="rId13"/>
    <p:sldId id="284" r:id="rId14"/>
    <p:sldId id="292" r:id="rId15"/>
    <p:sldId id="285" r:id="rId16"/>
    <p:sldId id="293" r:id="rId17"/>
    <p:sldId id="286" r:id="rId18"/>
    <p:sldId id="295" r:id="rId19"/>
    <p:sldId id="287" r:id="rId20"/>
    <p:sldId id="265" r:id="rId21"/>
  </p:sldIdLst>
  <p:sldSz cx="9144000" cy="5143500" type="screen16x9"/>
  <p:notesSz cx="7019925" cy="9305925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874">
          <p15:clr>
            <a:srgbClr val="A4A3A4"/>
          </p15:clr>
        </p15:guide>
        <p15:guide id="3" orient="horz" pos="1188">
          <p15:clr>
            <a:srgbClr val="A4A3A4"/>
          </p15:clr>
        </p15:guide>
        <p15:guide id="4" orient="horz" pos="2856">
          <p15:clr>
            <a:srgbClr val="A4A3A4"/>
          </p15:clr>
        </p15:guide>
        <p15:guide id="5" pos="2795">
          <p15:clr>
            <a:srgbClr val="A4A3A4"/>
          </p15:clr>
        </p15:guide>
        <p15:guide id="6" orient="horz" pos="658">
          <p15:clr>
            <a:srgbClr val="A4A3A4"/>
          </p15:clr>
        </p15:guide>
        <p15:guide id="7" orient="horz" pos="189">
          <p15:clr>
            <a:srgbClr val="A4A3A4"/>
          </p15:clr>
        </p15:guide>
        <p15:guide id="8" orient="horz" pos="561">
          <p15:clr>
            <a:srgbClr val="A4A3A4"/>
          </p15:clr>
        </p15:guide>
        <p15:guide id="9" orient="horz" pos="2299">
          <p15:clr>
            <a:srgbClr val="A4A3A4"/>
          </p15:clr>
        </p15:guide>
        <p15:guide id="10" pos="2013">
          <p15:clr>
            <a:srgbClr val="A4A3A4"/>
          </p15:clr>
        </p15:guide>
        <p15:guide id="11" pos="122">
          <p15:clr>
            <a:srgbClr val="A4A3A4"/>
          </p15:clr>
        </p15:guide>
        <p15:guide id="12" pos="5590">
          <p15:clr>
            <a:srgbClr val="A4A3A4"/>
          </p15:clr>
        </p15:guide>
        <p15:guide id="13" pos="1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20" autoAdjust="0"/>
  </p:normalViewPr>
  <p:slideViewPr>
    <p:cSldViewPr snapToGrid="0">
      <p:cViewPr varScale="1">
        <p:scale>
          <a:sx n="118" d="100"/>
          <a:sy n="118" d="100"/>
        </p:scale>
        <p:origin x="1308" y="102"/>
      </p:cViewPr>
      <p:guideLst>
        <p:guide orient="horz" pos="1311"/>
        <p:guide orient="horz" pos="874"/>
        <p:guide orient="horz" pos="1188"/>
        <p:guide orient="horz" pos="2856"/>
        <p:guide pos="2795"/>
        <p:guide orient="horz" pos="658"/>
        <p:guide orient="horz" pos="189"/>
        <p:guide orient="horz" pos="561"/>
        <p:guide orient="horz" pos="2299"/>
        <p:guide pos="2013"/>
        <p:guide pos="122"/>
        <p:guide pos="5590"/>
        <p:guide pos="18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6688" y="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20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69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0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47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53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0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fld>
            <a:endParaRPr lang="en-US" sz="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356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425450" y="4419600"/>
            <a:ext cx="6186488" cy="4187825"/>
          </a:xfrm>
          <a:prstGeom prst="rect">
            <a:avLst/>
          </a:prstGeom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06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68" y="0"/>
            <a:ext cx="917143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927" y="1963412"/>
            <a:ext cx="4576754" cy="8210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descr="brainstorning.jpg"/>
          <p:cNvPicPr preferRelativeResize="0"/>
          <p:nvPr/>
        </p:nvPicPr>
        <p:blipFill rotWithShape="1">
          <a:blip r:embed="rId2">
            <a:alphaModFix amt="26000"/>
          </a:blip>
          <a:srcRect/>
          <a:stretch/>
        </p:blipFill>
        <p:spPr>
          <a:xfrm>
            <a:off x="-27944" y="-1"/>
            <a:ext cx="9171433" cy="515892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676105" y="2195513"/>
            <a:ext cx="381922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7421355" y="-39802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descr="DSC_0314.jpg"/>
          <p:cNvPicPr preferRelativeResize="0"/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9171432" cy="51769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/>
          <p:nvPr/>
        </p:nvSpPr>
        <p:spPr>
          <a:xfrm>
            <a:off x="0" y="0"/>
            <a:ext cx="9171432" cy="5143500"/>
          </a:xfrm>
          <a:prstGeom prst="rect">
            <a:avLst/>
          </a:prstGeom>
          <a:solidFill>
            <a:srgbClr val="2A8280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230669" y="1629253"/>
            <a:ext cx="6094412" cy="102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12" y="149794"/>
            <a:ext cx="950975" cy="1705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None/>
            </a:pPr>
            <a:r>
              <a:rPr lang="en-US" sz="8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brainstorning.jpg"/>
          <p:cNvPicPr preferRelativeResize="0"/>
          <p:nvPr/>
        </p:nvPicPr>
        <p:blipFill rotWithShape="1">
          <a:blip r:embed="rId2">
            <a:alphaModFix amt="26000"/>
          </a:blip>
          <a:srcRect/>
          <a:stretch/>
        </p:blipFill>
        <p:spPr>
          <a:xfrm>
            <a:off x="-27944" y="-1"/>
            <a:ext cx="9171433" cy="5158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676105" y="2195513"/>
            <a:ext cx="381922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421355" y="-39802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slide 01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64" y="979632"/>
            <a:ext cx="3210558" cy="5759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069041" y="1626745"/>
            <a:ext cx="774065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19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19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19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»"/>
              <a:defRPr sz="3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1069041" y="2846503"/>
            <a:ext cx="7740650" cy="10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>
  <p:cSld name="Title Only 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316" y="168137"/>
            <a:ext cx="946842" cy="16981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654290" y="685068"/>
            <a:ext cx="6692355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 descr="06.jpg"/>
          <p:cNvPicPr preferRelativeResize="0"/>
          <p:nvPr/>
        </p:nvPicPr>
        <p:blipFill rotWithShape="1">
          <a:blip r:embed="rId2">
            <a:alphaModFix amt="27000"/>
          </a:blip>
          <a:srcRect/>
          <a:stretch/>
        </p:blipFill>
        <p:spPr>
          <a:xfrm>
            <a:off x="-20968" y="0"/>
            <a:ext cx="917143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927" y="1963412"/>
            <a:ext cx="4576754" cy="82102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None/>
            </a:pPr>
            <a:r>
              <a:rPr lang="en-US" sz="8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n Black">
  <p:cSld name="Logo on Black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 descr="meeting 1.jpg"/>
          <p:cNvPicPr preferRelativeResize="0"/>
          <p:nvPr/>
        </p:nvPicPr>
        <p:blipFill rotWithShape="1">
          <a:blip r:embed="rId2">
            <a:alphaModFix amt="36000"/>
          </a:blip>
          <a:srcRect/>
          <a:stretch/>
        </p:blipFill>
        <p:spPr>
          <a:xfrm>
            <a:off x="-27432" y="-1"/>
            <a:ext cx="9171432" cy="517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8927" y="1963412"/>
            <a:ext cx="4576754" cy="82102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None/>
            </a:pPr>
            <a:r>
              <a:rPr lang="en-US" sz="8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on White">
  <p:cSld name="Logo on Whi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89029" y="1963412"/>
            <a:ext cx="4579966" cy="8213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8786202" y="4791390"/>
            <a:ext cx="227474" cy="2462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786202" y="0"/>
            <a:ext cx="357798" cy="3137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ackground">
  <p:cSld name="White background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316" y="168137"/>
            <a:ext cx="946842" cy="16981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lang="en-US" sz="8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">
  <p:cSld name="Black background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8739914" y="62200"/>
            <a:ext cx="44519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3141" y="4838775"/>
            <a:ext cx="212861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None/>
            </a:pPr>
            <a:r>
              <a:rPr lang="en-US" sz="8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912" y="149794"/>
            <a:ext cx="950975" cy="17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739914" y="47259"/>
            <a:ext cx="44519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/>
        </p:nvSpPr>
        <p:spPr>
          <a:xfrm>
            <a:off x="8739914" y="47259"/>
            <a:ext cx="44519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nio.com/objects/computer/programming-code-programmer-coding-coffee-cup-computer-copy-hands-computer-keyboar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nio.com/objects/computer/programming-code-programmer-coding-coffee-cup-computer-copy-hands-computer-keyboar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nio.com/objects/computer/programming-code-programmer-coding-coffee-cup-computer-copy-hands-computer-keyboar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nio.com/objects/computer/programming-code-programmer-coding-coffee-cup-computer-copy-hands-computer-key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F30F6693-A976-4586-9EF8-FBDC649D56A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C</a:t>
            </a:r>
            <a:r>
              <a:rPr lang="en-US" sz="2400" dirty="0" err="1"/>
              <a:t>onverters</a:t>
            </a:r>
            <a:endParaRPr lang="en-US" sz="3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87EADEF-03A4-44EF-A072-B9932B1B438E}"/>
              </a:ext>
            </a:extLst>
          </p:cNvPr>
          <p:cNvSpPr txBox="1"/>
          <p:nvPr/>
        </p:nvSpPr>
        <p:spPr>
          <a:xfrm>
            <a:off x="317545" y="1761699"/>
            <a:ext cx="8826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Convert</a:t>
            </a:r>
            <a:r>
              <a:rPr lang="pl-PL" sz="2400" dirty="0"/>
              <a:t> </a:t>
            </a:r>
            <a:r>
              <a:rPr lang="pl-PL" sz="2400" dirty="0" err="1"/>
              <a:t>must</a:t>
            </a:r>
            <a:r>
              <a:rPr lang="pl-PL" sz="2400" dirty="0"/>
              <a:t> be </a:t>
            </a:r>
            <a:r>
              <a:rPr lang="pl-PL" sz="2400" dirty="0" err="1"/>
              <a:t>implementation</a:t>
            </a:r>
            <a:r>
              <a:rPr lang="pl-PL" sz="2400" dirty="0"/>
              <a:t> of </a:t>
            </a:r>
            <a:r>
              <a:rPr lang="pl-PL" sz="2400" dirty="0" err="1"/>
              <a:t>IValueConverter</a:t>
            </a:r>
            <a:r>
              <a:rPr lang="pl-PL" sz="2400" dirty="0"/>
              <a:t> </a:t>
            </a:r>
            <a:r>
              <a:rPr lang="pl-PL" sz="2400" dirty="0" err="1"/>
              <a:t>interface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Used</a:t>
            </a:r>
            <a:r>
              <a:rPr lang="pl-PL" sz="2400" dirty="0"/>
              <a:t> with </a:t>
            </a:r>
            <a:r>
              <a:rPr lang="pl-PL" sz="2400" dirty="0" err="1"/>
              <a:t>bindings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Helps</a:t>
            </a:r>
            <a:r>
              <a:rPr lang="pl-PL" sz="2400" dirty="0"/>
              <a:t> to </a:t>
            </a:r>
            <a:r>
              <a:rPr lang="pl-PL" sz="2400" dirty="0" err="1"/>
              <a:t>convert</a:t>
            </a:r>
            <a:r>
              <a:rPr lang="pl-PL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One </a:t>
            </a:r>
            <a:r>
              <a:rPr lang="pl-PL" sz="2400" dirty="0" err="1"/>
              <a:t>type</a:t>
            </a:r>
            <a:r>
              <a:rPr lang="pl-PL" sz="2400" dirty="0"/>
              <a:t> to </a:t>
            </a:r>
            <a:r>
              <a:rPr lang="pl-PL" sz="2400" dirty="0" err="1"/>
              <a:t>another</a:t>
            </a:r>
            <a:r>
              <a:rPr lang="pl-PL" sz="2400" dirty="0"/>
              <a:t> </a:t>
            </a:r>
            <a:r>
              <a:rPr lang="pl-PL" sz="2400" dirty="0" err="1"/>
              <a:t>e.g</a:t>
            </a:r>
            <a:r>
              <a:rPr lang="pl-PL" sz="2400" dirty="0"/>
              <a:t>. </a:t>
            </a:r>
            <a:r>
              <a:rPr lang="pl-PL" sz="2400" dirty="0" err="1"/>
              <a:t>boolean</a:t>
            </a:r>
            <a:r>
              <a:rPr lang="pl-PL" sz="2400" dirty="0"/>
              <a:t> to </a:t>
            </a:r>
            <a:r>
              <a:rPr lang="pl-PL" sz="2400" dirty="0" err="1"/>
              <a:t>Visibility</a:t>
            </a:r>
            <a:endParaRPr lang="pl-P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Format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7927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074359EC-E993-4298-9F8D-841975523F48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C</a:t>
            </a:r>
            <a:r>
              <a:rPr lang="en-US" sz="2400" dirty="0" err="1"/>
              <a:t>onverters</a:t>
            </a:r>
            <a:r>
              <a:rPr lang="pl-PL" sz="2400" dirty="0"/>
              <a:t> – </a:t>
            </a:r>
            <a:r>
              <a:rPr lang="pl-PL" sz="2400" dirty="0" err="1"/>
              <a:t>how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endParaRPr lang="en-US" sz="2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E1619A9-2140-4FC5-8960-F37AC3BB272A}"/>
              </a:ext>
            </a:extLst>
          </p:cNvPr>
          <p:cNvSpPr txBox="1"/>
          <p:nvPr/>
        </p:nvSpPr>
        <p:spPr>
          <a:xfrm>
            <a:off x="266700" y="1148470"/>
            <a:ext cx="8584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BooleanToVisibilityConverter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IValueConverter</a:t>
            </a:r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7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7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8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8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8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Visibility.Visible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Visibility.Collapsed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7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7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DependencyProperty.UnsetValue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7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value, Type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parameter,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culture)</a:t>
            </a:r>
          </a:p>
          <a:p>
            <a:pPr lvl="1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Enum.TryParse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Visibility visibility))</a:t>
            </a:r>
          </a:p>
          <a:p>
            <a:pPr lvl="2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visibility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Visibility.Visible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DependencyProperty.UnsetValue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l-PL" sz="1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99040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D9CAC7F2-A4E0-44C6-80DB-2EFEDB7CCB83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C</a:t>
            </a:r>
            <a:r>
              <a:rPr lang="en-US" sz="2400" dirty="0" err="1"/>
              <a:t>onverters</a:t>
            </a:r>
            <a:r>
              <a:rPr lang="pl-PL" sz="2400" dirty="0"/>
              <a:t> – </a:t>
            </a:r>
            <a:r>
              <a:rPr lang="pl-PL" sz="2400" dirty="0" err="1"/>
              <a:t>how</a:t>
            </a:r>
            <a:r>
              <a:rPr lang="pl-PL" sz="2400" dirty="0"/>
              <a:t> to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endParaRPr lang="en-US" sz="2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DFFA86D-EFD2-435C-82E0-8E7AE4E53F03}"/>
              </a:ext>
            </a:extLst>
          </p:cNvPr>
          <p:cNvSpPr txBox="1"/>
          <p:nvPr/>
        </p:nvSpPr>
        <p:spPr>
          <a:xfrm>
            <a:off x="394949" y="1323833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Add </a:t>
            </a:r>
            <a:r>
              <a:rPr lang="pl-PL" sz="2000" dirty="0" err="1"/>
              <a:t>namespace</a:t>
            </a:r>
            <a:r>
              <a:rPr lang="pl-PL" sz="2000" dirty="0"/>
              <a:t> </a:t>
            </a:r>
          </a:p>
          <a:p>
            <a:r>
              <a:rPr lang="pl-PL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pl-PL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conv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clr-namespace:SDP.Converters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pl-PL" sz="20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7E3AEFC-9F0B-4EE0-9208-36F50E98183B}"/>
              </a:ext>
            </a:extLst>
          </p:cNvPr>
          <p:cNvSpPr txBox="1"/>
          <p:nvPr/>
        </p:nvSpPr>
        <p:spPr>
          <a:xfrm>
            <a:off x="394949" y="2106092"/>
            <a:ext cx="87126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</a:t>
            </a:r>
            <a:r>
              <a:rPr lang="pl-PL" sz="2000" dirty="0" err="1"/>
              <a:t>resource</a:t>
            </a:r>
            <a:endParaRPr lang="pl-PL" sz="2000" dirty="0"/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Grid.Resources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conv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BooleanToVisibilityConverter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pl-PL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="BooleanToVisibilityConverter"/&gt;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Grid.Resources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l-PL" sz="2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6844D40-127D-475B-BB24-AEBAF2ADC576}"/>
              </a:ext>
            </a:extLst>
          </p:cNvPr>
          <p:cNvSpPr txBox="1"/>
          <p:nvPr/>
        </p:nvSpPr>
        <p:spPr>
          <a:xfrm>
            <a:off x="394949" y="3535368"/>
            <a:ext cx="832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Apply</a:t>
            </a:r>
            <a:r>
              <a:rPr lang="pl-PL" sz="2000" dirty="0"/>
              <a:t> to </a:t>
            </a:r>
            <a:r>
              <a:rPr lang="pl-PL" sz="2000" dirty="0" err="1"/>
              <a:t>Binding</a:t>
            </a:r>
            <a:endParaRPr lang="pl-PL" sz="2000" dirty="0"/>
          </a:p>
          <a:p>
            <a:r>
              <a:rPr lang="pl-PL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Visibility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pl-PL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pl-PL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NewBook.IsValid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pl-PL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pl-PL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TwoWay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pl-PL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pl-PL" sz="1800" dirty="0">
                <a:solidFill>
                  <a:srgbClr val="FF0000"/>
                </a:solidFill>
                <a:latin typeface="Consolas" panose="020B0609020204030204" pitchFamily="49" charset="0"/>
              </a:rPr>
              <a:t>Converter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pl-PL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pl-PL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BooleanToVisibilityConverter</a:t>
            </a:r>
            <a:r>
              <a:rPr lang="pl-PL" sz="1800" dirty="0">
                <a:solidFill>
                  <a:srgbClr val="0000FF"/>
                </a:solidFill>
                <a:latin typeface="Consolas" panose="020B0609020204030204" pitchFamily="49" charset="0"/>
              </a:rPr>
              <a:t>}}"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54290" y="685068"/>
            <a:ext cx="6692355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  <a:endParaRPr lang="pl-PL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az 5" descr="Obraz zawierający computer, wewnątrz, komputer, siedzi&#10;&#10;Opis wygenerowany automatycznie">
            <a:extLst>
              <a:ext uri="{FF2B5EF4-FFF2-40B4-BE49-F238E27FC236}">
                <a16:creationId xmlns:a16="http://schemas.microsoft.com/office/drawing/2014/main" id="{9DB0F3E2-A3F3-4310-9CE5-C79BC805B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654"/>
          <a:stretch/>
        </p:blipFill>
        <p:spPr>
          <a:xfrm>
            <a:off x="1927683" y="1234774"/>
            <a:ext cx="5288634" cy="3486680"/>
          </a:xfrm>
          <a:prstGeom prst="rect">
            <a:avLst/>
          </a:prstGeom>
          <a:noFill/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BD28F06D-A211-498D-996B-8314ED4F8F2C}"/>
              </a:ext>
            </a:extLst>
          </p:cNvPr>
          <p:cNvSpPr/>
          <p:nvPr/>
        </p:nvSpPr>
        <p:spPr>
          <a:xfrm>
            <a:off x="3610668" y="2296135"/>
            <a:ext cx="2217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STCaiyun" panose="020B0503020204020204" pitchFamily="2" charset="-122"/>
              </a:rPr>
              <a:t>Demo</a:t>
            </a:r>
            <a:endParaRPr lang="pl-PL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1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02034597-863F-4405-948B-632B52BD841A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800" dirty="0"/>
              <a:t>C</a:t>
            </a:r>
            <a:r>
              <a:rPr lang="en-US" sz="2400" dirty="0" err="1"/>
              <a:t>ommands</a:t>
            </a:r>
            <a:endParaRPr lang="en-US" sz="2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9CB206-8407-47C0-A38D-163B463C3ECC}"/>
              </a:ext>
            </a:extLst>
          </p:cNvPr>
          <p:cNvSpPr txBox="1"/>
          <p:nvPr/>
        </p:nvSpPr>
        <p:spPr>
          <a:xfrm>
            <a:off x="798513" y="1910030"/>
            <a:ext cx="6125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Used</a:t>
            </a:r>
            <a:r>
              <a:rPr lang="pl-PL" sz="2000" dirty="0"/>
              <a:t> </a:t>
            </a:r>
            <a:r>
              <a:rPr lang="pl-PL" sz="2000" dirty="0" err="1"/>
              <a:t>instead</a:t>
            </a:r>
            <a:r>
              <a:rPr lang="pl-PL" sz="2000" dirty="0"/>
              <a:t> of UI </a:t>
            </a:r>
            <a:r>
              <a:rPr lang="pl-PL" sz="2000" dirty="0" err="1"/>
              <a:t>events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Command</a:t>
            </a:r>
            <a:r>
              <a:rPr lang="pl-PL" sz="2000" dirty="0"/>
              <a:t> </a:t>
            </a:r>
            <a:r>
              <a:rPr lang="pl-PL" sz="2000" dirty="0" err="1"/>
              <a:t>must</a:t>
            </a:r>
            <a:r>
              <a:rPr lang="pl-PL" sz="2000" dirty="0"/>
              <a:t> </a:t>
            </a:r>
            <a:r>
              <a:rPr lang="pl-PL" sz="2000" dirty="0" err="1"/>
              <a:t>implement</a:t>
            </a:r>
            <a:r>
              <a:rPr lang="pl-PL" sz="2000" dirty="0"/>
              <a:t> </a:t>
            </a:r>
            <a:r>
              <a:rPr lang="pl-PL" sz="2000" dirty="0" err="1"/>
              <a:t>ICommand</a:t>
            </a:r>
            <a:r>
              <a:rPr lang="pl-PL" sz="2000" dirty="0"/>
              <a:t> </a:t>
            </a:r>
            <a:r>
              <a:rPr lang="pl-PL" sz="2000" dirty="0" err="1"/>
              <a:t>interface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Helps</a:t>
            </a:r>
            <a:r>
              <a:rPr lang="pl-PL" sz="2000" dirty="0"/>
              <a:t> to bind </a:t>
            </a:r>
            <a:r>
              <a:rPr lang="pl-PL" sz="2000" dirty="0" err="1"/>
              <a:t>action</a:t>
            </a:r>
            <a:r>
              <a:rPr lang="pl-PL" sz="2000" dirty="0"/>
              <a:t> from UI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6840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54290" y="685068"/>
            <a:ext cx="6692355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 err="1">
                <a:solidFill>
                  <a:srgbClr val="000000"/>
                </a:solidFill>
                <a:sym typeface="Arial"/>
              </a:rPr>
              <a:t>Commands</a:t>
            </a:r>
            <a:endParaRPr lang="pl-PL"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6" name="Obraz 5" descr="Obraz zawierający computer, wewnątrz, komputer, siedzi&#10;&#10;Opis wygenerowany automatycznie">
            <a:extLst>
              <a:ext uri="{FF2B5EF4-FFF2-40B4-BE49-F238E27FC236}">
                <a16:creationId xmlns:a16="http://schemas.microsoft.com/office/drawing/2014/main" id="{9DB0F3E2-A3F3-4310-9CE5-C79BC805B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654"/>
          <a:stretch/>
        </p:blipFill>
        <p:spPr>
          <a:xfrm>
            <a:off x="1927683" y="1234774"/>
            <a:ext cx="5288634" cy="3486680"/>
          </a:xfrm>
          <a:prstGeom prst="rect">
            <a:avLst/>
          </a:prstGeom>
          <a:noFill/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FEC4199F-EA2A-4EAB-8955-9D3DFCCB4FE2}"/>
              </a:ext>
            </a:extLst>
          </p:cNvPr>
          <p:cNvSpPr/>
          <p:nvPr/>
        </p:nvSpPr>
        <p:spPr>
          <a:xfrm>
            <a:off x="3610668" y="2296135"/>
            <a:ext cx="2217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STCaiyun" panose="020B0503020204020204" pitchFamily="2" charset="-122"/>
              </a:rPr>
              <a:t>Demo</a:t>
            </a:r>
            <a:endParaRPr lang="pl-PL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ytuł 1">
            <a:extLst>
              <a:ext uri="{FF2B5EF4-FFF2-40B4-BE49-F238E27FC236}">
                <a16:creationId xmlns:a16="http://schemas.microsoft.com/office/drawing/2014/main" id="{B558730D-483F-43F8-B639-BF742CEEF97D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3600" dirty="0"/>
              <a:t>MVVM – </a:t>
            </a:r>
            <a:r>
              <a:rPr lang="pl-PL" sz="2400" dirty="0"/>
              <a:t>model</a:t>
            </a:r>
            <a:r>
              <a:rPr lang="pl-PL" sz="3600" dirty="0"/>
              <a:t> – </a:t>
            </a:r>
            <a:r>
              <a:rPr lang="pl-PL" sz="3600" dirty="0" err="1"/>
              <a:t>view</a:t>
            </a:r>
            <a:r>
              <a:rPr lang="pl-PL" sz="3600" dirty="0"/>
              <a:t> - </a:t>
            </a:r>
            <a:r>
              <a:rPr lang="pl-PL" sz="3600" dirty="0" err="1"/>
              <a:t>viewmodel</a:t>
            </a:r>
            <a:endParaRPr lang="en-US" sz="3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8BFB220-110E-4CE7-8B66-012EF107968D}"/>
              </a:ext>
            </a:extLst>
          </p:cNvPr>
          <p:cNvSpPr txBox="1"/>
          <p:nvPr/>
        </p:nvSpPr>
        <p:spPr>
          <a:xfrm>
            <a:off x="414726" y="1351249"/>
            <a:ext cx="848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Architectural pattern for creating loosely coupled applications</a:t>
            </a:r>
            <a:endParaRPr lang="pl-PL" sz="2400" dirty="0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C59B7B5-C0DD-457B-8FB4-9D61823F8FFB}"/>
              </a:ext>
            </a:extLst>
          </p:cNvPr>
          <p:cNvSpPr/>
          <p:nvPr/>
        </p:nvSpPr>
        <p:spPr>
          <a:xfrm>
            <a:off x="1019440" y="2204429"/>
            <a:ext cx="914400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VIEW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5AF51048-F6D1-4633-A230-16A956B832F1}"/>
              </a:ext>
            </a:extLst>
          </p:cNvPr>
          <p:cNvSpPr/>
          <p:nvPr/>
        </p:nvSpPr>
        <p:spPr>
          <a:xfrm>
            <a:off x="3332002" y="2202048"/>
            <a:ext cx="1865085" cy="914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VIEWMODEL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742B2B86-9E03-4680-AB0A-BD83197AFBDE}"/>
              </a:ext>
            </a:extLst>
          </p:cNvPr>
          <p:cNvSpPr/>
          <p:nvPr/>
        </p:nvSpPr>
        <p:spPr>
          <a:xfrm>
            <a:off x="6809051" y="219966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MODEL</a:t>
            </a:r>
          </a:p>
        </p:txBody>
      </p:sp>
      <p:cxnSp>
        <p:nvCxnSpPr>
          <p:cNvPr id="21" name="Łącznik: łamany 20">
            <a:extLst>
              <a:ext uri="{FF2B5EF4-FFF2-40B4-BE49-F238E27FC236}">
                <a16:creationId xmlns:a16="http://schemas.microsoft.com/office/drawing/2014/main" id="{700D9D0F-7B9E-4836-A83E-0852FD251E1F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rot="10800000" flipV="1">
            <a:off x="1933840" y="2659247"/>
            <a:ext cx="1398162" cy="238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2004B914-53DD-4BAF-9D17-BB3C4B4D38A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5197087" y="2656867"/>
            <a:ext cx="1611964" cy="238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155DEAE7-5686-4F48-A919-112C60E46346}"/>
              </a:ext>
            </a:extLst>
          </p:cNvPr>
          <p:cNvSpPr txBox="1"/>
          <p:nvPr/>
        </p:nvSpPr>
        <p:spPr>
          <a:xfrm>
            <a:off x="1941593" y="2318547"/>
            <a:ext cx="128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DATA BINDING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C3CC688-0574-4B0E-9853-A208D63717C5}"/>
              </a:ext>
            </a:extLst>
          </p:cNvPr>
          <p:cNvSpPr txBox="1"/>
          <p:nvPr/>
        </p:nvSpPr>
        <p:spPr>
          <a:xfrm>
            <a:off x="6557193" y="3325036"/>
            <a:ext cx="2297161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Holds</a:t>
            </a:r>
            <a:r>
              <a:rPr lang="pl-PL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know</a:t>
            </a:r>
            <a:r>
              <a:rPr lang="pl-PL" dirty="0"/>
              <a:t> </a:t>
            </a:r>
            <a:r>
              <a:rPr lang="pl-PL" dirty="0" err="1"/>
              <a:t>anything</a:t>
            </a:r>
            <a:r>
              <a:rPr lang="pl-PL" dirty="0"/>
              <a:t> </a:t>
            </a:r>
          </a:p>
          <a:p>
            <a:r>
              <a:rPr lang="pl-PL" dirty="0"/>
              <a:t>     </a:t>
            </a:r>
            <a:r>
              <a:rPr lang="pl-PL" dirty="0" err="1"/>
              <a:t>about</a:t>
            </a:r>
            <a:r>
              <a:rPr lang="pl-PL" dirty="0"/>
              <a:t> business </a:t>
            </a:r>
            <a:r>
              <a:rPr lang="pl-PL" dirty="0" err="1"/>
              <a:t>logic</a:t>
            </a:r>
            <a:endParaRPr lang="pl-PL" dirty="0"/>
          </a:p>
          <a:p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38C7505-7AD0-4F38-B003-AC2B32B584F7}"/>
              </a:ext>
            </a:extLst>
          </p:cNvPr>
          <p:cNvSpPr txBox="1"/>
          <p:nvPr/>
        </p:nvSpPr>
        <p:spPr>
          <a:xfrm>
            <a:off x="3472758" y="3325036"/>
            <a:ext cx="2915341" cy="9541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Links </a:t>
            </a:r>
            <a:r>
              <a:rPr lang="pl-PL" dirty="0" err="1"/>
              <a:t>View</a:t>
            </a:r>
            <a:r>
              <a:rPr lang="pl-PL" dirty="0"/>
              <a:t> with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Executes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business </a:t>
            </a:r>
            <a:r>
              <a:rPr lang="pl-PL" dirty="0" err="1"/>
              <a:t>logic</a:t>
            </a:r>
            <a:endParaRPr lang="pl-PL" dirty="0"/>
          </a:p>
          <a:p>
            <a:r>
              <a:rPr lang="pl-PL" dirty="0"/>
              <a:t>    (</a:t>
            </a:r>
            <a:r>
              <a:rPr lang="pl-PL" dirty="0" err="1"/>
              <a:t>calls</a:t>
            </a:r>
            <a:r>
              <a:rPr lang="pl-PL" dirty="0"/>
              <a:t> services, update DB, </a:t>
            </a:r>
            <a:r>
              <a:rPr lang="pl-PL" dirty="0" err="1"/>
              <a:t>etc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23C3AC0-FC20-47AA-8301-F571DCA3C9EA}"/>
              </a:ext>
            </a:extLst>
          </p:cNvPr>
          <p:cNvSpPr txBox="1"/>
          <p:nvPr/>
        </p:nvSpPr>
        <p:spPr>
          <a:xfrm>
            <a:off x="74063" y="3292870"/>
            <a:ext cx="3194658" cy="138499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Presents</a:t>
            </a:r>
            <a:r>
              <a:rPr lang="pl-PL" dirty="0"/>
              <a:t> data </a:t>
            </a:r>
            <a:r>
              <a:rPr lang="pl-PL" dirty="0" err="1"/>
              <a:t>retrieved</a:t>
            </a:r>
            <a:r>
              <a:rPr lang="pl-PL" dirty="0"/>
              <a:t> from VM </a:t>
            </a:r>
          </a:p>
          <a:p>
            <a:r>
              <a:rPr lang="pl-PL" dirty="0"/>
              <a:t>     in </a:t>
            </a:r>
            <a:r>
              <a:rPr lang="pl-PL" dirty="0" err="1"/>
              <a:t>formatted</a:t>
            </a:r>
            <a:r>
              <a:rPr lang="pl-PL" dirty="0"/>
              <a:t> </a:t>
            </a:r>
            <a:r>
              <a:rPr lang="pl-PL" dirty="0" err="1"/>
              <a:t>manner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Interacts</a:t>
            </a:r>
            <a:r>
              <a:rPr lang="pl-PL" dirty="0"/>
              <a:t> with </a:t>
            </a:r>
            <a:r>
              <a:rPr lang="pl-PL" dirty="0" err="1"/>
              <a:t>user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Little to </a:t>
            </a:r>
            <a:r>
              <a:rPr lang="pl-PL" dirty="0" err="1"/>
              <a:t>none</a:t>
            </a:r>
            <a:r>
              <a:rPr lang="pl-PL" dirty="0"/>
              <a:t> code-</a:t>
            </a:r>
            <a:r>
              <a:rPr lang="pl-PL" dirty="0" err="1"/>
              <a:t>behind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designed</a:t>
            </a:r>
            <a:r>
              <a:rPr lang="pl-PL" dirty="0"/>
              <a:t> by UI designer in </a:t>
            </a:r>
          </a:p>
          <a:p>
            <a:r>
              <a:rPr lang="pl-PL" dirty="0"/>
              <a:t>    Blend</a:t>
            </a:r>
          </a:p>
        </p:txBody>
      </p:sp>
    </p:spTree>
    <p:extLst>
      <p:ext uri="{BB962C8B-B14F-4D97-AF65-F5344CB8AC3E}">
        <p14:creationId xmlns:p14="http://schemas.microsoft.com/office/powerpoint/2010/main" val="385052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54290" y="685068"/>
            <a:ext cx="6692355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>
                <a:solidFill>
                  <a:srgbClr val="000000"/>
                </a:solidFill>
                <a:sym typeface="Arial"/>
              </a:rPr>
              <a:t>MVVM</a:t>
            </a:r>
          </a:p>
        </p:txBody>
      </p:sp>
      <p:pic>
        <p:nvPicPr>
          <p:cNvPr id="6" name="Obraz 5" descr="Obraz zawierający computer, wewnątrz, komputer, siedzi&#10;&#10;Opis wygenerowany automatycznie">
            <a:extLst>
              <a:ext uri="{FF2B5EF4-FFF2-40B4-BE49-F238E27FC236}">
                <a16:creationId xmlns:a16="http://schemas.microsoft.com/office/drawing/2014/main" id="{9DB0F3E2-A3F3-4310-9CE5-C79BC805B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654"/>
          <a:stretch/>
        </p:blipFill>
        <p:spPr>
          <a:xfrm>
            <a:off x="1927683" y="1234774"/>
            <a:ext cx="5288634" cy="3486680"/>
          </a:xfrm>
          <a:prstGeom prst="rect">
            <a:avLst/>
          </a:prstGeom>
          <a:noFill/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FEC4199F-EA2A-4EAB-8955-9D3DFCCB4FE2}"/>
              </a:ext>
            </a:extLst>
          </p:cNvPr>
          <p:cNvSpPr/>
          <p:nvPr/>
        </p:nvSpPr>
        <p:spPr>
          <a:xfrm>
            <a:off x="3610668" y="2296135"/>
            <a:ext cx="2217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STCaiyun" panose="020B0503020204020204" pitchFamily="2" charset="-122"/>
              </a:rPr>
              <a:t>Demo</a:t>
            </a:r>
            <a:endParaRPr lang="pl-PL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8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46C23B2D-76F5-45CD-A422-CA9B65D354C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3600" dirty="0"/>
              <a:t>WPF</a:t>
            </a:r>
            <a:r>
              <a:rPr lang="en-US" sz="3600" dirty="0"/>
              <a:t> in 202</a:t>
            </a:r>
            <a:r>
              <a:rPr lang="pl-PL" sz="3600" dirty="0"/>
              <a:t>1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D9B7C5A-86D5-4F70-9F92-CBB4D555D63D}"/>
              </a:ext>
            </a:extLst>
          </p:cNvPr>
          <p:cNvSpPr txBox="1"/>
          <p:nvPr/>
        </p:nvSpPr>
        <p:spPr>
          <a:xfrm>
            <a:off x="975502" y="1602254"/>
            <a:ext cx="71929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Open </a:t>
            </a:r>
            <a:r>
              <a:rPr lang="pl-PL" sz="2000" dirty="0" err="1"/>
              <a:t>source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Lots</a:t>
            </a:r>
            <a:r>
              <a:rPr lang="pl-PL" sz="2000" dirty="0"/>
              <a:t> of </a:t>
            </a:r>
            <a:r>
              <a:rPr lang="pl-PL" sz="2000" dirty="0" err="1"/>
              <a:t>free</a:t>
            </a:r>
            <a:r>
              <a:rPr lang="pl-PL" sz="2000" dirty="0"/>
              <a:t> </a:t>
            </a:r>
            <a:r>
              <a:rPr lang="pl-PL" sz="2000" dirty="0" err="1"/>
              <a:t>libraries</a:t>
            </a:r>
            <a:r>
              <a:rPr lang="pl-PL" sz="2000" dirty="0"/>
              <a:t> </a:t>
            </a:r>
            <a:r>
              <a:rPr lang="pl-PL" sz="2000" dirty="0" err="1"/>
              <a:t>created</a:t>
            </a:r>
            <a:r>
              <a:rPr lang="pl-PL" sz="2000" dirty="0"/>
              <a:t> by </a:t>
            </a:r>
            <a:r>
              <a:rPr lang="pl-PL" sz="2000" dirty="0" err="1"/>
              <a:t>community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Many </a:t>
            </a:r>
            <a:r>
              <a:rPr lang="pl-PL" sz="2000" dirty="0" err="1"/>
              <a:t>companies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WPF </a:t>
            </a:r>
            <a:r>
              <a:rPr lang="pl-PL" sz="2000" dirty="0" err="1"/>
              <a:t>applications</a:t>
            </a:r>
            <a:r>
              <a:rPr lang="pl-PL" sz="2000" dirty="0"/>
              <a:t> </a:t>
            </a:r>
            <a:r>
              <a:rPr lang="pl-PL" sz="2000" dirty="0" err="1"/>
              <a:t>nowadays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Good start </a:t>
            </a:r>
            <a:r>
              <a:rPr lang="pl-PL" sz="2000" dirty="0" err="1"/>
              <a:t>if</a:t>
            </a:r>
            <a:r>
              <a:rPr lang="pl-PL" sz="2000" dirty="0"/>
              <a:t> you want to </a:t>
            </a:r>
            <a:r>
              <a:rPr lang="pl-PL" sz="2000" dirty="0" err="1"/>
              <a:t>learn</a:t>
            </a:r>
            <a:r>
              <a:rPr lang="pl-PL" sz="2000" dirty="0"/>
              <a:t> </a:t>
            </a:r>
            <a:r>
              <a:rPr lang="pl-PL" sz="2000" dirty="0" err="1"/>
              <a:t>how</a:t>
            </a:r>
            <a:r>
              <a:rPr lang="pl-PL" sz="2000" dirty="0"/>
              <a:t> to </a:t>
            </a:r>
            <a:r>
              <a:rPr lang="pl-PL" sz="2000" dirty="0" err="1"/>
              <a:t>create</a:t>
            </a:r>
            <a:r>
              <a:rPr lang="pl-PL" sz="2000" dirty="0"/>
              <a:t> </a:t>
            </a:r>
            <a:r>
              <a:rPr lang="pl-PL" sz="2000" dirty="0" err="1"/>
              <a:t>applications</a:t>
            </a:r>
            <a:r>
              <a:rPr lang="pl-PL" sz="2000" dirty="0"/>
              <a:t>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UWP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XAMARIN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/>
              <a:t>.NET MAUI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65727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 descr="brainstorning.jpg"/>
          <p:cNvPicPr preferRelativeResize="0"/>
          <p:nvPr/>
        </p:nvPicPr>
        <p:blipFill rotWithShape="1">
          <a:blip r:embed="rId3">
            <a:alphaModFix amt="26000"/>
          </a:blip>
          <a:srcRect/>
          <a:stretch/>
        </p:blipFill>
        <p:spPr>
          <a:xfrm>
            <a:off x="-27944" y="-1"/>
            <a:ext cx="9171433" cy="5158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2676105" y="2195513"/>
            <a:ext cx="381922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069041" y="1626745"/>
            <a:ext cx="774065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dirty="0"/>
              <a:t>SDP 2021</a:t>
            </a:r>
            <a:r>
              <a:rPr lang="pl-PL" dirty="0"/>
              <a:t> WPF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1069041" y="2846503"/>
            <a:ext cx="7740650" cy="10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pl-PL" dirty="0"/>
              <a:t>Paweł Trumiński</a:t>
            </a: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6B57D4B-8A82-41C8-9642-7E95BD1162E4}"/>
              </a:ext>
            </a:extLst>
          </p:cNvPr>
          <p:cNvSpPr txBox="1"/>
          <p:nvPr/>
        </p:nvSpPr>
        <p:spPr>
          <a:xfrm>
            <a:off x="827142" y="62040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AGENDA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09F1790-07F4-4A51-8A9C-798C7CA3E5D1}"/>
              </a:ext>
            </a:extLst>
          </p:cNvPr>
          <p:cNvSpPr txBox="1"/>
          <p:nvPr/>
        </p:nvSpPr>
        <p:spPr>
          <a:xfrm>
            <a:off x="977184" y="1082069"/>
            <a:ext cx="19559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WPF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XAML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B</a:t>
            </a:r>
            <a:r>
              <a:rPr lang="en-US" sz="2000" dirty="0" err="1"/>
              <a:t>inding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</a:t>
            </a:r>
            <a:r>
              <a:rPr lang="en-US" sz="2000" dirty="0" err="1"/>
              <a:t>onverters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C</a:t>
            </a:r>
            <a:r>
              <a:rPr lang="en-US" sz="2000" dirty="0" err="1"/>
              <a:t>ommands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MVVM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WPF</a:t>
            </a:r>
            <a:r>
              <a:rPr lang="en-US" sz="2000" dirty="0"/>
              <a:t> in 202</a:t>
            </a:r>
            <a:r>
              <a:rPr lang="pl-PL" sz="2000"/>
              <a:t>1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8547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4;p23">
            <a:extLst>
              <a:ext uri="{FF2B5EF4-FFF2-40B4-BE49-F238E27FC236}">
                <a16:creationId xmlns:a16="http://schemas.microsoft.com/office/drawing/2014/main" id="{30298E2F-CA85-439D-A5EE-4DB2E8E1F7FC}"/>
              </a:ext>
            </a:extLst>
          </p:cNvPr>
          <p:cNvSpPr txBox="1">
            <a:spLocks noGrp="1"/>
          </p:cNvSpPr>
          <p:nvPr/>
        </p:nvSpPr>
        <p:spPr>
          <a:xfrm>
            <a:off x="1216194" y="552753"/>
            <a:ext cx="6692355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Kryteria zaliczenia SDP</a:t>
            </a:r>
          </a:p>
        </p:txBody>
      </p:sp>
      <p:sp>
        <p:nvSpPr>
          <p:cNvPr id="6" name="Google Shape;108;p22">
            <a:extLst>
              <a:ext uri="{FF2B5EF4-FFF2-40B4-BE49-F238E27FC236}">
                <a16:creationId xmlns:a16="http://schemas.microsoft.com/office/drawing/2014/main" id="{5F76E6A4-9741-4021-BAD1-CE9C32502D6B}"/>
              </a:ext>
            </a:extLst>
          </p:cNvPr>
          <p:cNvSpPr txBox="1">
            <a:spLocks/>
          </p:cNvSpPr>
          <p:nvPr/>
        </p:nvSpPr>
        <p:spPr>
          <a:xfrm>
            <a:off x="1235451" y="1171273"/>
            <a:ext cx="6692355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accent2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000" dirty="0"/>
              <a:t>Zaliczone wszytkie prace domowe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000" dirty="0"/>
              <a:t>Obecność przynajmniej 80%</a:t>
            </a:r>
            <a:endParaRPr lang="en-US" sz="2000" dirty="0"/>
          </a:p>
          <a:p>
            <a:pPr marL="0" indent="0">
              <a:spcBef>
                <a:spcPts val="800"/>
              </a:spcBef>
              <a:buClr>
                <a:schemeClr val="accent2"/>
              </a:buClr>
              <a:buSzPts val="2000"/>
            </a:pP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8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A9F27468-37DE-4A30-B156-E2B4AF84360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5957887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WPF - Windows Presentation Foundation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59AB2B0-96AD-4F5C-80A8-F96E85BEB811}"/>
              </a:ext>
            </a:extLst>
          </p:cNvPr>
          <p:cNvSpPr txBox="1"/>
          <p:nvPr/>
        </p:nvSpPr>
        <p:spPr>
          <a:xfrm>
            <a:off x="392113" y="1323833"/>
            <a:ext cx="86148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UI </a:t>
            </a:r>
            <a:r>
              <a:rPr lang="pl-PL" sz="2000" dirty="0" err="1"/>
              <a:t>framework</a:t>
            </a:r>
            <a:r>
              <a:rPr lang="pl-PL" sz="2000" dirty="0"/>
              <a:t> for desktop </a:t>
            </a:r>
            <a:r>
              <a:rPr lang="pl-PL" sz="2000" dirty="0" err="1"/>
              <a:t>applications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hardware acceleration for drawing the GUI, for better performance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A</a:t>
            </a:r>
            <a:r>
              <a:rPr lang="en-US" sz="2000" dirty="0" err="1"/>
              <a:t>llows</a:t>
            </a:r>
            <a:r>
              <a:rPr lang="en-US" sz="2000" dirty="0"/>
              <a:t> the work to be split between a designer (XAML) </a:t>
            </a:r>
            <a:endParaRPr lang="pl-PL" sz="2000" dirty="0"/>
          </a:p>
          <a:p>
            <a:r>
              <a:rPr lang="pl-PL" sz="2000" dirty="0"/>
              <a:t>    </a:t>
            </a:r>
            <a:r>
              <a:rPr lang="en-US" sz="2000" dirty="0"/>
              <a:t>and a </a:t>
            </a:r>
            <a:r>
              <a:rPr lang="pl-PL" sz="2000"/>
              <a:t>developer</a:t>
            </a:r>
            <a:r>
              <a:rPr lang="en-US" sz="2000"/>
              <a:t> </a:t>
            </a:r>
            <a:r>
              <a:rPr lang="en-US" sz="2000" dirty="0"/>
              <a:t>(C#, VB.NET etc.)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Uses</a:t>
            </a:r>
            <a:r>
              <a:rPr lang="pl-PL" sz="2000" dirty="0"/>
              <a:t> XAML as a </a:t>
            </a:r>
            <a:r>
              <a:rPr lang="pl-PL" sz="2000" dirty="0" err="1"/>
              <a:t>declarative</a:t>
            </a:r>
            <a:r>
              <a:rPr lang="pl-PL" sz="2000" dirty="0"/>
              <a:t> model for </a:t>
            </a:r>
            <a:r>
              <a:rPr lang="pl-PL" sz="2000" dirty="0" err="1"/>
              <a:t>creating</a:t>
            </a:r>
            <a:r>
              <a:rPr lang="pl-PL" sz="2000" dirty="0"/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Data </a:t>
            </a:r>
            <a:r>
              <a:rPr lang="pl-PL" sz="2000" dirty="0" err="1"/>
              <a:t>binding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5484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3FCFEE0-E6CC-491E-A244-5027AFF28096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XAML - </a:t>
            </a:r>
            <a:r>
              <a:rPr lang="pl-PL" sz="2400" dirty="0" err="1"/>
              <a:t>Extensible</a:t>
            </a:r>
            <a:r>
              <a:rPr lang="pl-PL" sz="2400" dirty="0"/>
              <a:t> Application </a:t>
            </a:r>
            <a:r>
              <a:rPr lang="pl-PL" sz="2400" dirty="0" err="1"/>
              <a:t>Markup</a:t>
            </a:r>
            <a:r>
              <a:rPr lang="pl-PL" sz="2400" dirty="0"/>
              <a:t> Language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71FEF5-92E6-4509-8786-4D2DB36EB988}"/>
              </a:ext>
            </a:extLst>
          </p:cNvPr>
          <p:cNvSpPr txBox="1"/>
          <p:nvPr/>
        </p:nvSpPr>
        <p:spPr>
          <a:xfrm>
            <a:off x="1141413" y="1572899"/>
            <a:ext cx="52293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XML </a:t>
            </a:r>
            <a:r>
              <a:rPr lang="pl-PL" sz="2000" dirty="0" err="1"/>
              <a:t>based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Used</a:t>
            </a:r>
            <a:r>
              <a:rPr lang="pl-PL" sz="2000" dirty="0"/>
              <a:t> to design GUI part of the </a:t>
            </a:r>
            <a:r>
              <a:rPr lang="pl-PL" sz="2000" dirty="0" err="1"/>
              <a:t>application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Speeds</a:t>
            </a:r>
            <a:r>
              <a:rPr lang="pl-PL" sz="2000" dirty="0"/>
              <a:t> </a:t>
            </a:r>
            <a:r>
              <a:rPr lang="pl-PL" sz="2000" dirty="0" err="1"/>
              <a:t>up</a:t>
            </a:r>
            <a:r>
              <a:rPr lang="pl-PL" sz="2000" dirty="0"/>
              <a:t> design proces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6508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F4FBE5D1-A05F-4967-A598-5DF5F73B9005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400" dirty="0"/>
              <a:t>XAML vs. code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82C7C2D-6B02-4641-8CC7-D015E28D98AE}"/>
              </a:ext>
            </a:extLst>
          </p:cNvPr>
          <p:cNvSpPr txBox="1"/>
          <p:nvPr/>
        </p:nvSpPr>
        <p:spPr>
          <a:xfrm>
            <a:off x="150523" y="1744135"/>
            <a:ext cx="57615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&lt;Button 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SFMono-Regular"/>
              </a:rPr>
              <a:t>FontWeight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=</a:t>
            </a:r>
            <a:r>
              <a:rPr lang="pl-PL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pl-PL" b="0" i="0" dirty="0" err="1">
                <a:solidFill>
                  <a:srgbClr val="A31515"/>
                </a:solidFill>
                <a:effectLst/>
                <a:latin typeface="SFMono-Regular"/>
              </a:rPr>
              <a:t>Bold</a:t>
            </a:r>
            <a:r>
              <a:rPr lang="pl-PL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	&lt;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WrapPanel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TextBlock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 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SFMono-Regular"/>
              </a:rPr>
              <a:t>Foreground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=</a:t>
            </a:r>
            <a:r>
              <a:rPr lang="pl-PL" b="0" i="0" dirty="0">
                <a:solidFill>
                  <a:srgbClr val="A31515"/>
                </a:solidFill>
                <a:effectLst/>
                <a:latin typeface="SFMono-Regular"/>
              </a:rPr>
              <a:t>"Blue"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&lt;/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TextBlock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TextBlock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 </a:t>
            </a:r>
            <a:r>
              <a:rPr lang="pl-PL" b="0" i="0" dirty="0" err="1">
                <a:solidFill>
                  <a:srgbClr val="FF0000"/>
                </a:solidFill>
                <a:effectLst/>
                <a:latin typeface="SFMono-Regular"/>
              </a:rPr>
              <a:t>Foreground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=</a:t>
            </a:r>
            <a:r>
              <a:rPr lang="pl-PL" b="0" i="0" dirty="0">
                <a:solidFill>
                  <a:srgbClr val="A31515"/>
                </a:solidFill>
                <a:effectLst/>
                <a:latin typeface="SFMono-Regular"/>
              </a:rPr>
              <a:t>"Red"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 err="1"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&lt;/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TextBlock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SFMono-Regular"/>
              </a:rPr>
              <a:t>		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TextBlock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&lt;/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TextBlock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r>
              <a:rPr lang="pl-PL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&lt;/</a:t>
            </a:r>
            <a:r>
              <a:rPr lang="pl-PL" b="0" i="0" dirty="0" err="1">
                <a:solidFill>
                  <a:srgbClr val="0000FF"/>
                </a:solidFill>
                <a:effectLst/>
                <a:latin typeface="SFMono-Regular"/>
              </a:rPr>
              <a:t>WrapPanel</a:t>
            </a:r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&gt;</a:t>
            </a:r>
            <a:r>
              <a:rPr lang="pl-PL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r>
              <a:rPr lang="pl-PL" b="0" i="0" dirty="0">
                <a:solidFill>
                  <a:srgbClr val="0000FF"/>
                </a:solidFill>
                <a:effectLst/>
                <a:latin typeface="SFMono-Regular"/>
              </a:rPr>
              <a:t>&lt;/Button&gt;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876E799-878A-4EBC-91C2-BE2CA0E812DB}"/>
              </a:ext>
            </a:extLst>
          </p:cNvPr>
          <p:cNvSpPr txBox="1"/>
          <p:nvPr/>
        </p:nvSpPr>
        <p:spPr>
          <a:xfrm>
            <a:off x="6485900" y="482251"/>
            <a:ext cx="2658100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Button </a:t>
            </a:r>
            <a:r>
              <a:rPr lang="pl-PL" sz="1200" dirty="0" err="1"/>
              <a:t>btn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Button();</a:t>
            </a:r>
          </a:p>
          <a:p>
            <a:r>
              <a:rPr lang="pl-PL" sz="1200" dirty="0" err="1"/>
              <a:t>btn.FontWeight</a:t>
            </a:r>
            <a:r>
              <a:rPr lang="pl-PL" sz="1200" dirty="0"/>
              <a:t> = </a:t>
            </a:r>
            <a:r>
              <a:rPr lang="pl-PL" sz="1200" dirty="0" err="1"/>
              <a:t>FontWeights.Bold</a:t>
            </a:r>
            <a:r>
              <a:rPr lang="pl-PL" sz="1200" dirty="0"/>
              <a:t>;</a:t>
            </a:r>
          </a:p>
          <a:p>
            <a:endParaRPr lang="pl-PL" sz="1200" dirty="0"/>
          </a:p>
          <a:p>
            <a:r>
              <a:rPr lang="pl-PL" sz="1200" dirty="0" err="1"/>
              <a:t>WrapPanel</a:t>
            </a:r>
            <a:r>
              <a:rPr lang="pl-PL" sz="1200" dirty="0"/>
              <a:t> </a:t>
            </a:r>
            <a:r>
              <a:rPr lang="pl-PL" sz="1200" dirty="0" err="1"/>
              <a:t>pnl</a:t>
            </a:r>
            <a:r>
              <a:rPr lang="pl-PL" sz="1200" dirty="0"/>
              <a:t>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WrapPanel</a:t>
            </a:r>
            <a:r>
              <a:rPr lang="pl-PL" sz="1200" dirty="0"/>
              <a:t>();</a:t>
            </a:r>
          </a:p>
          <a:p>
            <a:endParaRPr lang="pl-PL" sz="1200" dirty="0"/>
          </a:p>
          <a:p>
            <a:r>
              <a:rPr lang="pl-PL" sz="1200" dirty="0" err="1"/>
              <a:t>TextBlock</a:t>
            </a:r>
            <a:r>
              <a:rPr lang="pl-PL" sz="1200" dirty="0"/>
              <a:t> txt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TextBlock</a:t>
            </a:r>
            <a:r>
              <a:rPr lang="pl-PL" sz="1200" dirty="0"/>
              <a:t>();</a:t>
            </a:r>
          </a:p>
          <a:p>
            <a:r>
              <a:rPr lang="pl-PL" sz="1200" dirty="0" err="1"/>
              <a:t>txt.Text</a:t>
            </a:r>
            <a:r>
              <a:rPr lang="pl-PL" sz="1200" dirty="0"/>
              <a:t> = "Multi";</a:t>
            </a:r>
          </a:p>
          <a:p>
            <a:r>
              <a:rPr lang="pl-PL" sz="1200" dirty="0" err="1"/>
              <a:t>txt.Foreground</a:t>
            </a:r>
            <a:r>
              <a:rPr lang="pl-PL" sz="1200" dirty="0"/>
              <a:t> = </a:t>
            </a:r>
            <a:r>
              <a:rPr lang="pl-PL" sz="1200" dirty="0" err="1"/>
              <a:t>Brushes.Blue</a:t>
            </a:r>
            <a:r>
              <a:rPr lang="pl-PL" sz="1200" dirty="0"/>
              <a:t>;</a:t>
            </a:r>
          </a:p>
          <a:p>
            <a:r>
              <a:rPr lang="pl-PL" sz="1200" dirty="0" err="1"/>
              <a:t>pnl.Children.Add</a:t>
            </a:r>
            <a:r>
              <a:rPr lang="pl-PL" sz="1200" dirty="0"/>
              <a:t>(txt);</a:t>
            </a:r>
          </a:p>
          <a:p>
            <a:endParaRPr lang="pl-PL" sz="1200" dirty="0"/>
          </a:p>
          <a:p>
            <a:r>
              <a:rPr lang="pl-PL" sz="1200" dirty="0"/>
              <a:t>txt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TextBlock</a:t>
            </a:r>
            <a:r>
              <a:rPr lang="pl-PL" sz="1200" dirty="0"/>
              <a:t>();</a:t>
            </a:r>
          </a:p>
          <a:p>
            <a:r>
              <a:rPr lang="pl-PL" sz="1200" dirty="0" err="1"/>
              <a:t>txt.Text</a:t>
            </a:r>
            <a:r>
              <a:rPr lang="pl-PL" sz="1200" dirty="0"/>
              <a:t> = "</a:t>
            </a:r>
            <a:r>
              <a:rPr lang="pl-PL" sz="1200" dirty="0" err="1"/>
              <a:t>Color</a:t>
            </a:r>
            <a:r>
              <a:rPr lang="pl-PL" sz="1200" dirty="0"/>
              <a:t>";</a:t>
            </a:r>
          </a:p>
          <a:p>
            <a:r>
              <a:rPr lang="pl-PL" sz="1200" dirty="0" err="1"/>
              <a:t>txt.Foreground</a:t>
            </a:r>
            <a:r>
              <a:rPr lang="pl-PL" sz="1200" dirty="0"/>
              <a:t> = </a:t>
            </a:r>
            <a:r>
              <a:rPr lang="pl-PL" sz="1200" dirty="0" err="1"/>
              <a:t>Brushes.Red</a:t>
            </a:r>
            <a:r>
              <a:rPr lang="pl-PL" sz="1200" dirty="0"/>
              <a:t>;</a:t>
            </a:r>
          </a:p>
          <a:p>
            <a:r>
              <a:rPr lang="pl-PL" sz="1200" dirty="0" err="1"/>
              <a:t>pnl.Children.Add</a:t>
            </a:r>
            <a:r>
              <a:rPr lang="pl-PL" sz="1200" dirty="0"/>
              <a:t>(txt);</a:t>
            </a:r>
          </a:p>
          <a:p>
            <a:endParaRPr lang="pl-PL" sz="1200" dirty="0"/>
          </a:p>
          <a:p>
            <a:r>
              <a:rPr lang="pl-PL" sz="1200" dirty="0"/>
              <a:t>txt = </a:t>
            </a:r>
            <a:r>
              <a:rPr lang="pl-PL" sz="1200" dirty="0" err="1"/>
              <a:t>new</a:t>
            </a:r>
            <a:r>
              <a:rPr lang="pl-PL" sz="1200" dirty="0"/>
              <a:t> </a:t>
            </a:r>
            <a:r>
              <a:rPr lang="pl-PL" sz="1200" dirty="0" err="1"/>
              <a:t>TextBlock</a:t>
            </a:r>
            <a:r>
              <a:rPr lang="pl-PL" sz="1200" dirty="0"/>
              <a:t>();</a:t>
            </a:r>
          </a:p>
          <a:p>
            <a:r>
              <a:rPr lang="pl-PL" sz="1200" dirty="0" err="1"/>
              <a:t>txt.Text</a:t>
            </a:r>
            <a:r>
              <a:rPr lang="pl-PL" sz="1200" dirty="0"/>
              <a:t> = "Button";</a:t>
            </a:r>
          </a:p>
          <a:p>
            <a:r>
              <a:rPr lang="pl-PL" sz="1200" dirty="0" err="1"/>
              <a:t>pnl.Children.Add</a:t>
            </a:r>
            <a:r>
              <a:rPr lang="pl-PL" sz="1200" dirty="0"/>
              <a:t>(txt);</a:t>
            </a:r>
          </a:p>
          <a:p>
            <a:endParaRPr lang="pl-PL" sz="1200" dirty="0"/>
          </a:p>
          <a:p>
            <a:r>
              <a:rPr lang="pl-PL" sz="1200" dirty="0" err="1"/>
              <a:t>btn.Content</a:t>
            </a:r>
            <a:r>
              <a:rPr lang="pl-PL" sz="1200" dirty="0"/>
              <a:t> = </a:t>
            </a:r>
            <a:r>
              <a:rPr lang="pl-PL" sz="1200" dirty="0" err="1"/>
              <a:t>pnl</a:t>
            </a:r>
            <a:r>
              <a:rPr lang="pl-PL" sz="1200" dirty="0"/>
              <a:t>;</a:t>
            </a:r>
          </a:p>
          <a:p>
            <a:r>
              <a:rPr lang="pl-PL" sz="1200" dirty="0" err="1"/>
              <a:t>pnlMain.Children.Add</a:t>
            </a:r>
            <a:r>
              <a:rPr lang="pl-PL" sz="1200" dirty="0"/>
              <a:t>(</a:t>
            </a:r>
            <a:r>
              <a:rPr lang="pl-PL" sz="1200" dirty="0" err="1"/>
              <a:t>btn</a:t>
            </a:r>
            <a:r>
              <a:rPr lang="pl-PL" sz="1200" dirty="0"/>
              <a:t>);</a:t>
            </a:r>
          </a:p>
        </p:txBody>
      </p:sp>
      <p:sp>
        <p:nvSpPr>
          <p:cNvPr id="12" name="Równa się 11">
            <a:extLst>
              <a:ext uri="{FF2B5EF4-FFF2-40B4-BE49-F238E27FC236}">
                <a16:creationId xmlns:a16="http://schemas.microsoft.com/office/drawing/2014/main" id="{EC044D4E-3450-4875-A57F-BC01D4406761}"/>
              </a:ext>
            </a:extLst>
          </p:cNvPr>
          <p:cNvSpPr/>
          <p:nvPr/>
        </p:nvSpPr>
        <p:spPr>
          <a:xfrm>
            <a:off x="5738188" y="2083721"/>
            <a:ext cx="747712" cy="70531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7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DA86CF0C-D57E-4AC6-B0D6-83E0B8F61A3B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7053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3600" dirty="0"/>
              <a:t>B</a:t>
            </a:r>
            <a:r>
              <a:rPr lang="en-US" sz="3600" dirty="0" err="1"/>
              <a:t>inding</a:t>
            </a:r>
            <a:endParaRPr lang="pl-PL" sz="36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413F5F7-BB41-4F72-B290-0ABAADD7AA9F}"/>
              </a:ext>
            </a:extLst>
          </p:cNvPr>
          <p:cNvSpPr txBox="1"/>
          <p:nvPr/>
        </p:nvSpPr>
        <p:spPr>
          <a:xfrm>
            <a:off x="298575" y="1303916"/>
            <a:ext cx="8297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Mechanism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provides</a:t>
            </a:r>
            <a:r>
              <a:rPr lang="pl-PL" sz="2000" dirty="0"/>
              <a:t> </a:t>
            </a:r>
            <a:r>
              <a:rPr lang="pl-PL" sz="2000" dirty="0" err="1"/>
              <a:t>easy</a:t>
            </a:r>
            <a:r>
              <a:rPr lang="pl-PL" sz="2000" dirty="0"/>
              <a:t> </a:t>
            </a:r>
            <a:r>
              <a:rPr lang="pl-PL" sz="2000" dirty="0" err="1"/>
              <a:t>way</a:t>
            </a:r>
            <a:r>
              <a:rPr lang="pl-PL" sz="2000" dirty="0"/>
              <a:t> for .Net </a:t>
            </a:r>
            <a:r>
              <a:rPr lang="pl-PL" sz="2000" dirty="0" err="1"/>
              <a:t>runtime</a:t>
            </a:r>
            <a:r>
              <a:rPr lang="pl-PL" sz="2000" dirty="0"/>
              <a:t> to </a:t>
            </a:r>
            <a:r>
              <a:rPr lang="pl-PL" sz="2000" dirty="0" err="1"/>
              <a:t>interact</a:t>
            </a:r>
            <a:r>
              <a:rPr lang="pl-PL" sz="2000" dirty="0"/>
              <a:t> with data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D941B2D-4799-44B0-81AC-134D2DFCFC98}"/>
              </a:ext>
            </a:extLst>
          </p:cNvPr>
          <p:cNvSpPr/>
          <p:nvPr/>
        </p:nvSpPr>
        <p:spPr>
          <a:xfrm>
            <a:off x="311690" y="2152800"/>
            <a:ext cx="2161345" cy="106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/>
              <a:t>Model Object</a:t>
            </a:r>
          </a:p>
          <a:p>
            <a:pPr algn="ctr"/>
            <a:r>
              <a:rPr lang="pl-PL" sz="2000" b="1" dirty="0"/>
              <a:t>(Source)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4BD7E52-278B-4C49-A7C8-17B7C0ABE149}"/>
              </a:ext>
            </a:extLst>
          </p:cNvPr>
          <p:cNvSpPr/>
          <p:nvPr/>
        </p:nvSpPr>
        <p:spPr>
          <a:xfrm>
            <a:off x="6868117" y="2152647"/>
            <a:ext cx="2161345" cy="10645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/>
              <a:t>UI Control</a:t>
            </a:r>
          </a:p>
          <a:p>
            <a:pPr algn="ctr"/>
            <a:r>
              <a:rPr lang="pl-PL" sz="2000" b="1" dirty="0"/>
              <a:t>(Target)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443FBEE1-875F-4C6E-83C9-90F03A1DDDB9}"/>
              </a:ext>
            </a:extLst>
          </p:cNvPr>
          <p:cNvSpPr/>
          <p:nvPr/>
        </p:nvSpPr>
        <p:spPr>
          <a:xfrm>
            <a:off x="4132802" y="2152800"/>
            <a:ext cx="1236259" cy="1064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 err="1"/>
              <a:t>Binding</a:t>
            </a:r>
            <a:endParaRPr lang="pl-PL" sz="2000" b="1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16AFDD57-6E19-401F-88B8-6E2CD0D5F511}"/>
              </a:ext>
            </a:extLst>
          </p:cNvPr>
          <p:cNvSpPr/>
          <p:nvPr/>
        </p:nvSpPr>
        <p:spPr>
          <a:xfrm>
            <a:off x="2275883" y="2418779"/>
            <a:ext cx="1313703" cy="5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Property</a:t>
            </a:r>
            <a:endParaRPr lang="pl-PL" b="1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FE1FC12E-358B-4EEA-876A-4D6B680B186D}"/>
              </a:ext>
            </a:extLst>
          </p:cNvPr>
          <p:cNvSpPr/>
          <p:nvPr/>
        </p:nvSpPr>
        <p:spPr>
          <a:xfrm>
            <a:off x="5912277" y="2418930"/>
            <a:ext cx="1313703" cy="5322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Property</a:t>
            </a:r>
            <a:endParaRPr lang="pl-PL" b="1" dirty="0"/>
          </a:p>
        </p:txBody>
      </p:sp>
      <p:cxnSp>
        <p:nvCxnSpPr>
          <p:cNvPr id="12" name="Łącznik: łamany 11">
            <a:extLst>
              <a:ext uri="{FF2B5EF4-FFF2-40B4-BE49-F238E27FC236}">
                <a16:creationId xmlns:a16="http://schemas.microsoft.com/office/drawing/2014/main" id="{F48D99B7-B226-4B00-9E85-EBC364B55D6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589586" y="2684911"/>
            <a:ext cx="543216" cy="1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: łamany 12">
            <a:extLst>
              <a:ext uri="{FF2B5EF4-FFF2-40B4-BE49-F238E27FC236}">
                <a16:creationId xmlns:a16="http://schemas.microsoft.com/office/drawing/2014/main" id="{FDB9048E-152E-45FD-8D30-1A8E2705E8E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369061" y="2685062"/>
            <a:ext cx="543216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571DDD0-165D-472A-8CC4-C6CB5ABD7276}"/>
              </a:ext>
            </a:extLst>
          </p:cNvPr>
          <p:cNvSpPr txBox="1"/>
          <p:nvPr/>
        </p:nvSpPr>
        <p:spPr>
          <a:xfrm>
            <a:off x="1320184" y="3401597"/>
            <a:ext cx="25827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err="1"/>
              <a:t>Binding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r>
              <a:rPr lang="pl-PL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OneWay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TwoWay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OneWayToSource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 err="1"/>
              <a:t>OneTime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3691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54290" y="685068"/>
            <a:ext cx="6692355" cy="38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l-PL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endParaRPr lang="pl-PL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az 5" descr="Obraz zawierający computer, wewnątrz, komputer, siedzi&#10;&#10;Opis wygenerowany automatycznie">
            <a:extLst>
              <a:ext uri="{FF2B5EF4-FFF2-40B4-BE49-F238E27FC236}">
                <a16:creationId xmlns:a16="http://schemas.microsoft.com/office/drawing/2014/main" id="{9DB0F3E2-A3F3-4310-9CE5-C79BC805B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654"/>
          <a:stretch/>
        </p:blipFill>
        <p:spPr>
          <a:xfrm>
            <a:off x="1927683" y="1234774"/>
            <a:ext cx="5288634" cy="3486680"/>
          </a:xfrm>
          <a:prstGeom prst="rect">
            <a:avLst/>
          </a:prstGeom>
          <a:noFill/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C4262782-37B0-4264-BD55-321C71FF248E}"/>
              </a:ext>
            </a:extLst>
          </p:cNvPr>
          <p:cNvSpPr/>
          <p:nvPr/>
        </p:nvSpPr>
        <p:spPr>
          <a:xfrm>
            <a:off x="3610668" y="2296135"/>
            <a:ext cx="2217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STCaiyun" panose="020B0503020204020204" pitchFamily="2" charset="-122"/>
              </a:rPr>
              <a:t>Demo</a:t>
            </a:r>
            <a:endParaRPr lang="pl-PL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STCaiyun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39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Corporate Master Slides 2014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porate Master Slides 2014">
  <a:themeElements>
    <a:clrScheme name="GlobalLogic Palette 2014">
      <a:dk1>
        <a:srgbClr val="000000"/>
      </a:dk1>
      <a:lt1>
        <a:srgbClr val="FFFFFF"/>
      </a:lt1>
      <a:dk2>
        <a:srgbClr val="E95836"/>
      </a:dk2>
      <a:lt2>
        <a:srgbClr val="E6E7E8"/>
      </a:lt2>
      <a:accent1>
        <a:srgbClr val="BCBEC0"/>
      </a:accent1>
      <a:accent2>
        <a:srgbClr val="6D6E71"/>
      </a:accent2>
      <a:accent3>
        <a:srgbClr val="389394"/>
      </a:accent3>
      <a:accent4>
        <a:srgbClr val="F69264"/>
      </a:accent4>
      <a:accent5>
        <a:srgbClr val="8EC549"/>
      </a:accent5>
      <a:accent6>
        <a:srgbClr val="F4D034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669</Words>
  <Application>Microsoft Office PowerPoint</Application>
  <PresentationFormat>Pokaz na ekranie (16:9)</PresentationFormat>
  <Paragraphs>147</Paragraphs>
  <Slides>19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SFMono-Regular</vt:lpstr>
      <vt:lpstr>Consolas</vt:lpstr>
      <vt:lpstr>Helvetica Neue Light</vt:lpstr>
      <vt:lpstr>Helvetica Neue</vt:lpstr>
      <vt:lpstr>1_Corporate Master Slides 2014</vt:lpstr>
      <vt:lpstr>1_Corporate Master Slides 2014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Trumiński</dc:creator>
  <cp:lastModifiedBy>Paweł Trumiński</cp:lastModifiedBy>
  <cp:revision>44</cp:revision>
  <dcterms:modified xsi:type="dcterms:W3CDTF">2021-11-09T10:31:20Z</dcterms:modified>
</cp:coreProperties>
</file>