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954" r:id="rId4"/>
  </p:sldMasterIdLst>
  <p:notesMasterIdLst>
    <p:notesMasterId r:id="rId17"/>
  </p:notesMasterIdLst>
  <p:handoutMasterIdLst>
    <p:handoutMasterId r:id="rId18"/>
  </p:handoutMasterIdLst>
  <p:sldIdLst>
    <p:sldId id="261" r:id="rId5"/>
    <p:sldId id="286" r:id="rId6"/>
    <p:sldId id="280" r:id="rId7"/>
    <p:sldId id="306" r:id="rId8"/>
    <p:sldId id="302" r:id="rId9"/>
    <p:sldId id="300" r:id="rId10"/>
    <p:sldId id="313" r:id="rId11"/>
    <p:sldId id="314" r:id="rId12"/>
    <p:sldId id="315" r:id="rId13"/>
    <p:sldId id="316" r:id="rId14"/>
    <p:sldId id="273" r:id="rId15"/>
    <p:sldId id="31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8C09"/>
    <a:srgbClr val="F69E1D"/>
    <a:srgbClr val="43467B"/>
    <a:srgbClr val="EEEEEE"/>
    <a:srgbClr val="87175F"/>
    <a:srgbClr val="EEC621"/>
    <a:srgbClr val="AEA422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034" autoAdjust="0"/>
  </p:normalViewPr>
  <p:slideViewPr>
    <p:cSldViewPr>
      <p:cViewPr varScale="1">
        <p:scale>
          <a:sx n="89" d="100"/>
          <a:sy n="89" d="100"/>
        </p:scale>
        <p:origin x="618" y="90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B183C0-65CE-4C5F-9094-BEE7C3B6A27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76D21F-43AD-46E6-8BAF-59A016070ED7}">
      <dgm:prSet/>
      <dgm:spPr/>
      <dgm:t>
        <a:bodyPr/>
        <a:lstStyle/>
        <a:p>
          <a:r>
            <a:rPr lang="en-GB" dirty="0"/>
            <a:t>1. The project focused on analyzing hotel booking cancellations.</a:t>
          </a:r>
          <a:endParaRPr lang="en-IN" dirty="0"/>
        </a:p>
      </dgm:t>
    </dgm:pt>
    <dgm:pt modelId="{EC7798B4-1CD4-4B93-B502-741D93D3FD13}" type="parTrans" cxnId="{F86DCC2A-67E0-424A-B163-9FD5EF432DCC}">
      <dgm:prSet/>
      <dgm:spPr/>
      <dgm:t>
        <a:bodyPr/>
        <a:lstStyle/>
        <a:p>
          <a:endParaRPr lang="en-IN"/>
        </a:p>
      </dgm:t>
    </dgm:pt>
    <dgm:pt modelId="{533F20F0-463C-41A7-B5A8-7B9B6B565616}" type="sibTrans" cxnId="{F86DCC2A-67E0-424A-B163-9FD5EF432DCC}">
      <dgm:prSet/>
      <dgm:spPr/>
      <dgm:t>
        <a:bodyPr/>
        <a:lstStyle/>
        <a:p>
          <a:endParaRPr lang="en-IN"/>
        </a:p>
      </dgm:t>
    </dgm:pt>
    <dgm:pt modelId="{E99F72A6-361E-4A62-B62D-B11F38DA4E52}">
      <dgm:prSet/>
      <dgm:spPr/>
      <dgm:t>
        <a:bodyPr/>
        <a:lstStyle/>
        <a:p>
          <a:r>
            <a:rPr lang="en-GB" dirty="0"/>
            <a:t>2. Objectives included identifying key reasons for cancellations, trends over time, and suggesting strategies to reduce cancellations.</a:t>
          </a:r>
          <a:endParaRPr lang="en-IN" dirty="0"/>
        </a:p>
      </dgm:t>
    </dgm:pt>
    <dgm:pt modelId="{FF2DF555-7052-4D42-B8D4-E28095055DF7}" type="parTrans" cxnId="{9CD8B7A4-DC83-40C0-8061-BC4C10311C2E}">
      <dgm:prSet/>
      <dgm:spPr/>
      <dgm:t>
        <a:bodyPr/>
        <a:lstStyle/>
        <a:p>
          <a:endParaRPr lang="en-IN"/>
        </a:p>
      </dgm:t>
    </dgm:pt>
    <dgm:pt modelId="{0D45DFE6-9A46-4D35-B0BA-0EFF62F3AC11}" type="sibTrans" cxnId="{9CD8B7A4-DC83-40C0-8061-BC4C10311C2E}">
      <dgm:prSet/>
      <dgm:spPr/>
      <dgm:t>
        <a:bodyPr/>
        <a:lstStyle/>
        <a:p>
          <a:endParaRPr lang="en-IN"/>
        </a:p>
      </dgm:t>
    </dgm:pt>
    <dgm:pt modelId="{71D06707-B0FA-4CFA-9C8E-379CBA6B3B2E}">
      <dgm:prSet/>
      <dgm:spPr/>
      <dgm:t>
        <a:bodyPr/>
        <a:lstStyle/>
        <a:p>
          <a:r>
            <a:rPr lang="en-GB" dirty="0"/>
            <a:t>3. Tools used: Excel for data analysis and dashboard creation.</a:t>
          </a:r>
          <a:endParaRPr lang="en-IN" dirty="0"/>
        </a:p>
      </dgm:t>
    </dgm:pt>
    <dgm:pt modelId="{DD70BF96-FCEA-4955-A785-DD845FFEEC87}" type="parTrans" cxnId="{D54A3ACE-B228-48DD-B13B-10CCAE35727C}">
      <dgm:prSet/>
      <dgm:spPr/>
      <dgm:t>
        <a:bodyPr/>
        <a:lstStyle/>
        <a:p>
          <a:endParaRPr lang="en-IN"/>
        </a:p>
      </dgm:t>
    </dgm:pt>
    <dgm:pt modelId="{F7D876EB-2D3D-4A8B-97BC-5F65BFD7EAB7}" type="sibTrans" cxnId="{D54A3ACE-B228-48DD-B13B-10CCAE35727C}">
      <dgm:prSet/>
      <dgm:spPr/>
      <dgm:t>
        <a:bodyPr/>
        <a:lstStyle/>
        <a:p>
          <a:endParaRPr lang="en-IN"/>
        </a:p>
      </dgm:t>
    </dgm:pt>
    <dgm:pt modelId="{45A2EDDC-0F22-41C3-8E67-2F8A972B3A28}" type="pres">
      <dgm:prSet presAssocID="{65B183C0-65CE-4C5F-9094-BEE7C3B6A27F}" presName="linear" presStyleCnt="0">
        <dgm:presLayoutVars>
          <dgm:animLvl val="lvl"/>
          <dgm:resizeHandles val="exact"/>
        </dgm:presLayoutVars>
      </dgm:prSet>
      <dgm:spPr/>
    </dgm:pt>
    <dgm:pt modelId="{D809AC1F-EA36-4729-AD3E-C32ABD330D12}" type="pres">
      <dgm:prSet presAssocID="{7376D21F-43AD-46E6-8BAF-59A016070ED7}" presName="parentText" presStyleLbl="node1" presStyleIdx="0" presStyleCnt="3" custLinFactY="-6754" custLinFactNeighborX="1011" custLinFactNeighborY="-100000">
        <dgm:presLayoutVars>
          <dgm:chMax val="0"/>
          <dgm:bulletEnabled val="1"/>
        </dgm:presLayoutVars>
      </dgm:prSet>
      <dgm:spPr/>
    </dgm:pt>
    <dgm:pt modelId="{E9D83B5E-8BA7-4B59-9D1C-F8C16BED5ABC}" type="pres">
      <dgm:prSet presAssocID="{533F20F0-463C-41A7-B5A8-7B9B6B565616}" presName="spacer" presStyleCnt="0"/>
      <dgm:spPr/>
    </dgm:pt>
    <dgm:pt modelId="{6128A831-983D-4466-8DE0-6CBB521107CC}" type="pres">
      <dgm:prSet presAssocID="{E99F72A6-361E-4A62-B62D-B11F38DA4E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2FD5D83-A479-434A-9956-94D5D0AA4098}" type="pres">
      <dgm:prSet presAssocID="{0D45DFE6-9A46-4D35-B0BA-0EFF62F3AC11}" presName="spacer" presStyleCnt="0"/>
      <dgm:spPr/>
    </dgm:pt>
    <dgm:pt modelId="{D4E505D3-0C09-448F-9FF4-E80EFEE4FE38}" type="pres">
      <dgm:prSet presAssocID="{71D06707-B0FA-4CFA-9C8E-379CBA6B3B2E}" presName="parentText" presStyleLbl="node1" presStyleIdx="2" presStyleCnt="3" custLinFactY="66542" custLinFactNeighborX="-15385" custLinFactNeighborY="100000">
        <dgm:presLayoutVars>
          <dgm:chMax val="0"/>
          <dgm:bulletEnabled val="1"/>
        </dgm:presLayoutVars>
      </dgm:prSet>
      <dgm:spPr/>
    </dgm:pt>
  </dgm:ptLst>
  <dgm:cxnLst>
    <dgm:cxn modelId="{F86DCC2A-67E0-424A-B163-9FD5EF432DCC}" srcId="{65B183C0-65CE-4C5F-9094-BEE7C3B6A27F}" destId="{7376D21F-43AD-46E6-8BAF-59A016070ED7}" srcOrd="0" destOrd="0" parTransId="{EC7798B4-1CD4-4B93-B502-741D93D3FD13}" sibTransId="{533F20F0-463C-41A7-B5A8-7B9B6B565616}"/>
    <dgm:cxn modelId="{A55CAA41-7268-4734-B4C5-A9F32425CDB6}" type="presOf" srcId="{7376D21F-43AD-46E6-8BAF-59A016070ED7}" destId="{D809AC1F-EA36-4729-AD3E-C32ABD330D12}" srcOrd="0" destOrd="0" presId="urn:microsoft.com/office/officeart/2005/8/layout/vList2"/>
    <dgm:cxn modelId="{22AB1A85-5F5E-4151-B0E7-990C454B25EF}" type="presOf" srcId="{65B183C0-65CE-4C5F-9094-BEE7C3B6A27F}" destId="{45A2EDDC-0F22-41C3-8E67-2F8A972B3A28}" srcOrd="0" destOrd="0" presId="urn:microsoft.com/office/officeart/2005/8/layout/vList2"/>
    <dgm:cxn modelId="{B9058A9C-741E-469D-A643-A25B4959400A}" type="presOf" srcId="{71D06707-B0FA-4CFA-9C8E-379CBA6B3B2E}" destId="{D4E505D3-0C09-448F-9FF4-E80EFEE4FE38}" srcOrd="0" destOrd="0" presId="urn:microsoft.com/office/officeart/2005/8/layout/vList2"/>
    <dgm:cxn modelId="{9CD8B7A4-DC83-40C0-8061-BC4C10311C2E}" srcId="{65B183C0-65CE-4C5F-9094-BEE7C3B6A27F}" destId="{E99F72A6-361E-4A62-B62D-B11F38DA4E52}" srcOrd="1" destOrd="0" parTransId="{FF2DF555-7052-4D42-B8D4-E28095055DF7}" sibTransId="{0D45DFE6-9A46-4D35-B0BA-0EFF62F3AC11}"/>
    <dgm:cxn modelId="{D54A3ACE-B228-48DD-B13B-10CCAE35727C}" srcId="{65B183C0-65CE-4C5F-9094-BEE7C3B6A27F}" destId="{71D06707-B0FA-4CFA-9C8E-379CBA6B3B2E}" srcOrd="2" destOrd="0" parTransId="{DD70BF96-FCEA-4955-A785-DD845FFEEC87}" sibTransId="{F7D876EB-2D3D-4A8B-97BC-5F65BFD7EAB7}"/>
    <dgm:cxn modelId="{176750D7-6A9E-44B9-BA36-CC534AA9FFD4}" type="presOf" srcId="{E99F72A6-361E-4A62-B62D-B11F38DA4E52}" destId="{6128A831-983D-4466-8DE0-6CBB521107CC}" srcOrd="0" destOrd="0" presId="urn:microsoft.com/office/officeart/2005/8/layout/vList2"/>
    <dgm:cxn modelId="{8DCB9334-CE01-4CFA-846F-A66DCB5C8E7B}" type="presParOf" srcId="{45A2EDDC-0F22-41C3-8E67-2F8A972B3A28}" destId="{D809AC1F-EA36-4729-AD3E-C32ABD330D12}" srcOrd="0" destOrd="0" presId="urn:microsoft.com/office/officeart/2005/8/layout/vList2"/>
    <dgm:cxn modelId="{52E5E7C6-23C0-45CC-A3D7-171C9CF559FC}" type="presParOf" srcId="{45A2EDDC-0F22-41C3-8E67-2F8A972B3A28}" destId="{E9D83B5E-8BA7-4B59-9D1C-F8C16BED5ABC}" srcOrd="1" destOrd="0" presId="urn:microsoft.com/office/officeart/2005/8/layout/vList2"/>
    <dgm:cxn modelId="{BB8E4E99-02B9-459C-8180-2DDA8F56631E}" type="presParOf" srcId="{45A2EDDC-0F22-41C3-8E67-2F8A972B3A28}" destId="{6128A831-983D-4466-8DE0-6CBB521107CC}" srcOrd="2" destOrd="0" presId="urn:microsoft.com/office/officeart/2005/8/layout/vList2"/>
    <dgm:cxn modelId="{E12CD599-8DD5-41A2-B6F7-C1559D3235B9}" type="presParOf" srcId="{45A2EDDC-0F22-41C3-8E67-2F8A972B3A28}" destId="{02FD5D83-A479-434A-9956-94D5D0AA4098}" srcOrd="3" destOrd="0" presId="urn:microsoft.com/office/officeart/2005/8/layout/vList2"/>
    <dgm:cxn modelId="{72B5D038-DA50-4B3B-83DD-E67CDC0D93B1}" type="presParOf" srcId="{45A2EDDC-0F22-41C3-8E67-2F8A972B3A28}" destId="{D4E505D3-0C09-448F-9FF4-E80EFEE4FE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95CCA5-58C4-43F7-BBA1-A7302BF1A222}" type="doc">
      <dgm:prSet loTypeId="urn:microsoft.com/office/officeart/2005/8/layout/hProcess3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1D050A3-185E-4643-A158-AA9B0DE88BC8}">
      <dgm:prSet custT="1"/>
      <dgm:spPr/>
      <dgm:t>
        <a:bodyPr/>
        <a:lstStyle/>
        <a:p>
          <a:r>
            <a:rPr lang="en-US" sz="4000" b="1" dirty="0">
              <a:solidFill>
                <a:srgbClr val="E58C09"/>
              </a:solidFill>
              <a:latin typeface="Aparajita" panose="02020603050405020304" pitchFamily="18" charset="0"/>
              <a:cs typeface="Aparajita" panose="02020603050405020304" pitchFamily="18" charset="0"/>
            </a:rPr>
            <a:t>PROBLEMS</a:t>
          </a:r>
          <a:endParaRPr lang="en-IN" sz="4000" b="1" dirty="0">
            <a:solidFill>
              <a:srgbClr val="E58C09"/>
            </a:solidFill>
            <a:latin typeface="Aparajita" panose="02020603050405020304" pitchFamily="18" charset="0"/>
            <a:cs typeface="Aparajita" panose="02020603050405020304" pitchFamily="18" charset="0"/>
          </a:endParaRPr>
        </a:p>
      </dgm:t>
    </dgm:pt>
    <dgm:pt modelId="{B0E387F2-376F-4C65-85B6-F375DD4B4E2C}" type="parTrans" cxnId="{5B662F09-971A-4873-9616-4B4F602EEA69}">
      <dgm:prSet/>
      <dgm:spPr/>
      <dgm:t>
        <a:bodyPr/>
        <a:lstStyle/>
        <a:p>
          <a:endParaRPr lang="en-IN"/>
        </a:p>
      </dgm:t>
    </dgm:pt>
    <dgm:pt modelId="{A3D233FD-1286-4DEB-84B3-ED70B6392FB5}" type="sibTrans" cxnId="{5B662F09-971A-4873-9616-4B4F602EEA69}">
      <dgm:prSet/>
      <dgm:spPr/>
      <dgm:t>
        <a:bodyPr/>
        <a:lstStyle/>
        <a:p>
          <a:endParaRPr lang="en-IN"/>
        </a:p>
      </dgm:t>
    </dgm:pt>
    <dgm:pt modelId="{10269FFF-6B7E-479D-B6B0-D957F6259118}" type="pres">
      <dgm:prSet presAssocID="{9B95CCA5-58C4-43F7-BBA1-A7302BF1A222}" presName="Name0" presStyleCnt="0">
        <dgm:presLayoutVars>
          <dgm:dir/>
          <dgm:animLvl val="lvl"/>
          <dgm:resizeHandles val="exact"/>
        </dgm:presLayoutVars>
      </dgm:prSet>
      <dgm:spPr/>
    </dgm:pt>
    <dgm:pt modelId="{DC4E532E-244F-40F0-9504-264D858E6F6B}" type="pres">
      <dgm:prSet presAssocID="{9B95CCA5-58C4-43F7-BBA1-A7302BF1A222}" presName="dummy" presStyleCnt="0"/>
      <dgm:spPr/>
    </dgm:pt>
    <dgm:pt modelId="{7D5ABB71-9EA4-4CBB-BAC0-BE1601DEF741}" type="pres">
      <dgm:prSet presAssocID="{9B95CCA5-58C4-43F7-BBA1-A7302BF1A222}" presName="linH" presStyleCnt="0"/>
      <dgm:spPr/>
    </dgm:pt>
    <dgm:pt modelId="{CD9D9D48-8798-4DD4-82D0-AEE95251BDDA}" type="pres">
      <dgm:prSet presAssocID="{9B95CCA5-58C4-43F7-BBA1-A7302BF1A222}" presName="padding1" presStyleCnt="0"/>
      <dgm:spPr/>
    </dgm:pt>
    <dgm:pt modelId="{5A2BF440-CFC2-4CAE-A093-84F6075CB500}" type="pres">
      <dgm:prSet presAssocID="{51D050A3-185E-4643-A158-AA9B0DE88BC8}" presName="linV" presStyleCnt="0"/>
      <dgm:spPr/>
    </dgm:pt>
    <dgm:pt modelId="{060B8425-9F01-4070-8FF0-7693C126B3D6}" type="pres">
      <dgm:prSet presAssocID="{51D050A3-185E-4643-A158-AA9B0DE88BC8}" presName="spVertical1" presStyleCnt="0"/>
      <dgm:spPr/>
    </dgm:pt>
    <dgm:pt modelId="{9BCBCE15-E6ED-4977-8F52-D3B4C81B4CC7}" type="pres">
      <dgm:prSet presAssocID="{51D050A3-185E-4643-A158-AA9B0DE88BC8}" presName="parTx" presStyleLbl="revTx" presStyleIdx="0" presStyleCnt="1" custAng="0">
        <dgm:presLayoutVars>
          <dgm:chMax val="0"/>
          <dgm:chPref val="0"/>
          <dgm:bulletEnabled val="1"/>
        </dgm:presLayoutVars>
      </dgm:prSet>
      <dgm:spPr/>
    </dgm:pt>
    <dgm:pt modelId="{C63AED7E-AC08-487A-B273-CDA1E10D5A73}" type="pres">
      <dgm:prSet presAssocID="{51D050A3-185E-4643-A158-AA9B0DE88BC8}" presName="spVertical2" presStyleCnt="0"/>
      <dgm:spPr/>
    </dgm:pt>
    <dgm:pt modelId="{A2CC6060-F0BB-4C14-AF7D-421BB3D8E2AD}" type="pres">
      <dgm:prSet presAssocID="{51D050A3-185E-4643-A158-AA9B0DE88BC8}" presName="spVertical3" presStyleCnt="0"/>
      <dgm:spPr/>
    </dgm:pt>
    <dgm:pt modelId="{FF70F2C6-7535-4E27-BE0C-8850725D8C6D}" type="pres">
      <dgm:prSet presAssocID="{9B95CCA5-58C4-43F7-BBA1-A7302BF1A222}" presName="padding2" presStyleCnt="0"/>
      <dgm:spPr/>
    </dgm:pt>
    <dgm:pt modelId="{E104B236-9958-40C4-A7DA-F327C1C797FA}" type="pres">
      <dgm:prSet presAssocID="{9B95CCA5-58C4-43F7-BBA1-A7302BF1A222}" presName="negArrow" presStyleCnt="0"/>
      <dgm:spPr/>
    </dgm:pt>
    <dgm:pt modelId="{503A08E8-BBB7-448E-87D2-2B466ABBE79F}" type="pres">
      <dgm:prSet presAssocID="{9B95CCA5-58C4-43F7-BBA1-A7302BF1A222}" presName="backgroundArrow" presStyleLbl="node1" presStyleIdx="0" presStyleCnt="1" custAng="10800000" custScaleY="239614" custLinFactNeighborX="0" custLinFactNeighborY="-28745"/>
      <dgm:spPr/>
    </dgm:pt>
  </dgm:ptLst>
  <dgm:cxnLst>
    <dgm:cxn modelId="{5B662F09-971A-4873-9616-4B4F602EEA69}" srcId="{9B95CCA5-58C4-43F7-BBA1-A7302BF1A222}" destId="{51D050A3-185E-4643-A158-AA9B0DE88BC8}" srcOrd="0" destOrd="0" parTransId="{B0E387F2-376F-4C65-85B6-F375DD4B4E2C}" sibTransId="{A3D233FD-1286-4DEB-84B3-ED70B6392FB5}"/>
    <dgm:cxn modelId="{55A83B96-8E91-470C-B136-1817E89BBFCC}" type="presOf" srcId="{51D050A3-185E-4643-A158-AA9B0DE88BC8}" destId="{9BCBCE15-E6ED-4977-8F52-D3B4C81B4CC7}" srcOrd="0" destOrd="0" presId="urn:microsoft.com/office/officeart/2005/8/layout/hProcess3"/>
    <dgm:cxn modelId="{718483A3-F4EB-4EEC-BFFD-3F0A029F6780}" type="presOf" srcId="{9B95CCA5-58C4-43F7-BBA1-A7302BF1A222}" destId="{10269FFF-6B7E-479D-B6B0-D957F6259118}" srcOrd="0" destOrd="0" presId="urn:microsoft.com/office/officeart/2005/8/layout/hProcess3"/>
    <dgm:cxn modelId="{CDEA24E0-AA2E-46C9-AEA0-43E8E1D595C1}" type="presParOf" srcId="{10269FFF-6B7E-479D-B6B0-D957F6259118}" destId="{DC4E532E-244F-40F0-9504-264D858E6F6B}" srcOrd="0" destOrd="0" presId="urn:microsoft.com/office/officeart/2005/8/layout/hProcess3"/>
    <dgm:cxn modelId="{0697EE73-04EC-4CC8-AAF1-117B80B38909}" type="presParOf" srcId="{10269FFF-6B7E-479D-B6B0-D957F6259118}" destId="{7D5ABB71-9EA4-4CBB-BAC0-BE1601DEF741}" srcOrd="1" destOrd="0" presId="urn:microsoft.com/office/officeart/2005/8/layout/hProcess3"/>
    <dgm:cxn modelId="{D32EE712-8E98-4ED2-870B-F318308322CE}" type="presParOf" srcId="{7D5ABB71-9EA4-4CBB-BAC0-BE1601DEF741}" destId="{CD9D9D48-8798-4DD4-82D0-AEE95251BDDA}" srcOrd="0" destOrd="0" presId="urn:microsoft.com/office/officeart/2005/8/layout/hProcess3"/>
    <dgm:cxn modelId="{D2C51F38-E942-4629-9545-FC3ED753EEE0}" type="presParOf" srcId="{7D5ABB71-9EA4-4CBB-BAC0-BE1601DEF741}" destId="{5A2BF440-CFC2-4CAE-A093-84F6075CB500}" srcOrd="1" destOrd="0" presId="urn:microsoft.com/office/officeart/2005/8/layout/hProcess3"/>
    <dgm:cxn modelId="{6559E9BA-DB3E-4DF4-B53C-A2E8F45F08E6}" type="presParOf" srcId="{5A2BF440-CFC2-4CAE-A093-84F6075CB500}" destId="{060B8425-9F01-4070-8FF0-7693C126B3D6}" srcOrd="0" destOrd="0" presId="urn:microsoft.com/office/officeart/2005/8/layout/hProcess3"/>
    <dgm:cxn modelId="{E599AC6D-3A85-4960-99D8-5877A8892058}" type="presParOf" srcId="{5A2BF440-CFC2-4CAE-A093-84F6075CB500}" destId="{9BCBCE15-E6ED-4977-8F52-D3B4C81B4CC7}" srcOrd="1" destOrd="0" presId="urn:microsoft.com/office/officeart/2005/8/layout/hProcess3"/>
    <dgm:cxn modelId="{E64B7324-7C94-4C25-921E-731DAB210926}" type="presParOf" srcId="{5A2BF440-CFC2-4CAE-A093-84F6075CB500}" destId="{C63AED7E-AC08-487A-B273-CDA1E10D5A73}" srcOrd="2" destOrd="0" presId="urn:microsoft.com/office/officeart/2005/8/layout/hProcess3"/>
    <dgm:cxn modelId="{492BAAAB-9CD7-4651-8C5C-999E63FB2360}" type="presParOf" srcId="{5A2BF440-CFC2-4CAE-A093-84F6075CB500}" destId="{A2CC6060-F0BB-4C14-AF7D-421BB3D8E2AD}" srcOrd="3" destOrd="0" presId="urn:microsoft.com/office/officeart/2005/8/layout/hProcess3"/>
    <dgm:cxn modelId="{D693BFFB-F743-43D3-B01B-DC30B0E61FA4}" type="presParOf" srcId="{7D5ABB71-9EA4-4CBB-BAC0-BE1601DEF741}" destId="{FF70F2C6-7535-4E27-BE0C-8850725D8C6D}" srcOrd="2" destOrd="0" presId="urn:microsoft.com/office/officeart/2005/8/layout/hProcess3"/>
    <dgm:cxn modelId="{152BD5AF-9984-4C2E-91E5-8329AFCFE5ED}" type="presParOf" srcId="{7D5ABB71-9EA4-4CBB-BAC0-BE1601DEF741}" destId="{E104B236-9958-40C4-A7DA-F327C1C797FA}" srcOrd="3" destOrd="0" presId="urn:microsoft.com/office/officeart/2005/8/layout/hProcess3"/>
    <dgm:cxn modelId="{AE662273-76A0-4553-BF73-3E3ACDF352F3}" type="presParOf" srcId="{7D5ABB71-9EA4-4CBB-BAC0-BE1601DEF741}" destId="{503A08E8-BBB7-448E-87D2-2B466ABBE79F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7A4F6B-76ED-4D62-B761-28E62693DC7F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4A5A3FD-E8AA-4775-92C0-CA4070643CF6}">
      <dgm:prSet/>
      <dgm:spPr/>
      <dgm:t>
        <a:bodyPr/>
        <a:lstStyle/>
        <a:p>
          <a:r>
            <a:rPr lang="en-GB" dirty="0"/>
            <a:t>Analyze cancellation rates by month to identify seasonal patterns and high-risk periods for bookings</a:t>
          </a:r>
          <a:endParaRPr lang="en-IN" dirty="0"/>
        </a:p>
      </dgm:t>
    </dgm:pt>
    <dgm:pt modelId="{3AE2F2C7-C826-4EAD-BC1F-F2EF219BBBB9}" type="parTrans" cxnId="{E2F24223-197D-46E8-B2E2-5365C4A92406}">
      <dgm:prSet/>
      <dgm:spPr/>
      <dgm:t>
        <a:bodyPr/>
        <a:lstStyle/>
        <a:p>
          <a:endParaRPr lang="en-IN"/>
        </a:p>
      </dgm:t>
    </dgm:pt>
    <dgm:pt modelId="{4B465734-C2A4-4978-9ED0-D613FEF65A7E}" type="sibTrans" cxnId="{E2F24223-197D-46E8-B2E2-5365C4A92406}">
      <dgm:prSet/>
      <dgm:spPr/>
      <dgm:t>
        <a:bodyPr/>
        <a:lstStyle/>
        <a:p>
          <a:endParaRPr lang="en-IN"/>
        </a:p>
      </dgm:t>
    </dgm:pt>
    <dgm:pt modelId="{8248A0BE-3126-4F0B-8381-3F5A61DBDC47}">
      <dgm:prSet/>
      <dgm:spPr/>
      <dgm:t>
        <a:bodyPr/>
        <a:lstStyle/>
        <a:p>
          <a:r>
            <a:rPr lang="en-GB"/>
            <a:t>Compare reserved room types vs. assigned room types to determine if mismatches contribute to cancellations</a:t>
          </a:r>
          <a:endParaRPr lang="en-IN"/>
        </a:p>
      </dgm:t>
    </dgm:pt>
    <dgm:pt modelId="{116145B3-0AFD-411E-9CB7-99422ED716D9}" type="parTrans" cxnId="{76FF7972-4840-4D93-9CA5-02B62AA92A36}">
      <dgm:prSet/>
      <dgm:spPr/>
      <dgm:t>
        <a:bodyPr/>
        <a:lstStyle/>
        <a:p>
          <a:endParaRPr lang="en-IN"/>
        </a:p>
      </dgm:t>
    </dgm:pt>
    <dgm:pt modelId="{52C66F61-AB06-443A-A2EE-1F136AC0F457}" type="sibTrans" cxnId="{76FF7972-4840-4D93-9CA5-02B62AA92A36}">
      <dgm:prSet/>
      <dgm:spPr/>
      <dgm:t>
        <a:bodyPr/>
        <a:lstStyle/>
        <a:p>
          <a:endParaRPr lang="en-IN"/>
        </a:p>
      </dgm:t>
    </dgm:pt>
    <dgm:pt modelId="{268D5046-6D40-437D-99C5-BA1AC666150B}">
      <dgm:prSet/>
      <dgm:spPr/>
      <dgm:t>
        <a:bodyPr/>
        <a:lstStyle/>
        <a:p>
          <a:r>
            <a:rPr lang="en-GB"/>
            <a:t>Examine cancellation rates across different guest types (couples, families, singles) to identify high-risk segments</a:t>
          </a:r>
          <a:endParaRPr lang="en-IN"/>
        </a:p>
      </dgm:t>
    </dgm:pt>
    <dgm:pt modelId="{9D35964E-FCB9-4895-9B37-3C186A138C58}" type="parTrans" cxnId="{C47187AB-7258-4384-87E4-84295606ED4E}">
      <dgm:prSet/>
      <dgm:spPr/>
      <dgm:t>
        <a:bodyPr/>
        <a:lstStyle/>
        <a:p>
          <a:endParaRPr lang="en-IN"/>
        </a:p>
      </dgm:t>
    </dgm:pt>
    <dgm:pt modelId="{D0F26805-37E7-48C7-9383-6626CDE83770}" type="sibTrans" cxnId="{C47187AB-7258-4384-87E4-84295606ED4E}">
      <dgm:prSet/>
      <dgm:spPr/>
      <dgm:t>
        <a:bodyPr/>
        <a:lstStyle/>
        <a:p>
          <a:endParaRPr lang="en-IN"/>
        </a:p>
      </dgm:t>
    </dgm:pt>
    <dgm:pt modelId="{62F45D2C-FBF2-4F1E-B30A-66F9C9D0E9B4}">
      <dgm:prSet/>
      <dgm:spPr/>
      <dgm:t>
        <a:bodyPr/>
        <a:lstStyle/>
        <a:p>
          <a:r>
            <a:rPr lang="en-GB"/>
            <a:t>Calculate and compare cancellation percentages for each hotel to determine which property experiences more frequent cancellations</a:t>
          </a:r>
          <a:endParaRPr lang="en-IN"/>
        </a:p>
      </dgm:t>
    </dgm:pt>
    <dgm:pt modelId="{BEFD5390-855D-4523-B622-F64EF92EA37B}" type="parTrans" cxnId="{1753C5BC-C800-42D6-961C-1444EC2246EA}">
      <dgm:prSet/>
      <dgm:spPr/>
      <dgm:t>
        <a:bodyPr/>
        <a:lstStyle/>
        <a:p>
          <a:endParaRPr lang="en-IN"/>
        </a:p>
      </dgm:t>
    </dgm:pt>
    <dgm:pt modelId="{F91BA5CD-FD4F-4A3F-9211-C025ED36E47B}" type="sibTrans" cxnId="{1753C5BC-C800-42D6-961C-1444EC2246EA}">
      <dgm:prSet/>
      <dgm:spPr/>
      <dgm:t>
        <a:bodyPr/>
        <a:lstStyle/>
        <a:p>
          <a:endParaRPr lang="en-IN"/>
        </a:p>
      </dgm:t>
    </dgm:pt>
    <dgm:pt modelId="{8D8CBB06-20D7-4917-B594-410F94AA5760}" type="pres">
      <dgm:prSet presAssocID="{EC7A4F6B-76ED-4D62-B761-28E62693DC7F}" presName="linear" presStyleCnt="0">
        <dgm:presLayoutVars>
          <dgm:dir/>
          <dgm:resizeHandles val="exact"/>
        </dgm:presLayoutVars>
      </dgm:prSet>
      <dgm:spPr/>
    </dgm:pt>
    <dgm:pt modelId="{D52E9E3A-0366-4D2F-BB82-040AA4061199}" type="pres">
      <dgm:prSet presAssocID="{24A5A3FD-E8AA-4775-92C0-CA4070643CF6}" presName="comp" presStyleCnt="0"/>
      <dgm:spPr/>
    </dgm:pt>
    <dgm:pt modelId="{58C28DE1-A5D1-43B7-8622-D69844941DE8}" type="pres">
      <dgm:prSet presAssocID="{24A5A3FD-E8AA-4775-92C0-CA4070643CF6}" presName="box" presStyleLbl="node1" presStyleIdx="0" presStyleCnt="4"/>
      <dgm:spPr/>
    </dgm:pt>
    <dgm:pt modelId="{9BC66B16-187C-418E-8097-3CF22FB7EF4F}" type="pres">
      <dgm:prSet presAssocID="{24A5A3FD-E8AA-4775-92C0-CA4070643CF6}" presName="img" presStyleLbl="fgImgPlace1" presStyleIdx="0" presStyleCnt="4"/>
      <dgm:spPr>
        <a:blipFill rotWithShape="1">
          <a:blip xmlns:r="http://schemas.openxmlformats.org/officeDocument/2006/relationships" r:embed="rId1"/>
          <a:srcRect/>
          <a:stretch>
            <a:fillRect l="-16000" r="-16000"/>
          </a:stretch>
        </a:blipFill>
      </dgm:spPr>
    </dgm:pt>
    <dgm:pt modelId="{A1246495-628B-4E70-B41D-A3538C9CF7E4}" type="pres">
      <dgm:prSet presAssocID="{24A5A3FD-E8AA-4775-92C0-CA4070643CF6}" presName="text" presStyleLbl="node1" presStyleIdx="0" presStyleCnt="4">
        <dgm:presLayoutVars>
          <dgm:bulletEnabled val="1"/>
        </dgm:presLayoutVars>
      </dgm:prSet>
      <dgm:spPr/>
    </dgm:pt>
    <dgm:pt modelId="{72D9D932-C210-42E0-88B6-2D3C165A6AD6}" type="pres">
      <dgm:prSet presAssocID="{4B465734-C2A4-4978-9ED0-D613FEF65A7E}" presName="spacer" presStyleCnt="0"/>
      <dgm:spPr/>
    </dgm:pt>
    <dgm:pt modelId="{6795FCE5-4F13-4641-BBC3-9AB22FC0BA38}" type="pres">
      <dgm:prSet presAssocID="{8248A0BE-3126-4F0B-8381-3F5A61DBDC47}" presName="comp" presStyleCnt="0"/>
      <dgm:spPr/>
    </dgm:pt>
    <dgm:pt modelId="{E1FA5789-83CD-45AD-B906-DF1EBCE065B2}" type="pres">
      <dgm:prSet presAssocID="{8248A0BE-3126-4F0B-8381-3F5A61DBDC47}" presName="box" presStyleLbl="node1" presStyleIdx="1" presStyleCnt="4"/>
      <dgm:spPr/>
    </dgm:pt>
    <dgm:pt modelId="{CA1E2961-21DB-4C8E-B031-302C3E4D3955}" type="pres">
      <dgm:prSet presAssocID="{8248A0BE-3126-4F0B-8381-3F5A61DBDC47}" presName="img" presStyleLbl="fgImgPlace1" presStyleIdx="1" presStyleCnt="4"/>
      <dgm:spPr>
        <a:blipFill rotWithShape="1">
          <a:blip xmlns:r="http://schemas.openxmlformats.org/officeDocument/2006/relationships" r:embed="rId2"/>
          <a:srcRect/>
          <a:stretch>
            <a:fillRect l="-11000" r="-11000"/>
          </a:stretch>
        </a:blipFill>
      </dgm:spPr>
    </dgm:pt>
    <dgm:pt modelId="{9804C70A-7A1D-49C9-9FBD-6BC27AD52176}" type="pres">
      <dgm:prSet presAssocID="{8248A0BE-3126-4F0B-8381-3F5A61DBDC47}" presName="text" presStyleLbl="node1" presStyleIdx="1" presStyleCnt="4">
        <dgm:presLayoutVars>
          <dgm:bulletEnabled val="1"/>
        </dgm:presLayoutVars>
      </dgm:prSet>
      <dgm:spPr/>
    </dgm:pt>
    <dgm:pt modelId="{55F37859-3982-4B03-BC3B-7947887120D0}" type="pres">
      <dgm:prSet presAssocID="{52C66F61-AB06-443A-A2EE-1F136AC0F457}" presName="spacer" presStyleCnt="0"/>
      <dgm:spPr/>
    </dgm:pt>
    <dgm:pt modelId="{179AADA3-EC81-477A-AA16-20A0C3FA7DD8}" type="pres">
      <dgm:prSet presAssocID="{268D5046-6D40-437D-99C5-BA1AC666150B}" presName="comp" presStyleCnt="0"/>
      <dgm:spPr/>
    </dgm:pt>
    <dgm:pt modelId="{CCC169C8-EDD5-4A56-A18F-8475B372EE95}" type="pres">
      <dgm:prSet presAssocID="{268D5046-6D40-437D-99C5-BA1AC666150B}" presName="box" presStyleLbl="node1" presStyleIdx="2" presStyleCnt="4"/>
      <dgm:spPr/>
    </dgm:pt>
    <dgm:pt modelId="{482B4BE9-6095-4D86-BFF7-5576D5A688BB}" type="pres">
      <dgm:prSet presAssocID="{268D5046-6D40-437D-99C5-BA1AC666150B}" presName="img" presStyleLbl="fgImgPlace1" presStyleIdx="2" presStyleCnt="4"/>
      <dgm:spPr>
        <a:blipFill rotWithShape="1">
          <a:blip xmlns:r="http://schemas.openxmlformats.org/officeDocument/2006/relationships" r:embed="rId3"/>
          <a:srcRect/>
          <a:stretch>
            <a:fillRect l="-11000" r="-11000"/>
          </a:stretch>
        </a:blipFill>
      </dgm:spPr>
    </dgm:pt>
    <dgm:pt modelId="{B8DDC83D-4977-404C-8D94-0CE3D6269F9B}" type="pres">
      <dgm:prSet presAssocID="{268D5046-6D40-437D-99C5-BA1AC666150B}" presName="text" presStyleLbl="node1" presStyleIdx="2" presStyleCnt="4">
        <dgm:presLayoutVars>
          <dgm:bulletEnabled val="1"/>
        </dgm:presLayoutVars>
      </dgm:prSet>
      <dgm:spPr/>
    </dgm:pt>
    <dgm:pt modelId="{78C1B01A-01DD-49D3-A804-3E3E1E6AF050}" type="pres">
      <dgm:prSet presAssocID="{D0F26805-37E7-48C7-9383-6626CDE83770}" presName="spacer" presStyleCnt="0"/>
      <dgm:spPr/>
    </dgm:pt>
    <dgm:pt modelId="{CD10042C-0C42-41EF-8218-6007BEF7FE2C}" type="pres">
      <dgm:prSet presAssocID="{62F45D2C-FBF2-4F1E-B30A-66F9C9D0E9B4}" presName="comp" presStyleCnt="0"/>
      <dgm:spPr/>
    </dgm:pt>
    <dgm:pt modelId="{5370AD1F-3EAF-4399-BFDA-C2D8B90313F8}" type="pres">
      <dgm:prSet presAssocID="{62F45D2C-FBF2-4F1E-B30A-66F9C9D0E9B4}" presName="box" presStyleLbl="node1" presStyleIdx="3" presStyleCnt="4"/>
      <dgm:spPr/>
    </dgm:pt>
    <dgm:pt modelId="{8588DCE8-50D4-42D3-B9C9-40C5C7DE7498}" type="pres">
      <dgm:prSet presAssocID="{62F45D2C-FBF2-4F1E-B30A-66F9C9D0E9B4}" presName="img" presStyleLbl="fgImgPlace1" presStyleIdx="3" presStyleCnt="4"/>
      <dgm:spPr>
        <a:blipFill rotWithShape="1">
          <a:blip xmlns:r="http://schemas.openxmlformats.org/officeDocument/2006/relationships" r:embed="rId4"/>
          <a:srcRect/>
          <a:stretch>
            <a:fillRect l="-11000" r="-11000"/>
          </a:stretch>
        </a:blipFill>
      </dgm:spPr>
    </dgm:pt>
    <dgm:pt modelId="{7A1E1EDC-75BE-44EE-A941-0929C811A8C5}" type="pres">
      <dgm:prSet presAssocID="{62F45D2C-FBF2-4F1E-B30A-66F9C9D0E9B4}" presName="text" presStyleLbl="node1" presStyleIdx="3" presStyleCnt="4">
        <dgm:presLayoutVars>
          <dgm:bulletEnabled val="1"/>
        </dgm:presLayoutVars>
      </dgm:prSet>
      <dgm:spPr/>
    </dgm:pt>
  </dgm:ptLst>
  <dgm:cxnLst>
    <dgm:cxn modelId="{E2F24223-197D-46E8-B2E2-5365C4A92406}" srcId="{EC7A4F6B-76ED-4D62-B761-28E62693DC7F}" destId="{24A5A3FD-E8AA-4775-92C0-CA4070643CF6}" srcOrd="0" destOrd="0" parTransId="{3AE2F2C7-C826-4EAD-BC1F-F2EF219BBBB9}" sibTransId="{4B465734-C2A4-4978-9ED0-D613FEF65A7E}"/>
    <dgm:cxn modelId="{0F68F06A-070B-471D-8765-24D5E7C995E0}" type="presOf" srcId="{24A5A3FD-E8AA-4775-92C0-CA4070643CF6}" destId="{A1246495-628B-4E70-B41D-A3538C9CF7E4}" srcOrd="1" destOrd="0" presId="urn:microsoft.com/office/officeart/2005/8/layout/vList4"/>
    <dgm:cxn modelId="{7550276F-8CF9-439F-A9A8-8C5128183B79}" type="presOf" srcId="{8248A0BE-3126-4F0B-8381-3F5A61DBDC47}" destId="{9804C70A-7A1D-49C9-9FBD-6BC27AD52176}" srcOrd="1" destOrd="0" presId="urn:microsoft.com/office/officeart/2005/8/layout/vList4"/>
    <dgm:cxn modelId="{76FF7972-4840-4D93-9CA5-02B62AA92A36}" srcId="{EC7A4F6B-76ED-4D62-B761-28E62693DC7F}" destId="{8248A0BE-3126-4F0B-8381-3F5A61DBDC47}" srcOrd="1" destOrd="0" parTransId="{116145B3-0AFD-411E-9CB7-99422ED716D9}" sibTransId="{52C66F61-AB06-443A-A2EE-1F136AC0F457}"/>
    <dgm:cxn modelId="{DBE8BB85-2FD8-46E4-BA51-E0ADF689D0EF}" type="presOf" srcId="{62F45D2C-FBF2-4F1E-B30A-66F9C9D0E9B4}" destId="{5370AD1F-3EAF-4399-BFDA-C2D8B90313F8}" srcOrd="0" destOrd="0" presId="urn:microsoft.com/office/officeart/2005/8/layout/vList4"/>
    <dgm:cxn modelId="{4054B486-26AD-43AC-B4D7-F083C8C1B147}" type="presOf" srcId="{268D5046-6D40-437D-99C5-BA1AC666150B}" destId="{CCC169C8-EDD5-4A56-A18F-8475B372EE95}" srcOrd="0" destOrd="0" presId="urn:microsoft.com/office/officeart/2005/8/layout/vList4"/>
    <dgm:cxn modelId="{47568B87-C4BA-4AD5-9053-1ADE865DC7BE}" type="presOf" srcId="{EC7A4F6B-76ED-4D62-B761-28E62693DC7F}" destId="{8D8CBB06-20D7-4917-B594-410F94AA5760}" srcOrd="0" destOrd="0" presId="urn:microsoft.com/office/officeart/2005/8/layout/vList4"/>
    <dgm:cxn modelId="{09B46998-3AA0-4E4E-A449-CEB1ED73B38C}" type="presOf" srcId="{62F45D2C-FBF2-4F1E-B30A-66F9C9D0E9B4}" destId="{7A1E1EDC-75BE-44EE-A941-0929C811A8C5}" srcOrd="1" destOrd="0" presId="urn:microsoft.com/office/officeart/2005/8/layout/vList4"/>
    <dgm:cxn modelId="{A14D529C-3D8A-4229-8E55-0462FE85042F}" type="presOf" srcId="{268D5046-6D40-437D-99C5-BA1AC666150B}" destId="{B8DDC83D-4977-404C-8D94-0CE3D6269F9B}" srcOrd="1" destOrd="0" presId="urn:microsoft.com/office/officeart/2005/8/layout/vList4"/>
    <dgm:cxn modelId="{C47187AB-7258-4384-87E4-84295606ED4E}" srcId="{EC7A4F6B-76ED-4D62-B761-28E62693DC7F}" destId="{268D5046-6D40-437D-99C5-BA1AC666150B}" srcOrd="2" destOrd="0" parTransId="{9D35964E-FCB9-4895-9B37-3C186A138C58}" sibTransId="{D0F26805-37E7-48C7-9383-6626CDE83770}"/>
    <dgm:cxn modelId="{DDD5B4B5-9FF7-4AAF-B0FD-EC8CA68B0E8C}" type="presOf" srcId="{24A5A3FD-E8AA-4775-92C0-CA4070643CF6}" destId="{58C28DE1-A5D1-43B7-8622-D69844941DE8}" srcOrd="0" destOrd="0" presId="urn:microsoft.com/office/officeart/2005/8/layout/vList4"/>
    <dgm:cxn modelId="{1753C5BC-C800-42D6-961C-1444EC2246EA}" srcId="{EC7A4F6B-76ED-4D62-B761-28E62693DC7F}" destId="{62F45D2C-FBF2-4F1E-B30A-66F9C9D0E9B4}" srcOrd="3" destOrd="0" parTransId="{BEFD5390-855D-4523-B622-F64EF92EA37B}" sibTransId="{F91BA5CD-FD4F-4A3F-9211-C025ED36E47B}"/>
    <dgm:cxn modelId="{9AE95FC6-9EC5-485A-BFA9-B88B34F2225A}" type="presOf" srcId="{8248A0BE-3126-4F0B-8381-3F5A61DBDC47}" destId="{E1FA5789-83CD-45AD-B906-DF1EBCE065B2}" srcOrd="0" destOrd="0" presId="urn:microsoft.com/office/officeart/2005/8/layout/vList4"/>
    <dgm:cxn modelId="{82F9657C-55F7-4E37-9409-A7E54BC47B24}" type="presParOf" srcId="{8D8CBB06-20D7-4917-B594-410F94AA5760}" destId="{D52E9E3A-0366-4D2F-BB82-040AA4061199}" srcOrd="0" destOrd="0" presId="urn:microsoft.com/office/officeart/2005/8/layout/vList4"/>
    <dgm:cxn modelId="{3DA6FE3B-E843-42A5-8EF0-05B5A09BFAAF}" type="presParOf" srcId="{D52E9E3A-0366-4D2F-BB82-040AA4061199}" destId="{58C28DE1-A5D1-43B7-8622-D69844941DE8}" srcOrd="0" destOrd="0" presId="urn:microsoft.com/office/officeart/2005/8/layout/vList4"/>
    <dgm:cxn modelId="{5CE97179-0152-4F80-8BE6-E066B806B802}" type="presParOf" srcId="{D52E9E3A-0366-4D2F-BB82-040AA4061199}" destId="{9BC66B16-187C-418E-8097-3CF22FB7EF4F}" srcOrd="1" destOrd="0" presId="urn:microsoft.com/office/officeart/2005/8/layout/vList4"/>
    <dgm:cxn modelId="{D4591A2D-B875-45BC-9170-1EF41F0D78C4}" type="presParOf" srcId="{D52E9E3A-0366-4D2F-BB82-040AA4061199}" destId="{A1246495-628B-4E70-B41D-A3538C9CF7E4}" srcOrd="2" destOrd="0" presId="urn:microsoft.com/office/officeart/2005/8/layout/vList4"/>
    <dgm:cxn modelId="{779E906B-24A2-4411-A172-DABF71EC7D8F}" type="presParOf" srcId="{8D8CBB06-20D7-4917-B594-410F94AA5760}" destId="{72D9D932-C210-42E0-88B6-2D3C165A6AD6}" srcOrd="1" destOrd="0" presId="urn:microsoft.com/office/officeart/2005/8/layout/vList4"/>
    <dgm:cxn modelId="{9C082700-55DB-44AE-BB21-5B3207580586}" type="presParOf" srcId="{8D8CBB06-20D7-4917-B594-410F94AA5760}" destId="{6795FCE5-4F13-4641-BBC3-9AB22FC0BA38}" srcOrd="2" destOrd="0" presId="urn:microsoft.com/office/officeart/2005/8/layout/vList4"/>
    <dgm:cxn modelId="{05688034-867A-43D9-9602-6353B3E2F890}" type="presParOf" srcId="{6795FCE5-4F13-4641-BBC3-9AB22FC0BA38}" destId="{E1FA5789-83CD-45AD-B906-DF1EBCE065B2}" srcOrd="0" destOrd="0" presId="urn:microsoft.com/office/officeart/2005/8/layout/vList4"/>
    <dgm:cxn modelId="{6CBA6F17-7A66-44DA-8C06-ACC7A1590D75}" type="presParOf" srcId="{6795FCE5-4F13-4641-BBC3-9AB22FC0BA38}" destId="{CA1E2961-21DB-4C8E-B031-302C3E4D3955}" srcOrd="1" destOrd="0" presId="urn:microsoft.com/office/officeart/2005/8/layout/vList4"/>
    <dgm:cxn modelId="{C4E1520D-3C90-4E92-8BA8-CC169FA12B4D}" type="presParOf" srcId="{6795FCE5-4F13-4641-BBC3-9AB22FC0BA38}" destId="{9804C70A-7A1D-49C9-9FBD-6BC27AD52176}" srcOrd="2" destOrd="0" presId="urn:microsoft.com/office/officeart/2005/8/layout/vList4"/>
    <dgm:cxn modelId="{1E45E2EC-48B2-49A8-B9F5-A4AE67E3638B}" type="presParOf" srcId="{8D8CBB06-20D7-4917-B594-410F94AA5760}" destId="{55F37859-3982-4B03-BC3B-7947887120D0}" srcOrd="3" destOrd="0" presId="urn:microsoft.com/office/officeart/2005/8/layout/vList4"/>
    <dgm:cxn modelId="{40A6564E-6056-4932-8C02-9ACAEA7CAA59}" type="presParOf" srcId="{8D8CBB06-20D7-4917-B594-410F94AA5760}" destId="{179AADA3-EC81-477A-AA16-20A0C3FA7DD8}" srcOrd="4" destOrd="0" presId="urn:microsoft.com/office/officeart/2005/8/layout/vList4"/>
    <dgm:cxn modelId="{C6FA3D8C-1DF9-4B77-A902-19E71A02A3C5}" type="presParOf" srcId="{179AADA3-EC81-477A-AA16-20A0C3FA7DD8}" destId="{CCC169C8-EDD5-4A56-A18F-8475B372EE95}" srcOrd="0" destOrd="0" presId="urn:microsoft.com/office/officeart/2005/8/layout/vList4"/>
    <dgm:cxn modelId="{D310EA8C-465C-4E8B-BE76-FD04B5222754}" type="presParOf" srcId="{179AADA3-EC81-477A-AA16-20A0C3FA7DD8}" destId="{482B4BE9-6095-4D86-BFF7-5576D5A688BB}" srcOrd="1" destOrd="0" presId="urn:microsoft.com/office/officeart/2005/8/layout/vList4"/>
    <dgm:cxn modelId="{9A03058A-E1AA-4099-B688-E67572EF111D}" type="presParOf" srcId="{179AADA3-EC81-477A-AA16-20A0C3FA7DD8}" destId="{B8DDC83D-4977-404C-8D94-0CE3D6269F9B}" srcOrd="2" destOrd="0" presId="urn:microsoft.com/office/officeart/2005/8/layout/vList4"/>
    <dgm:cxn modelId="{2CEBD6FE-4FD0-44E3-9BA7-7FC350CB58F4}" type="presParOf" srcId="{8D8CBB06-20D7-4917-B594-410F94AA5760}" destId="{78C1B01A-01DD-49D3-A804-3E3E1E6AF050}" srcOrd="5" destOrd="0" presId="urn:microsoft.com/office/officeart/2005/8/layout/vList4"/>
    <dgm:cxn modelId="{DDEE3E9F-668A-4FD4-958D-79AB64027023}" type="presParOf" srcId="{8D8CBB06-20D7-4917-B594-410F94AA5760}" destId="{CD10042C-0C42-41EF-8218-6007BEF7FE2C}" srcOrd="6" destOrd="0" presId="urn:microsoft.com/office/officeart/2005/8/layout/vList4"/>
    <dgm:cxn modelId="{FFE06B7F-8FB4-400F-85C1-A1DF4BFBCBC2}" type="presParOf" srcId="{CD10042C-0C42-41EF-8218-6007BEF7FE2C}" destId="{5370AD1F-3EAF-4399-BFDA-C2D8B90313F8}" srcOrd="0" destOrd="0" presId="urn:microsoft.com/office/officeart/2005/8/layout/vList4"/>
    <dgm:cxn modelId="{532A64A5-6DAD-4B78-A778-35DC2D3236B8}" type="presParOf" srcId="{CD10042C-0C42-41EF-8218-6007BEF7FE2C}" destId="{8588DCE8-50D4-42D3-B9C9-40C5C7DE7498}" srcOrd="1" destOrd="0" presId="urn:microsoft.com/office/officeart/2005/8/layout/vList4"/>
    <dgm:cxn modelId="{AF3FA6B0-0629-47EE-B600-5EFC072BD218}" type="presParOf" srcId="{CD10042C-0C42-41EF-8218-6007BEF7FE2C}" destId="{7A1E1EDC-75BE-44EE-A941-0929C811A8C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B24F64-B002-44F2-9548-79EDD65F3D80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38E347E7-9D75-40BF-A10E-54A49AC2DE07}" type="pres">
      <dgm:prSet presAssocID="{A6B24F64-B002-44F2-9548-79EDD65F3D80}" presName="Name0" presStyleCnt="0">
        <dgm:presLayoutVars>
          <dgm:chMax val="7"/>
          <dgm:chPref val="7"/>
          <dgm:dir/>
        </dgm:presLayoutVars>
      </dgm:prSet>
      <dgm:spPr/>
    </dgm:pt>
    <dgm:pt modelId="{2EDB37C4-51BB-4073-B9B5-2CF85A3FF21E}" type="pres">
      <dgm:prSet presAssocID="{A6B24F64-B002-44F2-9548-79EDD65F3D80}" presName="Name1" presStyleCnt="0"/>
      <dgm:spPr/>
    </dgm:pt>
  </dgm:ptLst>
  <dgm:cxnLst>
    <dgm:cxn modelId="{03D4DC63-4F12-4F31-950E-32A70D701BB8}" type="presOf" srcId="{A6B24F64-B002-44F2-9548-79EDD65F3D80}" destId="{38E347E7-9D75-40BF-A10E-54A49AC2DE07}" srcOrd="0" destOrd="0" presId="urn:microsoft.com/office/officeart/2008/layout/CircularPictureCallout"/>
    <dgm:cxn modelId="{8F7D535B-3A13-4ED2-9130-0187C92D42D8}" type="presParOf" srcId="{38E347E7-9D75-40BF-A10E-54A49AC2DE07}" destId="{2EDB37C4-51BB-4073-B9B5-2CF85A3FF21E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4EB816-59C6-453D-9DBC-0E3D4ACCEE5B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4637794F-52FA-403B-8971-FBC0E2A79435}">
      <dgm:prSet/>
      <dgm:spPr/>
      <dgm:t>
        <a:bodyPr/>
        <a:lstStyle/>
        <a:p>
          <a:r>
            <a:rPr lang="en-GB" dirty="0"/>
            <a:t>The data indicates a significant number of cancellations, with certain months showing higher rates, potentially linked to seasonal trends or specific guest types.</a:t>
          </a:r>
          <a:endParaRPr lang="en-IN" dirty="0"/>
        </a:p>
      </dgm:t>
    </dgm:pt>
    <dgm:pt modelId="{D372DCE1-B2C6-4CE1-9088-EDFEB7E09B3E}" type="parTrans" cxnId="{E70A4AC4-208C-4237-A007-DEF6A336D5DD}">
      <dgm:prSet/>
      <dgm:spPr/>
      <dgm:t>
        <a:bodyPr/>
        <a:lstStyle/>
        <a:p>
          <a:endParaRPr lang="en-IN"/>
        </a:p>
      </dgm:t>
    </dgm:pt>
    <dgm:pt modelId="{B2734AAD-908F-4305-9E70-AF5806381F1D}" type="sibTrans" cxnId="{E70A4AC4-208C-4237-A007-DEF6A336D5DD}">
      <dgm:prSet/>
      <dgm:spPr/>
      <dgm:t>
        <a:bodyPr/>
        <a:lstStyle/>
        <a:p>
          <a:endParaRPr lang="en-IN"/>
        </a:p>
      </dgm:t>
    </dgm:pt>
    <dgm:pt modelId="{ED9EB253-400C-4467-9FF2-4683DF5FF42D}">
      <dgm:prSet/>
      <dgm:spPr/>
      <dgm:t>
        <a:bodyPr/>
        <a:lstStyle/>
        <a:p>
          <a:r>
            <a:rPr lang="en-GB"/>
            <a:t>A notable pattern is observed in cancellations when there is a mismatch between the reserved and assigned rooms, indicating that guest dissatisfaction with room allocation could be a factor.</a:t>
          </a:r>
          <a:endParaRPr lang="en-IN"/>
        </a:p>
      </dgm:t>
    </dgm:pt>
    <dgm:pt modelId="{C4B3869A-2AD6-4C31-A95A-533F84E0954C}" type="parTrans" cxnId="{3F11617A-CE5D-4094-96B9-6450CB4262C5}">
      <dgm:prSet/>
      <dgm:spPr/>
      <dgm:t>
        <a:bodyPr/>
        <a:lstStyle/>
        <a:p>
          <a:endParaRPr lang="en-IN"/>
        </a:p>
      </dgm:t>
    </dgm:pt>
    <dgm:pt modelId="{2B38B0F9-5EC7-4192-BF1F-11AD5CD52A3D}" type="sibTrans" cxnId="{3F11617A-CE5D-4094-96B9-6450CB4262C5}">
      <dgm:prSet/>
      <dgm:spPr/>
      <dgm:t>
        <a:bodyPr/>
        <a:lstStyle/>
        <a:p>
          <a:endParaRPr lang="en-IN"/>
        </a:p>
      </dgm:t>
    </dgm:pt>
    <dgm:pt modelId="{83418384-0DEB-4D30-98B9-E4DF52FEB201}">
      <dgm:prSet/>
      <dgm:spPr/>
      <dgm:t>
        <a:bodyPr/>
        <a:lstStyle/>
        <a:p>
          <a:r>
            <a:rPr lang="en-GB"/>
            <a:t>Certain times of the year (such as off-peak seasons) show a spike in cancellations, indicating that special promotions or flexible booking options might be required during these periods.</a:t>
          </a:r>
          <a:endParaRPr lang="en-IN"/>
        </a:p>
      </dgm:t>
    </dgm:pt>
    <dgm:pt modelId="{27E881D4-7E19-4063-81C1-2D069791CB90}" type="parTrans" cxnId="{6B7098BC-95BA-4633-8F13-CFB4326945E3}">
      <dgm:prSet/>
      <dgm:spPr/>
      <dgm:t>
        <a:bodyPr/>
        <a:lstStyle/>
        <a:p>
          <a:endParaRPr lang="en-IN"/>
        </a:p>
      </dgm:t>
    </dgm:pt>
    <dgm:pt modelId="{78A77385-DDB8-48F0-986B-E4BAC19A47BB}" type="sibTrans" cxnId="{6B7098BC-95BA-4633-8F13-CFB4326945E3}">
      <dgm:prSet/>
      <dgm:spPr/>
      <dgm:t>
        <a:bodyPr/>
        <a:lstStyle/>
        <a:p>
          <a:endParaRPr lang="en-IN"/>
        </a:p>
      </dgm:t>
    </dgm:pt>
    <dgm:pt modelId="{82617D9E-8274-4E73-B7B5-D8D1DAA9F032}">
      <dgm:prSet/>
      <dgm:spPr/>
      <dgm:t>
        <a:bodyPr/>
        <a:lstStyle/>
        <a:p>
          <a:r>
            <a:rPr lang="en-GB"/>
            <a:t>Focus on improving the accuracy of room assignments, tailoring communication and offers for high-risk guest segments, and enhancing flexibility during off-peak seasons to reduce cancellations.</a:t>
          </a:r>
          <a:endParaRPr lang="en-IN"/>
        </a:p>
      </dgm:t>
    </dgm:pt>
    <dgm:pt modelId="{AC50BAE6-FD45-4145-954C-779CC3B07DDE}" type="parTrans" cxnId="{A9F8818B-D6B0-4FC8-8424-22F01D54E87E}">
      <dgm:prSet/>
      <dgm:spPr/>
      <dgm:t>
        <a:bodyPr/>
        <a:lstStyle/>
        <a:p>
          <a:endParaRPr lang="en-IN"/>
        </a:p>
      </dgm:t>
    </dgm:pt>
    <dgm:pt modelId="{8ACD7286-AD5D-40C9-9E16-EEC6551E0F30}" type="sibTrans" cxnId="{A9F8818B-D6B0-4FC8-8424-22F01D54E87E}">
      <dgm:prSet/>
      <dgm:spPr/>
      <dgm:t>
        <a:bodyPr/>
        <a:lstStyle/>
        <a:p>
          <a:endParaRPr lang="en-IN"/>
        </a:p>
      </dgm:t>
    </dgm:pt>
    <dgm:pt modelId="{A9690B1A-1C41-4E43-9D2A-10299A30DA22}" type="pres">
      <dgm:prSet presAssocID="{7C4EB816-59C6-453D-9DBC-0E3D4ACCEE5B}" presName="outerComposite" presStyleCnt="0">
        <dgm:presLayoutVars>
          <dgm:chMax val="5"/>
          <dgm:dir/>
          <dgm:resizeHandles val="exact"/>
        </dgm:presLayoutVars>
      </dgm:prSet>
      <dgm:spPr/>
    </dgm:pt>
    <dgm:pt modelId="{26845DB8-F041-4E83-843F-0CE0B370C4B9}" type="pres">
      <dgm:prSet presAssocID="{7C4EB816-59C6-453D-9DBC-0E3D4ACCEE5B}" presName="dummyMaxCanvas" presStyleCnt="0">
        <dgm:presLayoutVars/>
      </dgm:prSet>
      <dgm:spPr/>
    </dgm:pt>
    <dgm:pt modelId="{A9DDBCDD-2744-46C2-829E-8287F9339EAB}" type="pres">
      <dgm:prSet presAssocID="{7C4EB816-59C6-453D-9DBC-0E3D4ACCEE5B}" presName="FourNodes_1" presStyleLbl="node1" presStyleIdx="0" presStyleCnt="4">
        <dgm:presLayoutVars>
          <dgm:bulletEnabled val="1"/>
        </dgm:presLayoutVars>
      </dgm:prSet>
      <dgm:spPr/>
    </dgm:pt>
    <dgm:pt modelId="{D10F39F9-5FBE-43B6-B668-2C8B203A9D4B}" type="pres">
      <dgm:prSet presAssocID="{7C4EB816-59C6-453D-9DBC-0E3D4ACCEE5B}" presName="FourNodes_2" presStyleLbl="node1" presStyleIdx="1" presStyleCnt="4">
        <dgm:presLayoutVars>
          <dgm:bulletEnabled val="1"/>
        </dgm:presLayoutVars>
      </dgm:prSet>
      <dgm:spPr/>
    </dgm:pt>
    <dgm:pt modelId="{4C464BB0-B0ED-4B56-AD0C-DEB80BC23F49}" type="pres">
      <dgm:prSet presAssocID="{7C4EB816-59C6-453D-9DBC-0E3D4ACCEE5B}" presName="FourNodes_3" presStyleLbl="node1" presStyleIdx="2" presStyleCnt="4">
        <dgm:presLayoutVars>
          <dgm:bulletEnabled val="1"/>
        </dgm:presLayoutVars>
      </dgm:prSet>
      <dgm:spPr/>
    </dgm:pt>
    <dgm:pt modelId="{90316EBA-E7B3-4A73-A074-843D567A1A77}" type="pres">
      <dgm:prSet presAssocID="{7C4EB816-59C6-453D-9DBC-0E3D4ACCEE5B}" presName="FourNodes_4" presStyleLbl="node1" presStyleIdx="3" presStyleCnt="4">
        <dgm:presLayoutVars>
          <dgm:bulletEnabled val="1"/>
        </dgm:presLayoutVars>
      </dgm:prSet>
      <dgm:spPr/>
    </dgm:pt>
    <dgm:pt modelId="{94417A8F-A83E-4562-9015-53BDAAC916E6}" type="pres">
      <dgm:prSet presAssocID="{7C4EB816-59C6-453D-9DBC-0E3D4ACCEE5B}" presName="FourConn_1-2" presStyleLbl="fgAccFollowNode1" presStyleIdx="0" presStyleCnt="3">
        <dgm:presLayoutVars>
          <dgm:bulletEnabled val="1"/>
        </dgm:presLayoutVars>
      </dgm:prSet>
      <dgm:spPr/>
    </dgm:pt>
    <dgm:pt modelId="{CFA5A14A-33A8-4D9C-B679-0B8E17D2E828}" type="pres">
      <dgm:prSet presAssocID="{7C4EB816-59C6-453D-9DBC-0E3D4ACCEE5B}" presName="FourConn_2-3" presStyleLbl="fgAccFollowNode1" presStyleIdx="1" presStyleCnt="3">
        <dgm:presLayoutVars>
          <dgm:bulletEnabled val="1"/>
        </dgm:presLayoutVars>
      </dgm:prSet>
      <dgm:spPr/>
    </dgm:pt>
    <dgm:pt modelId="{FD5A40D3-B977-4717-A094-059314470520}" type="pres">
      <dgm:prSet presAssocID="{7C4EB816-59C6-453D-9DBC-0E3D4ACCEE5B}" presName="FourConn_3-4" presStyleLbl="fgAccFollowNode1" presStyleIdx="2" presStyleCnt="3">
        <dgm:presLayoutVars>
          <dgm:bulletEnabled val="1"/>
        </dgm:presLayoutVars>
      </dgm:prSet>
      <dgm:spPr/>
    </dgm:pt>
    <dgm:pt modelId="{9379F54C-F61E-4CEA-8E79-E14433D27870}" type="pres">
      <dgm:prSet presAssocID="{7C4EB816-59C6-453D-9DBC-0E3D4ACCEE5B}" presName="FourNodes_1_text" presStyleLbl="node1" presStyleIdx="3" presStyleCnt="4">
        <dgm:presLayoutVars>
          <dgm:bulletEnabled val="1"/>
        </dgm:presLayoutVars>
      </dgm:prSet>
      <dgm:spPr/>
    </dgm:pt>
    <dgm:pt modelId="{3F8DAA3E-D459-4BB3-A8ED-2816E5AAD1BF}" type="pres">
      <dgm:prSet presAssocID="{7C4EB816-59C6-453D-9DBC-0E3D4ACCEE5B}" presName="FourNodes_2_text" presStyleLbl="node1" presStyleIdx="3" presStyleCnt="4">
        <dgm:presLayoutVars>
          <dgm:bulletEnabled val="1"/>
        </dgm:presLayoutVars>
      </dgm:prSet>
      <dgm:spPr/>
    </dgm:pt>
    <dgm:pt modelId="{F8FBBF61-585E-4637-8EE0-0E68E9C90DD7}" type="pres">
      <dgm:prSet presAssocID="{7C4EB816-59C6-453D-9DBC-0E3D4ACCEE5B}" presName="FourNodes_3_text" presStyleLbl="node1" presStyleIdx="3" presStyleCnt="4">
        <dgm:presLayoutVars>
          <dgm:bulletEnabled val="1"/>
        </dgm:presLayoutVars>
      </dgm:prSet>
      <dgm:spPr/>
    </dgm:pt>
    <dgm:pt modelId="{5F7CCDD6-3B88-4A73-9FDC-BD9C528A6BAF}" type="pres">
      <dgm:prSet presAssocID="{7C4EB816-59C6-453D-9DBC-0E3D4ACCEE5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C21641D-AFDA-4C13-AF92-A17A829B8658}" type="presOf" srcId="{B2734AAD-908F-4305-9E70-AF5806381F1D}" destId="{94417A8F-A83E-4562-9015-53BDAAC916E6}" srcOrd="0" destOrd="0" presId="urn:microsoft.com/office/officeart/2005/8/layout/vProcess5"/>
    <dgm:cxn modelId="{DBB6982D-384D-45B1-8AB9-3189006D6B7B}" type="presOf" srcId="{82617D9E-8274-4E73-B7B5-D8D1DAA9F032}" destId="{5F7CCDD6-3B88-4A73-9FDC-BD9C528A6BAF}" srcOrd="1" destOrd="0" presId="urn:microsoft.com/office/officeart/2005/8/layout/vProcess5"/>
    <dgm:cxn modelId="{EA7B5839-8293-4926-AE49-DEBFBFA4070F}" type="presOf" srcId="{2B38B0F9-5EC7-4192-BF1F-11AD5CD52A3D}" destId="{CFA5A14A-33A8-4D9C-B679-0B8E17D2E828}" srcOrd="0" destOrd="0" presId="urn:microsoft.com/office/officeart/2005/8/layout/vProcess5"/>
    <dgm:cxn modelId="{3F11617A-CE5D-4094-96B9-6450CB4262C5}" srcId="{7C4EB816-59C6-453D-9DBC-0E3D4ACCEE5B}" destId="{ED9EB253-400C-4467-9FF2-4683DF5FF42D}" srcOrd="1" destOrd="0" parTransId="{C4B3869A-2AD6-4C31-A95A-533F84E0954C}" sibTransId="{2B38B0F9-5EC7-4192-BF1F-11AD5CD52A3D}"/>
    <dgm:cxn modelId="{F8F7DB82-B448-412E-9243-0B2015033E78}" type="presOf" srcId="{83418384-0DEB-4D30-98B9-E4DF52FEB201}" destId="{4C464BB0-B0ED-4B56-AD0C-DEB80BC23F49}" srcOrd="0" destOrd="0" presId="urn:microsoft.com/office/officeart/2005/8/layout/vProcess5"/>
    <dgm:cxn modelId="{A9F8818B-D6B0-4FC8-8424-22F01D54E87E}" srcId="{7C4EB816-59C6-453D-9DBC-0E3D4ACCEE5B}" destId="{82617D9E-8274-4E73-B7B5-D8D1DAA9F032}" srcOrd="3" destOrd="0" parTransId="{AC50BAE6-FD45-4145-954C-779CC3B07DDE}" sibTransId="{8ACD7286-AD5D-40C9-9E16-EEC6551E0F30}"/>
    <dgm:cxn modelId="{650ABCA8-43D3-48DC-81C9-9C96E25AAA2D}" type="presOf" srcId="{78A77385-DDB8-48F0-986B-E4BAC19A47BB}" destId="{FD5A40D3-B977-4717-A094-059314470520}" srcOrd="0" destOrd="0" presId="urn:microsoft.com/office/officeart/2005/8/layout/vProcess5"/>
    <dgm:cxn modelId="{6B7098BC-95BA-4633-8F13-CFB4326945E3}" srcId="{7C4EB816-59C6-453D-9DBC-0E3D4ACCEE5B}" destId="{83418384-0DEB-4D30-98B9-E4DF52FEB201}" srcOrd="2" destOrd="0" parTransId="{27E881D4-7E19-4063-81C1-2D069791CB90}" sibTransId="{78A77385-DDB8-48F0-986B-E4BAC19A47BB}"/>
    <dgm:cxn modelId="{E70A4AC4-208C-4237-A007-DEF6A336D5DD}" srcId="{7C4EB816-59C6-453D-9DBC-0E3D4ACCEE5B}" destId="{4637794F-52FA-403B-8971-FBC0E2A79435}" srcOrd="0" destOrd="0" parTransId="{D372DCE1-B2C6-4CE1-9088-EDFEB7E09B3E}" sibTransId="{B2734AAD-908F-4305-9E70-AF5806381F1D}"/>
    <dgm:cxn modelId="{35F855DA-7CB0-43F3-BB3C-7298ABDF3B1F}" type="presOf" srcId="{ED9EB253-400C-4467-9FF2-4683DF5FF42D}" destId="{3F8DAA3E-D459-4BB3-A8ED-2816E5AAD1BF}" srcOrd="1" destOrd="0" presId="urn:microsoft.com/office/officeart/2005/8/layout/vProcess5"/>
    <dgm:cxn modelId="{68E84CDE-30E1-462D-902D-518244E0AE50}" type="presOf" srcId="{83418384-0DEB-4D30-98B9-E4DF52FEB201}" destId="{F8FBBF61-585E-4637-8EE0-0E68E9C90DD7}" srcOrd="1" destOrd="0" presId="urn:microsoft.com/office/officeart/2005/8/layout/vProcess5"/>
    <dgm:cxn modelId="{8AFC2CE4-FA2F-4CFF-8CD8-89A002F339B1}" type="presOf" srcId="{4637794F-52FA-403B-8971-FBC0E2A79435}" destId="{9379F54C-F61E-4CEA-8E79-E14433D27870}" srcOrd="1" destOrd="0" presId="urn:microsoft.com/office/officeart/2005/8/layout/vProcess5"/>
    <dgm:cxn modelId="{77BAEAE4-0190-494F-ACD2-EAA84B876A4C}" type="presOf" srcId="{7C4EB816-59C6-453D-9DBC-0E3D4ACCEE5B}" destId="{A9690B1A-1C41-4E43-9D2A-10299A30DA22}" srcOrd="0" destOrd="0" presId="urn:microsoft.com/office/officeart/2005/8/layout/vProcess5"/>
    <dgm:cxn modelId="{91EDF6ED-2CEB-47CF-ACF8-26FE075B1D13}" type="presOf" srcId="{ED9EB253-400C-4467-9FF2-4683DF5FF42D}" destId="{D10F39F9-5FBE-43B6-B668-2C8B203A9D4B}" srcOrd="0" destOrd="0" presId="urn:microsoft.com/office/officeart/2005/8/layout/vProcess5"/>
    <dgm:cxn modelId="{94FC03F3-186D-455F-A7EF-5302DC65425C}" type="presOf" srcId="{4637794F-52FA-403B-8971-FBC0E2A79435}" destId="{A9DDBCDD-2744-46C2-829E-8287F9339EAB}" srcOrd="0" destOrd="0" presId="urn:microsoft.com/office/officeart/2005/8/layout/vProcess5"/>
    <dgm:cxn modelId="{4E4371FB-5042-47C6-B9E3-C85B8C8B9CCB}" type="presOf" srcId="{82617D9E-8274-4E73-B7B5-D8D1DAA9F032}" destId="{90316EBA-E7B3-4A73-A074-843D567A1A77}" srcOrd="0" destOrd="0" presId="urn:microsoft.com/office/officeart/2005/8/layout/vProcess5"/>
    <dgm:cxn modelId="{6F47904D-B1B1-4803-8936-3E12050ADE1E}" type="presParOf" srcId="{A9690B1A-1C41-4E43-9D2A-10299A30DA22}" destId="{26845DB8-F041-4E83-843F-0CE0B370C4B9}" srcOrd="0" destOrd="0" presId="urn:microsoft.com/office/officeart/2005/8/layout/vProcess5"/>
    <dgm:cxn modelId="{F2425F4E-1B2D-485D-9B02-4224C91E0E48}" type="presParOf" srcId="{A9690B1A-1C41-4E43-9D2A-10299A30DA22}" destId="{A9DDBCDD-2744-46C2-829E-8287F9339EAB}" srcOrd="1" destOrd="0" presId="urn:microsoft.com/office/officeart/2005/8/layout/vProcess5"/>
    <dgm:cxn modelId="{92D7BDC2-3E71-438F-9C61-0C72A65EBA61}" type="presParOf" srcId="{A9690B1A-1C41-4E43-9D2A-10299A30DA22}" destId="{D10F39F9-5FBE-43B6-B668-2C8B203A9D4B}" srcOrd="2" destOrd="0" presId="urn:microsoft.com/office/officeart/2005/8/layout/vProcess5"/>
    <dgm:cxn modelId="{EC1AB8B6-725B-40D7-9B4A-61896385FECB}" type="presParOf" srcId="{A9690B1A-1C41-4E43-9D2A-10299A30DA22}" destId="{4C464BB0-B0ED-4B56-AD0C-DEB80BC23F49}" srcOrd="3" destOrd="0" presId="urn:microsoft.com/office/officeart/2005/8/layout/vProcess5"/>
    <dgm:cxn modelId="{3D2357E2-AAFA-41F0-B820-F148EA68CC94}" type="presParOf" srcId="{A9690B1A-1C41-4E43-9D2A-10299A30DA22}" destId="{90316EBA-E7B3-4A73-A074-843D567A1A77}" srcOrd="4" destOrd="0" presId="urn:microsoft.com/office/officeart/2005/8/layout/vProcess5"/>
    <dgm:cxn modelId="{21A099F9-6850-4CC0-B68C-D1273B1DF888}" type="presParOf" srcId="{A9690B1A-1C41-4E43-9D2A-10299A30DA22}" destId="{94417A8F-A83E-4562-9015-53BDAAC916E6}" srcOrd="5" destOrd="0" presId="urn:microsoft.com/office/officeart/2005/8/layout/vProcess5"/>
    <dgm:cxn modelId="{1FDD268A-6282-4C48-8189-22D8960D7FC5}" type="presParOf" srcId="{A9690B1A-1C41-4E43-9D2A-10299A30DA22}" destId="{CFA5A14A-33A8-4D9C-B679-0B8E17D2E828}" srcOrd="6" destOrd="0" presId="urn:microsoft.com/office/officeart/2005/8/layout/vProcess5"/>
    <dgm:cxn modelId="{A2A5A5B8-348C-4510-AD4F-C86739C81856}" type="presParOf" srcId="{A9690B1A-1C41-4E43-9D2A-10299A30DA22}" destId="{FD5A40D3-B977-4717-A094-059314470520}" srcOrd="7" destOrd="0" presId="urn:microsoft.com/office/officeart/2005/8/layout/vProcess5"/>
    <dgm:cxn modelId="{28920B9F-8A87-4DFB-B40F-76E0EFC03338}" type="presParOf" srcId="{A9690B1A-1C41-4E43-9D2A-10299A30DA22}" destId="{9379F54C-F61E-4CEA-8E79-E14433D27870}" srcOrd="8" destOrd="0" presId="urn:microsoft.com/office/officeart/2005/8/layout/vProcess5"/>
    <dgm:cxn modelId="{0E4A47EA-1AE0-41E9-8C6E-E793BD77A4C0}" type="presParOf" srcId="{A9690B1A-1C41-4E43-9D2A-10299A30DA22}" destId="{3F8DAA3E-D459-4BB3-A8ED-2816E5AAD1BF}" srcOrd="9" destOrd="0" presId="urn:microsoft.com/office/officeart/2005/8/layout/vProcess5"/>
    <dgm:cxn modelId="{0519E76A-D7B8-44C5-A05C-18B06A0AEF46}" type="presParOf" srcId="{A9690B1A-1C41-4E43-9D2A-10299A30DA22}" destId="{F8FBBF61-585E-4637-8EE0-0E68E9C90DD7}" srcOrd="10" destOrd="0" presId="urn:microsoft.com/office/officeart/2005/8/layout/vProcess5"/>
    <dgm:cxn modelId="{ADD6574F-5374-4341-AE51-97D191326A5E}" type="presParOf" srcId="{A9690B1A-1C41-4E43-9D2A-10299A30DA22}" destId="{5F7CCDD6-3B88-4A73-9FDC-BD9C528A6BA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9AC1F-EA36-4729-AD3E-C32ABD330D12}">
      <dsp:nvSpPr>
        <dsp:cNvPr id="0" name=""/>
        <dsp:cNvSpPr/>
      </dsp:nvSpPr>
      <dsp:spPr>
        <a:xfrm>
          <a:off x="0" y="25411"/>
          <a:ext cx="4680520" cy="9475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1. The project focused on analyzing hotel booking cancellations.</a:t>
          </a:r>
          <a:endParaRPr lang="en-IN" sz="1900" kern="1200" dirty="0"/>
        </a:p>
      </dsp:txBody>
      <dsp:txXfrm>
        <a:off x="46256" y="71667"/>
        <a:ext cx="4588008" cy="855041"/>
      </dsp:txXfrm>
    </dsp:sp>
    <dsp:sp modelId="{6128A831-983D-4466-8DE0-6CBB521107CC}">
      <dsp:nvSpPr>
        <dsp:cNvPr id="0" name=""/>
        <dsp:cNvSpPr/>
      </dsp:nvSpPr>
      <dsp:spPr>
        <a:xfrm>
          <a:off x="0" y="1146403"/>
          <a:ext cx="4680520" cy="9475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2. Objectives included identifying key reasons for cancellations, trends over time, and suggesting strategies to reduce cancellations.</a:t>
          </a:r>
          <a:endParaRPr lang="en-IN" sz="1900" kern="1200" dirty="0"/>
        </a:p>
      </dsp:txBody>
      <dsp:txXfrm>
        <a:off x="46256" y="1192659"/>
        <a:ext cx="4588008" cy="855041"/>
      </dsp:txXfrm>
    </dsp:sp>
    <dsp:sp modelId="{D4E505D3-0C09-448F-9FF4-E80EFEE4FE38}">
      <dsp:nvSpPr>
        <dsp:cNvPr id="0" name=""/>
        <dsp:cNvSpPr/>
      </dsp:nvSpPr>
      <dsp:spPr>
        <a:xfrm>
          <a:off x="0" y="2292806"/>
          <a:ext cx="4680520" cy="9475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3. Tools used: Excel for data analysis and dashboard creation.</a:t>
          </a:r>
          <a:endParaRPr lang="en-IN" sz="1900" kern="1200" dirty="0"/>
        </a:p>
      </dsp:txBody>
      <dsp:txXfrm>
        <a:off x="46256" y="2339062"/>
        <a:ext cx="4588008" cy="8550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A08E8-BBB7-448E-87D2-2B466ABBE79F}">
      <dsp:nvSpPr>
        <dsp:cNvPr id="0" name=""/>
        <dsp:cNvSpPr/>
      </dsp:nvSpPr>
      <dsp:spPr>
        <a:xfrm rot="10800000">
          <a:off x="9650" y="0"/>
          <a:ext cx="3941139" cy="86261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BCE15-E6ED-4977-8F52-D3B4C81B4CC7}">
      <dsp:nvSpPr>
        <dsp:cNvPr id="0" name=""/>
        <dsp:cNvSpPr/>
      </dsp:nvSpPr>
      <dsp:spPr>
        <a:xfrm>
          <a:off x="326178" y="215426"/>
          <a:ext cx="3410009" cy="430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06400" rIns="0" bIns="406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rgbClr val="E58C09"/>
              </a:solidFill>
              <a:latin typeface="Aparajita" panose="02020603050405020304" pitchFamily="18" charset="0"/>
              <a:cs typeface="Aparajita" panose="02020603050405020304" pitchFamily="18" charset="0"/>
            </a:rPr>
            <a:t>PROBLEMS</a:t>
          </a:r>
          <a:endParaRPr lang="en-IN" sz="4000" b="1" kern="1200" dirty="0">
            <a:solidFill>
              <a:srgbClr val="E58C09"/>
            </a:solidFill>
            <a:latin typeface="Aparajita" panose="02020603050405020304" pitchFamily="18" charset="0"/>
            <a:cs typeface="Aparajita" panose="02020603050405020304" pitchFamily="18" charset="0"/>
          </a:endParaRPr>
        </a:p>
      </dsp:txBody>
      <dsp:txXfrm>
        <a:off x="326178" y="215426"/>
        <a:ext cx="3410009" cy="4308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28DE1-A5D1-43B7-8622-D69844941DE8}">
      <dsp:nvSpPr>
        <dsp:cNvPr id="0" name=""/>
        <dsp:cNvSpPr/>
      </dsp:nvSpPr>
      <dsp:spPr>
        <a:xfrm>
          <a:off x="0" y="0"/>
          <a:ext cx="3888432" cy="1180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Analyze cancellation rates by month to identify seasonal patterns and high-risk periods for bookings</a:t>
          </a:r>
          <a:endParaRPr lang="en-IN" sz="1600" kern="1200" dirty="0"/>
        </a:p>
      </dsp:txBody>
      <dsp:txXfrm>
        <a:off x="895717" y="0"/>
        <a:ext cx="2992714" cy="1180311"/>
      </dsp:txXfrm>
    </dsp:sp>
    <dsp:sp modelId="{9BC66B16-187C-418E-8097-3CF22FB7EF4F}">
      <dsp:nvSpPr>
        <dsp:cNvPr id="0" name=""/>
        <dsp:cNvSpPr/>
      </dsp:nvSpPr>
      <dsp:spPr>
        <a:xfrm>
          <a:off x="118031" y="118031"/>
          <a:ext cx="777686" cy="94424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l="-16000" r="-1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FA5789-83CD-45AD-B906-DF1EBCE065B2}">
      <dsp:nvSpPr>
        <dsp:cNvPr id="0" name=""/>
        <dsp:cNvSpPr/>
      </dsp:nvSpPr>
      <dsp:spPr>
        <a:xfrm>
          <a:off x="0" y="1298342"/>
          <a:ext cx="3888432" cy="1180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Compare reserved room types vs. assigned room types to determine if mismatches contribute to cancellations</a:t>
          </a:r>
          <a:endParaRPr lang="en-IN" sz="1600" kern="1200"/>
        </a:p>
      </dsp:txBody>
      <dsp:txXfrm>
        <a:off x="895717" y="1298342"/>
        <a:ext cx="2992714" cy="1180311"/>
      </dsp:txXfrm>
    </dsp:sp>
    <dsp:sp modelId="{CA1E2961-21DB-4C8E-B031-302C3E4D3955}">
      <dsp:nvSpPr>
        <dsp:cNvPr id="0" name=""/>
        <dsp:cNvSpPr/>
      </dsp:nvSpPr>
      <dsp:spPr>
        <a:xfrm>
          <a:off x="118031" y="1416373"/>
          <a:ext cx="777686" cy="94424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l="-11000" r="-1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169C8-EDD5-4A56-A18F-8475B372EE95}">
      <dsp:nvSpPr>
        <dsp:cNvPr id="0" name=""/>
        <dsp:cNvSpPr/>
      </dsp:nvSpPr>
      <dsp:spPr>
        <a:xfrm>
          <a:off x="0" y="2596684"/>
          <a:ext cx="3888432" cy="1180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Examine cancellation rates across different guest types (couples, families, singles) to identify high-risk segments</a:t>
          </a:r>
          <a:endParaRPr lang="en-IN" sz="1600" kern="1200"/>
        </a:p>
      </dsp:txBody>
      <dsp:txXfrm>
        <a:off x="895717" y="2596684"/>
        <a:ext cx="2992714" cy="1180311"/>
      </dsp:txXfrm>
    </dsp:sp>
    <dsp:sp modelId="{482B4BE9-6095-4D86-BFF7-5576D5A688BB}">
      <dsp:nvSpPr>
        <dsp:cNvPr id="0" name=""/>
        <dsp:cNvSpPr/>
      </dsp:nvSpPr>
      <dsp:spPr>
        <a:xfrm>
          <a:off x="118031" y="2714715"/>
          <a:ext cx="777686" cy="94424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rcRect/>
          <a:stretch>
            <a:fillRect l="-11000" r="-1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0AD1F-3EAF-4399-BFDA-C2D8B90313F8}">
      <dsp:nvSpPr>
        <dsp:cNvPr id="0" name=""/>
        <dsp:cNvSpPr/>
      </dsp:nvSpPr>
      <dsp:spPr>
        <a:xfrm>
          <a:off x="0" y="3895026"/>
          <a:ext cx="3888432" cy="1180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Calculate and compare cancellation percentages for each hotel to determine which property experiences more frequent cancellations</a:t>
          </a:r>
          <a:endParaRPr lang="en-IN" sz="1600" kern="1200"/>
        </a:p>
      </dsp:txBody>
      <dsp:txXfrm>
        <a:off x="895717" y="3895026"/>
        <a:ext cx="2992714" cy="1180311"/>
      </dsp:txXfrm>
    </dsp:sp>
    <dsp:sp modelId="{8588DCE8-50D4-42D3-B9C9-40C5C7DE7498}">
      <dsp:nvSpPr>
        <dsp:cNvPr id="0" name=""/>
        <dsp:cNvSpPr/>
      </dsp:nvSpPr>
      <dsp:spPr>
        <a:xfrm>
          <a:off x="118031" y="4013057"/>
          <a:ext cx="777686" cy="94424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rcRect/>
          <a:stretch>
            <a:fillRect l="-11000" r="-1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BCDD-2744-46C2-829E-8287F9339EAB}">
      <dsp:nvSpPr>
        <dsp:cNvPr id="0" name=""/>
        <dsp:cNvSpPr/>
      </dsp:nvSpPr>
      <dsp:spPr>
        <a:xfrm>
          <a:off x="0" y="0"/>
          <a:ext cx="8230954" cy="8053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The data indicates a significant number of cancellations, with certain months showing higher rates, potentially linked to seasonal trends or specific guest types.</a:t>
          </a:r>
          <a:endParaRPr lang="en-IN" sz="1600" kern="1200" dirty="0"/>
        </a:p>
      </dsp:txBody>
      <dsp:txXfrm>
        <a:off x="23588" y="23588"/>
        <a:ext cx="7293874" cy="758166"/>
      </dsp:txXfrm>
    </dsp:sp>
    <dsp:sp modelId="{D10F39F9-5FBE-43B6-B668-2C8B203A9D4B}">
      <dsp:nvSpPr>
        <dsp:cNvPr id="0" name=""/>
        <dsp:cNvSpPr/>
      </dsp:nvSpPr>
      <dsp:spPr>
        <a:xfrm>
          <a:off x="689342" y="951768"/>
          <a:ext cx="8230954" cy="805342"/>
        </a:xfrm>
        <a:prstGeom prst="roundRect">
          <a:avLst>
            <a:gd name="adj" fmla="val 10000"/>
          </a:avLst>
        </a:prstGeom>
        <a:solidFill>
          <a:schemeClr val="accent5">
            <a:hueOff val="2774019"/>
            <a:satOff val="471"/>
            <a:lumOff val="-20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A notable pattern is observed in cancellations when there is a mismatch between the reserved and assigned rooms, indicating that guest dissatisfaction with room allocation could be a factor.</a:t>
          </a:r>
          <a:endParaRPr lang="en-IN" sz="1600" kern="1200"/>
        </a:p>
      </dsp:txBody>
      <dsp:txXfrm>
        <a:off x="712930" y="975356"/>
        <a:ext cx="6970963" cy="758166"/>
      </dsp:txXfrm>
    </dsp:sp>
    <dsp:sp modelId="{4C464BB0-B0ED-4B56-AD0C-DEB80BC23F49}">
      <dsp:nvSpPr>
        <dsp:cNvPr id="0" name=""/>
        <dsp:cNvSpPr/>
      </dsp:nvSpPr>
      <dsp:spPr>
        <a:xfrm>
          <a:off x="1368396" y="1903536"/>
          <a:ext cx="8230954" cy="805342"/>
        </a:xfrm>
        <a:prstGeom prst="roundRect">
          <a:avLst>
            <a:gd name="adj" fmla="val 10000"/>
          </a:avLst>
        </a:prstGeom>
        <a:solidFill>
          <a:schemeClr val="accent5">
            <a:hueOff val="5548038"/>
            <a:satOff val="942"/>
            <a:lumOff val="-418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Certain times of the year (such as off-peak seasons) show a spike in cancellations, indicating that special promotions or flexible booking options might be required during these periods.</a:t>
          </a:r>
          <a:endParaRPr lang="en-IN" sz="1600" kern="1200"/>
        </a:p>
      </dsp:txBody>
      <dsp:txXfrm>
        <a:off x="1391984" y="1927124"/>
        <a:ext cx="6981251" cy="758166"/>
      </dsp:txXfrm>
    </dsp:sp>
    <dsp:sp modelId="{90316EBA-E7B3-4A73-A074-843D567A1A77}">
      <dsp:nvSpPr>
        <dsp:cNvPr id="0" name=""/>
        <dsp:cNvSpPr/>
      </dsp:nvSpPr>
      <dsp:spPr>
        <a:xfrm>
          <a:off x="2057738" y="2855305"/>
          <a:ext cx="8230954" cy="805342"/>
        </a:xfrm>
        <a:prstGeom prst="roundRect">
          <a:avLst>
            <a:gd name="adj" fmla="val 10000"/>
          </a:avLst>
        </a:prstGeom>
        <a:solidFill>
          <a:schemeClr val="accent5">
            <a:hueOff val="8322057"/>
            <a:satOff val="1413"/>
            <a:lumOff val="-62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Focus on improving the accuracy of room assignments, tailoring communication and offers for high-risk guest segments, and enhancing flexibility during off-peak seasons to reduce cancellations.</a:t>
          </a:r>
          <a:endParaRPr lang="en-IN" sz="1600" kern="1200"/>
        </a:p>
      </dsp:txBody>
      <dsp:txXfrm>
        <a:off x="2081326" y="2878893"/>
        <a:ext cx="6970963" cy="758166"/>
      </dsp:txXfrm>
    </dsp:sp>
    <dsp:sp modelId="{94417A8F-A83E-4562-9015-53BDAAC916E6}">
      <dsp:nvSpPr>
        <dsp:cNvPr id="0" name=""/>
        <dsp:cNvSpPr/>
      </dsp:nvSpPr>
      <dsp:spPr>
        <a:xfrm>
          <a:off x="7707481" y="616819"/>
          <a:ext cx="523472" cy="52347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600" kern="1200"/>
        </a:p>
      </dsp:txBody>
      <dsp:txXfrm>
        <a:off x="7825262" y="616819"/>
        <a:ext cx="287910" cy="393913"/>
      </dsp:txXfrm>
    </dsp:sp>
    <dsp:sp modelId="{CFA5A14A-33A8-4D9C-B679-0B8E17D2E828}">
      <dsp:nvSpPr>
        <dsp:cNvPr id="0" name=""/>
        <dsp:cNvSpPr/>
      </dsp:nvSpPr>
      <dsp:spPr>
        <a:xfrm>
          <a:off x="8396824" y="1568587"/>
          <a:ext cx="523472" cy="52347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4423848"/>
            <a:satOff val="-4229"/>
            <a:lumOff val="-629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600" kern="1200"/>
        </a:p>
      </dsp:txBody>
      <dsp:txXfrm>
        <a:off x="8514605" y="1568587"/>
        <a:ext cx="287910" cy="393913"/>
      </dsp:txXfrm>
    </dsp:sp>
    <dsp:sp modelId="{FD5A40D3-B977-4717-A094-059314470520}">
      <dsp:nvSpPr>
        <dsp:cNvPr id="0" name=""/>
        <dsp:cNvSpPr/>
      </dsp:nvSpPr>
      <dsp:spPr>
        <a:xfrm>
          <a:off x="9075877" y="2520356"/>
          <a:ext cx="523472" cy="52347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8847696"/>
            <a:satOff val="-8457"/>
            <a:lumOff val="-1259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600" kern="1200"/>
        </a:p>
      </dsp:txBody>
      <dsp:txXfrm>
        <a:off x="9193658" y="2520356"/>
        <a:ext cx="287910" cy="3939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8/24/2024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8/24/2024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3015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33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2231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4146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598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97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6190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750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5.svg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diagramColors" Target="../diagrams/colors3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2.xml"/><Relationship Id="rId12" Type="http://schemas.openxmlformats.org/officeDocument/2006/relationships/diagramQuickStyle" Target="../diagrams/quickStyl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Relationship Id="rId6" Type="http://schemas.openxmlformats.org/officeDocument/2006/relationships/diagramQuickStyle" Target="../diagrams/quickStyle2.xml"/><Relationship Id="rId11" Type="http://schemas.openxmlformats.org/officeDocument/2006/relationships/diagramLayout" Target="../diagrams/layout3.xml"/><Relationship Id="rId5" Type="http://schemas.openxmlformats.org/officeDocument/2006/relationships/diagramLayout" Target="../diagrams/layout2.xml"/><Relationship Id="rId10" Type="http://schemas.openxmlformats.org/officeDocument/2006/relationships/diagramData" Target="../diagrams/data3.xml"/><Relationship Id="rId4" Type="http://schemas.openxmlformats.org/officeDocument/2006/relationships/diagramData" Target="../diagrams/data2.xml"/><Relationship Id="rId9" Type="http://schemas.openxmlformats.org/officeDocument/2006/relationships/image" Target="../media/image7.jpeg"/><Relationship Id="rId14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2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10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microsoft.com/office/2007/relationships/diagramDrawing" Target="../diagrams/drawing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 flipH="1" flipV="1">
            <a:off x="8074536" y="3861048"/>
            <a:ext cx="2087678" cy="25338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90750" y="3861048"/>
            <a:ext cx="7810500" cy="23873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3809" y="2636912"/>
            <a:ext cx="5864382" cy="1543326"/>
          </a:xfrm>
        </p:spPr>
        <p:txBody>
          <a:bodyPr>
            <a:normAutofit/>
          </a:bodyPr>
          <a:lstStyle/>
          <a:p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7287" y="4358640"/>
            <a:ext cx="5314926" cy="1463040"/>
          </a:xfrm>
        </p:spPr>
        <p:txBody>
          <a:bodyPr>
            <a:noAutofit/>
          </a:bodyPr>
          <a:lstStyle/>
          <a:p>
            <a:pPr algn="just"/>
            <a:r>
              <a:rPr lang="en-GB" sz="3600" dirty="0">
                <a:solidFill>
                  <a:srgbClr val="E58C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Optimizing Hotel Booking Retention: Data Insights</a:t>
            </a:r>
            <a:endParaRPr lang="en-US" sz="3600" dirty="0">
              <a:solidFill>
                <a:srgbClr val="E58C09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80"/>
            <a:ext cx="1080516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69E1D"/>
                </a:solidFill>
                <a:latin typeface="Arial Rounded MT Bold" panose="020F0704030504030204" pitchFamily="34" charset="0"/>
              </a:rPr>
              <a:t>INSIGHTS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1" y="2667000"/>
            <a:ext cx="3261359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E58446-FB7D-4E56-8860-87A6AD3DAC93}"/>
              </a:ext>
            </a:extLst>
          </p:cNvPr>
          <p:cNvSpPr/>
          <p:nvPr/>
        </p:nvSpPr>
        <p:spPr>
          <a:xfrm>
            <a:off x="4687823" y="1076770"/>
            <a:ext cx="25202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D3699FFD-7259-4001-9FAE-4628DE763EBF}"/>
              </a:ext>
            </a:extLst>
          </p:cNvPr>
          <p:cNvSpPr/>
          <p:nvPr/>
        </p:nvSpPr>
        <p:spPr>
          <a:xfrm rot="10800000">
            <a:off x="11252252" y="200610"/>
            <a:ext cx="938848" cy="64807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F50DA2-D8D2-4CA7-AA0C-826842E06AC4}"/>
              </a:ext>
            </a:extLst>
          </p:cNvPr>
          <p:cNvSpPr txBox="1"/>
          <p:nvPr/>
        </p:nvSpPr>
        <p:spPr>
          <a:xfrm flipH="1">
            <a:off x="11567102" y="163959"/>
            <a:ext cx="2053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F69E1D"/>
                </a:solidFill>
              </a:rPr>
              <a:t>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37FD0F-F033-4E5F-A5D8-39FC56892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8" y="1530503"/>
            <a:ext cx="9001000" cy="477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50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441" y="669125"/>
            <a:ext cx="10805160" cy="707886"/>
          </a:xfrm>
        </p:spPr>
        <p:txBody>
          <a:bodyPr/>
          <a:lstStyle/>
          <a:p>
            <a:pPr algn="ctr"/>
            <a:r>
              <a:rPr lang="en-US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C77452-605F-47FC-B077-72125EDF97E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4638555"/>
              </p:ext>
            </p:extLst>
          </p:nvPr>
        </p:nvGraphicFramePr>
        <p:xfrm>
          <a:off x="779928" y="2132856"/>
          <a:ext cx="10288693" cy="3660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DF7E35-FFB7-4FAF-9887-416FB8034E3D}"/>
              </a:ext>
            </a:extLst>
          </p:cNvPr>
          <p:cNvSpPr txBox="1"/>
          <p:nvPr/>
        </p:nvSpPr>
        <p:spPr>
          <a:xfrm>
            <a:off x="911424" y="1196752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E0F05C-3C2E-4BED-9D25-FB571484426D}"/>
              </a:ext>
            </a:extLst>
          </p:cNvPr>
          <p:cNvSpPr txBox="1"/>
          <p:nvPr/>
        </p:nvSpPr>
        <p:spPr>
          <a:xfrm>
            <a:off x="5796191" y="334197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0B8C70-C66E-40D0-893A-6D3D8EF4EB09}"/>
              </a:ext>
            </a:extLst>
          </p:cNvPr>
          <p:cNvSpPr txBox="1"/>
          <p:nvPr/>
        </p:nvSpPr>
        <p:spPr>
          <a:xfrm>
            <a:off x="5334341" y="3341979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bg1"/>
                </a:solidFill>
              </a:rPr>
              <a:t>BY:ANMOL KAPOOR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3D6C8A-25FB-4EFE-B330-4C1CE6AFF740}"/>
              </a:ext>
            </a:extLst>
          </p:cNvPr>
          <p:cNvSpPr txBox="1"/>
          <p:nvPr/>
        </p:nvSpPr>
        <p:spPr>
          <a:xfrm>
            <a:off x="3539716" y="2418649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5860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DF7E35-FFB7-4FAF-9887-416FB8034E3D}"/>
              </a:ext>
            </a:extLst>
          </p:cNvPr>
          <p:cNvSpPr txBox="1"/>
          <p:nvPr/>
        </p:nvSpPr>
        <p:spPr>
          <a:xfrm>
            <a:off x="911424" y="1196752"/>
            <a:ext cx="1051316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Project Recap :        We’ll start with a brief overview of the project, highlighting the key objectives and the 				      scope of our analysis.</a:t>
            </a:r>
          </a:p>
          <a:p>
            <a:pPr marL="342900" indent="-342900">
              <a:buAutoNum type="arabicPeriod"/>
            </a:pPr>
            <a:endParaRPr lang="en-I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Problem :                Next, we’ll delve </a:t>
            </a:r>
            <a:r>
              <a:rPr lang="en-GB" dirty="0">
                <a:solidFill>
                  <a:schemeClr val="bg1"/>
                </a:solidFill>
              </a:rPr>
              <a:t>into the core issue at hand—the increasing rate of hotel booking   					      cancellations and the impact it has on business performance.</a:t>
            </a:r>
          </a:p>
          <a:p>
            <a:pPr marL="342900" indent="-342900">
              <a:buAutoNum type="arabi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The Analytics Team : We'll introduce the team behind the analysis, including our roles and contributions. </a:t>
            </a:r>
          </a:p>
          <a:p>
            <a:pPr marL="342900" indent="-342900">
              <a:buAutoNum type="arabi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Process :                 We will then walk through the steps we took to analyze the data, including data 						      collection, processing, and the methodologies employed to derive insights.</a:t>
            </a:r>
          </a:p>
          <a:p>
            <a:pPr marL="342900" indent="-342900">
              <a:buAutoNum type="arabi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Insights :                 We'll present the key findings from our analysis, focusing on the trends, patterns, and 					      factors influencing booking cancellations.</a:t>
            </a:r>
          </a:p>
          <a:p>
            <a:pPr marL="342900" indent="-342900">
              <a:buAutoNum type="arabi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Summary :              Finally, we'll conclude with a summary of our findings and recommendations on how to 					      address the identified issues and improve customer retention.</a:t>
            </a:r>
          </a:p>
          <a:p>
            <a:pPr marL="342900" indent="-342900">
              <a:buAutoNum type="arabi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E0F05C-3C2E-4BED-9D25-FB571484426D}"/>
              </a:ext>
            </a:extLst>
          </p:cNvPr>
          <p:cNvSpPr txBox="1"/>
          <p:nvPr/>
        </p:nvSpPr>
        <p:spPr>
          <a:xfrm>
            <a:off x="5796191" y="334197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8070B-DCD6-486A-9C27-C1E5AC4F9CDA}"/>
              </a:ext>
            </a:extLst>
          </p:cNvPr>
          <p:cNvSpPr txBox="1"/>
          <p:nvPr/>
        </p:nvSpPr>
        <p:spPr>
          <a:xfrm>
            <a:off x="4439816" y="352246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AGENDA OVERVIEW</a:t>
            </a:r>
          </a:p>
        </p:txBody>
      </p:sp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64295"/>
            <a:ext cx="12191999" cy="3278423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544" y="3724462"/>
            <a:ext cx="2358078" cy="1421570"/>
          </a:xfrm>
        </p:spPr>
        <p:txBody>
          <a:bodyPr/>
          <a:lstStyle/>
          <a:p>
            <a:r>
              <a:rPr lang="en-US" dirty="0">
                <a:solidFill>
                  <a:srgbClr val="4346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PROJECT </a:t>
            </a:r>
            <a:br>
              <a:rPr lang="en-US" dirty="0">
                <a:solidFill>
                  <a:srgbClr val="4346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dirty="0">
                <a:solidFill>
                  <a:srgbClr val="4346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RECAP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83287" y="2948419"/>
            <a:ext cx="5112568" cy="3456384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FE91AF8F-65CB-4648-8B21-0E01EA93FD6A}"/>
              </a:ext>
            </a:extLst>
          </p:cNvPr>
          <p:cNvGraphicFramePr>
            <a:graphicFrameLocks noGrp="1"/>
          </p:cNvGraphicFramePr>
          <p:nvPr>
            <p:ph sz="quarter" idx="19"/>
            <p:extLst>
              <p:ext uri="{D42A27DB-BD31-4B8C-83A1-F6EECF244321}">
                <p14:modId xmlns:p14="http://schemas.microsoft.com/office/powerpoint/2010/main" val="3498249973"/>
              </p:ext>
            </p:extLst>
          </p:nvPr>
        </p:nvGraphicFramePr>
        <p:xfrm>
          <a:off x="5999311" y="3028020"/>
          <a:ext cx="4680520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853" r="853"/>
          <a:stretch>
            <a:fillRect/>
          </a:stretch>
        </p:blipFill>
        <p:spPr>
          <a:xfrm>
            <a:off x="931069" y="3774366"/>
            <a:ext cx="914400" cy="930275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FBCF731-478B-42B2-B3C6-ECCC3D68E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329286" cy="6858000"/>
          </a:xfrm>
        </p:spPr>
      </p:pic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C20719F7-6849-4C36-ACDB-C1AE2AAC7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03509" y="838198"/>
            <a:ext cx="4422382" cy="547112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349B67E-EC7C-448B-8970-FE44055265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7253970"/>
              </p:ext>
            </p:extLst>
          </p:nvPr>
        </p:nvGraphicFramePr>
        <p:xfrm>
          <a:off x="6385343" y="5205754"/>
          <a:ext cx="3960440" cy="862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6488F643-327C-4A41-9703-B4932AF5A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6200000">
            <a:off x="479612" y="1981475"/>
            <a:ext cx="1219200" cy="225818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8EE4272D-3A75-4E40-B1D6-C8D1636AB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16200000">
            <a:off x="4934327" y="4962698"/>
            <a:ext cx="1219200" cy="225818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pic>
        <p:nvPicPr>
          <p:cNvPr id="8" name="Picture 20">
            <a:extLst>
              <a:ext uri="{FF2B5EF4-FFF2-40B4-BE49-F238E27FC236}">
                <a16:creationId xmlns:a16="http://schemas.microsoft.com/office/drawing/2014/main" id="{FC6A323F-A3A5-4D59-B56C-70658056DE4D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8365563" y="608386"/>
            <a:ext cx="3376282" cy="44443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DFA0DA-38F9-4892-8185-9C0F3B63285B}"/>
              </a:ext>
            </a:extLst>
          </p:cNvPr>
          <p:cNvSpPr txBox="1"/>
          <p:nvPr/>
        </p:nvSpPr>
        <p:spPr>
          <a:xfrm>
            <a:off x="5540188" y="304979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D4A92-97C4-4BE7-90EF-B82A6421DBCA}"/>
              </a:ext>
            </a:extLst>
          </p:cNvPr>
          <p:cNvSpPr txBox="1"/>
          <p:nvPr/>
        </p:nvSpPr>
        <p:spPr>
          <a:xfrm>
            <a:off x="5540188" y="304979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D22572CC-DBC7-4B86-837D-14ED8A0E1A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4847092"/>
              </p:ext>
            </p:extLst>
          </p:nvPr>
        </p:nvGraphicFramePr>
        <p:xfrm>
          <a:off x="1393194" y="1038199"/>
          <a:ext cx="3888432" cy="50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320284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11670C9-7A12-431E-92B2-050F2389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ANALYTICS TEAM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D9EB77-3854-428A-99DF-5F6FB999E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37B7E0-A907-45B1-854A-895D985A53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8640" y="5542992"/>
            <a:ext cx="3642359" cy="622312"/>
          </a:xfrm>
        </p:spPr>
        <p:txBody>
          <a:bodyPr/>
          <a:lstStyle/>
          <a:p>
            <a:r>
              <a:rPr lang="en-GB" b="0" dirty="0"/>
              <a:t>ANDREW FLEMING</a:t>
            </a:r>
          </a:p>
          <a:p>
            <a:r>
              <a:rPr lang="en-GB" b="0" dirty="0"/>
              <a:t> (Chief Technical Architect)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D416F1B-2260-46A3-8712-BD1EA50EFF7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7200" y="5542992"/>
            <a:ext cx="3642359" cy="622312"/>
          </a:xfrm>
        </p:spPr>
        <p:txBody>
          <a:bodyPr/>
          <a:lstStyle/>
          <a:p>
            <a:r>
              <a:rPr lang="en-IN" b="0" dirty="0"/>
              <a:t>MARCUS ROMPTON </a:t>
            </a:r>
          </a:p>
          <a:p>
            <a:r>
              <a:rPr lang="en-IN" b="0" dirty="0"/>
              <a:t>(Senior Principle)</a:t>
            </a:r>
            <a:endParaRPr lang="en-US" dirty="0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2EFCA5F8-2322-4618-9000-E296A1B5768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b="0" dirty="0"/>
              <a:t>ANMOL KAPOOR</a:t>
            </a:r>
          </a:p>
          <a:p>
            <a:r>
              <a:rPr lang="en-US" b="0" dirty="0"/>
              <a:t>(Data Analyst)</a:t>
            </a:r>
          </a:p>
        </p:txBody>
      </p:sp>
      <p:sp>
        <p:nvSpPr>
          <p:cNvPr id="14" name="Text Placeholder 119">
            <a:extLst>
              <a:ext uri="{FF2B5EF4-FFF2-40B4-BE49-F238E27FC236}">
                <a16:creationId xmlns:a16="http://schemas.microsoft.com/office/drawing/2014/main" id="{E4C8DF3B-1E41-46C5-80F8-C3025F332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86DB02F-583D-47B1-96FB-2AA25056F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899" y="1784623"/>
            <a:ext cx="3233277" cy="32240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D77347-46CF-4F1A-801B-06DE2F0F2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22" y="1816994"/>
            <a:ext cx="3233275" cy="3224012"/>
          </a:xfrm>
          <a:prstGeom prst="rect">
            <a:avLst/>
          </a:prstGeom>
        </p:spPr>
      </p:pic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CEDD4976-DB83-4119-9754-4ABD71A425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6352330"/>
              </p:ext>
            </p:extLst>
          </p:nvPr>
        </p:nvGraphicFramePr>
        <p:xfrm>
          <a:off x="4168432" y="0"/>
          <a:ext cx="3855136" cy="5368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CD3BAB71-E7FA-41B3-82F0-E041F09D47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64903" y="1784623"/>
            <a:ext cx="3224012" cy="322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1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BE63BA8-EAF4-4B88-8D23-BEF6AA60CC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95800" y="2354948"/>
            <a:ext cx="4937760" cy="424732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pic>
        <p:nvPicPr>
          <p:cNvPr id="85" name="Picture Placeholder 84">
            <a:extLst>
              <a:ext uri="{FF2B5EF4-FFF2-40B4-BE49-F238E27FC236}">
                <a16:creationId xmlns:a16="http://schemas.microsoft.com/office/drawing/2014/main" id="{F738FFEE-D221-419F-9925-DFE3C2A81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8275" t="-29639" r="-28275" b="-29639"/>
          <a:stretch/>
        </p:blipFill>
        <p:spPr>
          <a:xfrm>
            <a:off x="5868624" y="1935993"/>
            <a:ext cx="1094116" cy="1113108"/>
          </a:xfrm>
        </p:spPr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4818BA8-E954-4497-B8B9-B67D92F6032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049314" y="5552635"/>
            <a:ext cx="4023360" cy="424732"/>
          </a:xfrm>
        </p:spPr>
        <p:txBody>
          <a:bodyPr/>
          <a:lstStyle/>
          <a:p>
            <a:r>
              <a:rPr lang="en-US" dirty="0"/>
              <a:t>UNCOVER INSIGHTS</a:t>
            </a:r>
          </a:p>
        </p:txBody>
      </p:sp>
      <p:pic>
        <p:nvPicPr>
          <p:cNvPr id="87" name="Picture Placeholder 86">
            <a:extLst>
              <a:ext uri="{FF2B5EF4-FFF2-40B4-BE49-F238E27FC236}">
                <a16:creationId xmlns:a16="http://schemas.microsoft.com/office/drawing/2014/main" id="{BA712089-DDBF-4741-BA71-63A6F987E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24968" t="-26383" r="-24968" b="-26383"/>
          <a:stretch/>
        </p:blipFill>
        <p:spPr>
          <a:xfrm>
            <a:off x="3359696" y="5197388"/>
            <a:ext cx="1094116" cy="111310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0F4F9B-7D29-4BED-87FB-3F3D1724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05FAE-96F0-43A6-B386-AAE4E62C6E8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59896" y="3923626"/>
            <a:ext cx="2956560" cy="424732"/>
          </a:xfrm>
        </p:spPr>
        <p:txBody>
          <a:bodyPr/>
          <a:lstStyle/>
          <a:p>
            <a:r>
              <a:rPr lang="en-US" dirty="0"/>
              <a:t>DATA MODELING</a:t>
            </a:r>
          </a:p>
        </p:txBody>
      </p:sp>
      <p:pic>
        <p:nvPicPr>
          <p:cNvPr id="89" name="Picture Placeholder 88">
            <a:extLst>
              <a:ext uri="{FF2B5EF4-FFF2-40B4-BE49-F238E27FC236}">
                <a16:creationId xmlns:a16="http://schemas.microsoft.com/office/drawing/2014/main" id="{C8671B21-B5F4-4BFE-A90B-A16041BB7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18093" t="-19179" r="-18093" b="-19179"/>
          <a:stretch/>
        </p:blipFill>
        <p:spPr>
          <a:xfrm>
            <a:off x="4718030" y="3556320"/>
            <a:ext cx="1094116" cy="1113108"/>
          </a:xfrm>
        </p:spPr>
      </p:pic>
      <p:sp>
        <p:nvSpPr>
          <p:cNvPr id="29" name="Text Placeholder 119">
            <a:extLst>
              <a:ext uri="{FF2B5EF4-FFF2-40B4-BE49-F238E27FC236}">
                <a16:creationId xmlns:a16="http://schemas.microsoft.com/office/drawing/2014/main" id="{4DE3975B-F441-486B-9317-C176CC96B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2EC5D4CB-2185-486B-B6F5-BC899DC09B3F}"/>
              </a:ext>
            </a:extLst>
          </p:cNvPr>
          <p:cNvSpPr/>
          <p:nvPr/>
        </p:nvSpPr>
        <p:spPr>
          <a:xfrm>
            <a:off x="35457" y="653081"/>
            <a:ext cx="3505201" cy="63405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cs typeface="Aparajita" panose="02020603050405020304" pitchFamily="18" charset="0"/>
              </a:rPr>
              <a:t>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30C493-3CA2-4F41-83A0-0F8DAF209AD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7820"/>
          <a:stretch/>
        </p:blipFill>
        <p:spPr>
          <a:xfrm>
            <a:off x="6850542" y="479433"/>
            <a:ext cx="1373156" cy="136539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9BD120-433F-408E-AC11-AFA286255B08}"/>
              </a:ext>
            </a:extLst>
          </p:cNvPr>
          <p:cNvSpPr txBox="1"/>
          <p:nvPr/>
        </p:nvSpPr>
        <p:spPr>
          <a:xfrm>
            <a:off x="8544272" y="951729"/>
            <a:ext cx="28807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UNDERSTANDING DATA</a:t>
            </a:r>
          </a:p>
          <a:p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5552DC-F2B1-4008-91CE-D3C48022EE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6814" y="1765879"/>
            <a:ext cx="4453812" cy="215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7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80"/>
            <a:ext cx="1080516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69E1D"/>
                </a:solidFill>
                <a:latin typeface="Arial Rounded MT Bold" panose="020F0704030504030204" pitchFamily="34" charset="0"/>
              </a:rPr>
              <a:t>INSIGHTS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1" y="2667000"/>
            <a:ext cx="3261359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E58446-FB7D-4E56-8860-87A6AD3DAC93}"/>
              </a:ext>
            </a:extLst>
          </p:cNvPr>
          <p:cNvSpPr/>
          <p:nvPr/>
        </p:nvSpPr>
        <p:spPr>
          <a:xfrm>
            <a:off x="4687823" y="1076770"/>
            <a:ext cx="25202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068AC4-4B39-49C8-8D6E-3C414CD5C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96" y="1423954"/>
            <a:ext cx="10629804" cy="4827781"/>
          </a:xfrm>
          <a:prstGeom prst="rect">
            <a:avLst/>
          </a:prstGeom>
        </p:spPr>
      </p:pic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D3699FFD-7259-4001-9FAE-4628DE763EBF}"/>
              </a:ext>
            </a:extLst>
          </p:cNvPr>
          <p:cNvSpPr/>
          <p:nvPr/>
        </p:nvSpPr>
        <p:spPr>
          <a:xfrm rot="10800000">
            <a:off x="11252252" y="200610"/>
            <a:ext cx="938848" cy="64807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F50DA2-D8D2-4CA7-AA0C-826842E06AC4}"/>
              </a:ext>
            </a:extLst>
          </p:cNvPr>
          <p:cNvSpPr txBox="1"/>
          <p:nvPr/>
        </p:nvSpPr>
        <p:spPr>
          <a:xfrm flipH="1">
            <a:off x="11567102" y="163959"/>
            <a:ext cx="2053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F69E1D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0073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80"/>
            <a:ext cx="1080516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69E1D"/>
                </a:solidFill>
                <a:latin typeface="Arial Rounded MT Bold" panose="020F0704030504030204" pitchFamily="34" charset="0"/>
              </a:rPr>
              <a:t>INSIGHTS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1" y="2667000"/>
            <a:ext cx="3261359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E58446-FB7D-4E56-8860-87A6AD3DAC93}"/>
              </a:ext>
            </a:extLst>
          </p:cNvPr>
          <p:cNvSpPr/>
          <p:nvPr/>
        </p:nvSpPr>
        <p:spPr>
          <a:xfrm>
            <a:off x="4687823" y="1076770"/>
            <a:ext cx="25202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D3699FFD-7259-4001-9FAE-4628DE763EBF}"/>
              </a:ext>
            </a:extLst>
          </p:cNvPr>
          <p:cNvSpPr/>
          <p:nvPr/>
        </p:nvSpPr>
        <p:spPr>
          <a:xfrm rot="10800000">
            <a:off x="11252252" y="200610"/>
            <a:ext cx="938848" cy="64807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F50DA2-D8D2-4CA7-AA0C-826842E06AC4}"/>
              </a:ext>
            </a:extLst>
          </p:cNvPr>
          <p:cNvSpPr txBox="1"/>
          <p:nvPr/>
        </p:nvSpPr>
        <p:spPr>
          <a:xfrm flipH="1">
            <a:off x="11567102" y="163959"/>
            <a:ext cx="2053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F69E1D"/>
                </a:solidFill>
              </a:rPr>
              <a:t>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592B54-FD05-4156-9ED9-7337CF090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34" y="1504328"/>
            <a:ext cx="4986849" cy="47474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B7435D-B754-445F-A21F-A0F353F88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40" y="1520953"/>
            <a:ext cx="4770825" cy="473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71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80"/>
            <a:ext cx="1080516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69E1D"/>
                </a:solidFill>
                <a:latin typeface="Arial Rounded MT Bold" panose="020F0704030504030204" pitchFamily="34" charset="0"/>
              </a:rPr>
              <a:t>INSIGHTS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1" y="2667000"/>
            <a:ext cx="3261359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E58446-FB7D-4E56-8860-87A6AD3DAC93}"/>
              </a:ext>
            </a:extLst>
          </p:cNvPr>
          <p:cNvSpPr/>
          <p:nvPr/>
        </p:nvSpPr>
        <p:spPr>
          <a:xfrm>
            <a:off x="4687823" y="1076770"/>
            <a:ext cx="25202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D3699FFD-7259-4001-9FAE-4628DE763EBF}"/>
              </a:ext>
            </a:extLst>
          </p:cNvPr>
          <p:cNvSpPr/>
          <p:nvPr/>
        </p:nvSpPr>
        <p:spPr>
          <a:xfrm rot="10800000">
            <a:off x="11252252" y="200610"/>
            <a:ext cx="938848" cy="64807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F50DA2-D8D2-4CA7-AA0C-826842E06AC4}"/>
              </a:ext>
            </a:extLst>
          </p:cNvPr>
          <p:cNvSpPr txBox="1"/>
          <p:nvPr/>
        </p:nvSpPr>
        <p:spPr>
          <a:xfrm flipH="1">
            <a:off x="11567102" y="163959"/>
            <a:ext cx="2053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F69E1D"/>
                </a:solidFill>
              </a:rPr>
              <a:t>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406D79-E74C-406A-B62A-C03CBBC2D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92" y="1656106"/>
            <a:ext cx="4956032" cy="44350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BBF838-8F24-497B-B40C-96B53E384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9462" y="1670415"/>
            <a:ext cx="4680520" cy="443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14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86D9CC-0D9D-4BFE-B3F3-26F480BF8C8A}">
  <ds:schemaRefs>
    <ds:schemaRef ds:uri="http://schemas.microsoft.com/office/2006/documentManagement/types"/>
    <ds:schemaRef ds:uri="16c05727-aa75-4e4a-9b5f-8a80a1165891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0</TotalTime>
  <Words>488</Words>
  <Application>Microsoft Office PowerPoint</Application>
  <PresentationFormat>Widescreen</PresentationFormat>
  <Paragraphs>71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Aparajita</vt:lpstr>
      <vt:lpstr>Arial</vt:lpstr>
      <vt:lpstr>Arial Rounded MT Bold</vt:lpstr>
      <vt:lpstr>Cambria</vt:lpstr>
      <vt:lpstr>Tw Cen MT</vt:lpstr>
      <vt:lpstr>Tw Cen MT Condensed</vt:lpstr>
      <vt:lpstr>Wingdings 3</vt:lpstr>
      <vt:lpstr>ModernClassicBlock-3</vt:lpstr>
      <vt:lpstr> </vt:lpstr>
      <vt:lpstr>PowerPoint Presentation</vt:lpstr>
      <vt:lpstr>PROJECT  RECAP</vt:lpstr>
      <vt:lpstr>PowerPoint Presentation</vt:lpstr>
      <vt:lpstr>THE ANALYTICS TEAM</vt:lpstr>
      <vt:lpstr>PowerPoint Presentation</vt:lpstr>
      <vt:lpstr>INSIGHTS</vt:lpstr>
      <vt:lpstr>INSIGHTS</vt:lpstr>
      <vt:lpstr>INSIGHTS</vt:lpstr>
      <vt:lpstr>INSIGHTS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2024-08-23T18:48:31Z</dcterms:created>
  <dcterms:modified xsi:type="dcterms:W3CDTF">2024-08-23T22:40:40Z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