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896296a9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896296a9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9b3a9a8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9b3a9a8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896296a9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896296a9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96296a9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896296a9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9b3a9a8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9b3a9a8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9b3a9a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9b3a9a8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896296a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896296a9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MEG BIDS is a standardized format for organizing and sharing MEG data, designed to ensure consistency and reproducibility in MEG studies. Neuroimaging experiments produce complex data that can be organized in various ways. Previously, there was no consensus on how to organize and share this data, even among researchers in the same lab, leading to misunderstandings and wasted time on rearranging data or rewriting scripts. The Brain Imaging Data Structure, or BIDS, describes a simple and easy-to-adopt method for organizing neuroimaging and behavioral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BIDS was heavily inspired by the format used by the OpenfMRI repository, now known as OpenNeuro. During its development, many neuroscientists were consulted to ensure it covers most common experiments while remaining intuitive and easy to adopt. The specification is based on simple file formats and folder structures, reflecting current lab practices and making it accessible to a wide range of scientists from different backgrounds.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7ad9e1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e7ad9e1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For data acquisition of the dataset we’re using, they utilize a 306-sensor TRIUX MEGIN system, which includes 204 planar gradiometers and 102 magnetometers arranged in a helmet-shaped array. The MEG gantry is positioned at 68 degrees to provide optimal coverage of frontal and posterior brain areas. Simultaneous EEG recordings are made using an integrated EEG system with a 64-channel electrode cap, though the EEG data is not reported here. During acquisition, both MEG and EEG data are bandpass filtered between 0.01 and 330 Hertz and sampled at a rate of 1000 Hz. </a:t>
            </a:r>
            <a:endParaRPr/>
          </a:p>
          <a:p>
            <a:pPr indent="0" lvl="0" marL="0" rtl="0" algn="l">
              <a:lnSpc>
                <a:spcPct val="115000"/>
              </a:lnSpc>
              <a:spcBef>
                <a:spcPts val="1200"/>
              </a:spcBef>
              <a:spcAft>
                <a:spcPts val="1200"/>
              </a:spcAft>
              <a:buNone/>
            </a:pPr>
            <a:r>
              <a:rPr lang="en"/>
              <a:t>Additionally, ECG data is recorded using bipolar electrodes placed on the subject’s chest, while EOG data is captured with electrodes positioned around the eyes. Ground and reference electrodes are placed on the back of the neck and on the right cheek, respectively. The subjects’ head positions are measured at the beginning and end of each run, and also before and after each resting period using four HPI coils placed on the EEG cap, next to the left and right mastoids, and over the left and right frontal areas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96296a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896296a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896296a9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896296a9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Project ARC Cogitate:</a:t>
            </a:r>
            <a:r>
              <a:rPr lang="en">
                <a:solidFill>
                  <a:schemeClr val="dk1"/>
                </a:solidFill>
              </a:rPr>
              <a:t> Large-scale research initiative on consciousness.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GNWT</a:t>
            </a:r>
            <a:r>
              <a:rPr lang="en">
                <a:solidFill>
                  <a:schemeClr val="dk1"/>
                </a:solidFill>
              </a:rPr>
              <a:t>: Focuses on global information broadcasting by a fronto-parietal network.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IIT</a:t>
            </a:r>
            <a:r>
              <a:rPr lang="en">
                <a:solidFill>
                  <a:schemeClr val="dk1"/>
                </a:solidFill>
              </a:rPr>
              <a:t>: Focuses on intrinsic information integration within specific brain regions.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GNWT</a:t>
            </a:r>
            <a:r>
              <a:rPr lang="en">
                <a:solidFill>
                  <a:schemeClr val="dk1"/>
                </a:solidFill>
              </a:rPr>
              <a:t>: Consciousness arises from large-scale brain communication.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IIT</a:t>
            </a:r>
            <a:r>
              <a:rPr lang="en">
                <a:solidFill>
                  <a:schemeClr val="dk1"/>
                </a:solidFill>
              </a:rPr>
              <a:t>: Consciousness arises from local integrated information.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9b40bf78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9b40bf78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is a subset of the ARC Cogitate data and includes MEG recordings from X participants. These recordings were made using the 306-sensor TRIUX MEGIN system. Each recording session lasted approximately Y minutes and involved tasks such as [task description].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e7ad9e1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e7ad9e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dataset includes raw MEG signals, preprocessed data, and comprehensive metadata, all organized in the BIDS format to ensure reproducibility and accessibility for future research. Each participant’s data includes recordings from 102 magnetometers and 204 planar gradiometers, providing a rich dataset for analysis.</a:t>
            </a:r>
            <a:endParaRPr/>
          </a:p>
          <a:p>
            <a:pPr indent="0" lvl="0" marL="0" rtl="0" algn="l">
              <a:lnSpc>
                <a:spcPct val="115000"/>
              </a:lnSpc>
              <a:spcBef>
                <a:spcPts val="1200"/>
              </a:spcBef>
              <a:spcAft>
                <a:spcPts val="0"/>
              </a:spcAft>
              <a:buClr>
                <a:schemeClr val="dk1"/>
              </a:buClr>
              <a:buSzPts val="1100"/>
              <a:buFont typeface="Arial"/>
              <a:buNone/>
            </a:pPr>
            <a:r>
              <a:rPr lang="en"/>
              <a:t>Preprocessing of the data involved converting it to BIDS using MNE-BIDS and then processing it through the FLUX pipeline in MNE-Python. This process included MEG sensor reconstruction using a semi-automatic detection algorithm and Signal-Space Separation (SSS) to reduce environmental artifacts. We used FastICA to detect and remove cardiac and ocular components from the data for each subject, with an average of 2.90 components removed per subject.</a:t>
            </a:r>
            <a:endParaRPr/>
          </a:p>
          <a:p>
            <a:pPr indent="0" lvl="0" marL="0" rtl="0" algn="l">
              <a:lnSpc>
                <a:spcPct val="115000"/>
              </a:lnSpc>
              <a:spcBef>
                <a:spcPts val="1200"/>
              </a:spcBef>
              <a:spcAft>
                <a:spcPts val="0"/>
              </a:spcAft>
              <a:buClr>
                <a:schemeClr val="dk1"/>
              </a:buClr>
              <a:buSzPts val="1100"/>
              <a:buFont typeface="Arial"/>
              <a:buNone/>
            </a:pPr>
            <a:r>
              <a:rPr lang="en"/>
              <a:t>Prior to ICA, the data was segmented, and segments containing muscle artifacts were removed. After preprocessing, the data was epoched into 3.5-second segments, ranging from 1 second pre-stimulus to 2.5 seconds post-stimulus onset. Trials where gradiometer values exceeded 5000 fT/cm, magnetometer values exceeded 5000 fT, or that contained muscle artifacts were rejected from the dataset. This preprocessing ensures that the data is clean and suitable for further analysis.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896296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896296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Decoding multiple attribut</a:t>
            </a:r>
            <a:r>
              <a:rPr lang="en"/>
              <a:t>ions </a:t>
            </a:r>
            <a:r>
              <a:rPr lang="en"/>
              <a:t>of visual stimulus from MEG signals</a:t>
            </a:r>
            <a:endParaRPr/>
          </a:p>
        </p:txBody>
      </p:sp>
      <p:sp>
        <p:nvSpPr>
          <p:cNvPr id="87" name="Google Shape;87;p13"/>
          <p:cNvSpPr txBox="1"/>
          <p:nvPr>
            <p:ph idx="1" type="subTitle"/>
          </p:nvPr>
        </p:nvSpPr>
        <p:spPr>
          <a:xfrm>
            <a:off x="729452" y="33134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Mu Yangjiayi, Qiuhao Yin, </a:t>
            </a:r>
            <a:r>
              <a:rPr lang="en"/>
              <a:t>Mark Forbush, </a:t>
            </a:r>
            <a:r>
              <a:rPr lang="en"/>
              <a:t>Chun Yin Mou</a:t>
            </a:r>
            <a:endParaRPr/>
          </a:p>
        </p:txBody>
      </p:sp>
      <p:pic>
        <p:nvPicPr>
          <p:cNvPr id="88" name="Google Shape;88;p13"/>
          <p:cNvPicPr preferRelativeResize="0"/>
          <p:nvPr/>
        </p:nvPicPr>
        <p:blipFill rotWithShape="1">
          <a:blip r:embed="rId3">
            <a:alphaModFix/>
          </a:blip>
          <a:srcRect b="33370" l="15052" r="0" t="4590"/>
          <a:stretch/>
        </p:blipFill>
        <p:spPr>
          <a:xfrm>
            <a:off x="7396450" y="2273025"/>
            <a:ext cx="1329325" cy="1294700"/>
          </a:xfrm>
          <a:prstGeom prst="rect">
            <a:avLst/>
          </a:prstGeom>
          <a:noFill/>
          <a:ln>
            <a:noFill/>
          </a:ln>
        </p:spPr>
      </p:pic>
      <p:pic>
        <p:nvPicPr>
          <p:cNvPr id="89" name="Google Shape;89;p13"/>
          <p:cNvPicPr preferRelativeResize="0"/>
          <p:nvPr/>
        </p:nvPicPr>
        <p:blipFill>
          <a:blip r:embed="rId4">
            <a:alphaModFix/>
          </a:blip>
          <a:stretch>
            <a:fillRect/>
          </a:stretch>
        </p:blipFill>
        <p:spPr>
          <a:xfrm>
            <a:off x="7396450" y="3752442"/>
            <a:ext cx="1329324" cy="1327632"/>
          </a:xfrm>
          <a:prstGeom prst="rect">
            <a:avLst/>
          </a:prstGeom>
          <a:noFill/>
          <a:ln>
            <a:noFill/>
          </a:ln>
        </p:spPr>
      </p:pic>
      <p:pic>
        <p:nvPicPr>
          <p:cNvPr id="90" name="Google Shape;90;p13"/>
          <p:cNvPicPr preferRelativeResize="0"/>
          <p:nvPr/>
        </p:nvPicPr>
        <p:blipFill rotWithShape="1">
          <a:blip r:embed="rId5">
            <a:alphaModFix/>
          </a:blip>
          <a:srcRect b="4770" l="5788" r="2181" t="71089"/>
          <a:stretch/>
        </p:blipFill>
        <p:spPr>
          <a:xfrm>
            <a:off x="729450" y="3942738"/>
            <a:ext cx="2717226" cy="94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Related Fields (ERFs)</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ERFs are field responses, measured using MEG, over time to specific stimuli</a:t>
            </a:r>
            <a:endParaRPr/>
          </a:p>
          <a:p>
            <a:pPr indent="-311150" lvl="0" marL="457200" rtl="0" algn="l">
              <a:spcBef>
                <a:spcPts val="0"/>
              </a:spcBef>
              <a:spcAft>
                <a:spcPts val="0"/>
              </a:spcAft>
              <a:buSzPts val="1300"/>
              <a:buChar char="●"/>
            </a:pPr>
            <a:r>
              <a:rPr lang="en"/>
              <a:t>Fourier</a:t>
            </a:r>
            <a:r>
              <a:rPr lang="en"/>
              <a:t> decomposition of ERFs allow us to analyze particular bands and relate that to past research</a:t>
            </a:r>
            <a:endParaRPr/>
          </a:p>
        </p:txBody>
      </p:sp>
      <p:pic>
        <p:nvPicPr>
          <p:cNvPr id="155" name="Google Shape;155;p22"/>
          <p:cNvPicPr preferRelativeResize="0"/>
          <p:nvPr/>
        </p:nvPicPr>
        <p:blipFill>
          <a:blip r:embed="rId3">
            <a:alphaModFix/>
          </a:blip>
          <a:stretch>
            <a:fillRect/>
          </a:stretch>
        </p:blipFill>
        <p:spPr>
          <a:xfrm>
            <a:off x="240663" y="3024200"/>
            <a:ext cx="2690234" cy="1934050"/>
          </a:xfrm>
          <a:prstGeom prst="rect">
            <a:avLst/>
          </a:prstGeom>
          <a:noFill/>
          <a:ln>
            <a:noFill/>
          </a:ln>
        </p:spPr>
      </p:pic>
      <p:pic>
        <p:nvPicPr>
          <p:cNvPr id="156" name="Google Shape;156;p22"/>
          <p:cNvPicPr preferRelativeResize="0"/>
          <p:nvPr/>
        </p:nvPicPr>
        <p:blipFill rotWithShape="1">
          <a:blip r:embed="rId4">
            <a:alphaModFix/>
          </a:blip>
          <a:srcRect b="4977" l="3161" r="34734" t="6769"/>
          <a:stretch/>
        </p:blipFill>
        <p:spPr>
          <a:xfrm>
            <a:off x="7006113" y="3042877"/>
            <a:ext cx="1991050" cy="1890771"/>
          </a:xfrm>
          <a:prstGeom prst="rect">
            <a:avLst/>
          </a:prstGeom>
          <a:noFill/>
          <a:ln>
            <a:noFill/>
          </a:ln>
        </p:spPr>
      </p:pic>
      <p:pic>
        <p:nvPicPr>
          <p:cNvPr id="157" name="Google Shape;157;p22"/>
          <p:cNvPicPr preferRelativeResize="0"/>
          <p:nvPr/>
        </p:nvPicPr>
        <p:blipFill rotWithShape="1">
          <a:blip r:embed="rId5">
            <a:alphaModFix/>
          </a:blip>
          <a:srcRect b="0" l="3946" r="2978" t="0"/>
          <a:stretch/>
        </p:blipFill>
        <p:spPr>
          <a:xfrm>
            <a:off x="3635972" y="3021250"/>
            <a:ext cx="2574832" cy="1934050"/>
          </a:xfrm>
          <a:prstGeom prst="rect">
            <a:avLst/>
          </a:prstGeom>
          <a:noFill/>
          <a:ln>
            <a:noFill/>
          </a:ln>
        </p:spPr>
      </p:pic>
      <p:cxnSp>
        <p:nvCxnSpPr>
          <p:cNvPr id="158" name="Google Shape;158;p22"/>
          <p:cNvCxnSpPr/>
          <p:nvPr/>
        </p:nvCxnSpPr>
        <p:spPr>
          <a:xfrm>
            <a:off x="3006153" y="3984132"/>
            <a:ext cx="513300" cy="7200"/>
          </a:xfrm>
          <a:prstGeom prst="straightConnector1">
            <a:avLst/>
          </a:prstGeom>
          <a:noFill/>
          <a:ln cap="flat" cmpd="sng" w="9525">
            <a:solidFill>
              <a:schemeClr val="dk2"/>
            </a:solidFill>
            <a:prstDash val="solid"/>
            <a:round/>
            <a:headEnd len="med" w="med" type="none"/>
            <a:tailEnd len="med" w="med" type="stealth"/>
          </a:ln>
        </p:spPr>
      </p:cxnSp>
      <p:cxnSp>
        <p:nvCxnSpPr>
          <p:cNvPr id="159" name="Google Shape;159;p22"/>
          <p:cNvCxnSpPr/>
          <p:nvPr/>
        </p:nvCxnSpPr>
        <p:spPr>
          <a:xfrm>
            <a:off x="6337536" y="3991222"/>
            <a:ext cx="5277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of ERFs</a:t>
            </a:r>
            <a:endParaRPr/>
          </a:p>
        </p:txBody>
      </p:sp>
      <p:sp>
        <p:nvSpPr>
          <p:cNvPr id="165" name="Google Shape;16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linear classifier (multiclass-SVM) is able to distinguish brain states in response to specific stimuli (face, object, letter, or false letter) significantly better than random chance. Indicating </a:t>
            </a:r>
            <a:r>
              <a:rPr lang="en"/>
              <a:t>distinct</a:t>
            </a:r>
            <a:r>
              <a:rPr lang="en"/>
              <a:t> activation for different objects</a:t>
            </a:r>
            <a:endParaRPr/>
          </a:p>
          <a:p>
            <a:pPr indent="-311150" lvl="0" marL="457200" rtl="0" algn="l">
              <a:spcBef>
                <a:spcPts val="0"/>
              </a:spcBef>
              <a:spcAft>
                <a:spcPts val="0"/>
              </a:spcAft>
              <a:buSzPts val="1300"/>
              <a:buChar char="●"/>
            </a:pPr>
            <a:r>
              <a:rPr lang="en"/>
              <a:t>Specifically shows which times the classifier is able to distinguish each stimuli from the brain state</a:t>
            </a:r>
            <a:endParaRPr/>
          </a:p>
        </p:txBody>
      </p:sp>
      <p:pic>
        <p:nvPicPr>
          <p:cNvPr id="166" name="Google Shape;166;p23"/>
          <p:cNvPicPr preferRelativeResize="0"/>
          <p:nvPr/>
        </p:nvPicPr>
        <p:blipFill>
          <a:blip r:embed="rId3">
            <a:alphaModFix/>
          </a:blip>
          <a:stretch>
            <a:fillRect/>
          </a:stretch>
        </p:blipFill>
        <p:spPr>
          <a:xfrm>
            <a:off x="4679676" y="3212116"/>
            <a:ext cx="2631174" cy="1807995"/>
          </a:xfrm>
          <a:prstGeom prst="rect">
            <a:avLst/>
          </a:prstGeom>
          <a:noFill/>
          <a:ln>
            <a:noFill/>
          </a:ln>
        </p:spPr>
      </p:pic>
      <p:pic>
        <p:nvPicPr>
          <p:cNvPr id="167" name="Google Shape;167;p23"/>
          <p:cNvPicPr preferRelativeResize="0"/>
          <p:nvPr/>
        </p:nvPicPr>
        <p:blipFill rotWithShape="1">
          <a:blip r:embed="rId4">
            <a:alphaModFix/>
          </a:blip>
          <a:srcRect b="20552" l="0" r="81294" t="23522"/>
          <a:stretch/>
        </p:blipFill>
        <p:spPr>
          <a:xfrm>
            <a:off x="2744225" y="3148900"/>
            <a:ext cx="649506" cy="1934425"/>
          </a:xfrm>
          <a:prstGeom prst="rect">
            <a:avLst/>
          </a:prstGeom>
          <a:noFill/>
          <a:ln>
            <a:noFill/>
          </a:ln>
        </p:spPr>
      </p:pic>
      <p:cxnSp>
        <p:nvCxnSpPr>
          <p:cNvPr id="168" name="Google Shape;168;p23"/>
          <p:cNvCxnSpPr/>
          <p:nvPr/>
        </p:nvCxnSpPr>
        <p:spPr>
          <a:xfrm flipH="1" rot="10800000">
            <a:off x="3664255" y="4115163"/>
            <a:ext cx="971700" cy="18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4" name="Google Shape;17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 analysis of ERFs show distinct activity in response to stimuli, indicating good data collection </a:t>
            </a:r>
            <a:endParaRPr/>
          </a:p>
          <a:p>
            <a:pPr indent="-311150" lvl="0" marL="457200" rtl="0" algn="l">
              <a:spcBef>
                <a:spcPts val="0"/>
              </a:spcBef>
              <a:spcAft>
                <a:spcPts val="0"/>
              </a:spcAft>
              <a:buSzPts val="1300"/>
              <a:buChar char="●"/>
            </a:pPr>
            <a:r>
              <a:rPr lang="en"/>
              <a:t>Multivariate classification is able to distinguish specific stimuli from brain activity at specific times, indicating distinct activation for each class (face, object, letter, etc)</a:t>
            </a:r>
            <a:endParaRPr/>
          </a:p>
          <a:p>
            <a:pPr indent="-298450" lvl="1" marL="914400" rtl="0" algn="l">
              <a:spcBef>
                <a:spcPts val="0"/>
              </a:spcBef>
              <a:spcAft>
                <a:spcPts val="0"/>
              </a:spcAft>
              <a:buSzPts val="1100"/>
              <a:buChar char="○"/>
            </a:pPr>
            <a:r>
              <a:rPr lang="en"/>
              <a:t>Time series classification tends to have most significant results around 100ms </a:t>
            </a:r>
            <a:r>
              <a:rPr b="1" lang="en"/>
              <a:t>after </a:t>
            </a:r>
            <a:r>
              <a:rPr lang="en"/>
              <a:t>stimuli (visually appearing like a normal distribution around that point)</a:t>
            </a:r>
            <a:endParaRPr/>
          </a:p>
          <a:p>
            <a:pPr indent="-298450" lvl="1" marL="914400" rtl="0" algn="l">
              <a:spcBef>
                <a:spcPts val="0"/>
              </a:spcBef>
              <a:spcAft>
                <a:spcPts val="0"/>
              </a:spcAft>
              <a:buSzPts val="1100"/>
              <a:buChar char="○"/>
            </a:pPr>
            <a:r>
              <a:rPr lang="en"/>
              <a:t>Classification tends to perform worst (about in line with random chance) 100-200 ms </a:t>
            </a:r>
            <a:r>
              <a:rPr b="1" lang="en"/>
              <a:t>before</a:t>
            </a:r>
            <a:r>
              <a:rPr lang="en"/>
              <a:t> stimuli, indicating baseline activity</a:t>
            </a:r>
            <a:endParaRPr/>
          </a:p>
          <a:p>
            <a:pPr indent="-311150" lvl="0" marL="457200" rtl="0" algn="l">
              <a:spcBef>
                <a:spcPts val="0"/>
              </a:spcBef>
              <a:spcAft>
                <a:spcPts val="0"/>
              </a:spcAft>
              <a:buSzPts val="1300"/>
              <a:buChar char="●"/>
            </a:pPr>
            <a:r>
              <a:rPr lang="en"/>
              <a:t>More work is necessary to see which classes are most distinct  and if that carries </a:t>
            </a:r>
            <a:r>
              <a:rPr lang="en"/>
              <a:t>across</a:t>
            </a:r>
            <a:r>
              <a:rPr lang="en"/>
              <a:t> a larger set of subjects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Future Work</a:t>
            </a:r>
            <a:endParaRPr/>
          </a:p>
        </p:txBody>
      </p:sp>
      <p:sp>
        <p:nvSpPr>
          <p:cNvPr id="180" name="Google Shape;18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Due to time constraints and limitations in computational resources, more work should be done to expand these results in a more general way</a:t>
            </a:r>
            <a:endParaRPr/>
          </a:p>
          <a:p>
            <a:pPr indent="-298450" lvl="1" marL="914400" rtl="0" algn="l">
              <a:spcBef>
                <a:spcPts val="0"/>
              </a:spcBef>
              <a:spcAft>
                <a:spcPts val="0"/>
              </a:spcAft>
              <a:buSzPts val="1100"/>
              <a:buChar char="○"/>
            </a:pPr>
            <a:r>
              <a:rPr lang="en"/>
              <a:t>Comparisons across more runs may require much larger systems than we have access to at the moment</a:t>
            </a:r>
            <a:endParaRPr/>
          </a:p>
          <a:p>
            <a:pPr indent="-311150" lvl="0" marL="457200" rtl="0" algn="l">
              <a:spcBef>
                <a:spcPts val="0"/>
              </a:spcBef>
              <a:spcAft>
                <a:spcPts val="0"/>
              </a:spcAft>
              <a:buSzPts val="1300"/>
              <a:buChar char="●"/>
            </a:pPr>
            <a:r>
              <a:rPr lang="en"/>
              <a:t>Visualization of activity on the volume or surface of the brain from MEG data (inverse model)</a:t>
            </a:r>
            <a:endParaRPr/>
          </a:p>
          <a:p>
            <a:pPr indent="-311150" lvl="0" marL="457200" rtl="0" algn="l">
              <a:spcBef>
                <a:spcPts val="0"/>
              </a:spcBef>
              <a:spcAft>
                <a:spcPts val="0"/>
              </a:spcAft>
              <a:buSzPts val="1300"/>
              <a:buChar char="●"/>
            </a:pPr>
            <a:r>
              <a:rPr lang="en"/>
              <a:t>More advanced methods for clustering and classification (linear and non-linear projection, neural nets, auto-encoders, etc) could be implemented to understand differences in brain activity in response to stimuli</a:t>
            </a:r>
            <a:endParaRPr/>
          </a:p>
          <a:p>
            <a:pPr indent="0" lvl="0" marL="457200" rtl="0" algn="l">
              <a:spcBef>
                <a:spcPts val="1200"/>
              </a:spcBef>
              <a:spcAft>
                <a:spcPts val="1200"/>
              </a:spcAft>
              <a:buNone/>
            </a:pPr>
            <a:r>
              <a:t/>
            </a:r>
            <a:endParaRPr/>
          </a:p>
        </p:txBody>
      </p:sp>
      <p:pic>
        <p:nvPicPr>
          <p:cNvPr id="181" name="Google Shape;181;p25"/>
          <p:cNvPicPr preferRelativeResize="0"/>
          <p:nvPr/>
        </p:nvPicPr>
        <p:blipFill>
          <a:blip r:embed="rId3">
            <a:alphaModFix/>
          </a:blip>
          <a:stretch>
            <a:fillRect/>
          </a:stretch>
        </p:blipFill>
        <p:spPr>
          <a:xfrm>
            <a:off x="2968825" y="3581475"/>
            <a:ext cx="3209925" cy="1504950"/>
          </a:xfrm>
          <a:prstGeom prst="rect">
            <a:avLst/>
          </a:prstGeom>
          <a:noFill/>
          <a:ln>
            <a:noFill/>
          </a:ln>
        </p:spPr>
      </p:pic>
      <p:pic>
        <p:nvPicPr>
          <p:cNvPr id="182" name="Google Shape;182;p25"/>
          <p:cNvPicPr preferRelativeResize="0"/>
          <p:nvPr/>
        </p:nvPicPr>
        <p:blipFill>
          <a:blip r:embed="rId4">
            <a:alphaModFix/>
          </a:blip>
          <a:stretch>
            <a:fillRect/>
          </a:stretch>
        </p:blipFill>
        <p:spPr>
          <a:xfrm>
            <a:off x="5879000" y="700775"/>
            <a:ext cx="2476580" cy="101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 Acknowledgements</a:t>
            </a:r>
            <a:endParaRPr/>
          </a:p>
        </p:txBody>
      </p:sp>
      <p:sp>
        <p:nvSpPr>
          <p:cNvPr id="188" name="Google Shape;18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SzPts val="1600"/>
              <a:buChar char="●"/>
            </a:pPr>
            <a:r>
              <a:rPr lang="en" sz="1600"/>
              <a:t>Mu Yangjiayi our advisor (help with understanding and implementation of various tools used in this project)</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NIH, NSF, MNE, and Flux pipeline teams (for the production of these toolkits)</a:t>
            </a:r>
            <a:endParaRPr sz="1600"/>
          </a:p>
          <a:p>
            <a:pPr indent="0" lvl="0" marL="45720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rPr lang="en" sz="1600"/>
              <a:t>Fudan University (for the sponsorship and funding of this program)</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MNE Toolkit</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Toolkit for analysis and visualization of MEG and EEG data</a:t>
            </a:r>
            <a:endParaRPr/>
          </a:p>
          <a:p>
            <a:pPr indent="-311150" lvl="0" marL="457200" rtl="0" algn="l">
              <a:spcBef>
                <a:spcPts val="0"/>
              </a:spcBef>
              <a:spcAft>
                <a:spcPts val="0"/>
              </a:spcAft>
              <a:buSzPts val="1300"/>
              <a:buChar char="●"/>
            </a:pPr>
            <a:r>
              <a:rPr lang="en"/>
              <a:t>Includes tools for source estimation (projection onto brain surface, volume) and visualization</a:t>
            </a:r>
            <a:endParaRPr/>
          </a:p>
          <a:p>
            <a:pPr indent="-311150" lvl="0" marL="457200" rtl="0" algn="l">
              <a:spcBef>
                <a:spcPts val="0"/>
              </a:spcBef>
              <a:spcAft>
                <a:spcPts val="0"/>
              </a:spcAft>
              <a:buSzPts val="1300"/>
              <a:buChar char="●"/>
            </a:pPr>
            <a:r>
              <a:rPr lang="en"/>
              <a:t>Machine learning tools (SVM, ICA) for classification and denoising</a:t>
            </a:r>
            <a:endParaRPr/>
          </a:p>
          <a:p>
            <a:pPr indent="-311150" lvl="0" marL="457200" rtl="0" algn="l">
              <a:spcBef>
                <a:spcPts val="0"/>
              </a:spcBef>
              <a:spcAft>
                <a:spcPts val="0"/>
              </a:spcAft>
              <a:buSzPts val="1300"/>
              <a:buChar char="●"/>
            </a:pPr>
            <a:r>
              <a:rPr lang="en"/>
              <a:t>Matlab backend with Python integration aids in the ability to verify results and produce new research in a streamlined fashion</a:t>
            </a:r>
            <a:endParaRPr/>
          </a:p>
          <a:p>
            <a:pPr indent="-311150" lvl="0" marL="457200" rtl="0" algn="l">
              <a:spcBef>
                <a:spcPts val="0"/>
              </a:spcBef>
              <a:spcAft>
                <a:spcPts val="0"/>
              </a:spcAft>
              <a:buSzPts val="1300"/>
              <a:buChar char="●"/>
            </a:pPr>
            <a:r>
              <a:rPr lang="en"/>
              <a:t>Large support group keeps keeps these tools up to date with current research</a:t>
            </a:r>
            <a:endParaRPr/>
          </a:p>
        </p:txBody>
      </p:sp>
      <p:pic>
        <p:nvPicPr>
          <p:cNvPr id="97" name="Google Shape;97;p14"/>
          <p:cNvPicPr preferRelativeResize="0"/>
          <p:nvPr/>
        </p:nvPicPr>
        <p:blipFill>
          <a:blip r:embed="rId3">
            <a:alphaModFix/>
          </a:blip>
          <a:stretch>
            <a:fillRect/>
          </a:stretch>
        </p:blipFill>
        <p:spPr>
          <a:xfrm>
            <a:off x="4658125" y="3576450"/>
            <a:ext cx="4334800" cy="1499575"/>
          </a:xfrm>
          <a:prstGeom prst="rect">
            <a:avLst/>
          </a:prstGeom>
          <a:noFill/>
          <a:ln>
            <a:noFill/>
          </a:ln>
        </p:spPr>
      </p:pic>
      <p:pic>
        <p:nvPicPr>
          <p:cNvPr id="98" name="Google Shape;98;p14"/>
          <p:cNvPicPr preferRelativeResize="0"/>
          <p:nvPr/>
        </p:nvPicPr>
        <p:blipFill>
          <a:blip r:embed="rId4">
            <a:alphaModFix/>
          </a:blip>
          <a:stretch>
            <a:fillRect/>
          </a:stretch>
        </p:blipFill>
        <p:spPr>
          <a:xfrm>
            <a:off x="625075" y="3694637"/>
            <a:ext cx="3467492" cy="1263200"/>
          </a:xfrm>
          <a:prstGeom prst="rect">
            <a:avLst/>
          </a:prstGeom>
          <a:noFill/>
          <a:ln>
            <a:noFill/>
          </a:ln>
        </p:spPr>
      </p:pic>
      <p:pic>
        <p:nvPicPr>
          <p:cNvPr id="99" name="Google Shape;99;p14"/>
          <p:cNvPicPr preferRelativeResize="0"/>
          <p:nvPr/>
        </p:nvPicPr>
        <p:blipFill>
          <a:blip r:embed="rId5">
            <a:alphaModFix/>
          </a:blip>
          <a:stretch>
            <a:fillRect/>
          </a:stretch>
        </p:blipFill>
        <p:spPr>
          <a:xfrm>
            <a:off x="6058724" y="815675"/>
            <a:ext cx="2162174" cy="126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MNE-BIDS format</a:t>
            </a:r>
            <a:endParaRPr/>
          </a:p>
        </p:txBody>
      </p:sp>
      <p:sp>
        <p:nvSpPr>
          <p:cNvPr id="105" name="Google Shape;105;p15"/>
          <p:cNvSpPr txBox="1"/>
          <p:nvPr>
            <p:ph idx="1" type="body"/>
          </p:nvPr>
        </p:nvSpPr>
        <p:spPr>
          <a:xfrm>
            <a:off x="729450" y="2078863"/>
            <a:ext cx="4109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100">
                <a:solidFill>
                  <a:srgbClr val="000000"/>
                </a:solidFill>
                <a:latin typeface="Arial"/>
                <a:ea typeface="Arial"/>
                <a:cs typeface="Arial"/>
                <a:sym typeface="Arial"/>
              </a:rPr>
              <a:t>Introduction to MEG BIDS: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MNE BIDS (Magnetoencephalography Brain Imaging Data Structure) is designed to standardize the format for organizing and sharing MEG data.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Ensures data is organized consistently, facilitating reproducibility and accessibility of MEG studies.</a:t>
            </a:r>
            <a:endParaRPr b="1" sz="805">
              <a:solidFill>
                <a:srgbClr val="000000"/>
              </a:solidFill>
              <a:latin typeface="Arial"/>
              <a:ea typeface="Arial"/>
              <a:cs typeface="Arial"/>
              <a:sym typeface="Arial"/>
            </a:endParaRPr>
          </a:p>
        </p:txBody>
      </p:sp>
      <p:pic>
        <p:nvPicPr>
          <p:cNvPr id="106" name="Google Shape;106;p15"/>
          <p:cNvPicPr preferRelativeResize="0"/>
          <p:nvPr/>
        </p:nvPicPr>
        <p:blipFill>
          <a:blip r:embed="rId3">
            <a:alphaModFix/>
          </a:blip>
          <a:stretch>
            <a:fillRect/>
          </a:stretch>
        </p:blipFill>
        <p:spPr>
          <a:xfrm>
            <a:off x="4778175" y="2160975"/>
            <a:ext cx="4257726" cy="209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MNE-BIDS format</a:t>
            </a:r>
            <a:endParaRPr/>
          </a:p>
        </p:txBody>
      </p:sp>
      <p:sp>
        <p:nvSpPr>
          <p:cNvPr id="112" name="Google Shape;112;p16"/>
          <p:cNvSpPr txBox="1"/>
          <p:nvPr>
            <p:ph idx="1" type="body"/>
          </p:nvPr>
        </p:nvSpPr>
        <p:spPr>
          <a:xfrm>
            <a:off x="729450" y="1853850"/>
            <a:ext cx="7952100" cy="297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Data Acquisition: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MEG Systems:</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306-sensor TRIUX MEGIN system, with 204 planar gradiometers and 102 magnetometers arranged in a helmet-shaped array.</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Recording Setup:</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MEG gantry positioned at 68 degrees for optimal coverage of frontal and posterior brain areas.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Simultaneous EEG recorded using an integrated EEG system with a 64-channel electrode cap.</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Data Collection:</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MEG and EEG data bandpass filtered (0.01-330 Hz) and sampled at 1000 Hz.</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Head fiducials, head shape, EEG electrode positions, and head position indicator (HPI) coil locations digitized using a 3-D digitizer system.</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ECG recorded with bipolar electrodes on the chest; EOG recorded with electrodes around the eyes.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Ground and reference electrodes placed on the back of the neck and right cheek, respectively.</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Head position measured at the beginning and end of each run, and before and after each resting period</a:t>
            </a:r>
            <a:endParaRPr b="1"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Flux Pipeline</a:t>
            </a:r>
            <a:endParaRPr/>
          </a:p>
        </p:txBody>
      </p:sp>
      <p:sp>
        <p:nvSpPr>
          <p:cNvPr id="118" name="Google Shape;118;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Based on MNE-BIDS in conjunction with jupyter notebook to further streamline research and create a dedicated framework for analyzing MEG and MRI data</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Includes example datasets and tools for data acquisition in order to further new neurological research</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Step-by-step instructions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Focuses heavily on the denoising process to create robust standards for the analysis of behaviour </a:t>
            </a:r>
            <a:r>
              <a:rPr lang="en" sz="1100">
                <a:solidFill>
                  <a:srgbClr val="000000"/>
                </a:solidFill>
                <a:latin typeface="Arial"/>
                <a:ea typeface="Arial"/>
                <a:cs typeface="Arial"/>
                <a:sym typeface="Arial"/>
              </a:rPr>
              <a:t>neurological</a:t>
            </a:r>
            <a:r>
              <a:rPr lang="en" sz="1100">
                <a:solidFill>
                  <a:srgbClr val="000000"/>
                </a:solidFill>
                <a:latin typeface="Arial"/>
                <a:ea typeface="Arial"/>
                <a:cs typeface="Arial"/>
                <a:sym typeface="Arial"/>
              </a:rPr>
              <a:t> data (one problem in the field today)</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Additionally includes tools for source localization and analysis of </a:t>
            </a:r>
            <a:r>
              <a:rPr lang="en" sz="1100">
                <a:solidFill>
                  <a:srgbClr val="000000"/>
                </a:solidFill>
                <a:latin typeface="Arial"/>
                <a:ea typeface="Arial"/>
                <a:cs typeface="Arial"/>
                <a:sym typeface="Arial"/>
              </a:rPr>
              <a:t>neuronal</a:t>
            </a:r>
            <a:r>
              <a:rPr lang="en" sz="1100">
                <a:solidFill>
                  <a:srgbClr val="000000"/>
                </a:solidFill>
                <a:latin typeface="Arial"/>
                <a:ea typeface="Arial"/>
                <a:cs typeface="Arial"/>
                <a:sym typeface="Arial"/>
              </a:rPr>
              <a:t> oscillation (alpha, beta, gamma, etc) in order to better analyze patterns in brain activity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Purpose</a:t>
            </a:r>
            <a:r>
              <a:rPr lang="en" sz="1100">
                <a:solidFill>
                  <a:srgbClr val="000000"/>
                </a:solidFill>
                <a:latin typeface="Arial"/>
                <a:ea typeface="Arial"/>
                <a:cs typeface="Arial"/>
                <a:sym typeface="Arial"/>
              </a:rPr>
              <a:t>: Standardized </a:t>
            </a:r>
            <a:r>
              <a:rPr b="1" lang="en" sz="1100">
                <a:solidFill>
                  <a:srgbClr val="000000"/>
                </a:solidFill>
                <a:latin typeface="Arial"/>
                <a:ea typeface="Arial"/>
                <a:cs typeface="Arial"/>
                <a:sym typeface="Arial"/>
              </a:rPr>
              <a:t>MEG data analysis</a:t>
            </a:r>
            <a:r>
              <a:rPr lang="en" sz="1100">
                <a:solidFill>
                  <a:srgbClr val="000000"/>
                </a:solidFill>
                <a:latin typeface="Arial"/>
                <a:ea typeface="Arial"/>
                <a:cs typeface="Arial"/>
                <a:sym typeface="Arial"/>
              </a:rPr>
              <a:t> framework for cognitive neuroscience.</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Components</a:t>
            </a:r>
            <a:r>
              <a:rPr lang="en" sz="1100">
                <a:solidFill>
                  <a:srgbClr val="000000"/>
                </a:solidFill>
                <a:latin typeface="Arial"/>
                <a:ea typeface="Arial"/>
                <a:cs typeface="Arial"/>
                <a:sym typeface="Arial"/>
              </a:rPr>
              <a:t>: Uses </a:t>
            </a:r>
            <a:r>
              <a:rPr b="1" lang="en" sz="1100">
                <a:solidFill>
                  <a:srgbClr val="000000"/>
                </a:solidFill>
                <a:latin typeface="Arial"/>
                <a:ea typeface="Arial"/>
                <a:cs typeface="Arial"/>
                <a:sym typeface="Arial"/>
              </a:rPr>
              <a:t>MNE Python</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FieldTrip</a:t>
            </a:r>
            <a:r>
              <a:rPr lang="en" sz="1100">
                <a:solidFill>
                  <a:srgbClr val="000000"/>
                </a:solidFill>
                <a:latin typeface="Arial"/>
                <a:ea typeface="Arial"/>
                <a:cs typeface="Arial"/>
                <a:sym typeface="Arial"/>
              </a:rPr>
              <a:t> toolboxes with </a:t>
            </a:r>
            <a:r>
              <a:rPr b="1" lang="en" sz="1100">
                <a:solidFill>
                  <a:srgbClr val="000000"/>
                </a:solidFill>
                <a:latin typeface="Arial"/>
                <a:ea typeface="Arial"/>
                <a:cs typeface="Arial"/>
                <a:sym typeface="Arial"/>
              </a:rPr>
              <a:t>Jupyter notebooks</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MATLAB Live scripts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Applications</a:t>
            </a:r>
            <a:r>
              <a:rPr lang="en" sz="1100">
                <a:solidFill>
                  <a:srgbClr val="000000"/>
                </a:solidFill>
                <a:latin typeface="Arial"/>
                <a:ea typeface="Arial"/>
                <a:cs typeface="Arial"/>
                <a:sym typeface="Arial"/>
              </a:rPr>
              <a:t>: Focus on </a:t>
            </a:r>
            <a:r>
              <a:rPr b="1" lang="en" sz="1100">
                <a:solidFill>
                  <a:srgbClr val="000000"/>
                </a:solidFill>
                <a:latin typeface="Arial"/>
                <a:ea typeface="Arial"/>
                <a:cs typeface="Arial"/>
                <a:sym typeface="Arial"/>
              </a:rPr>
              <a:t>neuronal oscillations</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source localization</a:t>
            </a:r>
            <a:r>
              <a:rPr lang="en" sz="1100">
                <a:solidFill>
                  <a:srgbClr val="000000"/>
                </a:solidFill>
                <a:latin typeface="Arial"/>
                <a:ea typeface="Arial"/>
                <a:cs typeface="Arial"/>
                <a:sym typeface="Arial"/>
              </a:rPr>
              <a:t> in cognitive tasks.</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Data and Tools</a:t>
            </a:r>
            <a:r>
              <a:rPr lang="en" sz="1100">
                <a:solidFill>
                  <a:srgbClr val="000000"/>
                </a:solidFill>
                <a:latin typeface="Arial"/>
                <a:ea typeface="Arial"/>
                <a:cs typeface="Arial"/>
                <a:sym typeface="Arial"/>
              </a:rPr>
              <a:t>: Includes </a:t>
            </a:r>
            <a:r>
              <a:rPr b="1" lang="en" sz="1100">
                <a:solidFill>
                  <a:srgbClr val="000000"/>
                </a:solidFill>
                <a:latin typeface="Arial"/>
                <a:ea typeface="Arial"/>
                <a:cs typeface="Arial"/>
                <a:sym typeface="Arial"/>
              </a:rPr>
              <a:t>example datasets</a:t>
            </a:r>
            <a:r>
              <a:rPr lang="en" sz="1100">
                <a:solidFill>
                  <a:srgbClr val="000000"/>
                </a:solidFill>
                <a:latin typeface="Arial"/>
                <a:ea typeface="Arial"/>
                <a:cs typeface="Arial"/>
                <a:sym typeface="Arial"/>
              </a:rPr>
              <a:t> and step-by-step </a:t>
            </a:r>
            <a:r>
              <a:rPr b="1" lang="en" sz="1100">
                <a:solidFill>
                  <a:srgbClr val="000000"/>
                </a:solidFill>
                <a:latin typeface="Arial"/>
                <a:ea typeface="Arial"/>
                <a:cs typeface="Arial"/>
                <a:sym typeface="Arial"/>
              </a:rPr>
              <a:t>instructions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Evolution</a:t>
            </a:r>
            <a:r>
              <a:rPr lang="en" sz="1100">
                <a:solidFill>
                  <a:srgbClr val="000000"/>
                </a:solidFill>
                <a:latin typeface="Arial"/>
                <a:ea typeface="Arial"/>
                <a:cs typeface="Arial"/>
                <a:sym typeface="Arial"/>
              </a:rPr>
              <a:t>: Continuously updated for the latest </a:t>
            </a:r>
            <a:r>
              <a:rPr b="1" lang="en" sz="1100">
                <a:solidFill>
                  <a:srgbClr val="000000"/>
                </a:solidFill>
                <a:latin typeface="Arial"/>
                <a:ea typeface="Arial"/>
                <a:cs typeface="Arial"/>
                <a:sym typeface="Arial"/>
              </a:rPr>
              <a:t>MEG advancements</a:t>
            </a:r>
            <a:r>
              <a:rPr lang="en" sz="1100">
                <a:solidFill>
                  <a:srgbClr val="000000"/>
                </a:solidFill>
                <a:latin typeface="Arial"/>
                <a:ea typeface="Arial"/>
                <a:cs typeface="Arial"/>
                <a:sym typeface="Arial"/>
              </a:rPr>
              <a:t>.</a:t>
            </a:r>
            <a:endParaRPr/>
          </a:p>
        </p:txBody>
      </p:sp>
      <p:pic>
        <p:nvPicPr>
          <p:cNvPr id="119" name="Google Shape;119;p17"/>
          <p:cNvPicPr preferRelativeResize="0"/>
          <p:nvPr/>
        </p:nvPicPr>
        <p:blipFill>
          <a:blip r:embed="rId3">
            <a:alphaModFix/>
          </a:blip>
          <a:stretch>
            <a:fillRect/>
          </a:stretch>
        </p:blipFill>
        <p:spPr>
          <a:xfrm>
            <a:off x="5112683" y="718750"/>
            <a:ext cx="2735167" cy="1135100"/>
          </a:xfrm>
          <a:prstGeom prst="rect">
            <a:avLst/>
          </a:prstGeom>
          <a:noFill/>
          <a:ln>
            <a:noFill/>
          </a:ln>
        </p:spPr>
      </p:pic>
      <p:pic>
        <p:nvPicPr>
          <p:cNvPr id="120" name="Google Shape;120;p17"/>
          <p:cNvPicPr preferRelativeResize="0"/>
          <p:nvPr/>
        </p:nvPicPr>
        <p:blipFill>
          <a:blip r:embed="rId4">
            <a:alphaModFix/>
          </a:blip>
          <a:stretch>
            <a:fillRect/>
          </a:stretch>
        </p:blipFill>
        <p:spPr>
          <a:xfrm>
            <a:off x="3886819" y="718750"/>
            <a:ext cx="978532" cy="1135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 Cogitate</a:t>
            </a:r>
            <a:endParaRPr/>
          </a:p>
        </p:txBody>
      </p:sp>
      <p:sp>
        <p:nvSpPr>
          <p:cNvPr id="126" name="Google Shape;126;p18"/>
          <p:cNvSpPr txBox="1"/>
          <p:nvPr>
            <p:ph idx="1" type="body"/>
          </p:nvPr>
        </p:nvSpPr>
        <p:spPr>
          <a:xfrm>
            <a:off x="729450" y="2078875"/>
            <a:ext cx="5661900" cy="2261100"/>
          </a:xfrm>
          <a:prstGeom prst="rect">
            <a:avLst/>
          </a:prstGeom>
        </p:spPr>
        <p:txBody>
          <a:bodyPr anchorCtr="0" anchor="t" bIns="91425" lIns="91425" spcFirstLastPara="1" rIns="91425" wrap="square" tIns="91425">
            <a:normAutofit fontScale="77500"/>
          </a:bodyPr>
          <a:lstStyle/>
          <a:p>
            <a:pPr indent="-282733" lvl="0" marL="457200" rtl="0" algn="l">
              <a:spcBef>
                <a:spcPts val="0"/>
              </a:spcBef>
              <a:spcAft>
                <a:spcPts val="0"/>
              </a:spcAft>
              <a:buClr>
                <a:srgbClr val="000000"/>
              </a:buClr>
              <a:buSzPct val="100000"/>
              <a:buFont typeface="Arial"/>
              <a:buChar char="●"/>
            </a:pPr>
            <a:r>
              <a:rPr b="1" lang="en" sz="1100">
                <a:solidFill>
                  <a:srgbClr val="000000"/>
                </a:solidFill>
                <a:latin typeface="Arial"/>
                <a:ea typeface="Arial"/>
                <a:cs typeface="Arial"/>
                <a:sym typeface="Arial"/>
              </a:rPr>
              <a:t>Theories Tested:</a:t>
            </a:r>
            <a:r>
              <a:rPr lang="en" sz="1100">
                <a:solidFill>
                  <a:srgbClr val="000000"/>
                </a:solidFill>
                <a:latin typeface="Arial"/>
                <a:ea typeface="Arial"/>
                <a:cs typeface="Arial"/>
                <a:sym typeface="Arial"/>
              </a:rPr>
              <a:t> Global Neuronal Workspace Theory (</a:t>
            </a:r>
            <a:r>
              <a:rPr b="1" lang="en" sz="1100">
                <a:solidFill>
                  <a:srgbClr val="000000"/>
                </a:solidFill>
                <a:latin typeface="Arial"/>
                <a:ea typeface="Arial"/>
                <a:cs typeface="Arial"/>
                <a:sym typeface="Arial"/>
              </a:rPr>
              <a:t>GNWT</a:t>
            </a:r>
            <a:r>
              <a:rPr lang="en" sz="1100">
                <a:solidFill>
                  <a:srgbClr val="000000"/>
                </a:solidFill>
                <a:latin typeface="Arial"/>
                <a:ea typeface="Arial"/>
                <a:cs typeface="Arial"/>
                <a:sym typeface="Arial"/>
              </a:rPr>
              <a:t>) vs. Integrated Information Theory (</a:t>
            </a:r>
            <a:r>
              <a:rPr b="1" lang="en" sz="1100">
                <a:solidFill>
                  <a:srgbClr val="000000"/>
                </a:solidFill>
                <a:latin typeface="Arial"/>
                <a:ea typeface="Arial"/>
                <a:cs typeface="Arial"/>
                <a:sym typeface="Arial"/>
              </a:rPr>
              <a:t>IIT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IIT </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consciousness</a:t>
            </a:r>
            <a:r>
              <a:rPr lang="en">
                <a:solidFill>
                  <a:srgbClr val="000000"/>
                </a:solidFill>
                <a:latin typeface="Arial"/>
                <a:ea typeface="Arial"/>
                <a:cs typeface="Arial"/>
                <a:sym typeface="Arial"/>
              </a:rPr>
              <a:t> arises from the ability of </a:t>
            </a:r>
            <a:r>
              <a:rPr lang="en">
                <a:solidFill>
                  <a:srgbClr val="000000"/>
                </a:solidFill>
                <a:latin typeface="Arial"/>
                <a:ea typeface="Arial"/>
                <a:cs typeface="Arial"/>
                <a:sym typeface="Arial"/>
              </a:rPr>
              <a:t>system</a:t>
            </a:r>
            <a:r>
              <a:rPr lang="en">
                <a:solidFill>
                  <a:srgbClr val="000000"/>
                </a:solidFill>
                <a:latin typeface="Arial"/>
                <a:ea typeface="Arial"/>
                <a:cs typeface="Arial"/>
                <a:sym typeface="Arial"/>
              </a:rPr>
              <a:t> to integrate information</a:t>
            </a:r>
            <a:endParaRPr>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GNWT </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consciousness arises from information in specific areas of the brain and the interconnectedness of those parts</a:t>
            </a:r>
            <a:endParaRPr>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Both theories are possible but it’s likely one describes consciousness more accurately</a:t>
            </a:r>
            <a:endParaRPr>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Key difference</a:t>
            </a:r>
            <a:r>
              <a:rPr lang="en">
                <a:solidFill>
                  <a:srgbClr val="000000"/>
                </a:solidFill>
                <a:latin typeface="Arial"/>
                <a:ea typeface="Arial"/>
                <a:cs typeface="Arial"/>
                <a:sym typeface="Arial"/>
              </a:rPr>
              <a:t> : IIT postulates that conscious states will tend to correspond to states of high interconnectivity, GNWT postulates that consciousness will correspond to specific activation of certain regions in the brain, not necessarily through all information being directly correlated</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b="1" lang="en" sz="1100">
                <a:solidFill>
                  <a:srgbClr val="000000"/>
                </a:solidFill>
                <a:latin typeface="Arial"/>
                <a:ea typeface="Arial"/>
                <a:cs typeface="Arial"/>
                <a:sym typeface="Arial"/>
              </a:rPr>
              <a:t>Methods:</a:t>
            </a:r>
            <a:r>
              <a:rPr lang="en" sz="1100">
                <a:solidFill>
                  <a:srgbClr val="000000"/>
                </a:solidFill>
                <a:latin typeface="Arial"/>
                <a:ea typeface="Arial"/>
                <a:cs typeface="Arial"/>
                <a:sym typeface="Arial"/>
              </a:rPr>
              <a:t> Uses fMRI, M-EEG, and iEEG data from 500 participants.</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b="1" lang="en" sz="1100">
                <a:solidFill>
                  <a:srgbClr val="000000"/>
                </a:solidFill>
                <a:latin typeface="Arial"/>
                <a:ea typeface="Arial"/>
                <a:cs typeface="Arial"/>
                <a:sym typeface="Arial"/>
              </a:rPr>
              <a:t>Adversarial Collaboration:</a:t>
            </a:r>
            <a:r>
              <a:rPr lang="en" sz="1100">
                <a:solidFill>
                  <a:srgbClr val="000000"/>
                </a:solidFill>
                <a:latin typeface="Arial"/>
                <a:ea typeface="Arial"/>
                <a:cs typeface="Arial"/>
                <a:sym typeface="Arial"/>
              </a:rPr>
              <a:t> Rigorous approach testing contradictory predictions of both theories.</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b="1" lang="en" sz="1100">
                <a:solidFill>
                  <a:srgbClr val="000000"/>
                </a:solidFill>
                <a:latin typeface="Arial"/>
                <a:ea typeface="Arial"/>
                <a:cs typeface="Arial"/>
                <a:sym typeface="Arial"/>
              </a:rPr>
              <a:t>Goal:</a:t>
            </a:r>
            <a:r>
              <a:rPr lang="en" sz="1100">
                <a:solidFill>
                  <a:srgbClr val="000000"/>
                </a:solidFill>
                <a:latin typeface="Arial"/>
                <a:ea typeface="Arial"/>
                <a:cs typeface="Arial"/>
                <a:sym typeface="Arial"/>
              </a:rPr>
              <a:t> Provide decisive evidence favoring one theory, advancing consciousness research.</a:t>
            </a:r>
            <a:endParaRPr sz="1100">
              <a:solidFill>
                <a:srgbClr val="000000"/>
              </a:solidFill>
              <a:latin typeface="Arial"/>
              <a:ea typeface="Arial"/>
              <a:cs typeface="Arial"/>
              <a:sym typeface="Arial"/>
            </a:endParaRPr>
          </a:p>
          <a:p>
            <a:pPr indent="-292576" lvl="0" marL="457200" rtl="0" algn="l">
              <a:spcBef>
                <a:spcPts val="0"/>
              </a:spcBef>
              <a:spcAft>
                <a:spcPts val="0"/>
              </a:spcAft>
              <a:buSzPct val="118181"/>
              <a:buChar char="●"/>
            </a:pPr>
            <a:r>
              <a:rPr b="1" lang="en" sz="1100">
                <a:solidFill>
                  <a:srgbClr val="000000"/>
                </a:solidFill>
                <a:latin typeface="Arial"/>
                <a:ea typeface="Arial"/>
                <a:cs typeface="Arial"/>
                <a:sym typeface="Arial"/>
              </a:rPr>
              <a:t>Open Source :</a:t>
            </a:r>
            <a:r>
              <a:rPr lang="en" sz="1100">
                <a:solidFill>
                  <a:srgbClr val="000000"/>
                </a:solidFill>
                <a:latin typeface="Arial"/>
                <a:ea typeface="Arial"/>
                <a:cs typeface="Arial"/>
                <a:sym typeface="Arial"/>
              </a:rPr>
              <a:t> Data and findings will be openly shared to support further discoveries.</a:t>
            </a:r>
            <a:endParaRPr sz="11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pic>
        <p:nvPicPr>
          <p:cNvPr id="127" name="Google Shape;127;p18"/>
          <p:cNvPicPr preferRelativeResize="0"/>
          <p:nvPr/>
        </p:nvPicPr>
        <p:blipFill>
          <a:blip r:embed="rId3">
            <a:alphaModFix/>
          </a:blip>
          <a:stretch>
            <a:fillRect/>
          </a:stretch>
        </p:blipFill>
        <p:spPr>
          <a:xfrm>
            <a:off x="6475050" y="2078863"/>
            <a:ext cx="2571750" cy="178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 (subset of arc cogitate data </a:t>
            </a:r>
            <a:r>
              <a:rPr lang="en">
                <a:latin typeface="Arial"/>
                <a:ea typeface="Arial"/>
                <a:cs typeface="Arial"/>
                <a:sym typeface="Arial"/>
              </a:rPr>
              <a:t>CB069</a:t>
            </a:r>
            <a:r>
              <a:rPr lang="en"/>
              <a:t>)</a:t>
            </a:r>
            <a:endParaRPr/>
          </a:p>
        </p:txBody>
      </p:sp>
      <p:sp>
        <p:nvSpPr>
          <p:cNvPr id="133" name="Google Shape;133;p19"/>
          <p:cNvSpPr txBox="1"/>
          <p:nvPr>
            <p:ph idx="1" type="body"/>
          </p:nvPr>
        </p:nvSpPr>
        <p:spPr>
          <a:xfrm>
            <a:off x="729450" y="2033375"/>
            <a:ext cx="3842700" cy="2947500"/>
          </a:xfrm>
          <a:prstGeom prst="rect">
            <a:avLst/>
          </a:prstGeom>
        </p:spPr>
        <p:txBody>
          <a:bodyPr anchorCtr="0" anchor="t" bIns="91425" lIns="91425" spcFirstLastPara="1" rIns="91425" wrap="square" tIns="91425">
            <a:normAutofit/>
          </a:bodyPr>
          <a:lstStyle/>
          <a:p>
            <a:pPr indent="-228600" lvl="0" marL="457200" rtl="0" algn="l">
              <a:lnSpc>
                <a:spcPct val="115000"/>
              </a:lnSpc>
              <a:spcBef>
                <a:spcPts val="1200"/>
              </a:spcBef>
              <a:spcAft>
                <a:spcPts val="0"/>
              </a:spcAft>
              <a:buNone/>
            </a:pPr>
            <a:r>
              <a:rPr b="1" lang="en" sz="1200">
                <a:solidFill>
                  <a:srgbClr val="000000"/>
                </a:solidFill>
                <a:latin typeface="Arial"/>
                <a:ea typeface="Arial"/>
                <a:cs typeface="Arial"/>
                <a:sym typeface="Arial"/>
              </a:rPr>
              <a:t>Dataset Overview:</a:t>
            </a:r>
            <a:endParaRPr b="1" sz="1200">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Our dataset is a subset of the ARC Cogitate data, comprising MEG recordings from X participants.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data was collected using the 306-sensor TRIUX MEGIN system.</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Each recording session lasted Y minutes and involved tasks such as [brief task description].</a:t>
            </a:r>
            <a:endParaRPr sz="1400"/>
          </a:p>
        </p:txBody>
      </p:sp>
      <p:pic>
        <p:nvPicPr>
          <p:cNvPr id="134" name="Google Shape;134;p19"/>
          <p:cNvPicPr preferRelativeResize="0"/>
          <p:nvPr/>
        </p:nvPicPr>
        <p:blipFill>
          <a:blip r:embed="rId3">
            <a:alphaModFix/>
          </a:blip>
          <a:stretch>
            <a:fillRect/>
          </a:stretch>
        </p:blipFill>
        <p:spPr>
          <a:xfrm>
            <a:off x="4618850" y="2033382"/>
            <a:ext cx="4343500" cy="25355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Dataset (subset of arc cogitate data)</a:t>
            </a:r>
            <a:endParaRPr/>
          </a:p>
        </p:txBody>
      </p:sp>
      <p:sp>
        <p:nvSpPr>
          <p:cNvPr id="140" name="Google Shape;14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Data Characteristics:</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Raw MEG signals, preprocessed data, and metadata.</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Organized in BIDS format for reproducibility and accessibility.</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Each participant’s data includes 102 magnetometers and 204 planar gradiometers.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Preprocessing:</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Converted to BIDS using MNE-BIDS, preprocessed with FLUX pipeline in MNE-Python.</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Includes MEG sensor reconstruction and Signal-Space Separation (SSS) to reduce artifacts.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FastICA used to remove cardiac and ocular components.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Data segmented, with muscle artifact segments removed before ICA.</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Epoched into 600ms segments (100ms pre-stimulus to 400ms post-stimulus).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Trials exceeding 5000 fT/cm for gradiometers or 5000 fT for magnetometers, or containing muscle artifacts, were rejected.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 Methods Impl</a:t>
            </a:r>
            <a:r>
              <a:rPr lang="en"/>
              <a:t>ementations</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Maxwell filtering (SSS) using our physical understand of the MEG sensors to denoise the data</a:t>
            </a:r>
            <a:endParaRPr/>
          </a:p>
          <a:p>
            <a:pPr indent="-311150" lvl="0" marL="457200" rtl="0" algn="l">
              <a:spcBef>
                <a:spcPts val="0"/>
              </a:spcBef>
              <a:spcAft>
                <a:spcPts val="0"/>
              </a:spcAft>
              <a:buSzPts val="1300"/>
              <a:buChar char="●"/>
            </a:pPr>
            <a:r>
              <a:rPr lang="en"/>
              <a:t>Independent Component Analysis (ICA) for removal of specific regions we believe to associated with </a:t>
            </a:r>
            <a:r>
              <a:rPr lang="en"/>
              <a:t>unnecessary</a:t>
            </a:r>
            <a:r>
              <a:rPr lang="en"/>
              <a:t> information (heartbeat, blinking, muscle twitching, etc)</a:t>
            </a:r>
            <a:endParaRPr/>
          </a:p>
          <a:p>
            <a:pPr indent="-311150" lvl="0" marL="457200" rtl="0" algn="l">
              <a:spcBef>
                <a:spcPts val="0"/>
              </a:spcBef>
              <a:spcAft>
                <a:spcPts val="0"/>
              </a:spcAft>
              <a:buSzPts val="1300"/>
              <a:buChar char="●"/>
            </a:pPr>
            <a:r>
              <a:rPr lang="en"/>
              <a:t>Partitioning MEG into time windows around specific stimulation (epochs)</a:t>
            </a:r>
            <a:endParaRPr/>
          </a:p>
        </p:txBody>
      </p:sp>
      <p:pic>
        <p:nvPicPr>
          <p:cNvPr id="147" name="Google Shape;147;p21"/>
          <p:cNvPicPr preferRelativeResize="0"/>
          <p:nvPr/>
        </p:nvPicPr>
        <p:blipFill rotWithShape="1">
          <a:blip r:embed="rId3">
            <a:alphaModFix/>
          </a:blip>
          <a:srcRect b="0" l="0" r="0" t="52662"/>
          <a:stretch/>
        </p:blipFill>
        <p:spPr>
          <a:xfrm>
            <a:off x="988425" y="3268550"/>
            <a:ext cx="3239975" cy="1742975"/>
          </a:xfrm>
          <a:prstGeom prst="rect">
            <a:avLst/>
          </a:prstGeom>
          <a:noFill/>
          <a:ln>
            <a:noFill/>
          </a:ln>
        </p:spPr>
      </p:pic>
      <p:pic>
        <p:nvPicPr>
          <p:cNvPr id="148" name="Google Shape;148;p21"/>
          <p:cNvPicPr preferRelativeResize="0"/>
          <p:nvPr/>
        </p:nvPicPr>
        <p:blipFill rotWithShape="1">
          <a:blip r:embed="rId4">
            <a:alphaModFix/>
          </a:blip>
          <a:srcRect b="0" l="0" r="0" t="62765"/>
          <a:stretch/>
        </p:blipFill>
        <p:spPr>
          <a:xfrm>
            <a:off x="4513000" y="3428175"/>
            <a:ext cx="3590376" cy="1362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