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741" r:id="rId6"/>
  </p:sldMasterIdLst>
  <p:notesMasterIdLst>
    <p:notesMasterId r:id="rId11"/>
  </p:notesMasterIdLst>
  <p:handoutMasterIdLst>
    <p:handoutMasterId r:id="rId12"/>
  </p:handoutMasterIdLst>
  <p:sldIdLst>
    <p:sldId id="298" r:id="rId7"/>
    <p:sldId id="922" r:id="rId8"/>
    <p:sldId id="923" r:id="rId9"/>
    <p:sldId id="881" r:id="rId10"/>
  </p:sldIdLst>
  <p:sldSz cx="9144000" cy="5143500" type="screen16x9"/>
  <p:notesSz cx="6797675" cy="987266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6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5088" userDrawn="1">
          <p15:clr>
            <a:srgbClr val="A4A3A4"/>
          </p15:clr>
        </p15:guide>
        <p15:guide id="4" pos="744" userDrawn="1">
          <p15:clr>
            <a:srgbClr val="A4A3A4"/>
          </p15:clr>
        </p15:guide>
        <p15:guide id="5" pos="30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50"/>
    <a:srgbClr val="01AD4F"/>
    <a:srgbClr val="EBF1E9"/>
    <a:srgbClr val="55B562"/>
    <a:srgbClr val="212322"/>
    <a:srgbClr val="0C0E16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5" autoAdjust="0"/>
    <p:restoredTop sz="93957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4" y="78"/>
      </p:cViewPr>
      <p:guideLst>
        <p:guide orient="horz" pos="2556"/>
        <p:guide pos="2232"/>
        <p:guide pos="5088"/>
        <p:guide pos="744"/>
        <p:guide pos="3048"/>
      </p:guideLst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DFBC-9CDA-964F-9F4C-59A341B08BBA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BA21F-3E61-F140-B5C3-E30267407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56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9D2C0-BB1D-0944-9777-F4872D308C6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F9C5-B561-A34B-92D3-7042A6810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8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Suisse Int'l" charset="0"/>
        <a:ea typeface="Suisse Int'l" charset="0"/>
        <a:cs typeface="Suisse Int'l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1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7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F9C5-B561-A34B-92D3-7042A6810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8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s-worldwide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ms-worldwide.com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s-worldwide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ms-worldwide.com/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767EF2B-1EE2-4E16-96E1-E09E819AEF8A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777" y="480409"/>
            <a:ext cx="6858000" cy="282736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lang="en-US" sz="70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80773" y="4206867"/>
            <a:ext cx="1131954" cy="273844"/>
          </a:xfrm>
          <a:prstGeom prst="rect">
            <a:avLst/>
          </a:prstGeom>
        </p:spPr>
        <p:txBody>
          <a:bodyPr/>
          <a:lstStyle>
            <a:lvl1pPr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fld id="{FB313B88-F181-3243-8F1C-0E08A3E456ED}" type="datetime3">
              <a:rPr lang="en-US" smtClean="0"/>
              <a:t>15 April 2019</a:t>
            </a:fld>
            <a:endParaRPr lang="is-I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572" r="1548" b="-34572"/>
          <a:stretch/>
        </p:blipFill>
        <p:spPr>
          <a:xfrm>
            <a:off x="4365636" y="480409"/>
            <a:ext cx="3560743" cy="59099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567363" y="4207386"/>
            <a:ext cx="1612900" cy="256153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CAD433-05F7-4802-A328-B8A06E651F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441" y="4193979"/>
            <a:ext cx="1748970" cy="3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3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3376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0853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0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02776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2246312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53375" y="2246312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8050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93856" y="2507064"/>
            <a:ext cx="4183822" cy="1577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3885" y="2520508"/>
            <a:ext cx="2903257" cy="156447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7563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55243" y="1405626"/>
            <a:ext cx="5425238" cy="19041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kern="1200" smtClean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700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3"/>
            <a:ext cx="5425954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23950" y="1441450"/>
            <a:ext cx="7010401" cy="2546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97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9392" y="4085112"/>
            <a:ext cx="8087096" cy="878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51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1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527" y="553479"/>
            <a:ext cx="3338569" cy="97714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lang="en-US" sz="2800" b="0" i="0" kern="1200" dirty="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0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6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F347E-E750-4047-B595-DDB0B2B91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8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3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6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206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02764" y="545853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00480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CDD1C10-E2B9-4B5D-A75C-6254F3F3472E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25960" y="3906682"/>
            <a:ext cx="2190206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118350" y="647408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63741" y="3906682"/>
            <a:ext cx="2183899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656132" y="647408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smtClean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7922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9EA2A02-5F27-41AF-9E04-6DB541A8BEB1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8484CE-4C5E-4818-AE83-F3ADBE92D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5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1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74" y="1224952"/>
            <a:ext cx="3338569" cy="26935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4400" b="0" i="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0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03154F-D63A-4CA8-9CAA-FE21590E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63548" y="4079657"/>
            <a:ext cx="2481020" cy="694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baseline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 err="1"/>
              <a:t>Longname</a:t>
            </a:r>
            <a:r>
              <a:rPr lang="en-US" dirty="0"/>
              <a:t> </a:t>
            </a:r>
            <a:r>
              <a:rPr lang="en-US" dirty="0" err="1"/>
              <a:t>Somesurname</a:t>
            </a:r>
            <a:endParaRPr lang="en-US" dirty="0"/>
          </a:p>
          <a:p>
            <a:pPr lvl="0"/>
            <a:r>
              <a:rPr lang="en-US" dirty="0"/>
              <a:t>chief Manager in Kyiv</a:t>
            </a:r>
          </a:p>
          <a:p>
            <a:pPr lvl="0"/>
            <a:r>
              <a:rPr lang="en-US" dirty="0" err="1"/>
              <a:t>name.surname@gms-worldwide.com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69" y="407267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</a:rPr>
              <a:t>+41 41 544 62 00</a:t>
            </a:r>
          </a:p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</a:rPr>
              <a:t>info@gms-worldwide.com</a:t>
            </a:r>
          </a:p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  <a:hlinkClick r:id="rId3"/>
              </a:rPr>
              <a:t>gms-worldwide.com</a:t>
            </a:r>
            <a:endParaRPr lang="en-US" b="0" i="0" dirty="0"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30778" y="407267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For additional information</a:t>
            </a:r>
          </a:p>
          <a:p>
            <a:pPr lvl="0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please contact: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F11AB-2961-41E5-AE16-985B5BB4586F}"/>
              </a:ext>
            </a:extLst>
          </p:cNvPr>
          <p:cNvSpPr/>
          <p:nvPr userDrawn="1"/>
        </p:nvSpPr>
        <p:spPr>
          <a:xfrm>
            <a:off x="6683706" y="584012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86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69" y="405165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  <a:hlinkClick r:id="rId2"/>
              </a:rPr>
              <a:t>gms-worldwide.com</a:t>
            </a:r>
            <a:endParaRPr lang="en-US" b="0" i="0" dirty="0">
              <a:solidFill>
                <a:schemeClr val="bg1"/>
              </a:solidFill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442" y="4062167"/>
            <a:ext cx="1343406" cy="273844"/>
          </a:xfrm>
          <a:prstGeom prst="rect">
            <a:avLst/>
          </a:prstGeom>
        </p:spPr>
        <p:txBody>
          <a:bodyPr/>
          <a:lstStyle>
            <a:lvl1pPr>
              <a:defRPr lang="en-US" sz="9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fld id="{19E27F46-097B-EB42-86B9-00CF0F0E8A60}" type="datetime3">
              <a:rPr lang="en-US" smtClean="0"/>
              <a:t>15 April 2019</a:t>
            </a:fld>
            <a:endParaRPr lang="is-I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9592" y="4061063"/>
            <a:ext cx="1944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900" smtClean="0">
                <a:solidFill>
                  <a:schemeClr val="bg1"/>
                </a:solidFill>
              </a:defRPr>
            </a:lvl1pPr>
          </a:lstStyle>
          <a:p>
            <a:pPr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402F5AB-9A17-4485-A756-40285030D240}"/>
              </a:ext>
            </a:extLst>
          </p:cNvPr>
          <p:cNvSpPr/>
          <p:nvPr userDrawn="1"/>
        </p:nvSpPr>
        <p:spPr>
          <a:xfrm>
            <a:off x="6683706" y="584012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767EF2B-1EE2-4E16-96E1-E09E819AEF8A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777" y="480409"/>
            <a:ext cx="6858000" cy="282736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lang="en-US" sz="70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80773" y="4206867"/>
            <a:ext cx="1131954" cy="273844"/>
          </a:xfrm>
          <a:prstGeom prst="rect">
            <a:avLst/>
          </a:prstGeom>
        </p:spPr>
        <p:txBody>
          <a:bodyPr/>
          <a:lstStyle>
            <a:lvl1pPr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fld id="{FB313B88-F181-3243-8F1C-0E08A3E456ED}" type="datetime3">
              <a:rPr lang="en-US" smtClean="0"/>
              <a:t>15 April 2019</a:t>
            </a:fld>
            <a:endParaRPr lang="is-I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572" r="1548" b="-34572"/>
          <a:stretch/>
        </p:blipFill>
        <p:spPr>
          <a:xfrm>
            <a:off x="4365636" y="480409"/>
            <a:ext cx="3560743" cy="59099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567363" y="4207386"/>
            <a:ext cx="1612900" cy="256153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CAD433-05F7-4802-A328-B8A06E651F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441" y="4193979"/>
            <a:ext cx="1748970" cy="3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941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9EA2A02-5F27-41AF-9E04-6DB541A8BEB1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8484CE-4C5E-4818-AE83-F3ADBE92D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96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E3E519D-2014-4A9A-8C40-5E8999BC69F4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0"/>
            <a:ext cx="2290241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3A4142-D2A1-4050-84FF-99CD98FC8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438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8D5625A8-FC5E-403D-986E-3F2770FF7B9F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0"/>
            <a:ext cx="2290240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C1C7D0-7E26-46A6-81D0-7AD68DDDC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7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2F3055EE-3E77-4A1A-B3C6-71467BDBE15C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1"/>
            <a:ext cx="2290240" cy="5143497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53DA1D-3BBB-4F08-9192-73E4E9E5D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1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147" y="0"/>
            <a:ext cx="458473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9"/>
            <a:ext cx="3485246" cy="24779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44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02EC17-8B56-44E8-9324-F4ACBE28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5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0" y="1427332"/>
            <a:ext cx="6333400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053375" y="1822450"/>
            <a:ext cx="6334125" cy="216535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7227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E3E519D-2014-4A9A-8C40-5E8999BC69F4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0"/>
            <a:ext cx="2290241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3A4142-D2A1-4050-84FF-99CD98FC8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545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135782" y="1427332"/>
            <a:ext cx="6994428" cy="2747104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59603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054527" y="1441176"/>
            <a:ext cx="4351966" cy="273326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756058" y="1441175"/>
            <a:ext cx="2578318" cy="2733261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514993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3376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1441175"/>
            <a:ext cx="3280086" cy="2546625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3474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0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02776" y="1879135"/>
            <a:ext cx="3279361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502051" y="2246312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53375" y="2246312"/>
            <a:ext cx="3280086" cy="174148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4104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93856" y="2507064"/>
            <a:ext cx="4183822" cy="1577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33885" y="2520508"/>
            <a:ext cx="2903257" cy="156447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000" b="0" i="0" kern="1200" dirty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1282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595508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55243" y="1405626"/>
            <a:ext cx="5425238" cy="19041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kern="1200" smtClean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8" y="553479"/>
            <a:ext cx="5425954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baseline="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27506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3"/>
            <a:ext cx="5425954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23950" y="1441450"/>
            <a:ext cx="7010401" cy="2546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36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9392" y="4085112"/>
            <a:ext cx="8087096" cy="878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0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1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527" y="553479"/>
            <a:ext cx="3338569" cy="97714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lang="en-US" sz="2800" b="0" i="0" kern="1200" dirty="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0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6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F347E-E750-4047-B595-DDB0B2B91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8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4100" y="545853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051816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32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8D5625A8-FC5E-403D-986E-3F2770FF7B9F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0"/>
            <a:ext cx="2290240" cy="5143499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C1C7D0-7E26-46A6-81D0-7AD68DDDC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5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02764" y="545853"/>
            <a:ext cx="3018660" cy="809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baseline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00480" y="1698337"/>
            <a:ext cx="3020944" cy="2565547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solidFill>
                  <a:schemeClr val="tx1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1266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CDD1C10-E2B9-4B5D-A75C-6254F3F3472E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25960" y="3906682"/>
            <a:ext cx="2190206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118350" y="647408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63741" y="3906682"/>
            <a:ext cx="2183899" cy="2548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0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656132" y="647408"/>
            <a:ext cx="3385284" cy="319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smtClean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617810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12321" y="4221622"/>
            <a:ext cx="2093720" cy="506948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74" y="1224952"/>
            <a:ext cx="3338569" cy="26935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4400" b="0" i="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7500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700" smtClean="0">
                <a:solidFill>
                  <a:schemeClr val="bg1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540250" y="0"/>
            <a:ext cx="460375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8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03154F-D63A-4CA8-9CAA-FE21590E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84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63548" y="4079657"/>
            <a:ext cx="2481020" cy="694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baseline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 err="1"/>
              <a:t>Longname</a:t>
            </a:r>
            <a:r>
              <a:rPr lang="en-US" dirty="0"/>
              <a:t> </a:t>
            </a:r>
            <a:r>
              <a:rPr lang="en-US" dirty="0" err="1"/>
              <a:t>Somesurname</a:t>
            </a:r>
            <a:endParaRPr lang="en-US" dirty="0"/>
          </a:p>
          <a:p>
            <a:pPr lvl="0"/>
            <a:r>
              <a:rPr lang="en-US" dirty="0"/>
              <a:t>chief Manager in Kyiv</a:t>
            </a:r>
          </a:p>
          <a:p>
            <a:pPr lvl="0"/>
            <a:r>
              <a:rPr lang="en-US" dirty="0" err="1"/>
              <a:t>name.surname@gms-worldwide.com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69" y="407267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</a:rPr>
              <a:t>+41 41 544 62 00</a:t>
            </a:r>
          </a:p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</a:rPr>
              <a:t>info@gms-worldwide.com</a:t>
            </a:r>
          </a:p>
          <a:p>
            <a:pPr lvl="0"/>
            <a:r>
              <a:rPr lang="en-US" b="0" i="0" dirty="0">
                <a:latin typeface="Suisse Int'l" charset="0"/>
                <a:ea typeface="Suisse Int'l" charset="0"/>
                <a:cs typeface="Suisse Int'l" charset="0"/>
                <a:hlinkClick r:id="rId3"/>
              </a:rPr>
              <a:t>gms-worldwide.com</a:t>
            </a:r>
            <a:endParaRPr lang="en-US" b="0" i="0" dirty="0"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30778" y="407267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For additional information</a:t>
            </a:r>
          </a:p>
          <a:p>
            <a:pPr lvl="0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rPr>
              <a:t>please contact: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F11AB-2961-41E5-AE16-985B5BB4586F}"/>
              </a:ext>
            </a:extLst>
          </p:cNvPr>
          <p:cNvSpPr/>
          <p:nvPr userDrawn="1"/>
        </p:nvSpPr>
        <p:spPr>
          <a:xfrm>
            <a:off x="6683706" y="584012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94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58069" y="4051657"/>
            <a:ext cx="1700613" cy="507831"/>
          </a:xfrm>
          <a:prstGeom prst="rect">
            <a:avLst/>
          </a:prstGeom>
        </p:spPr>
        <p:txBody>
          <a:bodyPr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baseline="0">
                <a:solidFill>
                  <a:srgbClr val="00AD50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/>
            <a:r>
              <a:rPr lang="en-US" b="0" i="0" dirty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  <a:hlinkClick r:id="rId2"/>
              </a:rPr>
              <a:t>gms-worldwide.com</a:t>
            </a:r>
            <a:endParaRPr lang="en-US" b="0" i="0" dirty="0">
              <a:solidFill>
                <a:schemeClr val="bg1"/>
              </a:solidFill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442" y="4062167"/>
            <a:ext cx="1343406" cy="273844"/>
          </a:xfrm>
          <a:prstGeom prst="rect">
            <a:avLst/>
          </a:prstGeom>
        </p:spPr>
        <p:txBody>
          <a:bodyPr/>
          <a:lstStyle>
            <a:lvl1pPr>
              <a:defRPr lang="en-US" sz="9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fld id="{19E27F46-097B-EB42-86B9-00CF0F0E8A60}" type="datetime3">
              <a:rPr lang="en-US" smtClean="0"/>
              <a:t>15 April 2019</a:t>
            </a:fld>
            <a:endParaRPr lang="is-I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9592" y="4061063"/>
            <a:ext cx="1944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900" smtClean="0">
                <a:solidFill>
                  <a:schemeClr val="bg1"/>
                </a:solidFill>
              </a:defRPr>
            </a:lvl1pPr>
          </a:lstStyle>
          <a:p>
            <a:pPr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7" t="-2116" r="-1577" b="-2116"/>
          <a:stretch/>
        </p:blipFill>
        <p:spPr>
          <a:xfrm>
            <a:off x="1033152" y="530198"/>
            <a:ext cx="5421436" cy="2455704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402F5AB-9A17-4485-A756-40285030D240}"/>
              </a:ext>
            </a:extLst>
          </p:cNvPr>
          <p:cNvSpPr/>
          <p:nvPr userDrawn="1"/>
        </p:nvSpPr>
        <p:spPr>
          <a:xfrm>
            <a:off x="6683706" y="584012"/>
            <a:ext cx="2460294" cy="777860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8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5">
          <p15:clr>
            <a:srgbClr val="FBAE40"/>
          </p15:clr>
        </p15:guide>
        <p15:guide id="2" pos="7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2F3055EE-3E77-4A1A-B3C6-71467BDBE15C}"/>
              </a:ext>
            </a:extLst>
          </p:cNvPr>
          <p:cNvSpPr/>
          <p:nvPr userDrawn="1"/>
        </p:nvSpPr>
        <p:spPr>
          <a:xfrm>
            <a:off x="6556444" y="584012"/>
            <a:ext cx="2587556" cy="777860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330" y="1"/>
            <a:ext cx="2290240" cy="5143497"/>
          </a:xfrm>
          <a:prstGeom prst="rect">
            <a:avLst/>
          </a:prstGeom>
        </p:spPr>
      </p:pic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5651073" cy="2968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53DA1D-3BBB-4F08-9192-73E4E9E5D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rgbClr val="00A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147" y="0"/>
            <a:ext cx="458473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9"/>
            <a:ext cx="3485246" cy="247795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4400" kern="12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4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64255" y="539750"/>
            <a:ext cx="1009650" cy="109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en-US" sz="4400" dirty="0" smtClean="0">
                <a:solidFill>
                  <a:schemeClr val="bg1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chemeClr val="bg1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49351" y="4335463"/>
            <a:ext cx="1649338" cy="279266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02EC17-8B56-44E8-9324-F4ACBE28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08" y="4345201"/>
            <a:ext cx="1155370" cy="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3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Slide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100" y="1427332"/>
            <a:ext cx="6333400" cy="3238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053375" y="1822450"/>
            <a:ext cx="6334125" cy="216535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135782" y="1427332"/>
            <a:ext cx="6994428" cy="2747104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54527" y="553478"/>
            <a:ext cx="6332973" cy="80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b="0" i="0" dirty="0">
                <a:solidFill>
                  <a:srgbClr val="212322"/>
                </a:solidFill>
                <a:latin typeface="Suisse Int'l Light" charset="0"/>
                <a:ea typeface="Suisse Int'l Light" charset="0"/>
                <a:cs typeface="Suisse Int'l 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Chart/table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054527" y="1441176"/>
            <a:ext cx="4351966" cy="2733260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table or chart icon to add it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756058" y="1441175"/>
            <a:ext cx="2578318" cy="2733261"/>
          </a:xfrm>
          <a:prstGeom prst="rect">
            <a:avLst/>
          </a:prstGeom>
        </p:spPr>
        <p:txBody>
          <a:bodyPr/>
          <a:lstStyle>
            <a:lvl1pPr>
              <a:buClr>
                <a:srgbClr val="00AD50"/>
              </a:buClr>
              <a:defRPr sz="1200">
                <a:latin typeface="Suisse Int'l" charset="0"/>
                <a:ea typeface="Suisse Int'l" charset="0"/>
                <a:cs typeface="Suisse Int'l" charset="0"/>
              </a:defRPr>
            </a:lvl1pPr>
            <a:lvl2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2pPr>
            <a:lvl3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3pPr>
            <a:lvl4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4pPr>
            <a:lvl5pPr>
              <a:buClr>
                <a:srgbClr val="00AD50"/>
              </a:buClr>
              <a:defRPr sz="1000">
                <a:latin typeface="Suisse Int'l" charset="0"/>
                <a:ea typeface="Suisse Int'l" charset="0"/>
                <a:cs typeface="Suisse Int'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itle 4"/>
          <p:cNvSpPr txBox="1">
            <a:spLocks/>
          </p:cNvSpPr>
          <p:nvPr userDrawn="1"/>
        </p:nvSpPr>
        <p:spPr>
          <a:xfrm>
            <a:off x="9443910" y="213990"/>
            <a:ext cx="3490212" cy="846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GB" dirty="0"/>
              <a:t>Title 1 Thin 44 </a:t>
            </a:r>
          </a:p>
        </p:txBody>
      </p:sp>
      <p:sp>
        <p:nvSpPr>
          <p:cNvPr id="9" name="Title 4"/>
          <p:cNvSpPr txBox="1">
            <a:spLocks/>
          </p:cNvSpPr>
          <p:nvPr userDrawn="1"/>
        </p:nvSpPr>
        <p:spPr>
          <a:xfrm>
            <a:off x="9443910" y="944229"/>
            <a:ext cx="3808264" cy="647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sz="3300" dirty="0">
                <a:latin typeface="Suisse Int'l Light" charset="0"/>
                <a:ea typeface="Suisse Int'l Light" charset="0"/>
                <a:cs typeface="Suisse Int'l Light" charset="0"/>
              </a:rPr>
              <a:t>Title 2 </a:t>
            </a:r>
            <a:r>
              <a:rPr lang="en-GB" sz="3300" dirty="0">
                <a:latin typeface="Suisse Int'l Light" charset="0"/>
                <a:ea typeface="Suisse Int'l Light" charset="0"/>
                <a:cs typeface="Suisse Int'l Light" charset="0"/>
              </a:rPr>
              <a:t>Light 28</a:t>
            </a:r>
          </a:p>
        </p:txBody>
      </p:sp>
      <p:sp>
        <p:nvSpPr>
          <p:cNvPr id="10" name="Title 4"/>
          <p:cNvSpPr txBox="1">
            <a:spLocks/>
          </p:cNvSpPr>
          <p:nvPr userDrawn="1"/>
        </p:nvSpPr>
        <p:spPr>
          <a:xfrm>
            <a:off x="9443910" y="1918891"/>
            <a:ext cx="3808264" cy="410506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600" dirty="0"/>
              <a:t>Subtitle </a:t>
            </a:r>
            <a:r>
              <a:rPr lang="en-US" sz="1600" dirty="0"/>
              <a:t>Regular </a:t>
            </a:r>
            <a:r>
              <a:rPr lang="en-GB" sz="1600" dirty="0"/>
              <a:t>16</a:t>
            </a:r>
          </a:p>
        </p:txBody>
      </p:sp>
      <p:sp>
        <p:nvSpPr>
          <p:cNvPr id="11" name="Title 4"/>
          <p:cNvSpPr txBox="1">
            <a:spLocks/>
          </p:cNvSpPr>
          <p:nvPr userDrawn="1"/>
        </p:nvSpPr>
        <p:spPr>
          <a:xfrm>
            <a:off x="9443910" y="2567023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/>
              <a:t>Text</a:t>
            </a:r>
            <a:r>
              <a:rPr lang="uk-UA" sz="1200" dirty="0"/>
              <a:t> 1</a:t>
            </a:r>
            <a:r>
              <a:rPr lang="en-GB" sz="1200" dirty="0"/>
              <a:t> </a:t>
            </a:r>
            <a:r>
              <a:rPr lang="en-US" sz="1200" dirty="0"/>
              <a:t>Regular </a:t>
            </a:r>
            <a:r>
              <a:rPr lang="en-GB" sz="1200" dirty="0"/>
              <a:t>12</a:t>
            </a:r>
          </a:p>
        </p:txBody>
      </p:sp>
      <p:sp>
        <p:nvSpPr>
          <p:cNvPr id="12" name="Title 4"/>
          <p:cNvSpPr txBox="1">
            <a:spLocks/>
          </p:cNvSpPr>
          <p:nvPr userDrawn="1"/>
        </p:nvSpPr>
        <p:spPr>
          <a:xfrm>
            <a:off x="9443910" y="2880962"/>
            <a:ext cx="3808264" cy="32103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2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Bullet Regular </a:t>
            </a:r>
            <a:r>
              <a:rPr lang="en-GB" dirty="0"/>
              <a:t>12</a:t>
            </a:r>
          </a:p>
        </p:txBody>
      </p:sp>
      <p:sp>
        <p:nvSpPr>
          <p:cNvPr id="13" name="Title 4"/>
          <p:cNvSpPr txBox="1">
            <a:spLocks/>
          </p:cNvSpPr>
          <p:nvPr userDrawn="1"/>
        </p:nvSpPr>
        <p:spPr>
          <a:xfrm>
            <a:off x="9443910" y="3342340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/>
              <a:t>Additional</a:t>
            </a:r>
            <a:r>
              <a:rPr lang="en-US" sz="1000" baseline="0" dirty="0"/>
              <a:t> </a:t>
            </a:r>
            <a:r>
              <a:rPr lang="en-US" sz="1000" dirty="0"/>
              <a:t>2</a:t>
            </a:r>
            <a:r>
              <a:rPr lang="en-GB" sz="1000" dirty="0"/>
              <a:t> </a:t>
            </a:r>
            <a:r>
              <a:rPr lang="en-US" sz="1000" dirty="0"/>
              <a:t>Regular </a:t>
            </a:r>
            <a:r>
              <a:rPr lang="uk-UA" sz="1000" dirty="0"/>
              <a:t>10</a:t>
            </a:r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43910" y="3987938"/>
            <a:ext cx="879533" cy="879533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68509" y="3987938"/>
            <a:ext cx="879533" cy="879533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FF8F838-CDCD-49F1-AAAE-FBC19CA3824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34" y="4297983"/>
            <a:ext cx="1286933" cy="3050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9021F6-0E21-42A7-9FC5-D0A1E74ED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9130" y="625364"/>
            <a:ext cx="2484918" cy="469906"/>
          </a:xfrm>
          <a:prstGeom prst="rect">
            <a:avLst/>
          </a:prstGeom>
        </p:spPr>
      </p:pic>
      <p:sp>
        <p:nvSpPr>
          <p:cNvPr id="2" name="MSIPCMContentMarking" descr="{&quot;HashCode&quot;:-1292843899,&quot;Placement&quot;:&quot;Footer&quot;}">
            <a:extLst>
              <a:ext uri="{FF2B5EF4-FFF2-40B4-BE49-F238E27FC236}">
                <a16:creationId xmlns:a16="http://schemas.microsoft.com/office/drawing/2014/main" id="{96463ABE-9CCC-4D79-94B5-108066AE2D9B}"/>
              </a:ext>
            </a:extLst>
          </p:cNvPr>
          <p:cNvSpPr txBox="1"/>
          <p:nvPr userDrawn="1"/>
        </p:nvSpPr>
        <p:spPr>
          <a:xfrm>
            <a:off x="4135788" y="4915336"/>
            <a:ext cx="87242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alibri" panose="020F0502020204030204" pitchFamily="34" charset="0"/>
                <a:ea typeface="Suisse Int'l" charset="0"/>
                <a:cs typeface="Suisse Int'l" charset="0"/>
              </a:rPr>
              <a:t>GMS Privileged</a:t>
            </a:r>
            <a:endParaRPr lang="ru-RU" sz="800" dirty="0">
              <a:solidFill>
                <a:srgbClr val="000000"/>
              </a:solidFill>
              <a:latin typeface="Calibri" panose="020F0502020204030204" pitchFamily="34" charset="0"/>
              <a:ea typeface="Suisse Int'l" charset="0"/>
              <a:cs typeface="Suisse Int'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74" r:id="rId4"/>
    <p:sldLayoutId id="2147483675" r:id="rId5"/>
    <p:sldLayoutId id="2147483676" r:id="rId6"/>
    <p:sldLayoutId id="2147483690" r:id="rId7"/>
    <p:sldLayoutId id="2147483692" r:id="rId8"/>
    <p:sldLayoutId id="2147483693" r:id="rId9"/>
    <p:sldLayoutId id="2147483677" r:id="rId10"/>
    <p:sldLayoutId id="2147483681" r:id="rId11"/>
    <p:sldLayoutId id="2147483683" r:id="rId12"/>
    <p:sldLayoutId id="2147483680" r:id="rId13"/>
    <p:sldLayoutId id="2147483682" r:id="rId14"/>
    <p:sldLayoutId id="2147483691" r:id="rId15"/>
    <p:sldLayoutId id="2147483684" r:id="rId16"/>
    <p:sldLayoutId id="2147483685" r:id="rId17"/>
    <p:sldLayoutId id="2147483694" r:id="rId18"/>
    <p:sldLayoutId id="2147483687" r:id="rId19"/>
    <p:sldLayoutId id="2147483686" r:id="rId20"/>
    <p:sldLayoutId id="2147483688" r:id="rId21"/>
    <p:sldLayoutId id="2147483689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7141" y="4329199"/>
            <a:ext cx="714283" cy="27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lang="en-US" sz="700" b="0" i="0" smtClean="0">
                <a:solidFill>
                  <a:srgbClr val="00AD50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‹#›</a:t>
            </a:fld>
            <a:endParaRPr lang="uk-U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8138" y="4283053"/>
            <a:ext cx="21877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itle 4"/>
          <p:cNvSpPr txBox="1">
            <a:spLocks/>
          </p:cNvSpPr>
          <p:nvPr userDrawn="1"/>
        </p:nvSpPr>
        <p:spPr>
          <a:xfrm>
            <a:off x="9443910" y="213990"/>
            <a:ext cx="3490212" cy="846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GB" dirty="0"/>
              <a:t>Title 1 Thin 44 </a:t>
            </a:r>
          </a:p>
        </p:txBody>
      </p:sp>
      <p:sp>
        <p:nvSpPr>
          <p:cNvPr id="9" name="Title 4"/>
          <p:cNvSpPr txBox="1">
            <a:spLocks/>
          </p:cNvSpPr>
          <p:nvPr userDrawn="1"/>
        </p:nvSpPr>
        <p:spPr>
          <a:xfrm>
            <a:off x="9443910" y="944229"/>
            <a:ext cx="3808264" cy="647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12322"/>
                </a:solidFill>
                <a:latin typeface="Suisse Int'l Thin" charset="0"/>
                <a:ea typeface="Suisse Int'l Thin" charset="0"/>
                <a:cs typeface="Suisse Int'l Thin" charset="0"/>
              </a:defRPr>
            </a:lvl1pPr>
          </a:lstStyle>
          <a:p>
            <a:r>
              <a:rPr lang="en-US" sz="3300" dirty="0">
                <a:latin typeface="Suisse Int'l Light" charset="0"/>
                <a:ea typeface="Suisse Int'l Light" charset="0"/>
                <a:cs typeface="Suisse Int'l Light" charset="0"/>
              </a:rPr>
              <a:t>Title 2 </a:t>
            </a:r>
            <a:r>
              <a:rPr lang="en-GB" sz="3300" dirty="0">
                <a:latin typeface="Suisse Int'l Light" charset="0"/>
                <a:ea typeface="Suisse Int'l Light" charset="0"/>
                <a:cs typeface="Suisse Int'l Light" charset="0"/>
              </a:rPr>
              <a:t>Light 28</a:t>
            </a:r>
          </a:p>
        </p:txBody>
      </p:sp>
      <p:sp>
        <p:nvSpPr>
          <p:cNvPr id="10" name="Title 4"/>
          <p:cNvSpPr txBox="1">
            <a:spLocks/>
          </p:cNvSpPr>
          <p:nvPr userDrawn="1"/>
        </p:nvSpPr>
        <p:spPr>
          <a:xfrm>
            <a:off x="9443910" y="1918891"/>
            <a:ext cx="3808264" cy="410506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600" dirty="0"/>
              <a:t>Subtitle </a:t>
            </a:r>
            <a:r>
              <a:rPr lang="en-US" sz="1600" dirty="0"/>
              <a:t>Regular </a:t>
            </a:r>
            <a:r>
              <a:rPr lang="en-GB" sz="1600" dirty="0"/>
              <a:t>16</a:t>
            </a:r>
          </a:p>
        </p:txBody>
      </p:sp>
      <p:sp>
        <p:nvSpPr>
          <p:cNvPr id="11" name="Title 4"/>
          <p:cNvSpPr txBox="1">
            <a:spLocks/>
          </p:cNvSpPr>
          <p:nvPr userDrawn="1"/>
        </p:nvSpPr>
        <p:spPr>
          <a:xfrm>
            <a:off x="9443910" y="2567023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/>
              <a:t>Text</a:t>
            </a:r>
            <a:r>
              <a:rPr lang="uk-UA" sz="1200" dirty="0"/>
              <a:t> 1</a:t>
            </a:r>
            <a:r>
              <a:rPr lang="en-GB" sz="1200" dirty="0"/>
              <a:t> </a:t>
            </a:r>
            <a:r>
              <a:rPr lang="en-US" sz="1200" dirty="0"/>
              <a:t>Regular </a:t>
            </a:r>
            <a:r>
              <a:rPr lang="en-GB" sz="1200" dirty="0"/>
              <a:t>12</a:t>
            </a:r>
          </a:p>
        </p:txBody>
      </p:sp>
      <p:sp>
        <p:nvSpPr>
          <p:cNvPr id="12" name="Title 4"/>
          <p:cNvSpPr txBox="1">
            <a:spLocks/>
          </p:cNvSpPr>
          <p:nvPr userDrawn="1"/>
        </p:nvSpPr>
        <p:spPr>
          <a:xfrm>
            <a:off x="9443910" y="2880962"/>
            <a:ext cx="3808264" cy="32103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Font typeface="Arial" charset="0"/>
              <a:buChar char="•"/>
              <a:defRPr lang="en-US" sz="12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900" b="0" i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Bullet Regular </a:t>
            </a:r>
            <a:r>
              <a:rPr lang="en-GB" dirty="0"/>
              <a:t>12</a:t>
            </a:r>
          </a:p>
        </p:txBody>
      </p:sp>
      <p:sp>
        <p:nvSpPr>
          <p:cNvPr id="13" name="Title 4"/>
          <p:cNvSpPr txBox="1">
            <a:spLocks/>
          </p:cNvSpPr>
          <p:nvPr userDrawn="1"/>
        </p:nvSpPr>
        <p:spPr>
          <a:xfrm>
            <a:off x="9443910" y="3342340"/>
            <a:ext cx="3808264" cy="268025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500" b="0" i="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/>
              <a:t>Additional</a:t>
            </a:r>
            <a:r>
              <a:rPr lang="en-US" sz="1000" baseline="0" dirty="0"/>
              <a:t> </a:t>
            </a:r>
            <a:r>
              <a:rPr lang="en-US" sz="1000" dirty="0"/>
              <a:t>2</a:t>
            </a:r>
            <a:r>
              <a:rPr lang="en-GB" sz="1000" dirty="0"/>
              <a:t> </a:t>
            </a:r>
            <a:r>
              <a:rPr lang="en-US" sz="1000" dirty="0"/>
              <a:t>Regular </a:t>
            </a:r>
            <a:r>
              <a:rPr lang="uk-UA" sz="1000" dirty="0"/>
              <a:t>10</a:t>
            </a:r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443910" y="3987938"/>
            <a:ext cx="879533" cy="879533"/>
          </a:xfrm>
          <a:prstGeom prst="rect">
            <a:avLst/>
          </a:prstGeom>
          <a:solidFill>
            <a:srgbClr val="00A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68509" y="3987938"/>
            <a:ext cx="879533" cy="879533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FF8F838-CDCD-49F1-AAAE-FBC19CA3824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34" y="4297983"/>
            <a:ext cx="1286933" cy="3050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9021F6-0E21-42A7-9FC5-D0A1E74ED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9130" y="625364"/>
            <a:ext cx="2484918" cy="469906"/>
          </a:xfrm>
          <a:prstGeom prst="rect">
            <a:avLst/>
          </a:prstGeom>
        </p:spPr>
      </p:pic>
      <p:sp>
        <p:nvSpPr>
          <p:cNvPr id="2" name="MSIPCMContentMarking" descr="{&quot;HashCode&quot;:-1292843899,&quot;Placement&quot;:&quot;Footer&quot;}">
            <a:extLst>
              <a:ext uri="{FF2B5EF4-FFF2-40B4-BE49-F238E27FC236}">
                <a16:creationId xmlns:a16="http://schemas.microsoft.com/office/drawing/2014/main" id="{D8C1C549-16D3-40E1-B0FC-FEAEC9CF5A21}"/>
              </a:ext>
            </a:extLst>
          </p:cNvPr>
          <p:cNvSpPr txBox="1"/>
          <p:nvPr userDrawn="1"/>
        </p:nvSpPr>
        <p:spPr>
          <a:xfrm>
            <a:off x="4135788" y="4915336"/>
            <a:ext cx="87242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Calibri" panose="020F0502020204030204" pitchFamily="34" charset="0"/>
                <a:ea typeface="Suisse Int'l" charset="0"/>
                <a:cs typeface="Suisse Int'l" charset="0"/>
              </a:rPr>
              <a:t>GMS Privileged</a:t>
            </a:r>
            <a:endParaRPr lang="ru-RU" sz="800" dirty="0">
              <a:solidFill>
                <a:srgbClr val="000000"/>
              </a:solidFill>
              <a:latin typeface="Calibri" panose="020F0502020204030204" pitchFamily="34" charset="0"/>
              <a:ea typeface="Suisse Int'l" charset="0"/>
              <a:cs typeface="Suisse Int'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9B056D34-72CB-4046-A0DC-AEA7D22C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777" y="764079"/>
            <a:ext cx="6858000" cy="3615341"/>
          </a:xfrm>
        </p:spPr>
        <p:txBody>
          <a:bodyPr/>
          <a:lstStyle/>
          <a:p>
            <a:r>
              <a:rPr lang="af-ZA" altLang="ru-RU" sz="6000" dirty="0"/>
              <a:t>GMS</a:t>
            </a:r>
            <a:br>
              <a:rPr lang="ru-RU" altLang="ru-RU" sz="6000" dirty="0"/>
            </a:br>
            <a:r>
              <a:rPr lang="ru-RU" altLang="ru-RU" sz="6000" dirty="0"/>
              <a:t>Коммерческое предложение</a:t>
            </a:r>
            <a:r>
              <a:rPr lang="uk-UA" altLang="ru-RU" sz="6000" dirty="0"/>
              <a:t> </a:t>
            </a:r>
            <a:br>
              <a:rPr lang="uk-UA" altLang="ru-RU" sz="6000" dirty="0"/>
            </a:br>
            <a:endParaRPr lang="en-US" sz="6000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E55535E8-2561-4297-A45C-7DD82484E3BC}"/>
              </a:ext>
            </a:extLst>
          </p:cNvPr>
          <p:cNvSpPr txBox="1">
            <a:spLocks/>
          </p:cNvSpPr>
          <p:nvPr/>
        </p:nvSpPr>
        <p:spPr>
          <a:xfrm>
            <a:off x="7531100" y="3895725"/>
            <a:ext cx="161290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lang="en-US" sz="7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Turnkey Monetization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FAD12-C61F-1747-ACAC-69E5587D8BE7}"/>
              </a:ext>
            </a:extLst>
          </p:cNvPr>
          <p:cNvSpPr txBox="1"/>
          <p:nvPr/>
        </p:nvSpPr>
        <p:spPr>
          <a:xfrm>
            <a:off x="4703975" y="502448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Suisse Int'l" charset="0"/>
              <a:ea typeface="Suisse Int'l" charset="0"/>
              <a:cs typeface="Suisse Int'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93674-F7D2-460E-A54E-00863E63A3AD}"/>
              </a:ext>
            </a:extLst>
          </p:cNvPr>
          <p:cNvSpPr/>
          <p:nvPr/>
        </p:nvSpPr>
        <p:spPr>
          <a:xfrm>
            <a:off x="3924795" y="4690753"/>
            <a:ext cx="1294410" cy="416588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40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85EED3-7A0D-486F-9324-B2A6A93E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2</a:t>
            </a:fld>
            <a:endParaRPr lang="uk-UA" dirty="0"/>
          </a:p>
        </p:txBody>
      </p:sp>
      <p:pic>
        <p:nvPicPr>
          <p:cNvPr id="12" name="Рисунок 11" descr="Изображение выглядит как внутренний, человек, одежда, мужчина&#10;&#10;Описание создано автоматически">
            <a:extLst>
              <a:ext uri="{FF2B5EF4-FFF2-40B4-BE49-F238E27FC236}">
                <a16:creationId xmlns:a16="http://schemas.microsoft.com/office/drawing/2014/main" id="{98581CFD-FAF6-40D8-94EC-E0B980F381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5889" r="27053"/>
          <a:stretch/>
        </p:blipFill>
        <p:spPr>
          <a:xfrm>
            <a:off x="4572000" y="0"/>
            <a:ext cx="4572000" cy="51435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DFDC9A-593D-438B-9359-4D1FC9EEBAC5}"/>
              </a:ext>
            </a:extLst>
          </p:cNvPr>
          <p:cNvSpPr txBox="1">
            <a:spLocks/>
          </p:cNvSpPr>
          <p:nvPr/>
        </p:nvSpPr>
        <p:spPr>
          <a:xfrm>
            <a:off x="851082" y="446562"/>
            <a:ext cx="3180746" cy="4752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Наше пр</a:t>
            </a:r>
            <a:r>
              <a:rPr lang="ru-RU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едложение</a:t>
            </a:r>
            <a:r>
              <a:rPr lang="uk-UA" sz="28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 </a:t>
            </a:r>
            <a:endParaRPr lang="ru-RU" sz="2800" dirty="0">
              <a:latin typeface="Suisse Int'l Light" panose="020B0304000000000000" pitchFamily="34" charset="-78"/>
              <a:cs typeface="Suisse Int'l Light" panose="020B0304000000000000" pitchFamily="34" charset="-78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349F69-1423-407E-BB85-0611CF54D8EB}"/>
              </a:ext>
            </a:extLst>
          </p:cNvPr>
          <p:cNvSpPr/>
          <p:nvPr/>
        </p:nvSpPr>
        <p:spPr>
          <a:xfrm>
            <a:off x="688291" y="2429169"/>
            <a:ext cx="318074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AD50"/>
              </a:buClr>
              <a:buSzTx/>
              <a:buFont typeface="+mj-lt"/>
              <a:buAutoNum type="arabicPeriod"/>
              <a:tabLst/>
              <a:defRPr/>
            </a:pPr>
            <a:r>
              <a:rPr lang="ru-RU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2</a:t>
            </a:r>
            <a:r>
              <a:rPr lang="en-US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FA</a:t>
            </a:r>
            <a:endParaRPr lang="ru-RU" sz="1300" dirty="0">
              <a:solidFill>
                <a:srgbClr val="212322"/>
              </a:solidFill>
              <a:latin typeface="Suisse Int'l" panose="020B0504000000000000" pitchFamily="34" charset="-78"/>
              <a:cs typeface="Suisse Int'l" panose="020B0504000000000000" pitchFamily="34" charset="-78"/>
            </a:endParaRPr>
          </a:p>
          <a:p>
            <a:pPr marL="342900" indent="-342900">
              <a:spcAft>
                <a:spcPts val="600"/>
              </a:spcAft>
              <a:buClr>
                <a:srgbClr val="00AD50"/>
              </a:buClr>
              <a:buFont typeface="+mj-lt"/>
              <a:buAutoNum type="arabicPeriod"/>
              <a:defRPr/>
            </a:pPr>
            <a:r>
              <a:rPr lang="en-US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Auto-Call</a:t>
            </a:r>
            <a:endParaRPr lang="uk-UA" sz="1300" dirty="0">
              <a:solidFill>
                <a:srgbClr val="212322"/>
              </a:solidFill>
              <a:latin typeface="Suisse Int'l" panose="020B0504000000000000" pitchFamily="34" charset="-78"/>
              <a:cs typeface="Suisse Int'l" panose="020B0504000000000000" pitchFamily="34" charset="-78"/>
            </a:endParaRPr>
          </a:p>
          <a:p>
            <a:pPr marL="342900" indent="-342900">
              <a:spcAft>
                <a:spcPts val="600"/>
              </a:spcAft>
              <a:buClr>
                <a:srgbClr val="00AD50"/>
              </a:buClr>
              <a:buFont typeface="+mj-lt"/>
              <a:buAutoNum type="arabicPeriod"/>
              <a:defRPr/>
            </a:pPr>
            <a:r>
              <a:rPr lang="uk-UA" sz="13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Короткий номер</a:t>
            </a:r>
            <a:endParaRPr lang="ru-RU" sz="1300" dirty="0">
              <a:solidFill>
                <a:srgbClr val="212322"/>
              </a:solidFill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AB85B-DD51-490C-82BC-AC11A05E1A2E}"/>
              </a:ext>
            </a:extLst>
          </p:cNvPr>
          <p:cNvSpPr/>
          <p:nvPr/>
        </p:nvSpPr>
        <p:spPr>
          <a:xfrm>
            <a:off x="3722414" y="4414148"/>
            <a:ext cx="849586" cy="72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DB87-70C2-465D-922E-EEE018143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32" y="1269323"/>
            <a:ext cx="3609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367EA0-0570-4CB2-977E-1E32B69CF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2191" y="1524929"/>
            <a:ext cx="2850742" cy="254967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AD50"/>
                </a:solidFill>
              </a:rPr>
              <a:t>Auto-Call</a:t>
            </a:r>
            <a:endParaRPr lang="ru-RU" b="1" dirty="0">
              <a:solidFill>
                <a:srgbClr val="00AD50"/>
              </a:solidFill>
            </a:endParaRPr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r>
              <a:rPr lang="ru-RU" dirty="0"/>
              <a:t>Инициация звонка = 0.15 грн\шт</a:t>
            </a:r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r>
              <a:rPr lang="ru-RU" dirty="0"/>
              <a:t>Длительность разговора по номеру = 0.0083 грн\сек</a:t>
            </a:r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r>
              <a:rPr lang="ru-RU" dirty="0"/>
              <a:t>Абонплата\мес за многоканальность* = </a:t>
            </a:r>
            <a:r>
              <a:rPr lang="en-US" dirty="0"/>
              <a:t>12 </a:t>
            </a:r>
            <a:r>
              <a:rPr lang="ru-RU" dirty="0"/>
              <a:t>грн\канал</a:t>
            </a:r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r>
              <a:rPr lang="en-US" dirty="0"/>
              <a:t>Call-Back - </a:t>
            </a:r>
            <a:r>
              <a:rPr lang="ru-RU" dirty="0"/>
              <a:t>бесплатно</a:t>
            </a:r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endParaRPr lang="ru-RU" dirty="0"/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Clr>
                <a:srgbClr val="01AD4F"/>
              </a:buClr>
            </a:pPr>
            <a:r>
              <a:rPr lang="ru-RU" sz="900" dirty="0"/>
              <a:t>*Кол-во одновременных звонков по номеру</a:t>
            </a:r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B2CA2-1172-4D34-97F1-036A6C1AA6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0672" y="1524929"/>
            <a:ext cx="2480752" cy="254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b="1" dirty="0">
                <a:solidFill>
                  <a:srgbClr val="00AD50"/>
                </a:solidFill>
              </a:rPr>
              <a:t>Короткий Номер</a:t>
            </a:r>
            <a:endParaRPr lang="en-US" sz="1200" b="1" dirty="0">
              <a:solidFill>
                <a:srgbClr val="00AD50"/>
              </a:solidFill>
            </a:endParaRPr>
          </a:p>
          <a:p>
            <a:r>
              <a:rPr lang="ru-RU" sz="1200" dirty="0"/>
              <a:t>Разовая активация у операторов = 13 650</a:t>
            </a:r>
          </a:p>
          <a:p>
            <a:r>
              <a:rPr lang="uk-UA" sz="1200" dirty="0"/>
              <a:t>Разовая техническая настройка = от 1500 (в зависимости от сложности проекта)</a:t>
            </a:r>
            <a:endParaRPr lang="ru-RU" sz="1200" dirty="0"/>
          </a:p>
          <a:p>
            <a:r>
              <a:rPr lang="ru-RU" sz="1200" dirty="0"/>
              <a:t>Абонплата\мес = 5000</a:t>
            </a:r>
          </a:p>
          <a:p>
            <a:r>
              <a:rPr lang="uk-UA" sz="1200" dirty="0"/>
              <a:t>Техническая поддержка\мес = 4500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F8D258-D202-418C-ABBC-27492153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27" y="553478"/>
            <a:ext cx="2509287" cy="50504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Suisse Int'l Light" panose="020B0304000000000000" pitchFamily="34" charset="-78"/>
                <a:cs typeface="Suisse Int'l Light" panose="020B0304000000000000" pitchFamily="34" charset="-78"/>
              </a:rPr>
              <a:t>Тарифы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1D4F0-2B5D-4E35-A15C-837F59F2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fld id="{387AE156-EBFE-8741-B93D-92EA6F994CF7}" type="slidenum">
              <a:rPr lang="uk-UA" smtClean="0"/>
              <a: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t>3</a:t>
            </a:fld>
            <a:endParaRPr lang="uk-UA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9C229D7-6C98-41E5-B7D0-64E614DFD850}"/>
              </a:ext>
            </a:extLst>
          </p:cNvPr>
          <p:cNvSpPr txBox="1">
            <a:spLocks/>
          </p:cNvSpPr>
          <p:nvPr/>
        </p:nvSpPr>
        <p:spPr>
          <a:xfrm>
            <a:off x="664126" y="1524929"/>
            <a:ext cx="1948065" cy="1046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200" b="0" i="0" kern="1200" smtClean="0">
                <a:solidFill>
                  <a:srgbClr val="212322"/>
                </a:solidFill>
                <a:latin typeface="Suisse Int'l" charset="0"/>
                <a:ea typeface="Suisse Int'l" charset="0"/>
                <a:cs typeface="Suisse Int'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00AD50"/>
                </a:solidFill>
              </a:rPr>
              <a:t>2</a:t>
            </a:r>
            <a:r>
              <a:rPr lang="en-US" b="1" dirty="0">
                <a:solidFill>
                  <a:srgbClr val="00AD50"/>
                </a:solidFill>
              </a:rPr>
              <a:t>FA</a:t>
            </a:r>
            <a:endParaRPr lang="ru-RU" b="1" dirty="0">
              <a:solidFill>
                <a:srgbClr val="00AD50"/>
              </a:solidFill>
            </a:endParaRPr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r>
              <a:rPr lang="ru-RU" dirty="0"/>
              <a:t>Микровызов на номер абонента = 0.15 грн\шт</a:t>
            </a:r>
            <a:endParaRPr lang="en-US" dirty="0"/>
          </a:p>
          <a:p>
            <a:pPr marL="171450" indent="-171450">
              <a:buClr>
                <a:srgbClr val="01AD4F"/>
              </a:buCl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DEE2E-3EFD-4D71-A6F7-50E974F0C8C3}"/>
              </a:ext>
            </a:extLst>
          </p:cNvPr>
          <p:cNvSpPr/>
          <p:nvPr/>
        </p:nvSpPr>
        <p:spPr>
          <a:xfrm>
            <a:off x="4175498" y="4414148"/>
            <a:ext cx="849586" cy="72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10">
            <a:extLst>
              <a:ext uri="{FF2B5EF4-FFF2-40B4-BE49-F238E27FC236}">
                <a16:creationId xmlns:a16="http://schemas.microsoft.com/office/drawing/2014/main" id="{D157685E-D1A2-4238-A8B8-46B3943456DC}"/>
              </a:ext>
            </a:extLst>
          </p:cNvPr>
          <p:cNvSpPr/>
          <p:nvPr/>
        </p:nvSpPr>
        <p:spPr>
          <a:xfrm>
            <a:off x="5838092" y="4074602"/>
            <a:ext cx="2106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ru-RU" sz="1000" dirty="0">
                <a:solidFill>
                  <a:srgbClr val="212322"/>
                </a:solidFill>
                <a:latin typeface="Suisse Int'l" panose="020B0504000000000000" pitchFamily="34" charset="-78"/>
                <a:cs typeface="Suisse Int'l" panose="020B0504000000000000" pitchFamily="34" charset="-78"/>
              </a:rPr>
              <a:t>Все цены указаны  в грн с НДС</a:t>
            </a:r>
          </a:p>
        </p:txBody>
      </p:sp>
    </p:spTree>
    <p:extLst>
      <p:ext uri="{BB962C8B-B14F-4D97-AF65-F5344CB8AC3E}">
        <p14:creationId xmlns:p14="http://schemas.microsoft.com/office/powerpoint/2010/main" val="428051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60348-764E-4F40-B6FD-BF8F20F9BF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47218" y="4041691"/>
            <a:ext cx="2553431" cy="1101809"/>
          </a:xfrm>
        </p:spPr>
        <p:txBody>
          <a:bodyPr/>
          <a:lstStyle/>
          <a:p>
            <a:r>
              <a:rPr lang="en-US" dirty="0"/>
              <a:t>Oleksandr Ovod</a:t>
            </a:r>
            <a:br>
              <a:rPr lang="ru-RU" dirty="0"/>
            </a:br>
            <a:r>
              <a:rPr lang="en-US" dirty="0"/>
              <a:t>Enterprise Project Manager</a:t>
            </a:r>
          </a:p>
          <a:p>
            <a:r>
              <a:rPr lang="en-US" dirty="0"/>
              <a:t>o.ovod</a:t>
            </a:r>
            <a:r>
              <a:rPr lang="ru-RU" dirty="0"/>
              <a:t>@gms-worldwide.com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FFC81-3622-4D04-AC70-5B9290788FC5}"/>
              </a:ext>
            </a:extLst>
          </p:cNvPr>
          <p:cNvSpPr/>
          <p:nvPr/>
        </p:nvSpPr>
        <p:spPr>
          <a:xfrm>
            <a:off x="3924795" y="4690753"/>
            <a:ext cx="1294410" cy="416588"/>
          </a:xfrm>
          <a:prstGeom prst="rect">
            <a:avLst/>
          </a:prstGeom>
          <a:solidFill>
            <a:srgbClr val="212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31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MS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AC50"/>
      </a:accent1>
      <a:accent2>
        <a:srgbClr val="FF01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AB4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smtClean="0">
            <a:latin typeface="Suisse Int'l" charset="0"/>
            <a:ea typeface="Suisse Int'l" charset="0"/>
            <a:cs typeface="Suisse Int'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GMS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AC50"/>
      </a:accent1>
      <a:accent2>
        <a:srgbClr val="FF01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AB4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smtClean="0">
            <a:latin typeface="Suisse Int'l" charset="0"/>
            <a:ea typeface="Suisse Int'l" charset="0"/>
            <a:cs typeface="Suisse Int'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04668ca-4d40-4b74-8172-5e8bb77c5c56">VDJWJ4UJ52AY-1538470675-211653</_dlc_DocId>
    <_dlc_DocIdUrl xmlns="504668ca-4d40-4b74-8172-5e8bb77c5c56">
      <Url>https://gmsworldwide.sharepoint.com/sites/GMSU/_layouts/15/DocIdRedir.aspx?ID=VDJWJ4UJ52AY-1538470675-211653</Url>
      <Description>VDJWJ4UJ52AY-1538470675-211653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E1D9E7DFADB42AC8B1B3649B8F3F8" ma:contentTypeVersion="282" ma:contentTypeDescription="Создание документа." ma:contentTypeScope="" ma:versionID="01abfaabf092daaab3060f8d36f69bf6">
  <xsd:schema xmlns:xsd="http://www.w3.org/2001/XMLSchema" xmlns:xs="http://www.w3.org/2001/XMLSchema" xmlns:p="http://schemas.microsoft.com/office/2006/metadata/properties" xmlns:ns2="504668ca-4d40-4b74-8172-5e8bb77c5c56" xmlns:ns3="01be5266-298b-47b5-9d37-e951f00b17ee" targetNamespace="http://schemas.microsoft.com/office/2006/metadata/properties" ma:root="true" ma:fieldsID="d834d95bca8121166c6666be1006fee0" ns2:_="" ns3:_="">
    <xsd:import namespace="504668ca-4d40-4b74-8172-5e8bb77c5c56"/>
    <xsd:import namespace="01be5266-298b-47b5-9d37-e951f00b17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668ca-4d40-4b74-8172-5e8bb77c5c5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e5266-298b-47b5-9d37-e951f00b17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24AF3A-E029-48A7-B4D1-4E4D86330D8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B2CB0A6-D32E-4F6E-AADE-1933800966A6}">
  <ds:schemaRefs>
    <ds:schemaRef ds:uri="http://purl.org/dc/terms/"/>
    <ds:schemaRef ds:uri="http://schemas.microsoft.com/office/2006/documentManagement/types"/>
    <ds:schemaRef ds:uri="504668ca-4d40-4b74-8172-5e8bb77c5c5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1be5266-298b-47b5-9d37-e951f00b17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C42318-B147-4ADF-8A85-04F5F2B43F4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498AFB6-4A12-433F-AB2D-09734D5ED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668ca-4d40-4b74-8172-5e8bb77c5c56"/>
    <ds:schemaRef ds:uri="01be5266-298b-47b5-9d37-e951f00b17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31652</TotalTime>
  <Words>108</Words>
  <Application>Microsoft Office PowerPoint</Application>
  <PresentationFormat>On-screen Show (16:9)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Suisse Int'l</vt:lpstr>
      <vt:lpstr>Suisse Int'l Light</vt:lpstr>
      <vt:lpstr>Suisse Int'l Thin</vt:lpstr>
      <vt:lpstr>Office Theme</vt:lpstr>
      <vt:lpstr>3_Office Theme</vt:lpstr>
      <vt:lpstr>GMS Коммерческое предложение  </vt:lpstr>
      <vt:lpstr>PowerPoint Presentation</vt:lpstr>
      <vt:lpstr>Тарифы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Ovod Oleksandr</cp:lastModifiedBy>
  <cp:revision>1704</cp:revision>
  <cp:lastPrinted>2019-03-25T08:31:49Z</cp:lastPrinted>
  <dcterms:created xsi:type="dcterms:W3CDTF">2017-12-06T21:52:31Z</dcterms:created>
  <dcterms:modified xsi:type="dcterms:W3CDTF">2019-04-15T13:17:25Z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0x010100D15E1D9E7DFADB42AC8B1B3649B8F3F8</vt:lpwstr>
  </property>
  <property fmtid="{D5CDD505-2E9C-101B-9397-08002B2CF9AE}" pid="3" name="_dlc_DocIdItemGuid">
    <vt:lpwstr>a0eee861-c416-4688-810b-02268b798f95</vt:lpwstr>
  </property>
  <property fmtid="{D5CDD505-2E9C-101B-9397-08002B2CF9AE}" pid="4" name="MSIP_Label_d47a2adb-467e-4e4b-a3e1-c6e988092e32_Enabled">
    <vt:lpwstr>True</vt:lpwstr>
  </property>
  <property fmtid="{D5CDD505-2E9C-101B-9397-08002B2CF9AE}" pid="5" name="MSIP_Label_d47a2adb-467e-4e4b-a3e1-c6e988092e32_SiteId">
    <vt:lpwstr>b257b72a-b83c-4005-915b-ce5ce92eaad2</vt:lpwstr>
  </property>
  <property fmtid="{D5CDD505-2E9C-101B-9397-08002B2CF9AE}" pid="6" name="MSIP_Label_d47a2adb-467e-4e4b-a3e1-c6e988092e32_Owner">
    <vt:lpwstr>o.ovod@gms-worldwide.com</vt:lpwstr>
  </property>
  <property fmtid="{D5CDD505-2E9C-101B-9397-08002B2CF9AE}" pid="7" name="MSIP_Label_d47a2adb-467e-4e4b-a3e1-c6e988092e32_SetDate">
    <vt:lpwstr>2019-04-04T07:04:11.0542439Z</vt:lpwstr>
  </property>
  <property fmtid="{D5CDD505-2E9C-101B-9397-08002B2CF9AE}" pid="8" name="MSIP_Label_d47a2adb-467e-4e4b-a3e1-c6e988092e32_Name">
    <vt:lpwstr>Internal</vt:lpwstr>
  </property>
  <property fmtid="{D5CDD505-2E9C-101B-9397-08002B2CF9AE}" pid="9" name="MSIP_Label_d47a2adb-467e-4e4b-a3e1-c6e988092e32_Application">
    <vt:lpwstr>Microsoft Azure Information Protection</vt:lpwstr>
  </property>
  <property fmtid="{D5CDD505-2E9C-101B-9397-08002B2CF9AE}" pid="10" name="MSIP_Label_d47a2adb-467e-4e4b-a3e1-c6e988092e32_Extended_MSFT_Method">
    <vt:lpwstr>Automatic</vt:lpwstr>
  </property>
  <property fmtid="{D5CDD505-2E9C-101B-9397-08002B2CF9AE}" pid="11" name="MSIP_Label_8933666b-4c2c-4941-85e1-47195039f5dc_Enabled">
    <vt:lpwstr>True</vt:lpwstr>
  </property>
  <property fmtid="{D5CDD505-2E9C-101B-9397-08002B2CF9AE}" pid="12" name="MSIP_Label_8933666b-4c2c-4941-85e1-47195039f5dc_SiteId">
    <vt:lpwstr>b257b72a-b83c-4005-915b-ce5ce92eaad2</vt:lpwstr>
  </property>
  <property fmtid="{D5CDD505-2E9C-101B-9397-08002B2CF9AE}" pid="13" name="MSIP_Label_8933666b-4c2c-4941-85e1-47195039f5dc_Owner">
    <vt:lpwstr>o.shcherbaniuk@gms-worldwide.com</vt:lpwstr>
  </property>
  <property fmtid="{D5CDD505-2E9C-101B-9397-08002B2CF9AE}" pid="14" name="MSIP_Label_8933666b-4c2c-4941-85e1-47195039f5dc_SetDate">
    <vt:lpwstr>2019-02-26T12:05:17.6832159+02:00</vt:lpwstr>
  </property>
  <property fmtid="{D5CDD505-2E9C-101B-9397-08002B2CF9AE}" pid="15" name="MSIP_Label_8933666b-4c2c-4941-85e1-47195039f5dc_Name">
    <vt:lpwstr>Confidential</vt:lpwstr>
  </property>
  <property fmtid="{D5CDD505-2E9C-101B-9397-08002B2CF9AE}" pid="16" name="MSIP_Label_8933666b-4c2c-4941-85e1-47195039f5dc_Application">
    <vt:lpwstr>Microsoft Azure Information Protection</vt:lpwstr>
  </property>
  <property fmtid="{D5CDD505-2E9C-101B-9397-08002B2CF9AE}" pid="17" name="MSIP_Label_8933666b-4c2c-4941-85e1-47195039f5dc_Extended_MSFT_Method">
    <vt:lpwstr>Manual</vt:lpwstr>
  </property>
  <property fmtid="{D5CDD505-2E9C-101B-9397-08002B2CF9AE}" pid="18" name="Sensitivity">
    <vt:lpwstr>Internal Confidential</vt:lpwstr>
  </property>
</Properties>
</file>