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  <p:sldMasterId id="2147483741" r:id="rId6"/>
    <p:sldMasterId id="2147483811" r:id="rId7"/>
  </p:sldMasterIdLst>
  <p:notesMasterIdLst>
    <p:notesMasterId r:id="rId23"/>
  </p:notesMasterIdLst>
  <p:handoutMasterIdLst>
    <p:handoutMasterId r:id="rId24"/>
  </p:handoutMasterIdLst>
  <p:sldIdLst>
    <p:sldId id="298" r:id="rId8"/>
    <p:sldId id="922" r:id="rId9"/>
    <p:sldId id="935" r:id="rId10"/>
    <p:sldId id="501" r:id="rId11"/>
    <p:sldId id="940" r:id="rId12"/>
    <p:sldId id="943" r:id="rId13"/>
    <p:sldId id="941" r:id="rId14"/>
    <p:sldId id="498" r:id="rId15"/>
    <p:sldId id="500" r:id="rId16"/>
    <p:sldId id="944" r:id="rId17"/>
    <p:sldId id="939" r:id="rId18"/>
    <p:sldId id="942" r:id="rId19"/>
    <p:sldId id="681" r:id="rId20"/>
    <p:sldId id="314" r:id="rId21"/>
    <p:sldId id="881" r:id="rId22"/>
  </p:sldIdLst>
  <p:sldSz cx="9144000" cy="5143500" type="screen16x9"/>
  <p:notesSz cx="6797675" cy="9872663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6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5088" userDrawn="1">
          <p15:clr>
            <a:srgbClr val="A4A3A4"/>
          </p15:clr>
        </p15:guide>
        <p15:guide id="4" pos="744" userDrawn="1">
          <p15:clr>
            <a:srgbClr val="A4A3A4"/>
          </p15:clr>
        </p15:guide>
        <p15:guide id="5" pos="30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E9"/>
    <a:srgbClr val="55B562"/>
    <a:srgbClr val="212322"/>
    <a:srgbClr val="01AD4F"/>
    <a:srgbClr val="0C0E16"/>
    <a:srgbClr val="00AD50"/>
    <a:srgbClr val="D5E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5" autoAdjust="0"/>
    <p:restoredTop sz="93957" autoAdjust="0"/>
  </p:normalViewPr>
  <p:slideViewPr>
    <p:cSldViewPr snapToGrid="0" snapToObjects="1" showGuides="1">
      <p:cViewPr varScale="1">
        <p:scale>
          <a:sx n="82" d="100"/>
          <a:sy n="82" d="100"/>
        </p:scale>
        <p:origin x="84" y="78"/>
      </p:cViewPr>
      <p:guideLst>
        <p:guide orient="horz" pos="2556"/>
        <p:guide pos="2232"/>
        <p:guide pos="5088"/>
        <p:guide pos="744"/>
        <p:guide pos="3048"/>
      </p:guideLst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9" d="100"/>
          <a:sy n="89" d="100"/>
        </p:scale>
        <p:origin x="38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56292-AB06-4F6C-9BEF-5237233189C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DB1E01-2D12-4491-823E-6C54AB14B8E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dirty="0">
              <a:solidFill>
                <a:schemeClr val="tx1">
                  <a:lumMod val="95000"/>
                  <a:lumOff val="5000"/>
                </a:schemeClr>
              </a:solidFill>
              <a:latin typeface="Suisse Int'l" charset="0"/>
              <a:cs typeface="Suisse Int'l" charset="0"/>
            </a:rPr>
            <a:t>Получать обратную связь при нажатии кнопки из меню цифрового набора</a:t>
          </a:r>
          <a:endParaRPr lang="ru-RU" dirty="0"/>
        </a:p>
      </dgm:t>
    </dgm:pt>
    <dgm:pt modelId="{FED11605-3695-4022-98D7-C0D3CC75F1F4}" type="parTrans" cxnId="{7EF37C3E-19EE-4711-8CA4-B8459AC6179D}">
      <dgm:prSet/>
      <dgm:spPr/>
      <dgm:t>
        <a:bodyPr/>
        <a:lstStyle/>
        <a:p>
          <a:endParaRPr lang="ru-RU"/>
        </a:p>
      </dgm:t>
    </dgm:pt>
    <dgm:pt modelId="{E2628906-EA03-446C-AB77-ED022239F7D1}" type="sibTrans" cxnId="{7EF37C3E-19EE-4711-8CA4-B8459AC6179D}">
      <dgm:prSet/>
      <dgm:spPr/>
      <dgm:t>
        <a:bodyPr/>
        <a:lstStyle/>
        <a:p>
          <a:endParaRPr lang="ru-RU"/>
        </a:p>
      </dgm:t>
    </dgm:pt>
    <dgm:pt modelId="{8A565DB7-DBD0-48ED-B1E0-73567D3AA9E6}">
      <dgm:prSet phldrT="[Text]"/>
      <dgm:spPr>
        <a:solidFill>
          <a:srgbClr val="55B56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dirty="0">
              <a:solidFill>
                <a:schemeClr val="tx1">
                  <a:lumMod val="95000"/>
                  <a:lumOff val="5000"/>
                </a:schemeClr>
              </a:solidFill>
              <a:latin typeface="Suisse Int'l" panose="020B0504000000000000" pitchFamily="34" charset="-78"/>
              <a:cs typeface="Suisse Int'l" panose="020B0504000000000000" pitchFamily="34" charset="-78"/>
            </a:rPr>
            <a:t>Самостоятельно осуществлять звонки на целый пул номеров одновременно</a:t>
          </a:r>
          <a:endParaRPr lang="ru-RU" dirty="0"/>
        </a:p>
      </dgm:t>
    </dgm:pt>
    <dgm:pt modelId="{E1AFF40F-BF96-4121-B4E2-C61D1192C263}" type="parTrans" cxnId="{C03D0C67-E8B4-4CC1-80DA-464DC50F5202}">
      <dgm:prSet/>
      <dgm:spPr/>
      <dgm:t>
        <a:bodyPr/>
        <a:lstStyle/>
        <a:p>
          <a:endParaRPr lang="ru-RU"/>
        </a:p>
      </dgm:t>
    </dgm:pt>
    <dgm:pt modelId="{49AE17F1-2B4F-4A90-9431-BEDA50117835}" type="sibTrans" cxnId="{C03D0C67-E8B4-4CC1-80DA-464DC50F5202}">
      <dgm:prSet/>
      <dgm:spPr/>
      <dgm:t>
        <a:bodyPr/>
        <a:lstStyle/>
        <a:p>
          <a:endParaRPr lang="ru-RU"/>
        </a:p>
      </dgm:t>
    </dgm:pt>
    <dgm:pt modelId="{0897230A-B87D-4726-AF7D-E4D6D488A69A}">
      <dgm:prSet phldrT="[Text]"/>
      <dgm:spPr>
        <a:solidFill>
          <a:srgbClr val="EBF1E9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dirty="0">
              <a:solidFill>
                <a:schemeClr val="tx1">
                  <a:lumMod val="95000"/>
                  <a:lumOff val="5000"/>
                </a:schemeClr>
              </a:solidFill>
              <a:latin typeface="Suisse Int'l" panose="020B0504000000000000" pitchFamily="34" charset="-78"/>
              <a:cs typeface="Suisse Int'l" panose="020B0504000000000000" pitchFamily="34" charset="-78"/>
            </a:rPr>
            <a:t>Авторизировать клиента по номеру телефона</a:t>
          </a:r>
          <a:endParaRPr lang="ru-RU" dirty="0"/>
        </a:p>
      </dgm:t>
    </dgm:pt>
    <dgm:pt modelId="{1736F1E6-A84F-42C1-9AE7-D8FDAF6B837B}" type="parTrans" cxnId="{7C862251-FB3D-4EB9-BB6F-F9ABC34269B2}">
      <dgm:prSet/>
      <dgm:spPr/>
      <dgm:t>
        <a:bodyPr/>
        <a:lstStyle/>
        <a:p>
          <a:endParaRPr lang="ru-RU"/>
        </a:p>
      </dgm:t>
    </dgm:pt>
    <dgm:pt modelId="{4FB884AB-2328-4ED2-8921-6948E0FBC319}" type="sibTrans" cxnId="{7C862251-FB3D-4EB9-BB6F-F9ABC34269B2}">
      <dgm:prSet/>
      <dgm:spPr/>
      <dgm:t>
        <a:bodyPr/>
        <a:lstStyle/>
        <a:p>
          <a:endParaRPr lang="ru-RU"/>
        </a:p>
      </dgm:t>
    </dgm:pt>
    <dgm:pt modelId="{E83915EF-DE6A-4593-97AC-BB819216809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dirty="0">
              <a:solidFill>
                <a:schemeClr val="tx1">
                  <a:lumMod val="95000"/>
                  <a:lumOff val="5000"/>
                </a:schemeClr>
              </a:solidFill>
              <a:latin typeface="Suisse Int'l" charset="0"/>
              <a:cs typeface="Suisse Int'l" charset="0"/>
            </a:rPr>
            <a:t>Соединять абонента с оператором Колл-центра</a:t>
          </a:r>
          <a:endParaRPr lang="ru-RU" dirty="0"/>
        </a:p>
      </dgm:t>
    </dgm:pt>
    <dgm:pt modelId="{2714DA73-2C03-43EB-9F61-913046A02C74}" type="parTrans" cxnId="{AF74C2C0-C559-4228-B350-ED275092F335}">
      <dgm:prSet/>
      <dgm:spPr/>
      <dgm:t>
        <a:bodyPr/>
        <a:lstStyle/>
        <a:p>
          <a:endParaRPr lang="ru-RU"/>
        </a:p>
      </dgm:t>
    </dgm:pt>
    <dgm:pt modelId="{CCA0C31B-54B4-4D19-AB7F-364F4E1C6E21}" type="sibTrans" cxnId="{AF74C2C0-C559-4228-B350-ED275092F335}">
      <dgm:prSet/>
      <dgm:spPr/>
      <dgm:t>
        <a:bodyPr/>
        <a:lstStyle/>
        <a:p>
          <a:endParaRPr lang="ru-RU"/>
        </a:p>
      </dgm:t>
    </dgm:pt>
    <dgm:pt modelId="{02C3A8A8-73DC-4F09-86C7-6083CE296299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dirty="0">
              <a:solidFill>
                <a:schemeClr val="tx1">
                  <a:lumMod val="95000"/>
                  <a:lumOff val="5000"/>
                </a:schemeClr>
              </a:solidFill>
              <a:latin typeface="Suisse Int'l" charset="0"/>
              <a:cs typeface="Suisse Int'l" charset="0"/>
            </a:rPr>
            <a:t>Формировать отчеты о количестве звонков, периодичности и времени разговора</a:t>
          </a:r>
          <a:endParaRPr lang="ru-RU" dirty="0"/>
        </a:p>
      </dgm:t>
    </dgm:pt>
    <dgm:pt modelId="{0087B411-63B8-4949-8156-7D95338F6163}" type="parTrans" cxnId="{6EB4DEC7-6825-463B-937E-C19BDA3DB67A}">
      <dgm:prSet/>
      <dgm:spPr/>
      <dgm:t>
        <a:bodyPr/>
        <a:lstStyle/>
        <a:p>
          <a:endParaRPr lang="ru-RU"/>
        </a:p>
      </dgm:t>
    </dgm:pt>
    <dgm:pt modelId="{B2C4A74D-C2F4-439D-95E4-36D630455342}" type="sibTrans" cxnId="{6EB4DEC7-6825-463B-937E-C19BDA3DB67A}">
      <dgm:prSet/>
      <dgm:spPr/>
      <dgm:t>
        <a:bodyPr/>
        <a:lstStyle/>
        <a:p>
          <a:endParaRPr lang="ru-RU"/>
        </a:p>
      </dgm:t>
    </dgm:pt>
    <dgm:pt modelId="{A3B338DE-E5CC-4BA2-836B-C3FBF1C43D92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dirty="0">
              <a:solidFill>
                <a:schemeClr val="tx1">
                  <a:lumMod val="95000"/>
                  <a:lumOff val="5000"/>
                </a:schemeClr>
              </a:solidFill>
              <a:latin typeface="Suisse Int'l" panose="020B0504000000000000" pitchFamily="34" charset="-78"/>
              <a:cs typeface="Suisse Int'l" panose="020B0504000000000000" pitchFamily="34" charset="-78"/>
            </a:rPr>
            <a:t>Записывать разговоры</a:t>
          </a:r>
        </a:p>
      </dgm:t>
    </dgm:pt>
    <dgm:pt modelId="{2F535FD5-689F-483E-A358-1702124EE833}" type="parTrans" cxnId="{1C7A4E22-24B5-4246-8538-385A9DACA2B7}">
      <dgm:prSet/>
      <dgm:spPr/>
      <dgm:t>
        <a:bodyPr/>
        <a:lstStyle/>
        <a:p>
          <a:endParaRPr lang="ru-RU"/>
        </a:p>
      </dgm:t>
    </dgm:pt>
    <dgm:pt modelId="{E3B87872-D462-4879-9221-D12218EE3F9E}" type="sibTrans" cxnId="{1C7A4E22-24B5-4246-8538-385A9DACA2B7}">
      <dgm:prSet/>
      <dgm:spPr/>
      <dgm:t>
        <a:bodyPr/>
        <a:lstStyle/>
        <a:p>
          <a:endParaRPr lang="ru-RU"/>
        </a:p>
      </dgm:t>
    </dgm:pt>
    <dgm:pt modelId="{67FEC93E-E7A2-4D91-BDAB-73ECC155FCA0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ru-RU" dirty="0">
              <a:solidFill>
                <a:schemeClr val="tx1">
                  <a:lumMod val="95000"/>
                  <a:lumOff val="5000"/>
                </a:schemeClr>
              </a:solidFill>
              <a:latin typeface="Suisse Int'l" panose="020B0504000000000000" pitchFamily="34" charset="-78"/>
              <a:cs typeface="Suisse Int'l" panose="020B0504000000000000" pitchFamily="34" charset="-78"/>
            </a:rPr>
            <a:t>Проговаривать заранее написанный текст</a:t>
          </a:r>
        </a:p>
      </dgm:t>
    </dgm:pt>
    <dgm:pt modelId="{821AC189-040C-4DA4-AC89-4168074655D5}" type="parTrans" cxnId="{4B54B385-781F-4211-8F9B-5EB07060FD7B}">
      <dgm:prSet/>
      <dgm:spPr/>
      <dgm:t>
        <a:bodyPr/>
        <a:lstStyle/>
        <a:p>
          <a:endParaRPr lang="ru-RU"/>
        </a:p>
      </dgm:t>
    </dgm:pt>
    <dgm:pt modelId="{3BD65FEF-30A7-4B81-8EED-49DDAA754B9A}" type="sibTrans" cxnId="{4B54B385-781F-4211-8F9B-5EB07060FD7B}">
      <dgm:prSet/>
      <dgm:spPr/>
      <dgm:t>
        <a:bodyPr/>
        <a:lstStyle/>
        <a:p>
          <a:endParaRPr lang="ru-RU"/>
        </a:p>
      </dgm:t>
    </dgm:pt>
    <dgm:pt modelId="{F3029AAB-96B0-42D2-AF39-B2A00FEE3EC1}" type="pres">
      <dgm:prSet presAssocID="{6BA56292-AB06-4F6C-9BEF-5237233189C8}" presName="diagram" presStyleCnt="0">
        <dgm:presLayoutVars>
          <dgm:dir/>
          <dgm:resizeHandles val="exact"/>
        </dgm:presLayoutVars>
      </dgm:prSet>
      <dgm:spPr/>
    </dgm:pt>
    <dgm:pt modelId="{24D1549C-2A6F-4934-B675-ADA599BD1AA1}" type="pres">
      <dgm:prSet presAssocID="{9ADB1E01-2D12-4491-823E-6C54AB14B8ED}" presName="node" presStyleLbl="node1" presStyleIdx="0" presStyleCnt="7">
        <dgm:presLayoutVars>
          <dgm:bulletEnabled val="1"/>
        </dgm:presLayoutVars>
      </dgm:prSet>
      <dgm:spPr/>
    </dgm:pt>
    <dgm:pt modelId="{026F6F2F-9C30-4F8F-BC9A-2AC75DD9B1B0}" type="pres">
      <dgm:prSet presAssocID="{E2628906-EA03-446C-AB77-ED022239F7D1}" presName="sibTrans" presStyleCnt="0"/>
      <dgm:spPr/>
    </dgm:pt>
    <dgm:pt modelId="{C1448A94-3C9B-41BF-BD29-07189FFECE23}" type="pres">
      <dgm:prSet presAssocID="{8A565DB7-DBD0-48ED-B1E0-73567D3AA9E6}" presName="node" presStyleLbl="node1" presStyleIdx="1" presStyleCnt="7">
        <dgm:presLayoutVars>
          <dgm:bulletEnabled val="1"/>
        </dgm:presLayoutVars>
      </dgm:prSet>
      <dgm:spPr/>
    </dgm:pt>
    <dgm:pt modelId="{8B491163-7F38-4F6D-88D9-0FF922476EFD}" type="pres">
      <dgm:prSet presAssocID="{49AE17F1-2B4F-4A90-9431-BEDA50117835}" presName="sibTrans" presStyleCnt="0"/>
      <dgm:spPr/>
    </dgm:pt>
    <dgm:pt modelId="{C85592A1-6442-4011-B862-02DFD3DC2F0A}" type="pres">
      <dgm:prSet presAssocID="{0897230A-B87D-4726-AF7D-E4D6D488A69A}" presName="node" presStyleLbl="node1" presStyleIdx="2" presStyleCnt="7">
        <dgm:presLayoutVars>
          <dgm:bulletEnabled val="1"/>
        </dgm:presLayoutVars>
      </dgm:prSet>
      <dgm:spPr/>
    </dgm:pt>
    <dgm:pt modelId="{BE5D21AF-3F51-4208-B90E-D455E5557603}" type="pres">
      <dgm:prSet presAssocID="{4FB884AB-2328-4ED2-8921-6948E0FBC319}" presName="sibTrans" presStyleCnt="0"/>
      <dgm:spPr/>
    </dgm:pt>
    <dgm:pt modelId="{5F0528B5-6645-4136-8BFC-868FEFD82F31}" type="pres">
      <dgm:prSet presAssocID="{E83915EF-DE6A-4593-97AC-BB8192168094}" presName="node" presStyleLbl="node1" presStyleIdx="3" presStyleCnt="7">
        <dgm:presLayoutVars>
          <dgm:bulletEnabled val="1"/>
        </dgm:presLayoutVars>
      </dgm:prSet>
      <dgm:spPr/>
    </dgm:pt>
    <dgm:pt modelId="{4E9B06FD-D267-4E2D-A8D8-58A5860017DD}" type="pres">
      <dgm:prSet presAssocID="{CCA0C31B-54B4-4D19-AB7F-364F4E1C6E21}" presName="sibTrans" presStyleCnt="0"/>
      <dgm:spPr/>
    </dgm:pt>
    <dgm:pt modelId="{A8FC1BD0-FD9F-4D75-8443-B9B28EE6C495}" type="pres">
      <dgm:prSet presAssocID="{02C3A8A8-73DC-4F09-86C7-6083CE296299}" presName="node" presStyleLbl="node1" presStyleIdx="4" presStyleCnt="7" custLinFactNeighborX="-1835" custLinFactNeighborY="163">
        <dgm:presLayoutVars>
          <dgm:bulletEnabled val="1"/>
        </dgm:presLayoutVars>
      </dgm:prSet>
      <dgm:spPr/>
    </dgm:pt>
    <dgm:pt modelId="{658425D1-AE8E-4292-9109-642646E9DDD1}" type="pres">
      <dgm:prSet presAssocID="{B2C4A74D-C2F4-439D-95E4-36D630455342}" presName="sibTrans" presStyleCnt="0"/>
      <dgm:spPr/>
    </dgm:pt>
    <dgm:pt modelId="{276F54BE-43CB-4A4D-9D8E-CB178BC1D5F7}" type="pres">
      <dgm:prSet presAssocID="{A3B338DE-E5CC-4BA2-836B-C3FBF1C43D92}" presName="node" presStyleLbl="node1" presStyleIdx="5" presStyleCnt="7">
        <dgm:presLayoutVars>
          <dgm:bulletEnabled val="1"/>
        </dgm:presLayoutVars>
      </dgm:prSet>
      <dgm:spPr/>
    </dgm:pt>
    <dgm:pt modelId="{EFD9E26A-638C-42F6-BE55-C608A37BF70A}" type="pres">
      <dgm:prSet presAssocID="{E3B87872-D462-4879-9221-D12218EE3F9E}" presName="sibTrans" presStyleCnt="0"/>
      <dgm:spPr/>
    </dgm:pt>
    <dgm:pt modelId="{03FCB416-DC2B-4B40-83D8-C20F87CEA423}" type="pres">
      <dgm:prSet presAssocID="{67FEC93E-E7A2-4D91-BDAB-73ECC155FCA0}" presName="node" presStyleLbl="node1" presStyleIdx="6" presStyleCnt="7">
        <dgm:presLayoutVars>
          <dgm:bulletEnabled val="1"/>
        </dgm:presLayoutVars>
      </dgm:prSet>
      <dgm:spPr/>
    </dgm:pt>
  </dgm:ptLst>
  <dgm:cxnLst>
    <dgm:cxn modelId="{1C7A4E22-24B5-4246-8538-385A9DACA2B7}" srcId="{6BA56292-AB06-4F6C-9BEF-5237233189C8}" destId="{A3B338DE-E5CC-4BA2-836B-C3FBF1C43D92}" srcOrd="5" destOrd="0" parTransId="{2F535FD5-689F-483E-A358-1702124EE833}" sibTransId="{E3B87872-D462-4879-9221-D12218EE3F9E}"/>
    <dgm:cxn modelId="{7EF37C3E-19EE-4711-8CA4-B8459AC6179D}" srcId="{6BA56292-AB06-4F6C-9BEF-5237233189C8}" destId="{9ADB1E01-2D12-4491-823E-6C54AB14B8ED}" srcOrd="0" destOrd="0" parTransId="{FED11605-3695-4022-98D7-C0D3CC75F1F4}" sibTransId="{E2628906-EA03-446C-AB77-ED022239F7D1}"/>
    <dgm:cxn modelId="{6A794242-1A7A-4745-AF79-018252F28D78}" type="presOf" srcId="{67FEC93E-E7A2-4D91-BDAB-73ECC155FCA0}" destId="{03FCB416-DC2B-4B40-83D8-C20F87CEA423}" srcOrd="0" destOrd="0" presId="urn:microsoft.com/office/officeart/2005/8/layout/default"/>
    <dgm:cxn modelId="{C03D0C67-E8B4-4CC1-80DA-464DC50F5202}" srcId="{6BA56292-AB06-4F6C-9BEF-5237233189C8}" destId="{8A565DB7-DBD0-48ED-B1E0-73567D3AA9E6}" srcOrd="1" destOrd="0" parTransId="{E1AFF40F-BF96-4121-B4E2-C61D1192C263}" sibTransId="{49AE17F1-2B4F-4A90-9431-BEDA50117835}"/>
    <dgm:cxn modelId="{AB704448-C159-4AF0-A694-B3D39D6B05B4}" type="presOf" srcId="{8A565DB7-DBD0-48ED-B1E0-73567D3AA9E6}" destId="{C1448A94-3C9B-41BF-BD29-07189FFECE23}" srcOrd="0" destOrd="0" presId="urn:microsoft.com/office/officeart/2005/8/layout/default"/>
    <dgm:cxn modelId="{7C862251-FB3D-4EB9-BB6F-F9ABC34269B2}" srcId="{6BA56292-AB06-4F6C-9BEF-5237233189C8}" destId="{0897230A-B87D-4726-AF7D-E4D6D488A69A}" srcOrd="2" destOrd="0" parTransId="{1736F1E6-A84F-42C1-9AE7-D8FDAF6B837B}" sibTransId="{4FB884AB-2328-4ED2-8921-6948E0FBC319}"/>
    <dgm:cxn modelId="{D209E673-D00E-44E7-A6B2-0E62BD170D54}" type="presOf" srcId="{9ADB1E01-2D12-4491-823E-6C54AB14B8ED}" destId="{24D1549C-2A6F-4934-B675-ADA599BD1AA1}" srcOrd="0" destOrd="0" presId="urn:microsoft.com/office/officeart/2005/8/layout/default"/>
    <dgm:cxn modelId="{4B54B385-781F-4211-8F9B-5EB07060FD7B}" srcId="{6BA56292-AB06-4F6C-9BEF-5237233189C8}" destId="{67FEC93E-E7A2-4D91-BDAB-73ECC155FCA0}" srcOrd="6" destOrd="0" parTransId="{821AC189-040C-4DA4-AC89-4168074655D5}" sibTransId="{3BD65FEF-30A7-4B81-8EED-49DDAA754B9A}"/>
    <dgm:cxn modelId="{E8C41287-28BB-4BF2-8548-C46DA2E69A45}" type="presOf" srcId="{A3B338DE-E5CC-4BA2-836B-C3FBF1C43D92}" destId="{276F54BE-43CB-4A4D-9D8E-CB178BC1D5F7}" srcOrd="0" destOrd="0" presId="urn:microsoft.com/office/officeart/2005/8/layout/default"/>
    <dgm:cxn modelId="{D63038A1-E92A-4D8F-81B3-00A74F4B7379}" type="presOf" srcId="{E83915EF-DE6A-4593-97AC-BB8192168094}" destId="{5F0528B5-6645-4136-8BFC-868FEFD82F31}" srcOrd="0" destOrd="0" presId="urn:microsoft.com/office/officeart/2005/8/layout/default"/>
    <dgm:cxn modelId="{AF74C2C0-C559-4228-B350-ED275092F335}" srcId="{6BA56292-AB06-4F6C-9BEF-5237233189C8}" destId="{E83915EF-DE6A-4593-97AC-BB8192168094}" srcOrd="3" destOrd="0" parTransId="{2714DA73-2C03-43EB-9F61-913046A02C74}" sibTransId="{CCA0C31B-54B4-4D19-AB7F-364F4E1C6E21}"/>
    <dgm:cxn modelId="{54F3AEC3-DF05-4D7B-B80F-6FFE60AAC687}" type="presOf" srcId="{0897230A-B87D-4726-AF7D-E4D6D488A69A}" destId="{C85592A1-6442-4011-B862-02DFD3DC2F0A}" srcOrd="0" destOrd="0" presId="urn:microsoft.com/office/officeart/2005/8/layout/default"/>
    <dgm:cxn modelId="{6EB4DEC7-6825-463B-937E-C19BDA3DB67A}" srcId="{6BA56292-AB06-4F6C-9BEF-5237233189C8}" destId="{02C3A8A8-73DC-4F09-86C7-6083CE296299}" srcOrd="4" destOrd="0" parTransId="{0087B411-63B8-4949-8156-7D95338F6163}" sibTransId="{B2C4A74D-C2F4-439D-95E4-36D630455342}"/>
    <dgm:cxn modelId="{813B3BDF-6089-4672-87ED-DAE77F3783F7}" type="presOf" srcId="{6BA56292-AB06-4F6C-9BEF-5237233189C8}" destId="{F3029AAB-96B0-42D2-AF39-B2A00FEE3EC1}" srcOrd="0" destOrd="0" presId="urn:microsoft.com/office/officeart/2005/8/layout/default"/>
    <dgm:cxn modelId="{C6E2ADE0-5180-4F96-8B7C-AA4876D3F747}" type="presOf" srcId="{02C3A8A8-73DC-4F09-86C7-6083CE296299}" destId="{A8FC1BD0-FD9F-4D75-8443-B9B28EE6C495}" srcOrd="0" destOrd="0" presId="urn:microsoft.com/office/officeart/2005/8/layout/default"/>
    <dgm:cxn modelId="{773B2CF7-8647-4A5E-86E5-7B16DFF63367}" type="presParOf" srcId="{F3029AAB-96B0-42D2-AF39-B2A00FEE3EC1}" destId="{24D1549C-2A6F-4934-B675-ADA599BD1AA1}" srcOrd="0" destOrd="0" presId="urn:microsoft.com/office/officeart/2005/8/layout/default"/>
    <dgm:cxn modelId="{E82A0AA4-C98A-49BE-8E75-64E5BFF016DF}" type="presParOf" srcId="{F3029AAB-96B0-42D2-AF39-B2A00FEE3EC1}" destId="{026F6F2F-9C30-4F8F-BC9A-2AC75DD9B1B0}" srcOrd="1" destOrd="0" presId="urn:microsoft.com/office/officeart/2005/8/layout/default"/>
    <dgm:cxn modelId="{532B7C54-6861-4C4A-BD4F-A91849D9778E}" type="presParOf" srcId="{F3029AAB-96B0-42D2-AF39-B2A00FEE3EC1}" destId="{C1448A94-3C9B-41BF-BD29-07189FFECE23}" srcOrd="2" destOrd="0" presId="urn:microsoft.com/office/officeart/2005/8/layout/default"/>
    <dgm:cxn modelId="{20E60B18-AD89-4AF0-A208-DB9DCC80AD78}" type="presParOf" srcId="{F3029AAB-96B0-42D2-AF39-B2A00FEE3EC1}" destId="{8B491163-7F38-4F6D-88D9-0FF922476EFD}" srcOrd="3" destOrd="0" presId="urn:microsoft.com/office/officeart/2005/8/layout/default"/>
    <dgm:cxn modelId="{CF26CD55-321A-4554-9F79-74D6294DEB0D}" type="presParOf" srcId="{F3029AAB-96B0-42D2-AF39-B2A00FEE3EC1}" destId="{C85592A1-6442-4011-B862-02DFD3DC2F0A}" srcOrd="4" destOrd="0" presId="urn:microsoft.com/office/officeart/2005/8/layout/default"/>
    <dgm:cxn modelId="{C721449D-BFD2-44A4-9F2C-9A07E383CE8D}" type="presParOf" srcId="{F3029AAB-96B0-42D2-AF39-B2A00FEE3EC1}" destId="{BE5D21AF-3F51-4208-B90E-D455E5557603}" srcOrd="5" destOrd="0" presId="urn:microsoft.com/office/officeart/2005/8/layout/default"/>
    <dgm:cxn modelId="{FA1B2944-B466-4F86-8167-28F8851BFC35}" type="presParOf" srcId="{F3029AAB-96B0-42D2-AF39-B2A00FEE3EC1}" destId="{5F0528B5-6645-4136-8BFC-868FEFD82F31}" srcOrd="6" destOrd="0" presId="urn:microsoft.com/office/officeart/2005/8/layout/default"/>
    <dgm:cxn modelId="{E26DB376-1EA5-4709-956A-48933C698B74}" type="presParOf" srcId="{F3029AAB-96B0-42D2-AF39-B2A00FEE3EC1}" destId="{4E9B06FD-D267-4E2D-A8D8-58A5860017DD}" srcOrd="7" destOrd="0" presId="urn:microsoft.com/office/officeart/2005/8/layout/default"/>
    <dgm:cxn modelId="{EC1EFBE2-72FD-4645-BBB2-9206B180EB52}" type="presParOf" srcId="{F3029AAB-96B0-42D2-AF39-B2A00FEE3EC1}" destId="{A8FC1BD0-FD9F-4D75-8443-B9B28EE6C495}" srcOrd="8" destOrd="0" presId="urn:microsoft.com/office/officeart/2005/8/layout/default"/>
    <dgm:cxn modelId="{E6BDA0F7-7155-4C10-B873-3B59C9BD793A}" type="presParOf" srcId="{F3029AAB-96B0-42D2-AF39-B2A00FEE3EC1}" destId="{658425D1-AE8E-4292-9109-642646E9DDD1}" srcOrd="9" destOrd="0" presId="urn:microsoft.com/office/officeart/2005/8/layout/default"/>
    <dgm:cxn modelId="{E5BC9CAD-1CA4-47A8-9855-FACFDBD5DD3A}" type="presParOf" srcId="{F3029AAB-96B0-42D2-AF39-B2A00FEE3EC1}" destId="{276F54BE-43CB-4A4D-9D8E-CB178BC1D5F7}" srcOrd="10" destOrd="0" presId="urn:microsoft.com/office/officeart/2005/8/layout/default"/>
    <dgm:cxn modelId="{31C7956B-9A23-43B1-8A57-D80C1952B63F}" type="presParOf" srcId="{F3029AAB-96B0-42D2-AF39-B2A00FEE3EC1}" destId="{EFD9E26A-638C-42F6-BE55-C608A37BF70A}" srcOrd="11" destOrd="0" presId="urn:microsoft.com/office/officeart/2005/8/layout/default"/>
    <dgm:cxn modelId="{A76E5337-7C38-47C1-80AC-EC2F940483D0}" type="presParOf" srcId="{F3029AAB-96B0-42D2-AF39-B2A00FEE3EC1}" destId="{03FCB416-DC2B-4B40-83D8-C20F87CEA42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1549C-2A6F-4934-B675-ADA599BD1AA1}">
      <dsp:nvSpPr>
        <dsp:cNvPr id="0" name=""/>
        <dsp:cNvSpPr/>
      </dsp:nvSpPr>
      <dsp:spPr>
        <a:xfrm>
          <a:off x="2126" y="513536"/>
          <a:ext cx="1686651" cy="1011990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kern="1200" dirty="0">
              <a:solidFill>
                <a:schemeClr val="tx1">
                  <a:lumMod val="95000"/>
                  <a:lumOff val="5000"/>
                </a:schemeClr>
              </a:solidFill>
              <a:latin typeface="Suisse Int'l" charset="0"/>
              <a:cs typeface="Suisse Int'l" charset="0"/>
            </a:rPr>
            <a:t>Получать обратную связь при нажатии кнопки из меню цифрового набора</a:t>
          </a:r>
          <a:endParaRPr lang="ru-RU" sz="1200" kern="1200" dirty="0"/>
        </a:p>
      </dsp:txBody>
      <dsp:txXfrm>
        <a:off x="2126" y="513536"/>
        <a:ext cx="1686651" cy="1011990"/>
      </dsp:txXfrm>
    </dsp:sp>
    <dsp:sp modelId="{C1448A94-3C9B-41BF-BD29-07189FFECE23}">
      <dsp:nvSpPr>
        <dsp:cNvPr id="0" name=""/>
        <dsp:cNvSpPr/>
      </dsp:nvSpPr>
      <dsp:spPr>
        <a:xfrm>
          <a:off x="1857442" y="513536"/>
          <a:ext cx="1686651" cy="1011990"/>
        </a:xfrm>
        <a:prstGeom prst="rect">
          <a:avLst/>
        </a:prstGeom>
        <a:solidFill>
          <a:srgbClr val="55B5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kern="1200" dirty="0">
              <a:solidFill>
                <a:schemeClr val="tx1">
                  <a:lumMod val="95000"/>
                  <a:lumOff val="5000"/>
                </a:schemeClr>
              </a:solidFill>
              <a:latin typeface="Suisse Int'l" panose="020B0504000000000000" pitchFamily="34" charset="-78"/>
              <a:cs typeface="Suisse Int'l" panose="020B0504000000000000" pitchFamily="34" charset="-78"/>
            </a:rPr>
            <a:t>Самостоятельно осуществлять звонки на целый пул номеров одновременно</a:t>
          </a:r>
          <a:endParaRPr lang="ru-RU" sz="1200" kern="1200" dirty="0"/>
        </a:p>
      </dsp:txBody>
      <dsp:txXfrm>
        <a:off x="1857442" y="513536"/>
        <a:ext cx="1686651" cy="1011990"/>
      </dsp:txXfrm>
    </dsp:sp>
    <dsp:sp modelId="{C85592A1-6442-4011-B862-02DFD3DC2F0A}">
      <dsp:nvSpPr>
        <dsp:cNvPr id="0" name=""/>
        <dsp:cNvSpPr/>
      </dsp:nvSpPr>
      <dsp:spPr>
        <a:xfrm>
          <a:off x="3712759" y="513536"/>
          <a:ext cx="1686651" cy="1011990"/>
        </a:xfrm>
        <a:prstGeom prst="rect">
          <a:avLst/>
        </a:prstGeom>
        <a:solidFill>
          <a:srgbClr val="EBF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kern="1200" dirty="0">
              <a:solidFill>
                <a:schemeClr val="tx1">
                  <a:lumMod val="95000"/>
                  <a:lumOff val="5000"/>
                </a:schemeClr>
              </a:solidFill>
              <a:latin typeface="Suisse Int'l" panose="020B0504000000000000" pitchFamily="34" charset="-78"/>
              <a:cs typeface="Suisse Int'l" panose="020B0504000000000000" pitchFamily="34" charset="-78"/>
            </a:rPr>
            <a:t>Авторизировать клиента по номеру телефона</a:t>
          </a:r>
          <a:endParaRPr lang="ru-RU" sz="1200" kern="1200" dirty="0"/>
        </a:p>
      </dsp:txBody>
      <dsp:txXfrm>
        <a:off x="3712759" y="513536"/>
        <a:ext cx="1686651" cy="1011990"/>
      </dsp:txXfrm>
    </dsp:sp>
    <dsp:sp modelId="{5F0528B5-6645-4136-8BFC-868FEFD82F31}">
      <dsp:nvSpPr>
        <dsp:cNvPr id="0" name=""/>
        <dsp:cNvSpPr/>
      </dsp:nvSpPr>
      <dsp:spPr>
        <a:xfrm>
          <a:off x="5568076" y="513536"/>
          <a:ext cx="1686651" cy="1011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kern="1200" dirty="0">
              <a:solidFill>
                <a:schemeClr val="tx1">
                  <a:lumMod val="95000"/>
                  <a:lumOff val="5000"/>
                </a:schemeClr>
              </a:solidFill>
              <a:latin typeface="Suisse Int'l" charset="0"/>
              <a:cs typeface="Suisse Int'l" charset="0"/>
            </a:rPr>
            <a:t>Соединять абонента с оператором Колл-центра</a:t>
          </a:r>
          <a:endParaRPr lang="ru-RU" sz="1200" kern="1200" dirty="0"/>
        </a:p>
      </dsp:txBody>
      <dsp:txXfrm>
        <a:off x="5568076" y="513536"/>
        <a:ext cx="1686651" cy="1011990"/>
      </dsp:txXfrm>
    </dsp:sp>
    <dsp:sp modelId="{A8FC1BD0-FD9F-4D75-8443-B9B28EE6C495}">
      <dsp:nvSpPr>
        <dsp:cNvPr id="0" name=""/>
        <dsp:cNvSpPr/>
      </dsp:nvSpPr>
      <dsp:spPr>
        <a:xfrm>
          <a:off x="898834" y="1695842"/>
          <a:ext cx="1686651" cy="1011990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kern="1200" dirty="0">
              <a:solidFill>
                <a:schemeClr val="tx1">
                  <a:lumMod val="95000"/>
                  <a:lumOff val="5000"/>
                </a:schemeClr>
              </a:solidFill>
              <a:latin typeface="Suisse Int'l" charset="0"/>
              <a:cs typeface="Suisse Int'l" charset="0"/>
            </a:rPr>
            <a:t>Формировать отчеты о количестве звонков, периодичности и времени разговора</a:t>
          </a:r>
          <a:endParaRPr lang="ru-RU" sz="1200" kern="1200" dirty="0"/>
        </a:p>
      </dsp:txBody>
      <dsp:txXfrm>
        <a:off x="898834" y="1695842"/>
        <a:ext cx="1686651" cy="1011990"/>
      </dsp:txXfrm>
    </dsp:sp>
    <dsp:sp modelId="{276F54BE-43CB-4A4D-9D8E-CB178BC1D5F7}">
      <dsp:nvSpPr>
        <dsp:cNvPr id="0" name=""/>
        <dsp:cNvSpPr/>
      </dsp:nvSpPr>
      <dsp:spPr>
        <a:xfrm>
          <a:off x="2785101" y="1694192"/>
          <a:ext cx="1686651" cy="1011990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solidFill>
                <a:schemeClr val="tx1">
                  <a:lumMod val="95000"/>
                  <a:lumOff val="5000"/>
                </a:schemeClr>
              </a:solidFill>
              <a:latin typeface="Suisse Int'l" panose="020B0504000000000000" pitchFamily="34" charset="-78"/>
              <a:cs typeface="Suisse Int'l" panose="020B0504000000000000" pitchFamily="34" charset="-78"/>
            </a:rPr>
            <a:t>Записывать разговоры</a:t>
          </a:r>
        </a:p>
      </dsp:txBody>
      <dsp:txXfrm>
        <a:off x="2785101" y="1694192"/>
        <a:ext cx="1686651" cy="1011990"/>
      </dsp:txXfrm>
    </dsp:sp>
    <dsp:sp modelId="{03FCB416-DC2B-4B40-83D8-C20F87CEA423}">
      <dsp:nvSpPr>
        <dsp:cNvPr id="0" name=""/>
        <dsp:cNvSpPr/>
      </dsp:nvSpPr>
      <dsp:spPr>
        <a:xfrm>
          <a:off x="4640417" y="1694192"/>
          <a:ext cx="1686651" cy="1011990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solidFill>
                <a:schemeClr val="tx1">
                  <a:lumMod val="95000"/>
                  <a:lumOff val="5000"/>
                </a:schemeClr>
              </a:solidFill>
              <a:latin typeface="Suisse Int'l" panose="020B0504000000000000" pitchFamily="34" charset="-78"/>
              <a:cs typeface="Suisse Int'l" panose="020B0504000000000000" pitchFamily="34" charset="-78"/>
            </a:rPr>
            <a:t>Проговаривать заранее написанный текст</a:t>
          </a:r>
        </a:p>
      </dsp:txBody>
      <dsp:txXfrm>
        <a:off x="4640417" y="1694192"/>
        <a:ext cx="1686651" cy="1011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DFBC-9CDA-964F-9F4C-59A341B08BBA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BA21F-3E61-F140-B5C3-E30267407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56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9D2C0-BB1D-0944-9777-F4872D308C6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4F9C5-B561-A34B-92D3-7042A6810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8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Suisse Int'l" charset="0"/>
        <a:ea typeface="Suisse Int'l" charset="0"/>
        <a:cs typeface="Suisse Int'l" charset="0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Suisse Int'l" charset="0"/>
        <a:ea typeface="Suisse Int'l" charset="0"/>
        <a:cs typeface="Suisse Int'l" charset="0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Suisse Int'l" charset="0"/>
        <a:ea typeface="Suisse Int'l" charset="0"/>
        <a:cs typeface="Suisse Int'l" charset="0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Suisse Int'l" charset="0"/>
        <a:ea typeface="Suisse Int'l" charset="0"/>
        <a:cs typeface="Suisse Int'l" charset="0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Suisse Int'l" charset="0"/>
        <a:ea typeface="Suisse Int'l" charset="0"/>
        <a:cs typeface="Suisse Int'l" charset="0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F9C5-B561-A34B-92D3-7042A68109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12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F9C5-B561-A34B-92D3-7042A681095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12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F9C5-B561-A34B-92D3-7042A681095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83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4F9C5-B561-A34B-92D3-7042A681095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7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4F9C5-B561-A34B-92D3-7042A68109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451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4F9C5-B561-A34B-92D3-7042A68109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7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4F9C5-B561-A34B-92D3-7042A681095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9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Название слайда не в том формате (исправила)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4F9C5-B561-A34B-92D3-7042A681095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26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4F9C5-B561-A34B-92D3-7042A681095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34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4F9C5-B561-A34B-92D3-7042A681095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1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4F9C5-B561-A34B-92D3-7042A681095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3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ms-worldwide.com/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gms-worldwide.com/" TargetMode="Externa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ms-worldwide.com/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gms-worldwide.com/" TargetMode="External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ms-worldwide.com/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gms-worldwide.com/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12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1767EF2B-1EE2-4E16-96E1-E09E819AEF8A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777" y="480409"/>
            <a:ext cx="6858000" cy="282736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lang="en-US" sz="70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80773" y="4206867"/>
            <a:ext cx="1131954" cy="273844"/>
          </a:xfrm>
          <a:prstGeom prst="rect">
            <a:avLst/>
          </a:prstGeom>
        </p:spPr>
        <p:txBody>
          <a:bodyPr/>
          <a:lstStyle>
            <a:lvl1pPr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fld id="{FB313B88-F181-3243-8F1C-0E08A3E456ED}" type="datetime3">
              <a:rPr lang="en-US" smtClean="0"/>
              <a:t>15 April 2019</a:t>
            </a:fld>
            <a:endParaRPr lang="is-I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572" r="1548" b="-34572"/>
          <a:stretch/>
        </p:blipFill>
        <p:spPr>
          <a:xfrm>
            <a:off x="4365636" y="480409"/>
            <a:ext cx="3560743" cy="590990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5567363" y="4207386"/>
            <a:ext cx="1612900" cy="256153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6CAD433-05F7-4802-A328-B8A06E651F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441" y="4193979"/>
            <a:ext cx="1748970" cy="3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332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054528" y="553479"/>
            <a:ext cx="5425954" cy="802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baseline="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053376" y="1441175"/>
            <a:ext cx="3280086" cy="2546625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502051" y="1441175"/>
            <a:ext cx="3280086" cy="2546625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90853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1282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54100" y="1879135"/>
            <a:ext cx="3279361" cy="3238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502776" y="1879135"/>
            <a:ext cx="3279361" cy="3238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502051" y="2246312"/>
            <a:ext cx="3280086" cy="174148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053375" y="2246312"/>
            <a:ext cx="3280086" cy="174148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38050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93856" y="2507064"/>
            <a:ext cx="4183822" cy="1577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2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433885" y="2520508"/>
            <a:ext cx="2903257" cy="156447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1282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75638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055243" y="1405626"/>
            <a:ext cx="5425238" cy="19041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kern="1200" smtClean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4528" y="553479"/>
            <a:ext cx="5425954" cy="802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baseline="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7006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054100" y="545853"/>
            <a:ext cx="5425954" cy="809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baseline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123950" y="1441450"/>
            <a:ext cx="7010401" cy="2546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97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9392" y="4085112"/>
            <a:ext cx="8087096" cy="878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51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12321" y="4221622"/>
            <a:ext cx="2093720" cy="506948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527" y="553479"/>
            <a:ext cx="3338569" cy="97714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lang="en-US" sz="2800" b="0" i="0" kern="1200" dirty="0" smtClean="0">
                <a:solidFill>
                  <a:schemeClr val="bg1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7500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700" smtClean="0">
                <a:solidFill>
                  <a:schemeClr val="bg1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540250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051816" y="1698337"/>
            <a:ext cx="3020944" cy="2565547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2F347E-E750-4047-B595-DDB0B2B919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88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540250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54100" y="545853"/>
            <a:ext cx="3018660" cy="809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baseline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051816" y="1698337"/>
            <a:ext cx="3020944" cy="256554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206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202764" y="545853"/>
            <a:ext cx="3018660" cy="809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baseline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200480" y="1698337"/>
            <a:ext cx="3020944" cy="256554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3CDD1C10-E2B9-4B5D-A75C-6254F3F3472E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25960" y="3906682"/>
            <a:ext cx="2190206" cy="2548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0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118350" y="647408"/>
            <a:ext cx="3385284" cy="3196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63741" y="3906682"/>
            <a:ext cx="2183899" cy="2548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0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656132" y="647408"/>
            <a:ext cx="3385284" cy="3196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smtClean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7922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89EA2A02-5F27-41AF-9E04-6DB541A8BEB1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18484CE-4C5E-4818-AE83-F3ADBE92DC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5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12321" y="4221622"/>
            <a:ext cx="2093720" cy="506948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74" y="1224952"/>
            <a:ext cx="3338569" cy="269359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lang="en-US" sz="4400" b="0" i="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7500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700" smtClean="0">
                <a:solidFill>
                  <a:schemeClr val="bg1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540250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03154F-D63A-4CA8-9CAA-FE21590EF5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17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212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77" t="-2116" r="-1577" b="-2116"/>
          <a:stretch/>
        </p:blipFill>
        <p:spPr>
          <a:xfrm>
            <a:off x="1033152" y="530198"/>
            <a:ext cx="5421436" cy="2455704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63548" y="4079657"/>
            <a:ext cx="2481020" cy="6945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baseline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 err="1"/>
              <a:t>Longname</a:t>
            </a:r>
            <a:r>
              <a:rPr lang="en-US" dirty="0"/>
              <a:t> </a:t>
            </a:r>
            <a:r>
              <a:rPr lang="en-US" dirty="0" err="1"/>
              <a:t>Somesurname</a:t>
            </a:r>
            <a:endParaRPr lang="en-US" dirty="0"/>
          </a:p>
          <a:p>
            <a:pPr lvl="0"/>
            <a:r>
              <a:rPr lang="en-US" dirty="0"/>
              <a:t>chief Manager in Kyiv</a:t>
            </a:r>
          </a:p>
          <a:p>
            <a:pPr lvl="0"/>
            <a:r>
              <a:rPr lang="en-US" dirty="0" err="1"/>
              <a:t>name.surname@gms-worldwide.com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658069" y="4072677"/>
            <a:ext cx="1700613" cy="507831"/>
          </a:xfrm>
          <a:prstGeom prst="rect">
            <a:avLst/>
          </a:prstGeom>
        </p:spPr>
        <p:txBody>
          <a:bodyPr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baseline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b="0" i="0" dirty="0">
                <a:latin typeface="Suisse Int'l" charset="0"/>
                <a:ea typeface="Suisse Int'l" charset="0"/>
                <a:cs typeface="Suisse Int'l" charset="0"/>
              </a:rPr>
              <a:t>+41 41 544 62 00</a:t>
            </a:r>
          </a:p>
          <a:p>
            <a:pPr lvl="0"/>
            <a:r>
              <a:rPr lang="en-US" b="0" i="0" dirty="0">
                <a:latin typeface="Suisse Int'l" charset="0"/>
                <a:ea typeface="Suisse Int'l" charset="0"/>
                <a:cs typeface="Suisse Int'l" charset="0"/>
              </a:rPr>
              <a:t>info@gms-worldwide.com</a:t>
            </a:r>
          </a:p>
          <a:p>
            <a:pPr lvl="0"/>
            <a:r>
              <a:rPr lang="en-US" b="0" i="0" dirty="0">
                <a:latin typeface="Suisse Int'l" charset="0"/>
                <a:ea typeface="Suisse Int'l" charset="0"/>
                <a:cs typeface="Suisse Int'l" charset="0"/>
                <a:hlinkClick r:id="rId3"/>
              </a:rPr>
              <a:t>gms-worldwide.com</a:t>
            </a:r>
            <a:endParaRPr lang="en-US" b="0" i="0" dirty="0">
              <a:latin typeface="Suisse Int'l" charset="0"/>
              <a:ea typeface="Suisse Int'l" charset="0"/>
              <a:cs typeface="Suisse Int'l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30778" y="4072677"/>
            <a:ext cx="1700613" cy="507831"/>
          </a:xfrm>
          <a:prstGeom prst="rect">
            <a:avLst/>
          </a:prstGeom>
        </p:spPr>
        <p:txBody>
          <a:bodyPr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baseline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b="0" i="0" dirty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rPr>
              <a:t>For additional information</a:t>
            </a:r>
          </a:p>
          <a:p>
            <a:pPr lvl="0"/>
            <a:r>
              <a:rPr lang="en-US" b="0" i="0" dirty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rPr>
              <a:t>please contact: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45F11AB-2961-41E5-AE16-985B5BB4586F}"/>
              </a:ext>
            </a:extLst>
          </p:cNvPr>
          <p:cNvSpPr/>
          <p:nvPr userDrawn="1"/>
        </p:nvSpPr>
        <p:spPr>
          <a:xfrm>
            <a:off x="6683706" y="584012"/>
            <a:ext cx="2460294" cy="777860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86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5">
          <p15:clr>
            <a:srgbClr val="FBAE40"/>
          </p15:clr>
        </p15:guide>
        <p15:guide id="2" pos="70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12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658069" y="4051657"/>
            <a:ext cx="1700613" cy="507831"/>
          </a:xfrm>
          <a:prstGeom prst="rect">
            <a:avLst/>
          </a:prstGeom>
        </p:spPr>
        <p:txBody>
          <a:bodyPr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baseline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 algn="l"/>
            <a:r>
              <a:rPr lang="en-US" b="0" i="0" dirty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  <a:hlinkClick r:id="rId2"/>
              </a:rPr>
              <a:t>gms-worldwide.com</a:t>
            </a:r>
            <a:endParaRPr lang="en-US" b="0" i="0" dirty="0">
              <a:solidFill>
                <a:schemeClr val="bg1"/>
              </a:solidFill>
              <a:latin typeface="Suisse Int'l" charset="0"/>
              <a:ea typeface="Suisse Int'l" charset="0"/>
              <a:cs typeface="Suisse Int'l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442" y="4062167"/>
            <a:ext cx="1343406" cy="273844"/>
          </a:xfrm>
          <a:prstGeom prst="rect">
            <a:avLst/>
          </a:prstGeom>
        </p:spPr>
        <p:txBody>
          <a:bodyPr/>
          <a:lstStyle>
            <a:lvl1pPr>
              <a:defRPr lang="en-US" sz="9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fld id="{19E27F46-097B-EB42-86B9-00CF0F0E8A60}" type="datetime3">
              <a:rPr lang="en-US" smtClean="0"/>
              <a:t>15 April 2019</a:t>
            </a:fld>
            <a:endParaRPr lang="is-I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9592" y="4061063"/>
            <a:ext cx="1944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US" sz="900" smtClean="0">
                <a:solidFill>
                  <a:schemeClr val="bg1"/>
                </a:solidFill>
              </a:defRPr>
            </a:lvl1pPr>
          </a:lstStyle>
          <a:p>
            <a:pPr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Presentation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77" t="-2116" r="-1577" b="-2116"/>
          <a:stretch/>
        </p:blipFill>
        <p:spPr>
          <a:xfrm>
            <a:off x="1033152" y="530198"/>
            <a:ext cx="5421436" cy="2455704"/>
          </a:xfrm>
          <a:prstGeom prst="rect">
            <a:avLst/>
          </a:prstGeom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6402F5AB-9A17-4485-A756-40285030D240}"/>
              </a:ext>
            </a:extLst>
          </p:cNvPr>
          <p:cNvSpPr/>
          <p:nvPr userDrawn="1"/>
        </p:nvSpPr>
        <p:spPr>
          <a:xfrm>
            <a:off x="6683706" y="584012"/>
            <a:ext cx="2460294" cy="777860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5">
          <p15:clr>
            <a:srgbClr val="FBAE40"/>
          </p15:clr>
        </p15:guide>
        <p15:guide id="2" pos="70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12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1767EF2B-1EE2-4E16-96E1-E09E819AEF8A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777" y="480409"/>
            <a:ext cx="6858000" cy="282736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lang="en-US" sz="70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80773" y="4206867"/>
            <a:ext cx="1131954" cy="273844"/>
          </a:xfrm>
          <a:prstGeom prst="rect">
            <a:avLst/>
          </a:prstGeom>
        </p:spPr>
        <p:txBody>
          <a:bodyPr/>
          <a:lstStyle>
            <a:lvl1pPr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fld id="{FB313B88-F181-3243-8F1C-0E08A3E456ED}" type="datetime3">
              <a:rPr lang="en-US" smtClean="0"/>
              <a:t>15 April 2019</a:t>
            </a:fld>
            <a:endParaRPr lang="is-I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572" r="1548" b="-34572"/>
          <a:stretch/>
        </p:blipFill>
        <p:spPr>
          <a:xfrm>
            <a:off x="4365636" y="480409"/>
            <a:ext cx="3560743" cy="590990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5567363" y="4207386"/>
            <a:ext cx="1612900" cy="256153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6CAD433-05F7-4802-A328-B8A06E651F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441" y="4193979"/>
            <a:ext cx="1748970" cy="3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941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89EA2A02-5F27-41AF-9E04-6DB541A8BEB1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18484CE-4C5E-4818-AE83-F3ADBE92DC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96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1E3E519D-2014-4A9A-8C40-5E8999BC69F4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2330" y="0"/>
            <a:ext cx="2290241" cy="5143499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3A4142-D2A1-4050-84FF-99CD98FC8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438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8D5625A8-FC5E-403D-986E-3F2770FF7B9F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2330" y="0"/>
            <a:ext cx="2290240" cy="5143499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C1C7D0-7E26-46A6-81D0-7AD68DDDC0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478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>
            <a:extLst>
              <a:ext uri="{FF2B5EF4-FFF2-40B4-BE49-F238E27FC236}">
                <a16:creationId xmlns:a16="http://schemas.microsoft.com/office/drawing/2014/main" id="{2F3055EE-3E77-4A1A-B3C6-71467BDBE15C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2330" y="1"/>
            <a:ext cx="2290240" cy="5143497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553DA1D-3BBB-4F08-9192-73E4E9E5D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01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147" y="0"/>
            <a:ext cx="458473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9"/>
            <a:ext cx="3485246" cy="24779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44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02EC17-8B56-44E8-9324-F4ACBE28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453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80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54100" y="1427332"/>
            <a:ext cx="6333400" cy="3238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053375" y="1822450"/>
            <a:ext cx="6334125" cy="2165350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17227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1E3E519D-2014-4A9A-8C40-5E8999BC69F4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2330" y="0"/>
            <a:ext cx="2290241" cy="5143499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3A4142-D2A1-4050-84FF-99CD98FC8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545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80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Chart/table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135782" y="1427332"/>
            <a:ext cx="6994428" cy="2747104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table or chart icon to add 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059603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80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Chart/table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054527" y="1441176"/>
            <a:ext cx="4351966" cy="2733260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table or chart icon to add it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756058" y="1441175"/>
            <a:ext cx="2578318" cy="2733261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514993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054528" y="553479"/>
            <a:ext cx="5425954" cy="802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baseline="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053376" y="1441175"/>
            <a:ext cx="3280086" cy="2546625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502051" y="1441175"/>
            <a:ext cx="3280086" cy="2546625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33474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1282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54100" y="1879135"/>
            <a:ext cx="3279361" cy="3238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502776" y="1879135"/>
            <a:ext cx="3279361" cy="3238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502051" y="2246312"/>
            <a:ext cx="3280086" cy="174148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053375" y="2246312"/>
            <a:ext cx="3280086" cy="174148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84104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93856" y="2507064"/>
            <a:ext cx="4183822" cy="1577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2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433885" y="2520508"/>
            <a:ext cx="2903257" cy="156447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1282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595508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055243" y="1405626"/>
            <a:ext cx="5425238" cy="19041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kern="1200" smtClean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4528" y="553479"/>
            <a:ext cx="5425954" cy="802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baseline="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275065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054100" y="545853"/>
            <a:ext cx="5425954" cy="809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baseline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123950" y="1441450"/>
            <a:ext cx="7010401" cy="2546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036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9392" y="4085112"/>
            <a:ext cx="8087096" cy="878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701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12321" y="4221622"/>
            <a:ext cx="2093720" cy="506948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527" y="553479"/>
            <a:ext cx="3338569" cy="97714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lang="en-US" sz="2800" b="0" i="0" kern="1200" dirty="0" smtClean="0">
                <a:solidFill>
                  <a:schemeClr val="bg1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7500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700" smtClean="0">
                <a:solidFill>
                  <a:schemeClr val="bg1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540250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051816" y="1698337"/>
            <a:ext cx="3020944" cy="2565547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2F347E-E750-4047-B595-DDB0B2B919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687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540250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54100" y="545853"/>
            <a:ext cx="3018660" cy="809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baseline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051816" y="1698337"/>
            <a:ext cx="3020944" cy="256554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32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8D5625A8-FC5E-403D-986E-3F2770FF7B9F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2330" y="0"/>
            <a:ext cx="2290240" cy="5143499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C1C7D0-7E26-46A6-81D0-7AD68DDDC0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5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202764" y="545853"/>
            <a:ext cx="3018660" cy="809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baseline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200480" y="1698337"/>
            <a:ext cx="3020944" cy="256554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21266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3CDD1C10-E2B9-4B5D-A75C-6254F3F3472E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25960" y="3906682"/>
            <a:ext cx="2190206" cy="2548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0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118350" y="647408"/>
            <a:ext cx="3385284" cy="3196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63741" y="3906682"/>
            <a:ext cx="2183899" cy="2548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0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656132" y="647408"/>
            <a:ext cx="3385284" cy="3196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smtClean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617810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12321" y="4221622"/>
            <a:ext cx="2093720" cy="506948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74" y="1224952"/>
            <a:ext cx="3338569" cy="269359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lang="en-US" sz="4400" b="0" i="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7500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700" smtClean="0">
                <a:solidFill>
                  <a:schemeClr val="bg1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540250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03154F-D63A-4CA8-9CAA-FE21590EF5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845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212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77" t="-2116" r="-1577" b="-2116"/>
          <a:stretch/>
        </p:blipFill>
        <p:spPr>
          <a:xfrm>
            <a:off x="1033152" y="530198"/>
            <a:ext cx="5421436" cy="2455704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63548" y="4079657"/>
            <a:ext cx="2481020" cy="6945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baseline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 err="1"/>
              <a:t>Longname</a:t>
            </a:r>
            <a:r>
              <a:rPr lang="en-US" dirty="0"/>
              <a:t> </a:t>
            </a:r>
            <a:r>
              <a:rPr lang="en-US" dirty="0" err="1"/>
              <a:t>Somesurname</a:t>
            </a:r>
            <a:endParaRPr lang="en-US" dirty="0"/>
          </a:p>
          <a:p>
            <a:pPr lvl="0"/>
            <a:r>
              <a:rPr lang="en-US" dirty="0"/>
              <a:t>chief Manager in Kyiv</a:t>
            </a:r>
          </a:p>
          <a:p>
            <a:pPr lvl="0"/>
            <a:r>
              <a:rPr lang="en-US" dirty="0" err="1"/>
              <a:t>name.surname@gms-worldwide.com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658069" y="4072677"/>
            <a:ext cx="1700613" cy="507831"/>
          </a:xfrm>
          <a:prstGeom prst="rect">
            <a:avLst/>
          </a:prstGeom>
        </p:spPr>
        <p:txBody>
          <a:bodyPr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baseline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b="0" i="0" dirty="0">
                <a:latin typeface="Suisse Int'l" charset="0"/>
                <a:ea typeface="Suisse Int'l" charset="0"/>
                <a:cs typeface="Suisse Int'l" charset="0"/>
              </a:rPr>
              <a:t>+41 41 544 62 00</a:t>
            </a:r>
          </a:p>
          <a:p>
            <a:pPr lvl="0"/>
            <a:r>
              <a:rPr lang="en-US" b="0" i="0" dirty="0">
                <a:latin typeface="Suisse Int'l" charset="0"/>
                <a:ea typeface="Suisse Int'l" charset="0"/>
                <a:cs typeface="Suisse Int'l" charset="0"/>
              </a:rPr>
              <a:t>info@gms-worldwide.com</a:t>
            </a:r>
          </a:p>
          <a:p>
            <a:pPr lvl="0"/>
            <a:r>
              <a:rPr lang="en-US" b="0" i="0" dirty="0">
                <a:latin typeface="Suisse Int'l" charset="0"/>
                <a:ea typeface="Suisse Int'l" charset="0"/>
                <a:cs typeface="Suisse Int'l" charset="0"/>
                <a:hlinkClick r:id="rId3"/>
              </a:rPr>
              <a:t>gms-worldwide.com</a:t>
            </a:r>
            <a:endParaRPr lang="en-US" b="0" i="0" dirty="0">
              <a:latin typeface="Suisse Int'l" charset="0"/>
              <a:ea typeface="Suisse Int'l" charset="0"/>
              <a:cs typeface="Suisse Int'l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30778" y="4072677"/>
            <a:ext cx="1700613" cy="507831"/>
          </a:xfrm>
          <a:prstGeom prst="rect">
            <a:avLst/>
          </a:prstGeom>
        </p:spPr>
        <p:txBody>
          <a:bodyPr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baseline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b="0" i="0" dirty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rPr>
              <a:t>For additional information</a:t>
            </a:r>
          </a:p>
          <a:p>
            <a:pPr lvl="0"/>
            <a:r>
              <a:rPr lang="en-US" b="0" i="0" dirty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rPr>
              <a:t>please contact: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45F11AB-2961-41E5-AE16-985B5BB4586F}"/>
              </a:ext>
            </a:extLst>
          </p:cNvPr>
          <p:cNvSpPr/>
          <p:nvPr userDrawn="1"/>
        </p:nvSpPr>
        <p:spPr>
          <a:xfrm>
            <a:off x="6683706" y="584012"/>
            <a:ext cx="2460294" cy="777860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943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5">
          <p15:clr>
            <a:srgbClr val="FBAE40"/>
          </p15:clr>
        </p15:guide>
        <p15:guide id="2" pos="703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12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658069" y="4051657"/>
            <a:ext cx="1700613" cy="507831"/>
          </a:xfrm>
          <a:prstGeom prst="rect">
            <a:avLst/>
          </a:prstGeom>
        </p:spPr>
        <p:txBody>
          <a:bodyPr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baseline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 algn="l"/>
            <a:r>
              <a:rPr lang="en-US" b="0" i="0" dirty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  <a:hlinkClick r:id="rId2"/>
              </a:rPr>
              <a:t>gms-worldwide.com</a:t>
            </a:r>
            <a:endParaRPr lang="en-US" b="0" i="0" dirty="0">
              <a:solidFill>
                <a:schemeClr val="bg1"/>
              </a:solidFill>
              <a:latin typeface="Suisse Int'l" charset="0"/>
              <a:ea typeface="Suisse Int'l" charset="0"/>
              <a:cs typeface="Suisse Int'l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442" y="4062167"/>
            <a:ext cx="1343406" cy="273844"/>
          </a:xfrm>
          <a:prstGeom prst="rect">
            <a:avLst/>
          </a:prstGeom>
        </p:spPr>
        <p:txBody>
          <a:bodyPr/>
          <a:lstStyle>
            <a:lvl1pPr>
              <a:defRPr lang="en-US" sz="9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fld id="{19E27F46-097B-EB42-86B9-00CF0F0E8A60}" type="datetime3">
              <a:rPr lang="en-US" smtClean="0"/>
              <a:t>15 April 2019</a:t>
            </a:fld>
            <a:endParaRPr lang="is-I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9592" y="4061063"/>
            <a:ext cx="1944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US" sz="900" smtClean="0">
                <a:solidFill>
                  <a:schemeClr val="bg1"/>
                </a:solidFill>
              </a:defRPr>
            </a:lvl1pPr>
          </a:lstStyle>
          <a:p>
            <a:pPr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Presentation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77" t="-2116" r="-1577" b="-2116"/>
          <a:stretch/>
        </p:blipFill>
        <p:spPr>
          <a:xfrm>
            <a:off x="1033152" y="530198"/>
            <a:ext cx="5421436" cy="2455704"/>
          </a:xfrm>
          <a:prstGeom prst="rect">
            <a:avLst/>
          </a:prstGeom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6402F5AB-9A17-4485-A756-40285030D240}"/>
              </a:ext>
            </a:extLst>
          </p:cNvPr>
          <p:cNvSpPr/>
          <p:nvPr userDrawn="1"/>
        </p:nvSpPr>
        <p:spPr>
          <a:xfrm>
            <a:off x="6683706" y="584012"/>
            <a:ext cx="2460294" cy="777860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8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5">
          <p15:clr>
            <a:srgbClr val="FBAE40"/>
          </p15:clr>
        </p15:guide>
        <p15:guide id="2" pos="703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12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1767EF2B-1EE2-4E16-96E1-E09E819AEF8A}"/>
              </a:ext>
            </a:extLst>
          </p:cNvPr>
          <p:cNvSpPr/>
          <p:nvPr userDrawn="1"/>
        </p:nvSpPr>
        <p:spPr>
          <a:xfrm>
            <a:off x="6556444" y="584013"/>
            <a:ext cx="2587556" cy="777860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49352" y="4335463"/>
            <a:ext cx="1649338" cy="279266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777" y="480410"/>
            <a:ext cx="6858000" cy="282736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lang="en-US" sz="70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80773" y="4206867"/>
            <a:ext cx="1131954" cy="273844"/>
          </a:xfrm>
          <a:prstGeom prst="rect">
            <a:avLst/>
          </a:prstGeom>
        </p:spPr>
        <p:txBody>
          <a:bodyPr/>
          <a:lstStyle>
            <a:lvl1pPr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endParaRPr lang="is-I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572" r="1548" b="-34572"/>
          <a:stretch/>
        </p:blipFill>
        <p:spPr>
          <a:xfrm>
            <a:off x="4365637" y="480409"/>
            <a:ext cx="3560743" cy="590990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5567364" y="4207387"/>
            <a:ext cx="1612900" cy="256153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6CAD433-05F7-4802-A328-B8A06E651F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441" y="4193979"/>
            <a:ext cx="1748970" cy="3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502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89EA2A02-5F27-41AF-9E04-6DB541A8BEB1}"/>
              </a:ext>
            </a:extLst>
          </p:cNvPr>
          <p:cNvSpPr/>
          <p:nvPr userDrawn="1"/>
        </p:nvSpPr>
        <p:spPr>
          <a:xfrm>
            <a:off x="6556444" y="584013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49352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9" y="4283054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Viber ads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5" y="4329200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uk-UA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54528" y="553479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18484CE-4C5E-4818-AE83-F3ADBE92DC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9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142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1E3E519D-2014-4A9A-8C40-5E8999BC69F4}"/>
              </a:ext>
            </a:extLst>
          </p:cNvPr>
          <p:cNvSpPr/>
          <p:nvPr userDrawn="1"/>
        </p:nvSpPr>
        <p:spPr>
          <a:xfrm>
            <a:off x="6556444" y="584013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2331" y="1"/>
            <a:ext cx="2290241" cy="5143499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9" y="4283054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Viber ads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5" y="4329200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uk-UA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949352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54528" y="553479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3A4142-D2A1-4050-84FF-99CD98FC8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9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512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8D5625A8-FC5E-403D-986E-3F2770FF7B9F}"/>
              </a:ext>
            </a:extLst>
          </p:cNvPr>
          <p:cNvSpPr/>
          <p:nvPr userDrawn="1"/>
        </p:nvSpPr>
        <p:spPr>
          <a:xfrm>
            <a:off x="6556444" y="584013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2331" y="1"/>
            <a:ext cx="2290240" cy="5143499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9" y="4283054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Viber ads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5" y="4329200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uk-UA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949352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54528" y="553479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C1C7D0-7E26-46A6-81D0-7AD68DDDC0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9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641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>
            <a:extLst>
              <a:ext uri="{FF2B5EF4-FFF2-40B4-BE49-F238E27FC236}">
                <a16:creationId xmlns:a16="http://schemas.microsoft.com/office/drawing/2014/main" id="{2F3055EE-3E77-4A1A-B3C6-71467BDBE15C}"/>
              </a:ext>
            </a:extLst>
          </p:cNvPr>
          <p:cNvSpPr/>
          <p:nvPr userDrawn="1"/>
        </p:nvSpPr>
        <p:spPr>
          <a:xfrm>
            <a:off x="6556444" y="584013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2331" y="2"/>
            <a:ext cx="2290240" cy="5143497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9" y="4283054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Viber ads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5" y="4329200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54528" y="553479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949352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553DA1D-3BBB-4F08-9192-73E4E9E5D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9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2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>
            <a:extLst>
              <a:ext uri="{FF2B5EF4-FFF2-40B4-BE49-F238E27FC236}">
                <a16:creationId xmlns:a16="http://schemas.microsoft.com/office/drawing/2014/main" id="{2F3055EE-3E77-4A1A-B3C6-71467BDBE15C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2330" y="1"/>
            <a:ext cx="2290240" cy="5143497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553DA1D-3BBB-4F08-9192-73E4E9E5D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184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147" y="0"/>
            <a:ext cx="458473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4528" y="553479"/>
            <a:ext cx="3485246" cy="24779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44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5" y="4329200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uk-UA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9" y="4283054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Viber ads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49352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02EC17-8B56-44E8-9324-F4ACBE28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9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722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8" y="553478"/>
            <a:ext cx="6332973" cy="80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54101" y="1427332"/>
            <a:ext cx="6333400" cy="3238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2" y="4329200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uk-UA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9" y="4283054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Viber ads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053376" y="1822450"/>
            <a:ext cx="6334125" cy="2165350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0696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8" y="553478"/>
            <a:ext cx="6332973" cy="80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Chart/table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2" y="4329200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uk-UA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135782" y="1427333"/>
            <a:ext cx="6994428" cy="2747104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table or chart icon to add 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9" y="4283054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Viber ads</a:t>
            </a:r>
          </a:p>
        </p:txBody>
      </p:sp>
    </p:spTree>
    <p:extLst>
      <p:ext uri="{BB962C8B-B14F-4D97-AF65-F5344CB8AC3E}">
        <p14:creationId xmlns:p14="http://schemas.microsoft.com/office/powerpoint/2010/main" val="5720559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8" y="553478"/>
            <a:ext cx="6332973" cy="80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Chart/table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2" y="4329200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uk-UA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054527" y="1441177"/>
            <a:ext cx="4351966" cy="2733260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table or chart icon to add it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756058" y="1441175"/>
            <a:ext cx="2578318" cy="2733261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9" y="4283054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Viber ads</a:t>
            </a:r>
          </a:p>
        </p:txBody>
      </p:sp>
    </p:spTree>
    <p:extLst>
      <p:ext uri="{BB962C8B-B14F-4D97-AF65-F5344CB8AC3E}">
        <p14:creationId xmlns:p14="http://schemas.microsoft.com/office/powerpoint/2010/main" val="19048310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054529" y="553480"/>
            <a:ext cx="5425954" cy="802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baseline="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2" y="4329200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uk-UA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9" y="4283054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Viber ads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053376" y="1441175"/>
            <a:ext cx="3280086" cy="2546625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502051" y="1441175"/>
            <a:ext cx="3280086" cy="2546625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196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8" y="553478"/>
            <a:ext cx="6332973" cy="1282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54101" y="1879135"/>
            <a:ext cx="3279361" cy="3238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2" y="4329200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uk-UA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9" y="4283054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Viber ads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502777" y="1879135"/>
            <a:ext cx="3279361" cy="3238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502051" y="2246313"/>
            <a:ext cx="3280086" cy="174148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053375" y="2246313"/>
            <a:ext cx="3280086" cy="174148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79968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93857" y="2507065"/>
            <a:ext cx="4183822" cy="1577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2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433886" y="2520509"/>
            <a:ext cx="2903257" cy="1564474"/>
          </a:xfrm>
          <a:prstGeom prst="rect">
            <a:avLst/>
          </a:prstGeom>
        </p:spPr>
        <p:txBody>
          <a:bodyPr>
            <a:normAutofit/>
          </a:bodyPr>
          <a:lstStyle>
            <a:lvl1pPr marL="171446" indent="-171446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171446" indent="-171446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171446" indent="-171446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171446" indent="-171446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171446" indent="-171446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054528" y="553478"/>
            <a:ext cx="6332973" cy="1282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2" y="4329200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uk-UA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9" y="4283054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Viber ads</a:t>
            </a:r>
          </a:p>
        </p:txBody>
      </p:sp>
    </p:spTree>
    <p:extLst>
      <p:ext uri="{BB962C8B-B14F-4D97-AF65-F5344CB8AC3E}">
        <p14:creationId xmlns:p14="http://schemas.microsoft.com/office/powerpoint/2010/main" val="25790116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055244" y="1405626"/>
            <a:ext cx="5425238" cy="19041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kern="1200" smtClean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4529" y="553480"/>
            <a:ext cx="5425954" cy="802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baseline="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2" y="4329200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uk-UA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9" y="4283054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Viber ads</a:t>
            </a:r>
          </a:p>
        </p:txBody>
      </p:sp>
    </p:spTree>
    <p:extLst>
      <p:ext uri="{BB962C8B-B14F-4D97-AF65-F5344CB8AC3E}">
        <p14:creationId xmlns:p14="http://schemas.microsoft.com/office/powerpoint/2010/main" val="37840969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054101" y="545854"/>
            <a:ext cx="5425954" cy="809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baseline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2" y="4329200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uk-UA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9" y="4283054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Viber ads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123951" y="1441451"/>
            <a:ext cx="7010401" cy="2546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334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9392" y="4085113"/>
            <a:ext cx="8087096" cy="878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426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147" y="0"/>
            <a:ext cx="458473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9"/>
            <a:ext cx="3485246" cy="24779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44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02EC17-8B56-44E8-9324-F4ACBE28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355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12322" y="4221622"/>
            <a:ext cx="2093720" cy="506948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528" y="553480"/>
            <a:ext cx="3338569" cy="97714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lang="en-US" sz="2800" b="0" i="0" kern="1200" dirty="0" smtClean="0">
                <a:solidFill>
                  <a:schemeClr val="bg1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7501" y="4329200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700" smtClean="0">
                <a:solidFill>
                  <a:schemeClr val="bg1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uk-UA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540251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49352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051817" y="1698338"/>
            <a:ext cx="3020944" cy="2565547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2F347E-E750-4047-B595-DDB0B2B919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9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450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540251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9" y="4283054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Viber ads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54100" y="545854"/>
            <a:ext cx="3018660" cy="809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baseline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2" y="4329200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uk-UA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051817" y="1698338"/>
            <a:ext cx="3020944" cy="256554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6275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9" y="4283054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Viber ads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202764" y="545854"/>
            <a:ext cx="3018660" cy="809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baseline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2" y="4329200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uk-UA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200481" y="1698338"/>
            <a:ext cx="3020944" cy="256554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1249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3CDD1C10-E2B9-4B5D-A75C-6254F3F3472E}"/>
              </a:ext>
            </a:extLst>
          </p:cNvPr>
          <p:cNvSpPr/>
          <p:nvPr userDrawn="1"/>
        </p:nvSpPr>
        <p:spPr>
          <a:xfrm>
            <a:off x="6556444" y="584013"/>
            <a:ext cx="2587556" cy="777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25961" y="3906683"/>
            <a:ext cx="2190206" cy="2548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0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118350" y="647409"/>
            <a:ext cx="3385284" cy="3196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63742" y="3906683"/>
            <a:ext cx="2183899" cy="2548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0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656132" y="647409"/>
            <a:ext cx="3385284" cy="3196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2" y="4329200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smtClean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uk-UA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9" y="4283054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Viber ads</a:t>
            </a:r>
          </a:p>
        </p:txBody>
      </p:sp>
    </p:spTree>
    <p:extLst>
      <p:ext uri="{BB962C8B-B14F-4D97-AF65-F5344CB8AC3E}">
        <p14:creationId xmlns:p14="http://schemas.microsoft.com/office/powerpoint/2010/main" val="10697727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12322" y="4221622"/>
            <a:ext cx="2093720" cy="506948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75" y="1224953"/>
            <a:ext cx="3338569" cy="269359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lang="en-US" sz="4400" b="0" i="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7501" y="4329200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700" smtClean="0">
                <a:solidFill>
                  <a:schemeClr val="bg1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uk-UA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540251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49352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03154F-D63A-4CA8-9CAA-FE21590EF5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9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886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212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49352" y="4335463"/>
            <a:ext cx="1649338" cy="279266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77" t="-2116" r="-1577" b="-2116"/>
          <a:stretch/>
        </p:blipFill>
        <p:spPr>
          <a:xfrm>
            <a:off x="1033152" y="530198"/>
            <a:ext cx="5421436" cy="2455704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63548" y="4079658"/>
            <a:ext cx="2481020" cy="6945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783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baseline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0" indent="0" algn="l" defTabSz="685783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 algn="l" defTabSz="685783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 algn="l" defTabSz="685783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 algn="l" defTabSz="685783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 err="1"/>
              <a:t>Longname</a:t>
            </a:r>
            <a:r>
              <a:rPr lang="en-US" dirty="0"/>
              <a:t> </a:t>
            </a:r>
            <a:r>
              <a:rPr lang="en-US" dirty="0" err="1"/>
              <a:t>Somesurname</a:t>
            </a:r>
            <a:endParaRPr lang="en-US" dirty="0"/>
          </a:p>
          <a:p>
            <a:pPr lvl="0"/>
            <a:r>
              <a:rPr lang="en-US" dirty="0"/>
              <a:t>chief Manager in Kyiv</a:t>
            </a:r>
          </a:p>
          <a:p>
            <a:pPr lvl="0"/>
            <a:r>
              <a:rPr lang="en-US" dirty="0" err="1"/>
              <a:t>name.surname@gms-worldwide.com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658070" y="4072678"/>
            <a:ext cx="1700613" cy="507831"/>
          </a:xfrm>
          <a:prstGeom prst="rect">
            <a:avLst/>
          </a:prstGeom>
        </p:spPr>
        <p:txBody>
          <a:bodyPr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baseline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sz="900" b="0" i="0" dirty="0">
                <a:latin typeface="Suisse Int'l" charset="0"/>
                <a:ea typeface="Suisse Int'l" charset="0"/>
                <a:cs typeface="Suisse Int'l" charset="0"/>
              </a:rPr>
              <a:t>+41 41 544 62 00</a:t>
            </a:r>
          </a:p>
          <a:p>
            <a:pPr lvl="0"/>
            <a:r>
              <a:rPr lang="en-US" sz="900" b="0" i="0" dirty="0">
                <a:latin typeface="Suisse Int'l" charset="0"/>
                <a:ea typeface="Suisse Int'l" charset="0"/>
                <a:cs typeface="Suisse Int'l" charset="0"/>
              </a:rPr>
              <a:t>info@gms-worldwide.com</a:t>
            </a:r>
          </a:p>
          <a:p>
            <a:pPr lvl="0"/>
            <a:r>
              <a:rPr lang="en-US" sz="900" b="0" i="0" dirty="0">
                <a:latin typeface="Suisse Int'l" charset="0"/>
                <a:ea typeface="Suisse Int'l" charset="0"/>
                <a:cs typeface="Suisse Int'l" charset="0"/>
                <a:hlinkClick r:id="rId3"/>
              </a:rPr>
              <a:t>gms-worldwide.com</a:t>
            </a:r>
            <a:endParaRPr lang="en-US" sz="900" b="0" i="0" dirty="0">
              <a:latin typeface="Suisse Int'l" charset="0"/>
              <a:ea typeface="Suisse Int'l" charset="0"/>
              <a:cs typeface="Suisse Int'l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30778" y="4072678"/>
            <a:ext cx="1700613" cy="507831"/>
          </a:xfrm>
          <a:prstGeom prst="rect">
            <a:avLst/>
          </a:prstGeom>
        </p:spPr>
        <p:txBody>
          <a:bodyPr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baseline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sz="900" b="0" i="0" dirty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rPr>
              <a:t>For additional information</a:t>
            </a:r>
          </a:p>
          <a:p>
            <a:pPr lvl="0"/>
            <a:r>
              <a:rPr lang="en-US" sz="900" b="0" i="0" dirty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rPr>
              <a:t>please contact: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45F11AB-2961-41E5-AE16-985B5BB4586F}"/>
              </a:ext>
            </a:extLst>
          </p:cNvPr>
          <p:cNvSpPr/>
          <p:nvPr userDrawn="1"/>
        </p:nvSpPr>
        <p:spPr>
          <a:xfrm>
            <a:off x="6683706" y="584013"/>
            <a:ext cx="2460294" cy="777860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89717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5">
          <p15:clr>
            <a:srgbClr val="FBAE40"/>
          </p15:clr>
        </p15:guide>
        <p15:guide id="2" pos="703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12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949352" y="4335463"/>
            <a:ext cx="1649338" cy="279266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658070" y="4051658"/>
            <a:ext cx="1700613" cy="507831"/>
          </a:xfrm>
          <a:prstGeom prst="rect">
            <a:avLst/>
          </a:prstGeom>
        </p:spPr>
        <p:txBody>
          <a:bodyPr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baseline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 algn="l"/>
            <a:r>
              <a:rPr lang="en-US" sz="900" b="0" i="0" dirty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  <a:hlinkClick r:id="rId2"/>
              </a:rPr>
              <a:t>gms-worldwide.com</a:t>
            </a:r>
            <a:endParaRPr lang="en-US" sz="900" b="0" i="0" dirty="0">
              <a:solidFill>
                <a:schemeClr val="bg1"/>
              </a:solidFill>
              <a:latin typeface="Suisse Int'l" charset="0"/>
              <a:ea typeface="Suisse Int'l" charset="0"/>
              <a:cs typeface="Suisse Int'l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442" y="4062168"/>
            <a:ext cx="1343406" cy="273844"/>
          </a:xfrm>
          <a:prstGeom prst="rect">
            <a:avLst/>
          </a:prstGeom>
        </p:spPr>
        <p:txBody>
          <a:bodyPr/>
          <a:lstStyle>
            <a:lvl1pPr>
              <a:defRPr lang="en-US" sz="9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endParaRPr lang="is-I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9592" y="4061063"/>
            <a:ext cx="1944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US" sz="900" smtClean="0">
                <a:solidFill>
                  <a:schemeClr val="bg1"/>
                </a:solidFill>
              </a:defRPr>
            </a:lvl1pPr>
          </a:lstStyle>
          <a:p>
            <a:pPr>
              <a:spcBef>
                <a:spcPts val="750"/>
              </a:spcBef>
            </a:pPr>
            <a:r>
              <a:rPr lang="en-US" dirty="0"/>
              <a:t>Viber ads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77" t="-2116" r="-1577" b="-2116"/>
          <a:stretch/>
        </p:blipFill>
        <p:spPr>
          <a:xfrm>
            <a:off x="1033152" y="530198"/>
            <a:ext cx="5421436" cy="2455704"/>
          </a:xfrm>
          <a:prstGeom prst="rect">
            <a:avLst/>
          </a:prstGeom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6402F5AB-9A17-4485-A756-40285030D240}"/>
              </a:ext>
            </a:extLst>
          </p:cNvPr>
          <p:cNvSpPr/>
          <p:nvPr userDrawn="1"/>
        </p:nvSpPr>
        <p:spPr>
          <a:xfrm>
            <a:off x="6683706" y="584013"/>
            <a:ext cx="2460294" cy="777860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47863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5">
          <p15:clr>
            <a:srgbClr val="FBAE40"/>
          </p15:clr>
        </p15:guide>
        <p15:guide id="2" pos="7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80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54100" y="1427332"/>
            <a:ext cx="6333400" cy="3238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053375" y="1822450"/>
            <a:ext cx="6334125" cy="2165350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80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Chart/table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135782" y="1427332"/>
            <a:ext cx="6994428" cy="2747104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table or chart icon to add 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80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Chart/table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054527" y="1441176"/>
            <a:ext cx="4351966" cy="2733260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table or chart icon to add it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756058" y="1441175"/>
            <a:ext cx="2578318" cy="2733261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itle 4"/>
          <p:cNvSpPr txBox="1">
            <a:spLocks/>
          </p:cNvSpPr>
          <p:nvPr userDrawn="1"/>
        </p:nvSpPr>
        <p:spPr>
          <a:xfrm>
            <a:off x="9443910" y="213990"/>
            <a:ext cx="3490212" cy="846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GB" dirty="0"/>
              <a:t>Title 1 Thin 44 </a:t>
            </a:r>
          </a:p>
        </p:txBody>
      </p:sp>
      <p:sp>
        <p:nvSpPr>
          <p:cNvPr id="9" name="Title 4"/>
          <p:cNvSpPr txBox="1">
            <a:spLocks/>
          </p:cNvSpPr>
          <p:nvPr userDrawn="1"/>
        </p:nvSpPr>
        <p:spPr>
          <a:xfrm>
            <a:off x="9443910" y="944229"/>
            <a:ext cx="3808264" cy="647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sz="3300" dirty="0">
                <a:latin typeface="Suisse Int'l Light" charset="0"/>
                <a:ea typeface="Suisse Int'l Light" charset="0"/>
                <a:cs typeface="Suisse Int'l Light" charset="0"/>
              </a:rPr>
              <a:t>Title 2 </a:t>
            </a:r>
            <a:r>
              <a:rPr lang="en-GB" sz="3300" dirty="0">
                <a:latin typeface="Suisse Int'l Light" charset="0"/>
                <a:ea typeface="Suisse Int'l Light" charset="0"/>
                <a:cs typeface="Suisse Int'l Light" charset="0"/>
              </a:rPr>
              <a:t>Light 28</a:t>
            </a:r>
          </a:p>
        </p:txBody>
      </p:sp>
      <p:sp>
        <p:nvSpPr>
          <p:cNvPr id="10" name="Title 4"/>
          <p:cNvSpPr txBox="1">
            <a:spLocks/>
          </p:cNvSpPr>
          <p:nvPr userDrawn="1"/>
        </p:nvSpPr>
        <p:spPr>
          <a:xfrm>
            <a:off x="9443910" y="1918891"/>
            <a:ext cx="3808264" cy="410506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5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sz="1600" dirty="0"/>
              <a:t>Subtitle </a:t>
            </a:r>
            <a:r>
              <a:rPr lang="en-US" sz="1600" dirty="0"/>
              <a:t>Regular </a:t>
            </a:r>
            <a:r>
              <a:rPr lang="en-GB" sz="1600" dirty="0"/>
              <a:t>16</a:t>
            </a:r>
          </a:p>
        </p:txBody>
      </p:sp>
      <p:sp>
        <p:nvSpPr>
          <p:cNvPr id="11" name="Title 4"/>
          <p:cNvSpPr txBox="1">
            <a:spLocks/>
          </p:cNvSpPr>
          <p:nvPr userDrawn="1"/>
        </p:nvSpPr>
        <p:spPr>
          <a:xfrm>
            <a:off x="9443910" y="2567023"/>
            <a:ext cx="3808264" cy="268025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5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200" dirty="0"/>
              <a:t>Text</a:t>
            </a:r>
            <a:r>
              <a:rPr lang="uk-UA" sz="1200" dirty="0"/>
              <a:t> 1</a:t>
            </a:r>
            <a:r>
              <a:rPr lang="en-GB" sz="1200" dirty="0"/>
              <a:t> </a:t>
            </a:r>
            <a:r>
              <a:rPr lang="en-US" sz="1200" dirty="0"/>
              <a:t>Regular </a:t>
            </a:r>
            <a:r>
              <a:rPr lang="en-GB" sz="1200" dirty="0"/>
              <a:t>12</a:t>
            </a:r>
          </a:p>
        </p:txBody>
      </p:sp>
      <p:sp>
        <p:nvSpPr>
          <p:cNvPr id="12" name="Title 4"/>
          <p:cNvSpPr txBox="1">
            <a:spLocks/>
          </p:cNvSpPr>
          <p:nvPr userDrawn="1"/>
        </p:nvSpPr>
        <p:spPr>
          <a:xfrm>
            <a:off x="9443910" y="2880962"/>
            <a:ext cx="3808264" cy="32103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2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Bullet Regular </a:t>
            </a:r>
            <a:r>
              <a:rPr lang="en-GB" dirty="0"/>
              <a:t>12</a:t>
            </a:r>
          </a:p>
        </p:txBody>
      </p:sp>
      <p:sp>
        <p:nvSpPr>
          <p:cNvPr id="13" name="Title 4"/>
          <p:cNvSpPr txBox="1">
            <a:spLocks/>
          </p:cNvSpPr>
          <p:nvPr userDrawn="1"/>
        </p:nvSpPr>
        <p:spPr>
          <a:xfrm>
            <a:off x="9443910" y="3342340"/>
            <a:ext cx="3808264" cy="268025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5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/>
              <a:t>Additional</a:t>
            </a:r>
            <a:r>
              <a:rPr lang="en-US" sz="1000" baseline="0" dirty="0"/>
              <a:t> </a:t>
            </a:r>
            <a:r>
              <a:rPr lang="en-US" sz="1000" dirty="0"/>
              <a:t>2</a:t>
            </a:r>
            <a:r>
              <a:rPr lang="en-GB" sz="1000" dirty="0"/>
              <a:t> </a:t>
            </a:r>
            <a:r>
              <a:rPr lang="en-US" sz="1000" dirty="0"/>
              <a:t>Regular </a:t>
            </a:r>
            <a:r>
              <a:rPr lang="uk-UA" sz="1000" dirty="0"/>
              <a:t>10</a:t>
            </a:r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443910" y="3987938"/>
            <a:ext cx="879533" cy="879533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68509" y="3987938"/>
            <a:ext cx="879533" cy="879533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FF8F838-CDCD-49F1-AAAE-FBC19CA3824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634" y="4297983"/>
            <a:ext cx="1286933" cy="30505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39021F6-0E21-42A7-9FC5-D0A1E74ED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9130" y="625364"/>
            <a:ext cx="2484918" cy="469906"/>
          </a:xfrm>
          <a:prstGeom prst="rect">
            <a:avLst/>
          </a:prstGeom>
        </p:spPr>
      </p:pic>
      <p:sp>
        <p:nvSpPr>
          <p:cNvPr id="2" name="MSIPCMContentMarking" descr="{&quot;HashCode&quot;:-1292843899,&quot;Placement&quot;:&quot;Footer&quot;}">
            <a:extLst>
              <a:ext uri="{FF2B5EF4-FFF2-40B4-BE49-F238E27FC236}">
                <a16:creationId xmlns:a16="http://schemas.microsoft.com/office/drawing/2014/main" id="{96463ABE-9CCC-4D79-94B5-108066AE2D9B}"/>
              </a:ext>
            </a:extLst>
          </p:cNvPr>
          <p:cNvSpPr txBox="1"/>
          <p:nvPr userDrawn="1"/>
        </p:nvSpPr>
        <p:spPr>
          <a:xfrm>
            <a:off x="4135788" y="4915336"/>
            <a:ext cx="87242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latin typeface="Calibri" panose="020F0502020204030204" pitchFamily="34" charset="0"/>
                <a:ea typeface="Suisse Int'l" charset="0"/>
                <a:cs typeface="Suisse Int'l" charset="0"/>
              </a:rPr>
              <a:t>GMS Privileged</a:t>
            </a:r>
            <a:endParaRPr lang="ru-RU" sz="800" dirty="0">
              <a:solidFill>
                <a:srgbClr val="000000"/>
              </a:solidFill>
              <a:latin typeface="Calibri" panose="020F0502020204030204" pitchFamily="34" charset="0"/>
              <a:ea typeface="Suisse Int'l" charset="0"/>
              <a:cs typeface="Suisse Int'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3" r:id="rId3"/>
    <p:sldLayoutId id="2147483674" r:id="rId4"/>
    <p:sldLayoutId id="2147483675" r:id="rId5"/>
    <p:sldLayoutId id="2147483676" r:id="rId6"/>
    <p:sldLayoutId id="2147483690" r:id="rId7"/>
    <p:sldLayoutId id="2147483692" r:id="rId8"/>
    <p:sldLayoutId id="2147483693" r:id="rId9"/>
    <p:sldLayoutId id="2147483677" r:id="rId10"/>
    <p:sldLayoutId id="2147483681" r:id="rId11"/>
    <p:sldLayoutId id="2147483683" r:id="rId12"/>
    <p:sldLayoutId id="2147483680" r:id="rId13"/>
    <p:sldLayoutId id="2147483682" r:id="rId14"/>
    <p:sldLayoutId id="2147483691" r:id="rId15"/>
    <p:sldLayoutId id="2147483684" r:id="rId16"/>
    <p:sldLayoutId id="2147483685" r:id="rId17"/>
    <p:sldLayoutId id="2147483694" r:id="rId18"/>
    <p:sldLayoutId id="2147483687" r:id="rId19"/>
    <p:sldLayoutId id="2147483686" r:id="rId20"/>
    <p:sldLayoutId id="2147483688" r:id="rId21"/>
    <p:sldLayoutId id="2147483689" r:id="rId2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itle 4"/>
          <p:cNvSpPr txBox="1">
            <a:spLocks/>
          </p:cNvSpPr>
          <p:nvPr userDrawn="1"/>
        </p:nvSpPr>
        <p:spPr>
          <a:xfrm>
            <a:off x="9443910" y="213990"/>
            <a:ext cx="3490212" cy="846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GB" dirty="0"/>
              <a:t>Title 1 Thin 44 </a:t>
            </a:r>
          </a:p>
        </p:txBody>
      </p:sp>
      <p:sp>
        <p:nvSpPr>
          <p:cNvPr id="9" name="Title 4"/>
          <p:cNvSpPr txBox="1">
            <a:spLocks/>
          </p:cNvSpPr>
          <p:nvPr userDrawn="1"/>
        </p:nvSpPr>
        <p:spPr>
          <a:xfrm>
            <a:off x="9443910" y="944229"/>
            <a:ext cx="3808264" cy="647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sz="3300" dirty="0">
                <a:latin typeface="Suisse Int'l Light" charset="0"/>
                <a:ea typeface="Suisse Int'l Light" charset="0"/>
                <a:cs typeface="Suisse Int'l Light" charset="0"/>
              </a:rPr>
              <a:t>Title 2 </a:t>
            </a:r>
            <a:r>
              <a:rPr lang="en-GB" sz="3300" dirty="0">
                <a:latin typeface="Suisse Int'l Light" charset="0"/>
                <a:ea typeface="Suisse Int'l Light" charset="0"/>
                <a:cs typeface="Suisse Int'l Light" charset="0"/>
              </a:rPr>
              <a:t>Light 28</a:t>
            </a:r>
          </a:p>
        </p:txBody>
      </p:sp>
      <p:sp>
        <p:nvSpPr>
          <p:cNvPr id="10" name="Title 4"/>
          <p:cNvSpPr txBox="1">
            <a:spLocks/>
          </p:cNvSpPr>
          <p:nvPr userDrawn="1"/>
        </p:nvSpPr>
        <p:spPr>
          <a:xfrm>
            <a:off x="9443910" y="1918891"/>
            <a:ext cx="3808264" cy="410506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5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sz="1600" dirty="0"/>
              <a:t>Subtitle </a:t>
            </a:r>
            <a:r>
              <a:rPr lang="en-US" sz="1600" dirty="0"/>
              <a:t>Regular </a:t>
            </a:r>
            <a:r>
              <a:rPr lang="en-GB" sz="1600" dirty="0"/>
              <a:t>16</a:t>
            </a:r>
          </a:p>
        </p:txBody>
      </p:sp>
      <p:sp>
        <p:nvSpPr>
          <p:cNvPr id="11" name="Title 4"/>
          <p:cNvSpPr txBox="1">
            <a:spLocks/>
          </p:cNvSpPr>
          <p:nvPr userDrawn="1"/>
        </p:nvSpPr>
        <p:spPr>
          <a:xfrm>
            <a:off x="9443910" y="2567023"/>
            <a:ext cx="3808264" cy="268025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5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200" dirty="0"/>
              <a:t>Text</a:t>
            </a:r>
            <a:r>
              <a:rPr lang="uk-UA" sz="1200" dirty="0"/>
              <a:t> 1</a:t>
            </a:r>
            <a:r>
              <a:rPr lang="en-GB" sz="1200" dirty="0"/>
              <a:t> </a:t>
            </a:r>
            <a:r>
              <a:rPr lang="en-US" sz="1200" dirty="0"/>
              <a:t>Regular </a:t>
            </a:r>
            <a:r>
              <a:rPr lang="en-GB" sz="1200" dirty="0"/>
              <a:t>12</a:t>
            </a:r>
          </a:p>
        </p:txBody>
      </p:sp>
      <p:sp>
        <p:nvSpPr>
          <p:cNvPr id="12" name="Title 4"/>
          <p:cNvSpPr txBox="1">
            <a:spLocks/>
          </p:cNvSpPr>
          <p:nvPr userDrawn="1"/>
        </p:nvSpPr>
        <p:spPr>
          <a:xfrm>
            <a:off x="9443910" y="2880962"/>
            <a:ext cx="3808264" cy="32103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2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Bullet Regular </a:t>
            </a:r>
            <a:r>
              <a:rPr lang="en-GB" dirty="0"/>
              <a:t>12</a:t>
            </a:r>
          </a:p>
        </p:txBody>
      </p:sp>
      <p:sp>
        <p:nvSpPr>
          <p:cNvPr id="13" name="Title 4"/>
          <p:cNvSpPr txBox="1">
            <a:spLocks/>
          </p:cNvSpPr>
          <p:nvPr userDrawn="1"/>
        </p:nvSpPr>
        <p:spPr>
          <a:xfrm>
            <a:off x="9443910" y="3342340"/>
            <a:ext cx="3808264" cy="268025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5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/>
              <a:t>Additional</a:t>
            </a:r>
            <a:r>
              <a:rPr lang="en-US" sz="1000" baseline="0" dirty="0"/>
              <a:t> </a:t>
            </a:r>
            <a:r>
              <a:rPr lang="en-US" sz="1000" dirty="0"/>
              <a:t>2</a:t>
            </a:r>
            <a:r>
              <a:rPr lang="en-GB" sz="1000" dirty="0"/>
              <a:t> </a:t>
            </a:r>
            <a:r>
              <a:rPr lang="en-US" sz="1000" dirty="0"/>
              <a:t>Regular </a:t>
            </a:r>
            <a:r>
              <a:rPr lang="uk-UA" sz="1000" dirty="0"/>
              <a:t>10</a:t>
            </a:r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443910" y="3987938"/>
            <a:ext cx="879533" cy="879533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68509" y="3987938"/>
            <a:ext cx="879533" cy="879533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FF8F838-CDCD-49F1-AAAE-FBC19CA3824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634" y="4297983"/>
            <a:ext cx="1286933" cy="30505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39021F6-0E21-42A7-9FC5-D0A1E74ED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9130" y="625364"/>
            <a:ext cx="2484918" cy="469906"/>
          </a:xfrm>
          <a:prstGeom prst="rect">
            <a:avLst/>
          </a:prstGeom>
        </p:spPr>
      </p:pic>
      <p:sp>
        <p:nvSpPr>
          <p:cNvPr id="2" name="MSIPCMContentMarking" descr="{&quot;HashCode&quot;:-1292843899,&quot;Placement&quot;:&quot;Footer&quot;}">
            <a:extLst>
              <a:ext uri="{FF2B5EF4-FFF2-40B4-BE49-F238E27FC236}">
                <a16:creationId xmlns:a16="http://schemas.microsoft.com/office/drawing/2014/main" id="{D8C1C549-16D3-40E1-B0FC-FEAEC9CF5A21}"/>
              </a:ext>
            </a:extLst>
          </p:cNvPr>
          <p:cNvSpPr txBox="1"/>
          <p:nvPr userDrawn="1"/>
        </p:nvSpPr>
        <p:spPr>
          <a:xfrm>
            <a:off x="4135788" y="4915336"/>
            <a:ext cx="87242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latin typeface="Calibri" panose="020F0502020204030204" pitchFamily="34" charset="0"/>
                <a:ea typeface="Suisse Int'l" charset="0"/>
                <a:cs typeface="Suisse Int'l" charset="0"/>
              </a:rPr>
              <a:t>GMS Privileged</a:t>
            </a:r>
            <a:endParaRPr lang="ru-RU" sz="800" dirty="0">
              <a:solidFill>
                <a:srgbClr val="000000"/>
              </a:solidFill>
              <a:latin typeface="Calibri" panose="020F0502020204030204" pitchFamily="34" charset="0"/>
              <a:ea typeface="Suisse Int'l" charset="0"/>
              <a:cs typeface="Suisse Int'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5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7142" y="4329200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uk-UA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9" y="4283054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Viber ads</a:t>
            </a:r>
          </a:p>
        </p:txBody>
      </p:sp>
      <p:sp>
        <p:nvSpPr>
          <p:cNvPr id="5" name="Title 4"/>
          <p:cNvSpPr txBox="1">
            <a:spLocks/>
          </p:cNvSpPr>
          <p:nvPr userDrawn="1"/>
        </p:nvSpPr>
        <p:spPr>
          <a:xfrm>
            <a:off x="9443910" y="213991"/>
            <a:ext cx="3490212" cy="846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GB" sz="4400" dirty="0"/>
              <a:t>Title 1 Thin 44 </a:t>
            </a:r>
          </a:p>
        </p:txBody>
      </p:sp>
      <p:sp>
        <p:nvSpPr>
          <p:cNvPr id="9" name="Title 4"/>
          <p:cNvSpPr txBox="1">
            <a:spLocks/>
          </p:cNvSpPr>
          <p:nvPr userDrawn="1"/>
        </p:nvSpPr>
        <p:spPr>
          <a:xfrm>
            <a:off x="9443910" y="944230"/>
            <a:ext cx="3808264" cy="647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sz="3300" dirty="0">
                <a:latin typeface="Suisse Int'l Light" charset="0"/>
                <a:ea typeface="Suisse Int'l Light" charset="0"/>
                <a:cs typeface="Suisse Int'l Light" charset="0"/>
              </a:rPr>
              <a:t>Title 2 </a:t>
            </a:r>
            <a:r>
              <a:rPr lang="en-GB" sz="3300" dirty="0">
                <a:latin typeface="Suisse Int'l Light" charset="0"/>
                <a:ea typeface="Suisse Int'l Light" charset="0"/>
                <a:cs typeface="Suisse Int'l Light" charset="0"/>
              </a:rPr>
              <a:t>Light 28</a:t>
            </a:r>
          </a:p>
        </p:txBody>
      </p:sp>
      <p:sp>
        <p:nvSpPr>
          <p:cNvPr id="10" name="Title 4"/>
          <p:cNvSpPr txBox="1">
            <a:spLocks/>
          </p:cNvSpPr>
          <p:nvPr userDrawn="1"/>
        </p:nvSpPr>
        <p:spPr>
          <a:xfrm>
            <a:off x="9443910" y="1918892"/>
            <a:ext cx="3808264" cy="410506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5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sz="1600" dirty="0"/>
              <a:t>Subtitle </a:t>
            </a:r>
            <a:r>
              <a:rPr lang="en-US" sz="1600" dirty="0"/>
              <a:t>Regular </a:t>
            </a:r>
            <a:r>
              <a:rPr lang="en-GB" sz="1600" dirty="0"/>
              <a:t>16</a:t>
            </a:r>
          </a:p>
        </p:txBody>
      </p:sp>
      <p:sp>
        <p:nvSpPr>
          <p:cNvPr id="11" name="Title 4"/>
          <p:cNvSpPr txBox="1">
            <a:spLocks/>
          </p:cNvSpPr>
          <p:nvPr userDrawn="1"/>
        </p:nvSpPr>
        <p:spPr>
          <a:xfrm>
            <a:off x="9443910" y="2567024"/>
            <a:ext cx="3808264" cy="268025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5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200" dirty="0"/>
              <a:t>Text</a:t>
            </a:r>
            <a:r>
              <a:rPr lang="uk-UA" sz="1200" dirty="0"/>
              <a:t> 1</a:t>
            </a:r>
            <a:r>
              <a:rPr lang="en-GB" sz="1200" dirty="0"/>
              <a:t> </a:t>
            </a:r>
            <a:r>
              <a:rPr lang="en-US" sz="1200" dirty="0"/>
              <a:t>Regular </a:t>
            </a:r>
            <a:r>
              <a:rPr lang="en-GB" sz="1200" dirty="0"/>
              <a:t>12</a:t>
            </a:r>
          </a:p>
        </p:txBody>
      </p:sp>
      <p:sp>
        <p:nvSpPr>
          <p:cNvPr id="12" name="Title 4"/>
          <p:cNvSpPr txBox="1">
            <a:spLocks/>
          </p:cNvSpPr>
          <p:nvPr userDrawn="1"/>
        </p:nvSpPr>
        <p:spPr>
          <a:xfrm>
            <a:off x="9443910" y="2880963"/>
            <a:ext cx="3808264" cy="32103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2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200" dirty="0"/>
              <a:t>Bullet Regular </a:t>
            </a:r>
            <a:r>
              <a:rPr lang="en-GB" sz="1200" dirty="0"/>
              <a:t>12</a:t>
            </a:r>
          </a:p>
        </p:txBody>
      </p:sp>
      <p:sp>
        <p:nvSpPr>
          <p:cNvPr id="13" name="Title 4"/>
          <p:cNvSpPr txBox="1">
            <a:spLocks/>
          </p:cNvSpPr>
          <p:nvPr userDrawn="1"/>
        </p:nvSpPr>
        <p:spPr>
          <a:xfrm>
            <a:off x="9443910" y="3342341"/>
            <a:ext cx="3808264" cy="268025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5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/>
              <a:t>Additional</a:t>
            </a:r>
            <a:r>
              <a:rPr lang="en-US" sz="1000" baseline="0" dirty="0"/>
              <a:t> </a:t>
            </a:r>
            <a:r>
              <a:rPr lang="en-US" sz="1000" dirty="0"/>
              <a:t>2</a:t>
            </a:r>
            <a:r>
              <a:rPr lang="en-GB" sz="1000" dirty="0"/>
              <a:t> </a:t>
            </a:r>
            <a:r>
              <a:rPr lang="en-US" sz="1000" dirty="0"/>
              <a:t>Regular </a:t>
            </a:r>
            <a:r>
              <a:rPr lang="uk-UA" sz="1000" dirty="0"/>
              <a:t>10</a:t>
            </a:r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443911" y="3987939"/>
            <a:ext cx="879533" cy="879533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68510" y="3987939"/>
            <a:ext cx="879533" cy="879533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FF8F838-CDCD-49F1-AAAE-FBC19CA3824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635" y="4297984"/>
            <a:ext cx="1286933" cy="30505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39021F6-0E21-42A7-9FC5-D0A1E74ED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9130" y="625365"/>
            <a:ext cx="2484918" cy="469906"/>
          </a:xfrm>
          <a:prstGeom prst="rect">
            <a:avLst/>
          </a:prstGeom>
        </p:spPr>
      </p:pic>
      <p:sp>
        <p:nvSpPr>
          <p:cNvPr id="3" name="MSIPCMContentMarking" descr="{&quot;HashCode&quot;:-1292843899,&quot;Placement&quot;:&quot;Footer&quot;}">
            <a:extLst>
              <a:ext uri="{FF2B5EF4-FFF2-40B4-BE49-F238E27FC236}">
                <a16:creationId xmlns:a16="http://schemas.microsoft.com/office/drawing/2014/main" id="{D577087F-0F16-4140-A7D7-678A603F4129}"/>
              </a:ext>
            </a:extLst>
          </p:cNvPr>
          <p:cNvSpPr txBox="1"/>
          <p:nvPr userDrawn="1"/>
        </p:nvSpPr>
        <p:spPr>
          <a:xfrm>
            <a:off x="4135788" y="4915336"/>
            <a:ext cx="87242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latin typeface="Calibri" panose="020F0502020204030204" pitchFamily="34" charset="0"/>
                <a:ea typeface="Suisse Int'l" charset="0"/>
                <a:cs typeface="Suisse Int'l" charset="0"/>
              </a:rPr>
              <a:t>GMS Privileged</a:t>
            </a:r>
            <a:endParaRPr lang="ru-RU" sz="800" dirty="0">
              <a:solidFill>
                <a:srgbClr val="000000"/>
              </a:solidFill>
              <a:latin typeface="Calibri" panose="020F0502020204030204" pitchFamily="34" charset="0"/>
              <a:ea typeface="Suisse Int'l" charset="0"/>
              <a:cs typeface="Suisse Int'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7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  <p:sldLayoutId id="2147483829" r:id="rId18"/>
    <p:sldLayoutId id="2147483830" r:id="rId19"/>
    <p:sldLayoutId id="2147483831" r:id="rId20"/>
    <p:sldLayoutId id="2147483832" r:id="rId21"/>
    <p:sldLayoutId id="2147483833" r:id="rId22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9B056D34-72CB-4046-A0DC-AEA7D22CA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777" y="764079"/>
            <a:ext cx="6858000" cy="3615341"/>
          </a:xfrm>
        </p:spPr>
        <p:txBody>
          <a:bodyPr/>
          <a:lstStyle/>
          <a:p>
            <a:r>
              <a:rPr lang="af-ZA" altLang="ru-RU" sz="6000" dirty="0"/>
              <a:t>GMS </a:t>
            </a:r>
            <a:r>
              <a:rPr lang="uk-UA" altLang="ru-RU" sz="6000" dirty="0"/>
              <a:t>серв</a:t>
            </a:r>
            <a:r>
              <a:rPr lang="ru-RU" altLang="ru-RU" sz="6000" dirty="0"/>
              <a:t>и</a:t>
            </a:r>
            <a:r>
              <a:rPr lang="uk-UA" altLang="ru-RU" sz="6000" dirty="0"/>
              <a:t>сы </a:t>
            </a:r>
            <a:br>
              <a:rPr lang="uk-UA" altLang="ru-RU" sz="6000" dirty="0"/>
            </a:br>
            <a:endParaRPr lang="en-US" sz="6000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E55535E8-2561-4297-A45C-7DD82484E3BC}"/>
              </a:ext>
            </a:extLst>
          </p:cNvPr>
          <p:cNvSpPr txBox="1">
            <a:spLocks/>
          </p:cNvSpPr>
          <p:nvPr/>
        </p:nvSpPr>
        <p:spPr>
          <a:xfrm>
            <a:off x="7531100" y="3895725"/>
            <a:ext cx="161290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lang="en-US" sz="7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Turnkey Monetization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FAD12-C61F-1747-ACAC-69E5587D8BE7}"/>
              </a:ext>
            </a:extLst>
          </p:cNvPr>
          <p:cNvSpPr txBox="1"/>
          <p:nvPr/>
        </p:nvSpPr>
        <p:spPr>
          <a:xfrm>
            <a:off x="4703975" y="5024487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Suisse Int'l" charset="0"/>
              <a:ea typeface="Suisse Int'l" charset="0"/>
              <a:cs typeface="Suisse Int'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93674-F7D2-460E-A54E-00863E63A3AD}"/>
              </a:ext>
            </a:extLst>
          </p:cNvPr>
          <p:cNvSpPr/>
          <p:nvPr/>
        </p:nvSpPr>
        <p:spPr>
          <a:xfrm>
            <a:off x="3924795" y="4690753"/>
            <a:ext cx="1294410" cy="416588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40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7A14-03F3-4D72-832A-A0721906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96" y="528228"/>
            <a:ext cx="6466761" cy="848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5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Информирование клиентов о визите к доктору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C8CED-B927-4460-AFC0-E1DD18A2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10</a:t>
            </a:fld>
            <a:endParaRPr lang="uk-U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DD0431-04F5-4851-86BA-C6307016DC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05133" y="1710326"/>
            <a:ext cx="1604017" cy="2315929"/>
          </a:xfrm>
        </p:spPr>
        <p:txBody>
          <a:bodyPr/>
          <a:lstStyle/>
          <a:p>
            <a:r>
              <a:rPr lang="ru-RU" dirty="0"/>
              <a:t>Система совершает звонок на номер клиента</a:t>
            </a:r>
          </a:p>
          <a:p>
            <a:r>
              <a:rPr lang="ru-RU" dirty="0"/>
              <a:t>Напоминает о визите к доктору с подстановкой даты и времени</a:t>
            </a:r>
          </a:p>
          <a:p>
            <a:r>
              <a:rPr lang="ru-RU" dirty="0"/>
              <a:t>По завершению звонок сбрасывается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7EF4E1-6AED-4235-A36A-DF69FCCBA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895" y="2368937"/>
            <a:ext cx="783152" cy="783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355A2F-EDF5-4B1A-BAD4-1B643CEA216B}"/>
              </a:ext>
            </a:extLst>
          </p:cNvPr>
          <p:cNvSpPr/>
          <p:nvPr/>
        </p:nvSpPr>
        <p:spPr>
          <a:xfrm>
            <a:off x="5157234" y="3063562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12322"/>
                </a:solidFill>
                <a:latin typeface="Suisse Int'l" panose="020B0504000000000000" pitchFamily="34" charset="-78"/>
                <a:cs typeface="Suisse Int'l" panose="020B0504000000000000" pitchFamily="34" charset="-78"/>
              </a:rPr>
              <a:t>CRM</a:t>
            </a:r>
            <a:endParaRPr lang="ru-RU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C5163B-FCB9-4C14-9AE2-641E64A4A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904" y="2096057"/>
            <a:ext cx="1131987" cy="11319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643BB05-D415-4580-8F8F-B7B818444AA0}"/>
              </a:ext>
            </a:extLst>
          </p:cNvPr>
          <p:cNvSpPr/>
          <p:nvPr/>
        </p:nvSpPr>
        <p:spPr>
          <a:xfrm>
            <a:off x="2868016" y="3063562"/>
            <a:ext cx="7360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Suisse Int'l" panose="020B0504000000000000" pitchFamily="34" charset="-78"/>
                <a:cs typeface="Suisse Int'l" panose="020B0504000000000000" pitchFamily="34" charset="-78"/>
              </a:rPr>
              <a:t>Auto-Call</a:t>
            </a:r>
            <a:endParaRPr lang="en-US" sz="12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D4B8D4-AB60-4DB0-92C3-1CDC69304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274" y="1873904"/>
            <a:ext cx="850999" cy="8509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3B9B116-D409-4786-9CD8-CA2A3AF031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655" y="2020528"/>
            <a:ext cx="1415689" cy="140874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221BDA8-E96D-4990-BC92-C608C2BB57F6}"/>
              </a:ext>
            </a:extLst>
          </p:cNvPr>
          <p:cNvSpPr/>
          <p:nvPr/>
        </p:nvSpPr>
        <p:spPr>
          <a:xfrm>
            <a:off x="4182585" y="4414148"/>
            <a:ext cx="849586" cy="729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B043CE-A226-4D19-8DF0-4DE2A9F09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438" y="1873904"/>
            <a:ext cx="2336265" cy="38218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30A403-8E91-4DCF-8C21-C5A6668573D6}"/>
              </a:ext>
            </a:extLst>
          </p:cNvPr>
          <p:cNvCxnSpPr>
            <a:cxnSpLocks/>
          </p:cNvCxnSpPr>
          <p:nvPr/>
        </p:nvCxnSpPr>
        <p:spPr>
          <a:xfrm>
            <a:off x="1558850" y="2760513"/>
            <a:ext cx="971203" cy="0"/>
          </a:xfrm>
          <a:prstGeom prst="line">
            <a:avLst/>
          </a:prstGeom>
          <a:ln w="19050">
            <a:solidFill>
              <a:srgbClr val="00AD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F2E60D-C92F-4CC2-88D6-AA4F0FE202DE}"/>
              </a:ext>
            </a:extLst>
          </p:cNvPr>
          <p:cNvCxnSpPr>
            <a:cxnSpLocks/>
          </p:cNvCxnSpPr>
          <p:nvPr/>
        </p:nvCxnSpPr>
        <p:spPr>
          <a:xfrm>
            <a:off x="3884877" y="2760513"/>
            <a:ext cx="971203" cy="0"/>
          </a:xfrm>
          <a:prstGeom prst="line">
            <a:avLst/>
          </a:prstGeom>
          <a:ln w="19050">
            <a:solidFill>
              <a:srgbClr val="00AD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54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7A14-03F3-4D72-832A-A0721906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47" y="528228"/>
            <a:ext cx="5855142" cy="455925"/>
          </a:xfrm>
        </p:spPr>
        <p:txBody>
          <a:bodyPr>
            <a:noAutofit/>
          </a:bodyPr>
          <a:lstStyle/>
          <a:p>
            <a:pPr lvl="0" defTabSz="685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5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Оценка качества обслуживания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C8CED-B927-4460-AFC0-E1DD18A2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</a:pPr>
              <a:t>11</a:t>
            </a:fld>
            <a:endParaRPr lang="uk-U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DD0431-04F5-4851-86BA-C6307016DC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05133" y="1599464"/>
            <a:ext cx="1604017" cy="2729736"/>
          </a:xfrm>
        </p:spPr>
        <p:txBody>
          <a:bodyPr/>
          <a:lstStyle/>
          <a:p>
            <a:r>
              <a:rPr lang="ru-RU" dirty="0"/>
              <a:t>После визита от доктора, система звонит пациенту</a:t>
            </a:r>
          </a:p>
          <a:p>
            <a:r>
              <a:rPr lang="ru-RU" dirty="0"/>
              <a:t>Далее он может оценить качество обслуживания</a:t>
            </a:r>
          </a:p>
          <a:p>
            <a:r>
              <a:rPr lang="ru-RU" dirty="0"/>
              <a:t>Данные передаются в вашу </a:t>
            </a:r>
            <a:r>
              <a:rPr lang="en-US" dirty="0"/>
              <a:t>CRM-</a:t>
            </a:r>
            <a:r>
              <a:rPr lang="ru-RU" dirty="0"/>
              <a:t>систему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7EF4E1-6AED-4235-A36A-DF69FCCBA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895" y="2239911"/>
            <a:ext cx="783152" cy="783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355A2F-EDF5-4B1A-BAD4-1B643CEA216B}"/>
              </a:ext>
            </a:extLst>
          </p:cNvPr>
          <p:cNvSpPr/>
          <p:nvPr/>
        </p:nvSpPr>
        <p:spPr>
          <a:xfrm>
            <a:off x="5157234" y="2963270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12322"/>
                </a:solidFill>
                <a:latin typeface="Suisse Int'l" panose="020B0504000000000000" pitchFamily="34" charset="-78"/>
                <a:cs typeface="Suisse Int'l" panose="020B0504000000000000" pitchFamily="34" charset="-78"/>
              </a:rPr>
              <a:t>CRM</a:t>
            </a:r>
            <a:endParaRPr lang="ru-RU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C5163B-FCB9-4C14-9AE2-641E64A4A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904" y="1978056"/>
            <a:ext cx="1131987" cy="11319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643BB05-D415-4580-8F8F-B7B818444AA0}"/>
              </a:ext>
            </a:extLst>
          </p:cNvPr>
          <p:cNvSpPr/>
          <p:nvPr/>
        </p:nvSpPr>
        <p:spPr>
          <a:xfrm>
            <a:off x="2868016" y="2899952"/>
            <a:ext cx="7360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Suisse Int'l" panose="020B0504000000000000" pitchFamily="34" charset="-78"/>
                <a:cs typeface="Suisse Int'l" panose="020B0504000000000000" pitchFamily="34" charset="-78"/>
              </a:rPr>
              <a:t>Auto-Call</a:t>
            </a:r>
            <a:endParaRPr lang="en-US" sz="12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D4B8D4-AB60-4DB0-92C3-1CDC69304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834" y="1780488"/>
            <a:ext cx="850999" cy="8509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3B9B116-D409-4786-9CD8-CA2A3AF031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642" y="1915789"/>
            <a:ext cx="1415689" cy="140874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221BDA8-E96D-4990-BC92-C608C2BB57F6}"/>
              </a:ext>
            </a:extLst>
          </p:cNvPr>
          <p:cNvSpPr/>
          <p:nvPr/>
        </p:nvSpPr>
        <p:spPr>
          <a:xfrm>
            <a:off x="4182585" y="4414148"/>
            <a:ext cx="849586" cy="729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B043CE-A226-4D19-8DF0-4DE2A9F09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438" y="1807237"/>
            <a:ext cx="2336265" cy="3821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6AA23B-255C-4804-8A25-643CFAE78E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4969" y="2277055"/>
            <a:ext cx="686215" cy="6862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971F2DF-CE5D-467B-B6F5-63B282AD28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012" y="2631487"/>
            <a:ext cx="688336" cy="6883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341A4BE-4F86-450B-B311-6ADD49782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3148" y="2278117"/>
            <a:ext cx="686215" cy="6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5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BE1C55-1B5B-440B-BB60-E08B34BF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99" y="474868"/>
            <a:ext cx="2559433" cy="80949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Auto-Call</a:t>
            </a:r>
            <a:r>
              <a:rPr lang="ru-RU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: преимущества</a:t>
            </a:r>
            <a:endParaRPr lang="en-US" dirty="0">
              <a:latin typeface="Suisse Int'l Light" panose="020B0304000000000000" pitchFamily="34" charset="-78"/>
              <a:cs typeface="Suisse Int'l Light" panose="020B0304000000000000" pitchFamily="34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69DA6-7D36-4D0A-AEBB-CF437671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12</a:t>
            </a:fld>
            <a:endParaRPr lang="uk-U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E45555-03B0-410F-964B-7070561F5E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3344" y="1599185"/>
            <a:ext cx="3020944" cy="2565547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ru-RU" dirty="0"/>
              <a:t>Информирование ваших клиентов без участия оператора</a:t>
            </a:r>
          </a:p>
          <a:p>
            <a:pPr>
              <a:buFont typeface="Arial" charset="0"/>
              <a:buChar char="•"/>
            </a:pPr>
            <a:r>
              <a:rPr lang="ru-RU" dirty="0"/>
              <a:t>Работа с клиентом в он-лайн режиме с получением обратной связи.</a:t>
            </a:r>
          </a:p>
          <a:p>
            <a:pPr>
              <a:buFont typeface="Arial" charset="0"/>
              <a:buChar char="•"/>
            </a:pPr>
            <a:r>
              <a:rPr lang="ru-RU" dirty="0"/>
              <a:t>Экономный ресурс, в сравнении с коммерческими СМС или рабочим временем оператора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ru-RU" dirty="0"/>
              <a:t>Автоматизация процесса. Уменьшение человеческого фактора.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FDDD58-397F-4AFF-ADAB-4E8305897D0A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" b="29"/>
          <a:stretch>
            <a:fillRect/>
          </a:stretch>
        </p:blipFill>
        <p:spPr bwMode="auto">
          <a:xfrm>
            <a:off x="4532074" y="0"/>
            <a:ext cx="461192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792377-80B4-4466-A918-5F91FE7FA748}"/>
              </a:ext>
            </a:extLst>
          </p:cNvPr>
          <p:cNvSpPr/>
          <p:nvPr/>
        </p:nvSpPr>
        <p:spPr>
          <a:xfrm>
            <a:off x="3617674" y="42291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16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F359F-229F-46BA-A7A0-B1532C6C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87AE156-EBFE-8741-B93D-92EA6F994CF7}" type="slidenum">
              <a:rPr kumimoji="0" lang="uk-UA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uisse Int'l" charset="0"/>
                <a:cs typeface="Suisse Int'l" charset="0"/>
              </a:rPr>
              <a:pPr marL="0" marR="0" lvl="0" indent="0" algn="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uk-UA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uisse Int'l" charset="0"/>
              <a:cs typeface="Suisse Int'l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1B9EFE9-0534-4E1D-808B-66A64900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Короткий номер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9D6B17-90EE-4BA0-86D4-AAF87FFA0FCD}"/>
              </a:ext>
            </a:extLst>
          </p:cNvPr>
          <p:cNvSpPr/>
          <p:nvPr/>
        </p:nvSpPr>
        <p:spPr>
          <a:xfrm>
            <a:off x="4114800" y="4229100"/>
            <a:ext cx="914400" cy="914400"/>
          </a:xfrm>
          <a:prstGeom prst="rect">
            <a:avLst/>
          </a:prstGeom>
          <a:solidFill>
            <a:srgbClr val="01A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A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5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9DE5-3BA7-45F9-BBCE-7E0E369E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587" y="589184"/>
            <a:ext cx="5752076" cy="584775"/>
          </a:xfrm>
        </p:spPr>
        <p:txBody>
          <a:bodyPr>
            <a:noAutofit/>
          </a:bodyPr>
          <a:lstStyle/>
          <a:p>
            <a:r>
              <a:rPr lang="ru-RU" sz="25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Короткий номер</a:t>
            </a:r>
            <a:endParaRPr lang="en-US" sz="2500" dirty="0">
              <a:latin typeface="Suisse Int'l Light" panose="020B0304000000000000" pitchFamily="34" charset="-78"/>
              <a:cs typeface="Suisse Int'l Light" panose="020B0304000000000000" pitchFamily="34" charset="-7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A6DB4-FD97-471B-AE30-D008DDB28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0822" y="2772726"/>
            <a:ext cx="3424902" cy="1015863"/>
          </a:xfrm>
        </p:spPr>
        <p:txBody>
          <a:bodyPr/>
          <a:lstStyle/>
          <a:p>
            <a:pPr marL="288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</a:pPr>
            <a:r>
              <a:rPr lang="ru-RU" sz="1200" dirty="0">
                <a:solidFill>
                  <a:srgbClr val="212322"/>
                </a:solidFill>
                <a:latin typeface="Suisse Int'l" panose="020B0804000000000000" pitchFamily="34" charset="77"/>
                <a:cs typeface="Suisse Int'l Light" panose="020B0304000000000000" pitchFamily="34" charset="-78"/>
              </a:rPr>
              <a:t>Легко запомнить</a:t>
            </a:r>
            <a:endParaRPr lang="en-US" sz="1200" dirty="0">
              <a:solidFill>
                <a:srgbClr val="212322"/>
              </a:solidFill>
              <a:latin typeface="Suisse Int'l" panose="020B0804000000000000" pitchFamily="34" charset="77"/>
              <a:cs typeface="Suisse Int'l Light" panose="020B0304000000000000" pitchFamily="34" charset="-78"/>
            </a:endParaRPr>
          </a:p>
          <a:p>
            <a:pPr marL="288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</a:pPr>
            <a:r>
              <a:rPr lang="ru-RU" sz="1200" dirty="0">
                <a:solidFill>
                  <a:srgbClr val="212322"/>
                </a:solidFill>
                <a:latin typeface="Suisse Int'l" panose="020B0804000000000000" pitchFamily="34" charset="77"/>
                <a:cs typeface="Suisse Int'l Light" panose="020B0304000000000000" pitchFamily="34" charset="-78"/>
              </a:rPr>
              <a:t>Единый</a:t>
            </a:r>
            <a:r>
              <a:rPr lang="en-US" sz="1200" dirty="0">
                <a:solidFill>
                  <a:srgbClr val="212322"/>
                </a:solidFill>
                <a:latin typeface="Suisse Int'l" panose="020B0804000000000000" pitchFamily="34" charset="77"/>
                <a:cs typeface="Suisse Int'l Light" panose="020B0304000000000000" pitchFamily="34" charset="-78"/>
              </a:rPr>
              <a:t> SMS/</a:t>
            </a:r>
            <a:r>
              <a:rPr lang="ru-RU" sz="1200" dirty="0">
                <a:solidFill>
                  <a:srgbClr val="212322"/>
                </a:solidFill>
                <a:latin typeface="Suisse Int'l" panose="020B0804000000000000" pitchFamily="34" charset="77"/>
                <a:cs typeface="Suisse Int'l Light" panose="020B0304000000000000" pitchFamily="34" charset="-78"/>
              </a:rPr>
              <a:t>голосовой номер для всех мобильных операторов Украины</a:t>
            </a:r>
          </a:p>
          <a:p>
            <a:pPr marL="288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</a:pPr>
            <a:r>
              <a:rPr lang="ru-RU" sz="1200" dirty="0">
                <a:solidFill>
                  <a:srgbClr val="212322"/>
                </a:solidFill>
                <a:latin typeface="Suisse Int'l" panose="020B0804000000000000" pitchFamily="34" charset="77"/>
                <a:cs typeface="Suisse Int'l Light" panose="020B0304000000000000" pitchFamily="34" charset="-78"/>
              </a:rPr>
              <a:t>Звонки на него бесплатны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5FC75-C564-4C1B-AFF9-1AE6CBBC8321}"/>
              </a:ext>
            </a:extLst>
          </p:cNvPr>
          <p:cNvSpPr txBox="1"/>
          <p:nvPr/>
        </p:nvSpPr>
        <p:spPr>
          <a:xfrm>
            <a:off x="1818389" y="2080530"/>
            <a:ext cx="158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u="none" strike="noStrike" kern="1200" cap="none" spc="0" normalizeH="0" baseline="0" noProof="0" dirty="0">
                <a:ln>
                  <a:noFill/>
                </a:ln>
                <a:solidFill>
                  <a:srgbClr val="01AD4F"/>
                </a:solidFill>
                <a:effectLst/>
                <a:uLnTx/>
                <a:uFillTx/>
                <a:latin typeface="Suisse Int'l" panose="020B0804000000000000" pitchFamily="34" charset="77"/>
                <a:cs typeface="Suisse Int'l Light" panose="020B0304000000000000" pitchFamily="34" charset="-78"/>
              </a:rPr>
              <a:t>Преимущества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solidFill>
                <a:srgbClr val="01AD4F"/>
              </a:solidFill>
              <a:effectLst/>
              <a:uLnTx/>
              <a:uFillTx/>
              <a:latin typeface="Suisse Int'l" panose="020B0804000000000000" pitchFamily="34" charset="77"/>
              <a:cs typeface="Suisse Int'l Light" panose="020B0304000000000000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90E1C-0C37-4544-A624-6A5B97522958}"/>
              </a:ext>
            </a:extLst>
          </p:cNvPr>
          <p:cNvSpPr txBox="1"/>
          <p:nvPr/>
        </p:nvSpPr>
        <p:spPr>
          <a:xfrm>
            <a:off x="5393005" y="2076269"/>
            <a:ext cx="178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rgbClr val="01AD4F"/>
                </a:solidFill>
                <a:latin typeface="Suisse Int'l" panose="020B0804000000000000" pitchFamily="34" charset="77"/>
                <a:cs typeface="Suisse Int'l Light" panose="020B0304000000000000" pitchFamily="34" charset="-78"/>
              </a:rPr>
              <a:t>Как использовать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solidFill>
                <a:srgbClr val="01AD4F"/>
              </a:solidFill>
              <a:effectLst/>
              <a:uLnTx/>
              <a:uFillTx/>
              <a:latin typeface="Suisse Int'l" panose="020B0804000000000000" pitchFamily="34" charset="77"/>
              <a:cs typeface="Suisse Int'l Light" panose="020B0304000000000000" pitchFamily="34" charset="-78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F8B2CFB-77CE-4DF7-B6B5-1CA0AF5953DA}"/>
              </a:ext>
            </a:extLst>
          </p:cNvPr>
          <p:cNvSpPr txBox="1">
            <a:spLocks/>
          </p:cNvSpPr>
          <p:nvPr/>
        </p:nvSpPr>
        <p:spPr>
          <a:xfrm>
            <a:off x="4572000" y="2575471"/>
            <a:ext cx="3424902" cy="1410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b="0" i="0" kern="120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marR="0" lvl="0" defTabSz="685800" fontAlgn="auto">
              <a:spcAft>
                <a:spcPts val="600"/>
              </a:spcAft>
              <a:buClr>
                <a:srgbClr val="00AD50"/>
              </a:buClr>
              <a:buSzTx/>
              <a:tabLst/>
              <a:defRPr/>
            </a:pPr>
            <a:r>
              <a:rPr lang="en-US" sz="1200" dirty="0">
                <a:latin typeface="Suisse Int'l" panose="020B0804000000000000" pitchFamily="34" charset="77"/>
                <a:cs typeface="Suisse Int'l Light" panose="020B0304000000000000" pitchFamily="34" charset="-78"/>
              </a:rPr>
              <a:t>CallBack :</a:t>
            </a:r>
            <a:endParaRPr lang="en-US" sz="1200" dirty="0">
              <a:latin typeface="Suisse Int'l" panose="020B0804000000000000" pitchFamily="34" charset="77"/>
              <a:ea typeface="+mn-ea"/>
              <a:cs typeface="Suisse Int'l Light" panose="020B0304000000000000" pitchFamily="34" charset="-78"/>
            </a:endParaRPr>
          </a:p>
          <a:p>
            <a:pPr marL="288000" marR="0" lvl="0" indent="-180000" defTabSz="685800" fontAlgn="auto">
              <a:spcAft>
                <a:spcPts val="600"/>
              </a:spcAft>
              <a:buClr>
                <a:srgbClr val="00AD50"/>
              </a:buClr>
              <a:buSzTx/>
              <a:buFont typeface="Arial" charset="0"/>
              <a:buChar char="•"/>
              <a:tabLst/>
              <a:defRPr/>
            </a:pPr>
            <a:r>
              <a:rPr lang="ru-RU" sz="1200" dirty="0">
                <a:latin typeface="Suisse Int'l" panose="020B0804000000000000" pitchFamily="34" charset="77"/>
                <a:ea typeface="+mn-ea"/>
                <a:cs typeface="Suisse Int'l Light" panose="020B0304000000000000" pitchFamily="34" charset="-78"/>
              </a:rPr>
              <a:t>Записаться на приём</a:t>
            </a:r>
          </a:p>
          <a:p>
            <a:pPr marL="288000" marR="0" lvl="0" indent="-180000" defTabSz="685800" fontAlgn="auto">
              <a:spcAft>
                <a:spcPts val="600"/>
              </a:spcAft>
              <a:buClr>
                <a:srgbClr val="00AD50"/>
              </a:buClr>
              <a:buSzTx/>
              <a:buFont typeface="Arial" charset="0"/>
              <a:buChar char="•"/>
              <a:tabLst/>
              <a:defRPr/>
            </a:pPr>
            <a:r>
              <a:rPr lang="ru-RU" sz="1200" dirty="0">
                <a:latin typeface="Suisse Int'l" panose="020B0804000000000000" pitchFamily="34" charset="77"/>
                <a:ea typeface="+mn-ea"/>
                <a:cs typeface="Suisse Int'l Light" panose="020B0304000000000000" pitchFamily="34" charset="-78"/>
              </a:rPr>
              <a:t>Запрос на уточнение даты и времени приёма</a:t>
            </a:r>
          </a:p>
          <a:p>
            <a:pPr marL="288000" indent="-180000" defTabSz="685800"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/>
            </a:pPr>
            <a:r>
              <a:rPr lang="ru-RU" sz="1200" dirty="0">
                <a:latin typeface="Suisse Int'l" panose="020B0804000000000000" pitchFamily="34" charset="77"/>
                <a:cs typeface="Suisse Int'l Light" panose="020B0304000000000000" pitchFamily="34" charset="-78"/>
              </a:rPr>
              <a:t>Отмена приёма к доктору</a:t>
            </a:r>
            <a:r>
              <a:rPr lang="en-US" sz="1200" dirty="0">
                <a:latin typeface="Suisse Int'l" panose="020B0804000000000000" pitchFamily="34" charset="77"/>
                <a:cs typeface="Suisse Int'l Light" panose="020B0304000000000000" pitchFamily="34" charset="-78"/>
              </a:rPr>
              <a:t> </a:t>
            </a:r>
            <a:r>
              <a:rPr lang="ru-RU" sz="1200" dirty="0">
                <a:latin typeface="Suisse Int'l" panose="020B0804000000000000" pitchFamily="34" charset="77"/>
                <a:cs typeface="Suisse Int'l Light" panose="020B0304000000000000" pitchFamily="34" charset="-78"/>
              </a:rPr>
              <a:t>(звонком или </a:t>
            </a:r>
            <a:r>
              <a:rPr lang="en-US" sz="1200" dirty="0">
                <a:latin typeface="Suisse Int'l" panose="020B0804000000000000" pitchFamily="34" charset="77"/>
                <a:cs typeface="Suisse Int'l Light" panose="020B0304000000000000" pitchFamily="34" charset="-78"/>
              </a:rPr>
              <a:t>SMS)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FC75E6-B799-4D00-ADFD-F4CEEF54998D}"/>
              </a:ext>
            </a:extLst>
          </p:cNvPr>
          <p:cNvSpPr/>
          <p:nvPr/>
        </p:nvSpPr>
        <p:spPr>
          <a:xfrm>
            <a:off x="900822" y="1373145"/>
            <a:ext cx="63644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  <a:defRPr/>
            </a:pPr>
            <a:r>
              <a:rPr lang="ru-RU" sz="1400" dirty="0">
                <a:solidFill>
                  <a:srgbClr val="212322"/>
                </a:solidFill>
                <a:latin typeface="Suisse Int'l" panose="020B0804000000000000" pitchFamily="34" charset="77"/>
                <a:cs typeface="Suisse Int'l Light" panose="020B0304000000000000" pitchFamily="34" charset="-78"/>
              </a:rPr>
              <a:t>Состоит из 3-4 цифр и позволяет отправлять и принимать </a:t>
            </a:r>
            <a:r>
              <a:rPr lang="en-US" sz="1400" dirty="0">
                <a:solidFill>
                  <a:srgbClr val="212322"/>
                </a:solidFill>
                <a:latin typeface="Suisse Int'l" panose="020B0804000000000000" pitchFamily="34" charset="77"/>
                <a:cs typeface="Suisse Int'l Light" panose="020B0304000000000000" pitchFamily="34" charset="-78"/>
              </a:rPr>
              <a:t>SMS</a:t>
            </a:r>
            <a:r>
              <a:rPr lang="ru-RU" sz="1400" dirty="0">
                <a:solidFill>
                  <a:srgbClr val="212322"/>
                </a:solidFill>
                <a:latin typeface="Suisse Int'l" panose="020B0804000000000000" pitchFamily="34" charset="77"/>
                <a:cs typeface="Suisse Int'l Light" panose="020B0304000000000000" pitchFamily="34" charset="-78"/>
              </a:rPr>
              <a:t> и голосовые звонки</a:t>
            </a:r>
            <a:endParaRPr kumimoji="0" lang="ru-RU" sz="1400" u="none" strike="noStrike" kern="1200" cap="none" spc="0" normalizeH="0" baseline="0" noProof="0" dirty="0">
              <a:ln>
                <a:noFill/>
              </a:ln>
              <a:solidFill>
                <a:srgbClr val="212322"/>
              </a:solidFill>
              <a:effectLst/>
              <a:uLnTx/>
              <a:uFillTx/>
              <a:latin typeface="Suisse Int'l" panose="020B0804000000000000" pitchFamily="34" charset="77"/>
              <a:cs typeface="Suisse Int'l Light" panose="020B0304000000000000" pitchFamily="34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013B6-3076-45E7-B221-8185C7B08AD4}"/>
              </a:ext>
            </a:extLst>
          </p:cNvPr>
          <p:cNvSpPr/>
          <p:nvPr/>
        </p:nvSpPr>
        <p:spPr>
          <a:xfrm>
            <a:off x="4232031" y="418797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693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560348-764E-4F40-B6FD-BF8F20F9BF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47218" y="4041691"/>
            <a:ext cx="2553431" cy="1101809"/>
          </a:xfrm>
        </p:spPr>
        <p:txBody>
          <a:bodyPr/>
          <a:lstStyle/>
          <a:p>
            <a:r>
              <a:rPr lang="en-US" dirty="0"/>
              <a:t>Oleksandr Ovod</a:t>
            </a:r>
            <a:br>
              <a:rPr lang="ru-RU" dirty="0"/>
            </a:br>
            <a:r>
              <a:rPr lang="en-US" dirty="0"/>
              <a:t>Enterprise Project Manager</a:t>
            </a:r>
          </a:p>
          <a:p>
            <a:r>
              <a:rPr lang="en-US" dirty="0"/>
              <a:t>o.ovod</a:t>
            </a:r>
            <a:r>
              <a:rPr lang="ru-RU" dirty="0"/>
              <a:t>@gms-worldwide.com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5FFC81-3622-4D04-AC70-5B9290788FC5}"/>
              </a:ext>
            </a:extLst>
          </p:cNvPr>
          <p:cNvSpPr/>
          <p:nvPr/>
        </p:nvSpPr>
        <p:spPr>
          <a:xfrm>
            <a:off x="3924795" y="4690753"/>
            <a:ext cx="1294410" cy="416588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31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85EED3-7A0D-486F-9324-B2A6A93E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2</a:t>
            </a:fld>
            <a:endParaRPr lang="uk-UA" dirty="0"/>
          </a:p>
        </p:txBody>
      </p:sp>
      <p:pic>
        <p:nvPicPr>
          <p:cNvPr id="12" name="Рисунок 11" descr="Изображение выглядит как внутренний, человек, одежда, мужчина&#10;&#10;Описание создано автоматически">
            <a:extLst>
              <a:ext uri="{FF2B5EF4-FFF2-40B4-BE49-F238E27FC236}">
                <a16:creationId xmlns:a16="http://schemas.microsoft.com/office/drawing/2014/main" id="{98581CFD-FAF6-40D8-94EC-E0B980F3810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5889" r="27053"/>
          <a:stretch/>
        </p:blipFill>
        <p:spPr>
          <a:xfrm>
            <a:off x="4572000" y="0"/>
            <a:ext cx="4572000" cy="514350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1DFDC9A-593D-438B-9359-4D1FC9EEBAC5}"/>
              </a:ext>
            </a:extLst>
          </p:cNvPr>
          <p:cNvSpPr txBox="1">
            <a:spLocks/>
          </p:cNvSpPr>
          <p:nvPr/>
        </p:nvSpPr>
        <p:spPr>
          <a:xfrm>
            <a:off x="851082" y="446562"/>
            <a:ext cx="3180746" cy="47529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Наше пр</a:t>
            </a:r>
            <a:r>
              <a:rPr lang="ru-RU" sz="28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едложение</a:t>
            </a:r>
            <a:r>
              <a:rPr lang="uk-UA" sz="28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 </a:t>
            </a:r>
            <a:endParaRPr lang="ru-RU" sz="2800" dirty="0">
              <a:latin typeface="Suisse Int'l Light" panose="020B0304000000000000" pitchFamily="34" charset="-78"/>
              <a:cs typeface="Suisse Int'l Light" panose="020B0304000000000000" pitchFamily="34" charset="-78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349F69-1423-407E-BB85-0611CF54D8EB}"/>
              </a:ext>
            </a:extLst>
          </p:cNvPr>
          <p:cNvSpPr/>
          <p:nvPr/>
        </p:nvSpPr>
        <p:spPr>
          <a:xfrm>
            <a:off x="688291" y="2429169"/>
            <a:ext cx="31807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300" dirty="0">
                <a:solidFill>
                  <a:srgbClr val="212322"/>
                </a:solidFill>
                <a:latin typeface="Suisse Int'l" panose="020B0504000000000000" pitchFamily="34" charset="-78"/>
                <a:cs typeface="Suisse Int'l" panose="020B0504000000000000" pitchFamily="34" charset="-78"/>
              </a:rPr>
              <a:t>Верификация клиента по номеру телефона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uk-UA" sz="1300" dirty="0">
                <a:solidFill>
                  <a:srgbClr val="212322"/>
                </a:solidFill>
                <a:latin typeface="Suisse Int'l" panose="020B0504000000000000" pitchFamily="34" charset="-78"/>
                <a:cs typeface="Suisse Int'l" panose="020B0504000000000000" pitchFamily="34" charset="-78"/>
              </a:rPr>
              <a:t>Информирование </a:t>
            </a:r>
            <a:r>
              <a:rPr lang="ru-RU" sz="1300" dirty="0">
                <a:solidFill>
                  <a:srgbClr val="212322"/>
                </a:solidFill>
                <a:latin typeface="Suisse Int'l" panose="020B0504000000000000" pitchFamily="34" charset="-78"/>
                <a:cs typeface="Suisse Int'l" panose="020B0504000000000000" pitchFamily="34" charset="-78"/>
              </a:rPr>
              <a:t>кл</a:t>
            </a:r>
            <a:r>
              <a:rPr lang="uk-UA" sz="1300" dirty="0">
                <a:solidFill>
                  <a:srgbClr val="212322"/>
                </a:solidFill>
                <a:latin typeface="Suisse Int'l" panose="020B0504000000000000" pitchFamily="34" charset="-78"/>
                <a:cs typeface="Suisse Int'l" panose="020B0504000000000000" pitchFamily="34" charset="-78"/>
              </a:rPr>
              <a:t>иентов звонком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uk-UA" sz="1300" dirty="0">
                <a:solidFill>
                  <a:srgbClr val="212322"/>
                </a:solidFill>
                <a:latin typeface="Suisse Int'l" panose="020B0504000000000000" pitchFamily="34" charset="-78"/>
                <a:cs typeface="Suisse Int'l" panose="020B0504000000000000" pitchFamily="34" charset="-78"/>
              </a:rPr>
              <a:t>Короткий номер для записи или отмены приёма к доктору</a:t>
            </a:r>
            <a:endParaRPr lang="ru-RU" sz="1300" dirty="0">
              <a:solidFill>
                <a:srgbClr val="212322"/>
              </a:solidFill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CAB85B-DD51-490C-82BC-AC11A05E1A2E}"/>
              </a:ext>
            </a:extLst>
          </p:cNvPr>
          <p:cNvSpPr/>
          <p:nvPr/>
        </p:nvSpPr>
        <p:spPr>
          <a:xfrm>
            <a:off x="3722414" y="4414148"/>
            <a:ext cx="849586" cy="729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CDB87-70C2-465D-922E-EEE018143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43" y="1253109"/>
            <a:ext cx="36099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6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CE00FC0-CA9D-497E-915A-AE02D50E96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uk-UA" dirty="0"/>
              <a:t>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197C74-0980-4548-9C5E-90652C66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3</a:t>
            </a:fld>
            <a:endParaRPr lang="uk-UA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5386639-E498-4146-B90B-FDEE4570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5" y="553478"/>
            <a:ext cx="5388201" cy="296865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b="1" dirty="0">
                <a:latin typeface="Suisse Int'l Thin" panose="020B0204000000000000" pitchFamily="34" charset="-78"/>
                <a:cs typeface="Suisse Int'l Thin" panose="020B0204000000000000" pitchFamily="34" charset="-78"/>
              </a:rPr>
              <a:t>Двухфакторная аутентификация</a:t>
            </a:r>
            <a:endParaRPr lang="en-US" b="1" dirty="0">
              <a:latin typeface="Suisse Int'l Thin" panose="020B0204000000000000" pitchFamily="34" charset="-78"/>
              <a:cs typeface="Suisse Int'l Thin" panose="020B0204000000000000" pitchFamily="34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265C23-2EAF-4BA7-A76A-BAC71FD9BC63}"/>
              </a:ext>
            </a:extLst>
          </p:cNvPr>
          <p:cNvSpPr/>
          <p:nvPr/>
        </p:nvSpPr>
        <p:spPr>
          <a:xfrm>
            <a:off x="3924795" y="4072703"/>
            <a:ext cx="1294410" cy="10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35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group of people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1D501587-EB94-4811-89A0-3B8B9E973C3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6938" r="33342"/>
          <a:stretch/>
        </p:blipFill>
        <p:spPr>
          <a:xfrm>
            <a:off x="4624134" y="0"/>
            <a:ext cx="4603750" cy="51435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F77DB6-0B68-4BF3-9E84-01C5F87C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32" y="566899"/>
            <a:ext cx="3694493" cy="809495"/>
          </a:xfrm>
        </p:spPr>
        <p:txBody>
          <a:bodyPr>
            <a:noAutofit/>
          </a:bodyPr>
          <a:lstStyle/>
          <a:p>
            <a:r>
              <a:rPr lang="ru-RU" sz="24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Двухфакторная аутентификация (2</a:t>
            </a:r>
            <a:r>
              <a:rPr lang="en-US" sz="24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FA)</a:t>
            </a:r>
            <a:endParaRPr lang="ru-RU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12F346-4E23-497D-B333-53F605AA3C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7132" y="1950354"/>
            <a:ext cx="3426685" cy="1469739"/>
          </a:xfrm>
        </p:spPr>
        <p:txBody>
          <a:bodyPr/>
          <a:lstStyle/>
          <a:p>
            <a:pPr marL="0" indent="0">
              <a:buNone/>
            </a:pPr>
            <a:endParaRPr lang="en-US" sz="1600" dirty="0">
              <a:solidFill>
                <a:srgbClr val="01AD4F"/>
              </a:solidFill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1AD4F"/>
                </a:solidFill>
              </a:rPr>
              <a:t>Двухфакторная аутентификация </a:t>
            </a:r>
            <a:r>
              <a:rPr lang="ru-RU" sz="1400" dirty="0"/>
              <a:t>–система, которая защищает учетные записи от несанкционированного проникновения или незаконных транзакций. </a:t>
            </a:r>
            <a:endParaRPr lang="en-US" sz="1400" dirty="0"/>
          </a:p>
          <a:p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2FB649-066B-4813-8434-958DF4167749}"/>
              </a:ext>
            </a:extLst>
          </p:cNvPr>
          <p:cNvSpPr/>
          <p:nvPr/>
        </p:nvSpPr>
        <p:spPr>
          <a:xfrm>
            <a:off x="3774548" y="4398800"/>
            <a:ext cx="849586" cy="729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93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A798-6250-4B9B-9F7B-A8C97AA9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21" y="614795"/>
            <a:ext cx="6926617" cy="51529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2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Верификация клиента или Восстановление пароля</a:t>
            </a:r>
            <a:endParaRPr lang="en-US" sz="2200" dirty="0">
              <a:latin typeface="Suisse Int'l Light" panose="020B0304000000000000" pitchFamily="34" charset="-78"/>
              <a:cs typeface="Suisse Int'l Light" panose="020B0304000000000000" pitchFamily="34" charset="-78"/>
            </a:endParaRPr>
          </a:p>
        </p:txBody>
      </p:sp>
      <p:cxnSp>
        <p:nvCxnSpPr>
          <p:cNvPr id="26" name="Straight Arrow Connector 9">
            <a:extLst>
              <a:ext uri="{FF2B5EF4-FFF2-40B4-BE49-F238E27FC236}">
                <a16:creationId xmlns:a16="http://schemas.microsoft.com/office/drawing/2014/main" id="{73B02E96-400C-4FB2-B73C-9DC2DF6B989D}"/>
              </a:ext>
            </a:extLst>
          </p:cNvPr>
          <p:cNvCxnSpPr>
            <a:cxnSpLocks/>
          </p:cNvCxnSpPr>
          <p:nvPr/>
        </p:nvCxnSpPr>
        <p:spPr>
          <a:xfrm flipV="1">
            <a:off x="2036835" y="2179395"/>
            <a:ext cx="629250" cy="33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CEF4A79-D0E4-4BE8-9281-4F02B0370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75" y="2184679"/>
            <a:ext cx="1571638" cy="1563934"/>
          </a:xfrm>
          <a:prstGeom prst="rect">
            <a:avLst/>
          </a:prstGeom>
        </p:spPr>
      </p:pic>
      <p:cxnSp>
        <p:nvCxnSpPr>
          <p:cNvPr id="19" name="Straight Arrow Connector 9">
            <a:extLst>
              <a:ext uri="{FF2B5EF4-FFF2-40B4-BE49-F238E27FC236}">
                <a16:creationId xmlns:a16="http://schemas.microsoft.com/office/drawing/2014/main" id="{DA321648-F712-49C5-93C0-CA28442D72E7}"/>
              </a:ext>
            </a:extLst>
          </p:cNvPr>
          <p:cNvCxnSpPr>
            <a:cxnSpLocks/>
          </p:cNvCxnSpPr>
          <p:nvPr/>
        </p:nvCxnSpPr>
        <p:spPr>
          <a:xfrm>
            <a:off x="4504573" y="2190924"/>
            <a:ext cx="645149" cy="34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E2A46C9-B97F-4D27-9C3F-339A002EC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250" y="2607330"/>
            <a:ext cx="833214" cy="90769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DC68F9F-8DC9-4D54-B4FB-0B517EC2B125}"/>
              </a:ext>
            </a:extLst>
          </p:cNvPr>
          <p:cNvSpPr txBox="1"/>
          <p:nvPr/>
        </p:nvSpPr>
        <p:spPr>
          <a:xfrm>
            <a:off x="5997252" y="1514829"/>
            <a:ext cx="254083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Clr>
                <a:srgbClr val="00AD50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Suisse Int'l" panose="020B0504000000000000" pitchFamily="34" charset="-78"/>
                <a:cs typeface="Suisse Int'l" panose="020B0504000000000000" pitchFamily="34" charset="-78"/>
              </a:rPr>
              <a:t>Клиент указывает номер телефона</a:t>
            </a:r>
          </a:p>
          <a:p>
            <a:pPr marL="171450" indent="-171450">
              <a:spcBef>
                <a:spcPts val="600"/>
              </a:spcBef>
              <a:buClr>
                <a:srgbClr val="00AD50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Suisse Int'l" panose="020B0504000000000000" pitchFamily="34" charset="-78"/>
                <a:cs typeface="Suisse Int'l" panose="020B0504000000000000" pitchFamily="34" charset="-78"/>
              </a:rPr>
              <a:t>Ему отправляется запрос со случайного номера </a:t>
            </a:r>
            <a:r>
              <a:rPr lang="en-US" sz="1200" dirty="0">
                <a:latin typeface="Suisse Int'l" panose="020B0504000000000000" pitchFamily="34" charset="-78"/>
                <a:cs typeface="Suisse Int'l" panose="020B0504000000000000" pitchFamily="34" charset="-78"/>
              </a:rPr>
              <a:t>+380 YY YYY </a:t>
            </a:r>
            <a:r>
              <a:rPr lang="ru-RU" sz="1200" dirty="0">
                <a:latin typeface="Suisse Int'l" panose="020B0504000000000000" pitchFamily="34" charset="-78"/>
                <a:cs typeface="Suisse Int'l" panose="020B0504000000000000" pitchFamily="34" charset="-78"/>
              </a:rPr>
              <a:t>ХХХХ, где </a:t>
            </a:r>
            <a:r>
              <a:rPr lang="en-US" sz="1200" dirty="0">
                <a:latin typeface="Suisse Int'l" panose="020B0504000000000000" pitchFamily="34" charset="-78"/>
                <a:cs typeface="Suisse Int'l" panose="020B0504000000000000" pitchFamily="34" charset="-78"/>
              </a:rPr>
              <a:t>Y </a:t>
            </a:r>
            <a:r>
              <a:rPr lang="ru-RU" sz="1200" dirty="0">
                <a:latin typeface="Suisse Int'l" panose="020B0504000000000000" pitchFamily="34" charset="-78"/>
                <a:cs typeface="Suisse Int'l" panose="020B0504000000000000" pitchFamily="34" charset="-78"/>
              </a:rPr>
              <a:t>– постоянные цифры, а Х – динамические</a:t>
            </a:r>
          </a:p>
          <a:p>
            <a:pPr marL="171450" indent="-171450">
              <a:spcBef>
                <a:spcPts val="600"/>
              </a:spcBef>
              <a:buClr>
                <a:srgbClr val="00AD50"/>
              </a:buClr>
              <a:buFont typeface="Arial" panose="020B0604020202020204" pitchFamily="34" charset="0"/>
              <a:buChar char="•"/>
            </a:pPr>
            <a:endParaRPr lang="ru-RU" sz="12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  <a:p>
            <a:pPr>
              <a:spcBef>
                <a:spcPts val="600"/>
              </a:spcBef>
              <a:buClr>
                <a:srgbClr val="00AD50"/>
              </a:buClr>
            </a:pPr>
            <a:r>
              <a:rPr lang="ru-RU" sz="1200" dirty="0">
                <a:latin typeface="Suisse Int'l" panose="020B0504000000000000" pitchFamily="34" charset="-78"/>
                <a:cs typeface="Suisse Int'l" panose="020B0504000000000000" pitchFamily="34" charset="-78"/>
              </a:rPr>
              <a:t>В ответ передаются последние 4 цифры номера.</a:t>
            </a:r>
          </a:p>
          <a:p>
            <a:pPr marL="228600" indent="-228600">
              <a:spcBef>
                <a:spcPts val="600"/>
              </a:spcBef>
              <a:buClr>
                <a:srgbClr val="00AD50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Suisse Int'l" panose="020B0504000000000000" pitchFamily="34" charset="-78"/>
                <a:cs typeface="Suisse Int'l" panose="020B0504000000000000" pitchFamily="34" charset="-78"/>
              </a:rPr>
              <a:t>Пароль восстановлен\ Клиент авторизирован</a:t>
            </a:r>
            <a:endParaRPr lang="en-US" sz="12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8D89B6-D02A-4F39-9A40-848A542276C9}"/>
              </a:ext>
            </a:extLst>
          </p:cNvPr>
          <p:cNvSpPr/>
          <p:nvPr/>
        </p:nvSpPr>
        <p:spPr>
          <a:xfrm>
            <a:off x="2875444" y="3508701"/>
            <a:ext cx="1871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Suisse Int'l" charset="0"/>
                <a:ea typeface="Suisse Int'l" charset="0"/>
                <a:cs typeface="Suisse Int'l" charset="0"/>
              </a:rPr>
              <a:t>Последние 4 цифры номера – код авторизации</a:t>
            </a:r>
            <a:endParaRPr lang="en-US" sz="1000" dirty="0">
              <a:latin typeface="Suisse Int'l" charset="0"/>
              <a:ea typeface="Suisse Int'l" charset="0"/>
              <a:cs typeface="Suisse Int'l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4B56D3-4BD2-47BD-85FB-12B236060E42}"/>
              </a:ext>
            </a:extLst>
          </p:cNvPr>
          <p:cNvCxnSpPr/>
          <p:nvPr/>
        </p:nvCxnSpPr>
        <p:spPr>
          <a:xfrm flipH="1">
            <a:off x="2948731" y="3335745"/>
            <a:ext cx="151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E8A6853-9690-4685-9308-BFFB08933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484" y="2896824"/>
            <a:ext cx="1236393" cy="123639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1F2CC1B-15E0-4491-8680-1DEB991AEDC2}"/>
              </a:ext>
            </a:extLst>
          </p:cNvPr>
          <p:cNvSpPr/>
          <p:nvPr/>
        </p:nvSpPr>
        <p:spPr>
          <a:xfrm>
            <a:off x="4182585" y="4414148"/>
            <a:ext cx="849586" cy="729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2B5A1E-CAD9-4E35-AD92-4D1E4405A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1394" y="1472699"/>
            <a:ext cx="3281590" cy="5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1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BE1C55-1B5B-440B-BB60-E08B34BF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14" y="568654"/>
            <a:ext cx="5487378" cy="591932"/>
          </a:xfrm>
        </p:spPr>
        <p:txBody>
          <a:bodyPr>
            <a:normAutofit/>
          </a:bodyPr>
          <a:lstStyle/>
          <a:p>
            <a:r>
              <a:rPr lang="ru-RU" sz="25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2</a:t>
            </a:r>
            <a:r>
              <a:rPr lang="en-US" sz="25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FA</a:t>
            </a:r>
            <a:r>
              <a:rPr lang="ru-RU" sz="25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: Сравнение с </a:t>
            </a:r>
            <a:r>
              <a:rPr lang="en-US" sz="25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SMS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69DA6-7D36-4D0A-AEBB-CF437671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6</a:t>
            </a:fld>
            <a:endParaRPr lang="uk-U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E45555-03B0-410F-964B-7070561F5E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0313" y="2035025"/>
            <a:ext cx="3482733" cy="16844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ru-RU" dirty="0"/>
              <a:t>Пропускная способность </a:t>
            </a:r>
            <a:r>
              <a:rPr lang="en-US" dirty="0"/>
              <a:t>= </a:t>
            </a:r>
            <a:r>
              <a:rPr lang="ru-RU" dirty="0"/>
              <a:t>30</a:t>
            </a:r>
            <a:r>
              <a:rPr lang="en-US" dirty="0"/>
              <a:t> SMS\</a:t>
            </a:r>
            <a:r>
              <a:rPr lang="ru-RU" dirty="0"/>
              <a:t>Сек</a:t>
            </a:r>
          </a:p>
          <a:p>
            <a:pPr>
              <a:buFont typeface="Arial" charset="0"/>
              <a:buChar char="•"/>
            </a:pPr>
            <a:r>
              <a:rPr lang="ru-RU" dirty="0"/>
              <a:t>Расширяемость	 = нет</a:t>
            </a:r>
          </a:p>
          <a:p>
            <a:pPr>
              <a:buFont typeface="Arial" charset="0"/>
              <a:buChar char="•"/>
            </a:pPr>
            <a:r>
              <a:rPr lang="ru-RU" dirty="0"/>
              <a:t>Адресант = ваше Альфа-имя </a:t>
            </a:r>
          </a:p>
          <a:p>
            <a:pPr>
              <a:buFont typeface="Arial" charset="0"/>
              <a:buChar char="•"/>
            </a:pPr>
            <a:r>
              <a:rPr lang="ru-RU" dirty="0"/>
              <a:t>Цена = </a:t>
            </a:r>
            <a:r>
              <a:rPr lang="en-US" dirty="0"/>
              <a:t>0.25 </a:t>
            </a:r>
            <a:r>
              <a:rPr lang="ru-RU" dirty="0"/>
              <a:t>грн\</a:t>
            </a:r>
            <a:r>
              <a:rPr lang="en-US" dirty="0"/>
              <a:t>SMS</a:t>
            </a:r>
          </a:p>
          <a:p>
            <a:pPr>
              <a:buFont typeface="Arial" charset="0"/>
              <a:buChar char="•"/>
            </a:pPr>
            <a:r>
              <a:rPr lang="ru-RU" dirty="0"/>
              <a:t>Требует введения кода вручную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92377-80B4-4466-A918-5F91FE7FA748}"/>
              </a:ext>
            </a:extLst>
          </p:cNvPr>
          <p:cNvSpPr/>
          <p:nvPr/>
        </p:nvSpPr>
        <p:spPr>
          <a:xfrm>
            <a:off x="4243756" y="42291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2E78EA-3021-4D04-9B21-AD6F2FC1CD1B}"/>
              </a:ext>
            </a:extLst>
          </p:cNvPr>
          <p:cNvSpPr txBox="1">
            <a:spLocks/>
          </p:cNvSpPr>
          <p:nvPr/>
        </p:nvSpPr>
        <p:spPr>
          <a:xfrm>
            <a:off x="4466493" y="2035025"/>
            <a:ext cx="3962398" cy="204916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ru-RU" dirty="0"/>
              <a:t>Пропускная способность = 180 запросов\сек</a:t>
            </a:r>
          </a:p>
          <a:p>
            <a:pPr>
              <a:buFont typeface="Arial" charset="0"/>
              <a:buChar char="•"/>
            </a:pPr>
            <a:r>
              <a:rPr lang="ru-RU" dirty="0"/>
              <a:t>Расширяемость = есть возможность подключить дополнительный сервер, чтобы обрабатывать 360 запросов\сек</a:t>
            </a:r>
          </a:p>
          <a:p>
            <a:pPr>
              <a:buFont typeface="Arial" charset="0"/>
              <a:buChar char="•"/>
            </a:pPr>
            <a:r>
              <a:rPr lang="ru-RU" dirty="0"/>
              <a:t>Адресант = оператор Дата-Груп с пулом в 1000 номеров</a:t>
            </a:r>
          </a:p>
          <a:p>
            <a:pPr>
              <a:buFont typeface="Arial" charset="0"/>
              <a:buChar char="•"/>
            </a:pPr>
            <a:r>
              <a:rPr lang="ru-RU" dirty="0"/>
              <a:t>Цена = 0.15 грн\запрос</a:t>
            </a:r>
          </a:p>
          <a:p>
            <a:pPr>
              <a:buFont typeface="Arial" charset="0"/>
              <a:buChar char="•"/>
            </a:pPr>
            <a:r>
              <a:rPr lang="ru-RU" dirty="0"/>
              <a:t>Верифицирует автоматически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B9989C5-4098-4117-9986-D1E15949C506}"/>
              </a:ext>
            </a:extLst>
          </p:cNvPr>
          <p:cNvSpPr txBox="1">
            <a:spLocks/>
          </p:cNvSpPr>
          <p:nvPr/>
        </p:nvSpPr>
        <p:spPr>
          <a:xfrm>
            <a:off x="2381890" y="1525350"/>
            <a:ext cx="639577" cy="28245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1AD4F"/>
                </a:solidFill>
              </a:rPr>
              <a:t>SMS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7BC85BB-18BD-4032-B948-6E3A819A217D}"/>
              </a:ext>
            </a:extLst>
          </p:cNvPr>
          <p:cNvSpPr txBox="1">
            <a:spLocks/>
          </p:cNvSpPr>
          <p:nvPr/>
        </p:nvSpPr>
        <p:spPr>
          <a:xfrm>
            <a:off x="6127903" y="1504822"/>
            <a:ext cx="639577" cy="28245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1AD4F"/>
                </a:solidFill>
              </a:rPr>
              <a:t>2FA</a:t>
            </a:r>
          </a:p>
        </p:txBody>
      </p:sp>
    </p:spTree>
    <p:extLst>
      <p:ext uri="{BB962C8B-B14F-4D97-AF65-F5344CB8AC3E}">
        <p14:creationId xmlns:p14="http://schemas.microsoft.com/office/powerpoint/2010/main" val="267640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C0FC6A-4698-46BE-B379-B3C7856C0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9E339-2D6D-40D3-9EFD-EADFEC7F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7</a:t>
            </a:fld>
            <a:endParaRPr lang="uk-U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46A534-3EDF-4C04-AF37-61221AAF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6" y="553478"/>
            <a:ext cx="5637582" cy="296865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b="1" dirty="0">
                <a:latin typeface="Suisse Int'l Thin" panose="020B0204000000000000" pitchFamily="34" charset="-78"/>
                <a:cs typeface="Suisse Int'l Thin" panose="020B0204000000000000" pitchFamily="34" charset="-78"/>
              </a:rPr>
              <a:t>Auto-Call</a:t>
            </a:r>
            <a:endParaRPr lang="ru-RU" b="1" dirty="0">
              <a:latin typeface="Suisse Int'l Thin" panose="020B0204000000000000" pitchFamily="34" charset="-78"/>
              <a:cs typeface="Suisse Int'l Thin" panose="020B0204000000000000" pitchFamily="34" charset="-7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6B950B-4BDF-422F-BCB9-350F1ABCE60F}"/>
              </a:ext>
            </a:extLst>
          </p:cNvPr>
          <p:cNvSpPr/>
          <p:nvPr/>
        </p:nvSpPr>
        <p:spPr>
          <a:xfrm>
            <a:off x="3924795" y="4072703"/>
            <a:ext cx="1294410" cy="10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24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F6359A-D87D-454F-B5BD-8416570E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70" y="563086"/>
            <a:ext cx="1756610" cy="579869"/>
          </a:xfrm>
        </p:spPr>
        <p:txBody>
          <a:bodyPr>
            <a:normAutofit/>
          </a:bodyPr>
          <a:lstStyle/>
          <a:p>
            <a:r>
              <a:rPr lang="en-US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Auto-Call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1799F-434B-4F82-9F9F-DF3FE274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8</a:t>
            </a:fld>
            <a:endParaRPr lang="uk-U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B9822C-941E-477C-AC2E-93F079B970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983" y="1609611"/>
            <a:ext cx="3521775" cy="579869"/>
          </a:xfrm>
        </p:spPr>
        <p:txBody>
          <a:bodyPr/>
          <a:lstStyle/>
          <a:p>
            <a:r>
              <a:rPr lang="en-US" sz="1400" dirty="0">
                <a:latin typeface="Suisse Int'l" panose="020B0504000000000000" pitchFamily="34" charset="-78"/>
                <a:cs typeface="Suisse Int'l" panose="020B0504000000000000" pitchFamily="34" charset="-78"/>
              </a:rPr>
              <a:t>Auto-Call </a:t>
            </a:r>
            <a:r>
              <a:rPr lang="ru-RU" sz="1400" dirty="0">
                <a:latin typeface="Suisse Int'l" panose="020B0504000000000000" pitchFamily="34" charset="-78"/>
                <a:cs typeface="Suisse Int'l" panose="020B0504000000000000" pitchFamily="34" charset="-78"/>
              </a:rPr>
              <a:t>- сервис автоматического дозвона на номера абонентов (мобильные и стационарные)</a:t>
            </a:r>
            <a:endParaRPr lang="en-US" sz="1400" dirty="0">
              <a:solidFill>
                <a:srgbClr val="00AD50"/>
              </a:solidFill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3CC1A8-9637-479A-B022-AC4A349CCDA9}"/>
              </a:ext>
            </a:extLst>
          </p:cNvPr>
          <p:cNvSpPr/>
          <p:nvPr/>
        </p:nvSpPr>
        <p:spPr>
          <a:xfrm>
            <a:off x="648170" y="2417861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  <a:latin typeface="Suisse Int'l" panose="020B0504000000000000" pitchFamily="34" charset="-78"/>
                <a:cs typeface="Suisse Int'l" panose="020B0504000000000000" pitchFamily="34" charset="-78"/>
              </a:rPr>
              <a:t>Зачем нужен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0B46E-4781-436B-966D-802DBB7AFBB3}"/>
              </a:ext>
            </a:extLst>
          </p:cNvPr>
          <p:cNvSpPr/>
          <p:nvPr/>
        </p:nvSpPr>
        <p:spPr>
          <a:xfrm>
            <a:off x="648170" y="1183982"/>
            <a:ext cx="9749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  <a:latin typeface="Suisse Int'l" panose="020B0504000000000000" pitchFamily="34" charset="-78"/>
                <a:cs typeface="Suisse Int'l" panose="020B0504000000000000" pitchFamily="34" charset="-78"/>
              </a:rPr>
              <a:t>Что это ?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7376672-355B-4604-916D-41F3364F7379}"/>
              </a:ext>
            </a:extLst>
          </p:cNvPr>
          <p:cNvSpPr txBox="1">
            <a:spLocks/>
          </p:cNvSpPr>
          <p:nvPr/>
        </p:nvSpPr>
        <p:spPr>
          <a:xfrm>
            <a:off x="550982" y="2843490"/>
            <a:ext cx="3521775" cy="111602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AD50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Напоминание о визите к доктору</a:t>
            </a:r>
            <a:endParaRPr lang="en-US" sz="1400" dirty="0"/>
          </a:p>
          <a:p>
            <a:r>
              <a:rPr lang="ru-RU" sz="1400" dirty="0"/>
              <a:t>Может проводить опросы с получением обратной связи</a:t>
            </a:r>
            <a:endParaRPr lang="ru-RU" sz="14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  <a:p>
            <a:endParaRPr lang="en-US" sz="14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  <a:p>
            <a:endParaRPr lang="ru-RU" sz="14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2180D8E-D65E-466E-882F-CA7D696C206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0200" r="20200"/>
          <a:stretch>
            <a:fillRect/>
          </a:stretch>
        </p:blipFill>
        <p:spPr>
          <a:xfrm>
            <a:off x="4532074" y="0"/>
            <a:ext cx="4611926" cy="51435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894F90-75DD-455F-882E-C56E49364F1E}"/>
              </a:ext>
            </a:extLst>
          </p:cNvPr>
          <p:cNvSpPr/>
          <p:nvPr/>
        </p:nvSpPr>
        <p:spPr>
          <a:xfrm>
            <a:off x="3617674" y="42291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21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F9F9-0108-4172-8831-EBAE8534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069" y="553478"/>
            <a:ext cx="3264754" cy="452419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Что умеет </a:t>
            </a:r>
            <a:r>
              <a:rPr lang="en-US" sz="28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Auto-call</a:t>
            </a:r>
            <a:r>
              <a:rPr lang="ru-RU" sz="28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?</a:t>
            </a:r>
            <a:endParaRPr lang="en-US" sz="2800" dirty="0">
              <a:latin typeface="Suisse Int'l Light" panose="020B0304000000000000" pitchFamily="34" charset="-78"/>
              <a:cs typeface="Suisse Int'l Light" panose="020B0304000000000000" pitchFamily="34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A0687-55F9-48DC-9F99-E09B6131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9</a:t>
            </a:fld>
            <a:endParaRPr lang="uk-U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115C87-5A97-45A9-A7F2-2EEE2AF9E274}"/>
              </a:ext>
            </a:extLst>
          </p:cNvPr>
          <p:cNvSpPr/>
          <p:nvPr/>
        </p:nvSpPr>
        <p:spPr>
          <a:xfrm>
            <a:off x="4219283" y="4329198"/>
            <a:ext cx="914400" cy="814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A821DCB-680A-473C-865B-CFBADD464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356031"/>
              </p:ext>
            </p:extLst>
          </p:nvPr>
        </p:nvGraphicFramePr>
        <p:xfrm>
          <a:off x="832070" y="1226710"/>
          <a:ext cx="7256854" cy="321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893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MS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AC50"/>
      </a:accent1>
      <a:accent2>
        <a:srgbClr val="FF01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AB4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smtClean="0">
            <a:latin typeface="Suisse Int'l" charset="0"/>
            <a:ea typeface="Suisse Int'l" charset="0"/>
            <a:cs typeface="Suisse Int'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GMS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AC50"/>
      </a:accent1>
      <a:accent2>
        <a:srgbClr val="FF01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AB4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smtClean="0">
            <a:latin typeface="Suisse Int'l" charset="0"/>
            <a:ea typeface="Suisse Int'l" charset="0"/>
            <a:cs typeface="Suisse Int'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Theme">
  <a:themeElements>
    <a:clrScheme name="GMS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AC50"/>
      </a:accent1>
      <a:accent2>
        <a:srgbClr val="FF01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AB4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smtClean="0">
            <a:latin typeface="Suisse Int'l" charset="0"/>
            <a:ea typeface="Suisse Int'l" charset="0"/>
            <a:cs typeface="Suisse Int'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04668ca-4d40-4b74-8172-5e8bb77c5c56">VDJWJ4UJ52AY-1538470675-211653</_dlc_DocId>
    <_dlc_DocIdUrl xmlns="504668ca-4d40-4b74-8172-5e8bb77c5c56">
      <Url>https://gmsworldwide.sharepoint.com/sites/GMSU/_layouts/15/DocIdRedir.aspx?ID=VDJWJ4UJ52AY-1538470675-211653</Url>
      <Description>VDJWJ4UJ52AY-1538470675-211653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E1D9E7DFADB42AC8B1B3649B8F3F8" ma:contentTypeVersion="282" ma:contentTypeDescription="Создание документа." ma:contentTypeScope="" ma:versionID="01abfaabf092daaab3060f8d36f69bf6">
  <xsd:schema xmlns:xsd="http://www.w3.org/2001/XMLSchema" xmlns:xs="http://www.w3.org/2001/XMLSchema" xmlns:p="http://schemas.microsoft.com/office/2006/metadata/properties" xmlns:ns2="504668ca-4d40-4b74-8172-5e8bb77c5c56" xmlns:ns3="01be5266-298b-47b5-9d37-e951f00b17ee" targetNamespace="http://schemas.microsoft.com/office/2006/metadata/properties" ma:root="true" ma:fieldsID="d834d95bca8121166c6666be1006fee0" ns2:_="" ns3:_="">
    <xsd:import namespace="504668ca-4d40-4b74-8172-5e8bb77c5c56"/>
    <xsd:import namespace="01be5266-298b-47b5-9d37-e951f00b17e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668ca-4d40-4b74-8172-5e8bb77c5c5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be5266-298b-47b5-9d37-e951f00b17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B2CB0A6-D32E-4F6E-AADE-1933800966A6}">
  <ds:schemaRefs>
    <ds:schemaRef ds:uri="http://purl.org/dc/terms/"/>
    <ds:schemaRef ds:uri="http://schemas.microsoft.com/office/2006/documentManagement/types"/>
    <ds:schemaRef ds:uri="504668ca-4d40-4b74-8172-5e8bb77c5c5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01be5266-298b-47b5-9d37-e951f00b17e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EC42318-B147-4ADF-8A85-04F5F2B43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98AFB6-4A12-433F-AB2D-09734D5ED6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4668ca-4d40-4b74-8172-5e8bb77c5c56"/>
    <ds:schemaRef ds:uri="01be5266-298b-47b5-9d37-e951f00b17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A24AF3A-E029-48A7-B4D1-4E4D86330D8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31512</TotalTime>
  <Words>421</Words>
  <Application>Microsoft Office PowerPoint</Application>
  <PresentationFormat>On-screen Show (16:9)</PresentationFormat>
  <Paragraphs>101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Suisse Int'l</vt:lpstr>
      <vt:lpstr>Suisse Int'l Light</vt:lpstr>
      <vt:lpstr>Suisse Int'l Thin</vt:lpstr>
      <vt:lpstr>Office Theme</vt:lpstr>
      <vt:lpstr>3_Office Theme</vt:lpstr>
      <vt:lpstr>6_Office Theme</vt:lpstr>
      <vt:lpstr>GMS сервисы  </vt:lpstr>
      <vt:lpstr>PowerPoint Presentation</vt:lpstr>
      <vt:lpstr>Двухфакторная аутентификация</vt:lpstr>
      <vt:lpstr>Двухфакторная аутентификация (2FA)</vt:lpstr>
      <vt:lpstr>Верификация клиента или Восстановление пароля</vt:lpstr>
      <vt:lpstr>2FA: Сравнение с SMS</vt:lpstr>
      <vt:lpstr>Auto-Call</vt:lpstr>
      <vt:lpstr>Auto-Call</vt:lpstr>
      <vt:lpstr>Что умеет Auto-call?</vt:lpstr>
      <vt:lpstr>Информирование клиентов о визите к доктору</vt:lpstr>
      <vt:lpstr>Оценка качества обслуживания</vt:lpstr>
      <vt:lpstr>Auto-Call: преимущества</vt:lpstr>
      <vt:lpstr>Короткий номер</vt:lpstr>
      <vt:lpstr>Короткий номер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Ovod Oleksandr</cp:lastModifiedBy>
  <cp:revision>1693</cp:revision>
  <cp:lastPrinted>2019-03-25T08:31:49Z</cp:lastPrinted>
  <dcterms:created xsi:type="dcterms:W3CDTF">2017-12-06T21:52:31Z</dcterms:created>
  <dcterms:modified xsi:type="dcterms:W3CDTF">2019-04-15T08:25:15Z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0x010100D15E1D9E7DFADB42AC8B1B3649B8F3F8</vt:lpwstr>
  </property>
  <property fmtid="{D5CDD505-2E9C-101B-9397-08002B2CF9AE}" pid="3" name="_dlc_DocIdItemGuid">
    <vt:lpwstr>a0eee861-c416-4688-810b-02268b798f95</vt:lpwstr>
  </property>
  <property fmtid="{D5CDD505-2E9C-101B-9397-08002B2CF9AE}" pid="4" name="MSIP_Label_d47a2adb-467e-4e4b-a3e1-c6e988092e32_Enabled">
    <vt:lpwstr>True</vt:lpwstr>
  </property>
  <property fmtid="{D5CDD505-2E9C-101B-9397-08002B2CF9AE}" pid="5" name="MSIP_Label_d47a2adb-467e-4e4b-a3e1-c6e988092e32_SiteId">
    <vt:lpwstr>b257b72a-b83c-4005-915b-ce5ce92eaad2</vt:lpwstr>
  </property>
  <property fmtid="{D5CDD505-2E9C-101B-9397-08002B2CF9AE}" pid="6" name="MSIP_Label_d47a2adb-467e-4e4b-a3e1-c6e988092e32_Owner">
    <vt:lpwstr>o.ovod@gms-worldwide.com</vt:lpwstr>
  </property>
  <property fmtid="{D5CDD505-2E9C-101B-9397-08002B2CF9AE}" pid="7" name="MSIP_Label_d47a2adb-467e-4e4b-a3e1-c6e988092e32_SetDate">
    <vt:lpwstr>2019-04-04T07:04:11.0542439Z</vt:lpwstr>
  </property>
  <property fmtid="{D5CDD505-2E9C-101B-9397-08002B2CF9AE}" pid="8" name="MSIP_Label_d47a2adb-467e-4e4b-a3e1-c6e988092e32_Name">
    <vt:lpwstr>Internal</vt:lpwstr>
  </property>
  <property fmtid="{D5CDD505-2E9C-101B-9397-08002B2CF9AE}" pid="9" name="MSIP_Label_d47a2adb-467e-4e4b-a3e1-c6e988092e32_Application">
    <vt:lpwstr>Microsoft Azure Information Protection</vt:lpwstr>
  </property>
  <property fmtid="{D5CDD505-2E9C-101B-9397-08002B2CF9AE}" pid="10" name="MSIP_Label_d47a2adb-467e-4e4b-a3e1-c6e988092e32_Extended_MSFT_Method">
    <vt:lpwstr>Automatic</vt:lpwstr>
  </property>
  <property fmtid="{D5CDD505-2E9C-101B-9397-08002B2CF9AE}" pid="11" name="MSIP_Label_8933666b-4c2c-4941-85e1-47195039f5dc_Enabled">
    <vt:lpwstr>True</vt:lpwstr>
  </property>
  <property fmtid="{D5CDD505-2E9C-101B-9397-08002B2CF9AE}" pid="12" name="MSIP_Label_8933666b-4c2c-4941-85e1-47195039f5dc_SiteId">
    <vt:lpwstr>b257b72a-b83c-4005-915b-ce5ce92eaad2</vt:lpwstr>
  </property>
  <property fmtid="{D5CDD505-2E9C-101B-9397-08002B2CF9AE}" pid="13" name="MSIP_Label_8933666b-4c2c-4941-85e1-47195039f5dc_Owner">
    <vt:lpwstr>o.shcherbaniuk@gms-worldwide.com</vt:lpwstr>
  </property>
  <property fmtid="{D5CDD505-2E9C-101B-9397-08002B2CF9AE}" pid="14" name="MSIP_Label_8933666b-4c2c-4941-85e1-47195039f5dc_SetDate">
    <vt:lpwstr>2019-02-26T12:05:17.6832159+02:00</vt:lpwstr>
  </property>
  <property fmtid="{D5CDD505-2E9C-101B-9397-08002B2CF9AE}" pid="15" name="MSIP_Label_8933666b-4c2c-4941-85e1-47195039f5dc_Name">
    <vt:lpwstr>Confidential</vt:lpwstr>
  </property>
  <property fmtid="{D5CDD505-2E9C-101B-9397-08002B2CF9AE}" pid="16" name="MSIP_Label_8933666b-4c2c-4941-85e1-47195039f5dc_Application">
    <vt:lpwstr>Microsoft Azure Information Protection</vt:lpwstr>
  </property>
  <property fmtid="{D5CDD505-2E9C-101B-9397-08002B2CF9AE}" pid="17" name="MSIP_Label_8933666b-4c2c-4941-85e1-47195039f5dc_Extended_MSFT_Method">
    <vt:lpwstr>Manual</vt:lpwstr>
  </property>
  <property fmtid="{D5CDD505-2E9C-101B-9397-08002B2CF9AE}" pid="18" name="Sensitivity">
    <vt:lpwstr>Internal Confidential</vt:lpwstr>
  </property>
</Properties>
</file>