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7" r:id="rId7"/>
  </p:sldMasterIdLst>
  <p:notesMasterIdLst>
    <p:notesMasterId r:id="rId12"/>
  </p:notesMasterIdLst>
  <p:sldIdLst>
    <p:sldId id="455" r:id="rId8"/>
    <p:sldId id="424" r:id="rId9"/>
    <p:sldId id="425" r:id="rId10"/>
    <p:sldId id="343" r:id="rId11"/>
  </p:sldIdLst>
  <p:sldSz cx="9144000" cy="6858000" type="screen4x3"/>
  <p:notesSz cx="6858000" cy="9144000"/>
  <p:embeddedFontLst>
    <p:embeddedFont>
      <p:font typeface="Tahoma" panose="020B0604030504040204" pitchFamily="34" charset="0"/>
      <p:regular r:id="rId13"/>
      <p:bold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ослуги мобільного маркетингу" id="{F875BB6D-B248-409C-AD01-6513CE522DFC}">
          <p14:sldIdLst>
            <p14:sldId id="455"/>
            <p14:sldId id="424"/>
            <p14:sldId id="425"/>
          </p14:sldIdLst>
        </p14:section>
        <p14:section name="Інші корисні послуги" id="{C05AB61D-1C13-45DA-8F37-11329612FB20}">
          <p14:sldIdLst>
            <p14:sldId id="34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D4BA0"/>
    <a:srgbClr val="666B6E"/>
    <a:srgbClr val="FFCC00"/>
    <a:srgbClr val="FFDD4F"/>
    <a:srgbClr val="E6EDF6"/>
    <a:srgbClr val="D8E3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356" autoAdjust="0"/>
  </p:normalViewPr>
  <p:slideViewPr>
    <p:cSldViewPr>
      <p:cViewPr varScale="1">
        <p:scale>
          <a:sx n="91" d="100"/>
          <a:sy n="91" d="100"/>
        </p:scale>
        <p:origin x="137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1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4.xml"/><Relationship Id="rId5" Type="http://schemas.openxmlformats.org/officeDocument/2006/relationships/customXml" Target="../customXml/item5.xml"/><Relationship Id="rId15" Type="http://schemas.openxmlformats.org/officeDocument/2006/relationships/font" Target="fonts/font3.fntdata"/><Relationship Id="rId10" Type="http://schemas.openxmlformats.org/officeDocument/2006/relationships/slide" Target="slides/slide3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9D133E-0C39-4400-ACAF-8F08D706F028}" type="datetimeFigureOut">
              <a:rPr lang="ru-RU" smtClean="0"/>
              <a:t>23.04.2019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4C5D4-F122-4AA2-876D-87E0DFDEEF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6890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666B6E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0950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82060828-B454-4AE4-AD73-05A493F3B5E2" descr="47D5B5B9-47C2-43C4-8EB1-E0D67ABF7A5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432048"/>
            <a:ext cx="9144000" cy="6464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2708920"/>
            <a:ext cx="7772400" cy="139836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4161061"/>
            <a:ext cx="7772400" cy="564083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666B6E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454998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666B6E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3008" y="1600201"/>
            <a:ext cx="4042792" cy="42050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4008" y="1600201"/>
            <a:ext cx="4042792" cy="42050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5695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666B6E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6303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6303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1792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666B6E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363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8367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666B6E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632194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666B6E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49595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82060828-B454-4AE4-AD73-05A493F3B5E2" descr="47D5B5B9-47C2-43C4-8EB1-E0D67ABF7A5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432048"/>
            <a:ext cx="9144000" cy="6464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2708920"/>
            <a:ext cx="5649887" cy="1398364"/>
          </a:xfrm>
        </p:spPr>
        <p:txBody>
          <a:bodyPr anchor="t"/>
          <a:lstStyle>
            <a:lvl1pPr algn="l">
              <a:defRPr sz="4000" b="1" cap="all">
                <a:solidFill>
                  <a:srgbClr val="666B6E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9667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Fs\Projects\ASTELIT_2015\Guidelines lifecell\LOGOs\business_lifecell\business_lifecell_logo_2.png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6021288"/>
            <a:ext cx="1619672" cy="548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205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FooterRightsWATCHMark"/>
          <p:cNvSpPr txBox="1"/>
          <p:nvPr userDrawn="1"/>
        </p:nvSpPr>
        <p:spPr>
          <a:xfrm>
            <a:off x="0" y="6709489"/>
            <a:ext cx="9144000" cy="123111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algn="ctr"/>
            <a:r>
              <a:rPr lang="en-US" sz="800" smtClean="0">
                <a:solidFill>
                  <a:srgbClr val="000000"/>
                </a:solidFill>
                <a:latin typeface="Arial" panose="020B0604020202020204" pitchFamily="34" charset="0"/>
              </a:rPr>
              <a:t>Internal / </a:t>
            </a:r>
            <a:r>
              <a:rPr lang="ru-RU" sz="800" smtClean="0">
                <a:solidFill>
                  <a:srgbClr val="000000"/>
                </a:solidFill>
                <a:latin typeface="Arial" panose="020B0604020202020204" pitchFamily="34" charset="0"/>
              </a:rPr>
              <a:t>Внутрішній</a:t>
            </a:r>
            <a:endParaRPr lang="ru-RU" sz="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324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9" r:id="rId9"/>
  </p:sldLayoutIdLst>
  <p:txStyles>
    <p:titleStyle>
      <a:lvl1pPr algn="l" defTabSz="914400" rtl="0" eaLnBrk="1" latinLnBrk="0" hangingPunct="1">
        <a:spcBef>
          <a:spcPct val="0"/>
        </a:spcBef>
        <a:buNone/>
        <a:defRPr sz="4400" b="0" kern="1200">
          <a:solidFill>
            <a:srgbClr val="666B6E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rgbClr val="666B6E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666B6E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666B6E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666B6E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666B6E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«Масові SMS»</a:t>
            </a:r>
          </a:p>
        </p:txBody>
      </p:sp>
    </p:spTree>
    <p:extLst>
      <p:ext uri="{BB962C8B-B14F-4D97-AF65-F5344CB8AC3E}">
        <p14:creationId xmlns:p14="http://schemas.microsoft.com/office/powerpoint/2010/main" val="1199869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60648"/>
            <a:ext cx="8435280" cy="677819"/>
          </a:xfrm>
        </p:spPr>
        <p:txBody>
          <a:bodyPr>
            <a:noAutofit/>
          </a:bodyPr>
          <a:lstStyle/>
          <a:p>
            <a:r>
              <a:rPr lang="uk-UA" sz="2400" dirty="0" smtClean="0"/>
              <a:t>Послуга «Масові </a:t>
            </a:r>
            <a:r>
              <a:rPr lang="ru-RU" sz="2400" dirty="0" smtClean="0"/>
              <a:t>SMS</a:t>
            </a:r>
            <a:r>
              <a:rPr lang="ru-RU" sz="2400" dirty="0"/>
              <a:t>» - </a:t>
            </a:r>
            <a:r>
              <a:rPr lang="uk-UA" sz="2400" dirty="0" smtClean="0"/>
              <a:t>тарифи на </a:t>
            </a:r>
            <a:r>
              <a:rPr lang="uk-UA" sz="2400" dirty="0" err="1" smtClean="0"/>
              <a:t>Альфанумеричні</a:t>
            </a:r>
            <a:r>
              <a:rPr lang="uk-UA" sz="2400" dirty="0" smtClean="0"/>
              <a:t> імена </a:t>
            </a:r>
            <a:endParaRPr lang="uk-UA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4005064"/>
            <a:ext cx="8229600" cy="648072"/>
          </a:xfrm>
        </p:spPr>
        <p:txBody>
          <a:bodyPr>
            <a:normAutofit/>
          </a:bodyPr>
          <a:lstStyle/>
          <a:p>
            <a:pPr algn="just"/>
            <a:r>
              <a:rPr lang="uk-UA" sz="1200" b="1" i="1" dirty="0" smtClean="0"/>
              <a:t>Незалежно від того, відправив </a:t>
            </a:r>
            <a:r>
              <a:rPr lang="uk-UA" sz="1200" b="1" i="1" dirty="0"/>
              <a:t>клієнт чи не відправив </a:t>
            </a:r>
            <a:r>
              <a:rPr lang="en-US" sz="1200" b="1" i="1" dirty="0"/>
              <a:t>SMS </a:t>
            </a:r>
            <a:r>
              <a:rPr lang="uk-UA" sz="1200" b="1" i="1" dirty="0"/>
              <a:t>протягом  звітного </a:t>
            </a:r>
            <a:r>
              <a:rPr lang="uk-UA" sz="1200" b="1" i="1" dirty="0" smtClean="0"/>
              <a:t>місяця, сплачується </a:t>
            </a:r>
            <a:r>
              <a:rPr lang="uk-UA" sz="1200" b="1" i="1" dirty="0"/>
              <a:t>щомісячна плата за доступ до мережі фіксованого зв'язку - 35,32 грн. щомісяця. 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457962"/>
              </p:ext>
            </p:extLst>
          </p:nvPr>
        </p:nvGraphicFramePr>
        <p:xfrm>
          <a:off x="457200" y="981024"/>
          <a:ext cx="8229600" cy="26640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{5A111915-BE36-4E01-A7E5-04B1672EAD32}</a:tableStyleId>
              </a:tblPr>
              <a:tblGrid>
                <a:gridCol w="3754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9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1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4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0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Призначення платежу</a:t>
                      </a:r>
                      <a:endParaRPr lang="ru-RU" sz="1000" b="1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B6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0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Тариф (без </a:t>
                      </a:r>
                      <a:r>
                        <a:rPr lang="uk-UA" sz="1000" b="1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ПДВ)</a:t>
                      </a:r>
                      <a:endParaRPr lang="ru-RU" sz="1000" b="1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B6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000" b="1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ПДВ</a:t>
                      </a:r>
                      <a:endParaRPr lang="ru-RU" sz="1000" b="1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B6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0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Загалом плата (з </a:t>
                      </a:r>
                      <a:r>
                        <a:rPr lang="uk-UA" sz="1000" b="1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ПДВ)</a:t>
                      </a:r>
                      <a:endParaRPr lang="ru-RU" sz="1000" b="1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B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uk-UA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666B6E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Щомісячна абонентна плата за доступ до мережі фіксованого </a:t>
                      </a:r>
                      <a:r>
                        <a:rPr kumimoji="0" lang="uk-UA" sz="105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666B6E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зв’язку, </a:t>
                      </a:r>
                      <a:r>
                        <a:rPr kumimoji="0" lang="uk-UA" sz="105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666B6E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грн</a:t>
                      </a:r>
                      <a:endParaRPr kumimoji="0" lang="ru-RU" sz="105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666B6E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uk-UA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666B6E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29,433</a:t>
                      </a:r>
                      <a:endParaRPr kumimoji="0" lang="ru-RU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666B6E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uk-UA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666B6E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5,887</a:t>
                      </a:r>
                      <a:endParaRPr kumimoji="0" lang="ru-RU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666B6E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uk-UA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666B6E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35,32</a:t>
                      </a:r>
                      <a:endParaRPr kumimoji="0" lang="ru-RU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666B6E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uk-UA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666B6E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Щомісячна плата за використання першого  </a:t>
                      </a:r>
                      <a:r>
                        <a:rPr kumimoji="0" lang="uk-UA" sz="105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666B6E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Альфанумеричного</a:t>
                      </a:r>
                      <a:r>
                        <a:rPr kumimoji="0" lang="uk-UA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666B6E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Імені (окремо першого</a:t>
                      </a:r>
                      <a:r>
                        <a:rPr kumimoji="0" lang="uk-UA" sz="105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666B6E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) , </a:t>
                      </a:r>
                      <a:r>
                        <a:rPr kumimoji="0" lang="uk-UA" sz="105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666B6E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грн</a:t>
                      </a:r>
                      <a:endParaRPr kumimoji="0" lang="ru-RU" sz="105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666B6E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uk-UA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666B6E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53,900</a:t>
                      </a:r>
                      <a:endParaRPr kumimoji="0" lang="ru-RU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666B6E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uk-UA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666B6E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10,780</a:t>
                      </a:r>
                      <a:endParaRPr kumimoji="0" lang="ru-RU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666B6E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uk-UA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666B6E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64,68</a:t>
                      </a:r>
                      <a:endParaRPr kumimoji="0" lang="ru-RU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666B6E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uk-UA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666B6E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Щомісячна плата за використання другого та кожного наступного </a:t>
                      </a:r>
                      <a:r>
                        <a:rPr kumimoji="0" lang="uk-UA" sz="105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666B6E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Альфанумеричного</a:t>
                      </a:r>
                      <a:r>
                        <a:rPr kumimoji="0" lang="uk-UA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666B6E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Імені (окремо за друге та кожне наступне</a:t>
                      </a:r>
                      <a:r>
                        <a:rPr kumimoji="0" lang="uk-UA" sz="105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666B6E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), </a:t>
                      </a:r>
                      <a:r>
                        <a:rPr kumimoji="0" lang="uk-UA" sz="105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666B6E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грн</a:t>
                      </a:r>
                      <a:endParaRPr kumimoji="0" lang="ru-RU" sz="105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666B6E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uk-UA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666B6E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83,333</a:t>
                      </a:r>
                      <a:endParaRPr kumimoji="0" lang="ru-RU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666B6E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uk-UA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666B6E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16,667</a:t>
                      </a:r>
                      <a:endParaRPr kumimoji="0" lang="ru-RU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666B6E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uk-UA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666B6E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100,00</a:t>
                      </a:r>
                      <a:endParaRPr kumimoji="0" lang="ru-RU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666B6E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uk-UA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666B6E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Щомісячна плата за використання Динамічного </a:t>
                      </a:r>
                      <a:r>
                        <a:rPr kumimoji="0" lang="uk-UA" sz="105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666B6E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Альфанумеричного</a:t>
                      </a:r>
                      <a:r>
                        <a:rPr kumimoji="0" lang="uk-UA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666B6E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uk-UA" sz="105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666B6E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Імені, </a:t>
                      </a:r>
                      <a:r>
                        <a:rPr kumimoji="0" lang="uk-UA" sz="105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666B6E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грн</a:t>
                      </a:r>
                      <a:endParaRPr kumimoji="0" lang="ru-RU" sz="105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666B6E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uk-UA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666B6E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2104,167</a:t>
                      </a:r>
                      <a:endParaRPr kumimoji="0" lang="ru-RU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666B6E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uk-UA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666B6E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420,833</a:t>
                      </a:r>
                      <a:endParaRPr kumimoji="0" lang="ru-RU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666B6E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uk-UA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666B6E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2525,00</a:t>
                      </a:r>
                      <a:endParaRPr kumimoji="0" lang="ru-RU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666B6E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037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720080"/>
          </a:xfrm>
        </p:spPr>
        <p:txBody>
          <a:bodyPr>
            <a:noAutofit/>
          </a:bodyPr>
          <a:lstStyle/>
          <a:p>
            <a:r>
              <a:rPr lang="uk-UA" sz="3200" dirty="0" smtClean="0"/>
              <a:t>Послуга «Масові SMS»</a:t>
            </a:r>
            <a:r>
              <a:rPr lang="uk-UA" sz="1200" i="1" dirty="0" smtClean="0"/>
              <a:t/>
            </a:r>
            <a:br>
              <a:rPr lang="uk-UA" sz="1200" i="1" dirty="0" smtClean="0"/>
            </a:br>
            <a:endParaRPr lang="uk-UA" sz="1200" i="1" dirty="0"/>
          </a:p>
        </p:txBody>
      </p:sp>
      <p:sp>
        <p:nvSpPr>
          <p:cNvPr id="12" name="Прямоугольник 4"/>
          <p:cNvSpPr/>
          <p:nvPr/>
        </p:nvSpPr>
        <p:spPr>
          <a:xfrm>
            <a:off x="457200" y="3356992"/>
            <a:ext cx="82296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1200" b="1" i="1" dirty="0" smtClean="0">
                <a:solidFill>
                  <a:srgbClr val="666B6E"/>
                </a:solidFill>
                <a:cs typeface="Calibri"/>
              </a:rPr>
              <a:t>! Увага: ПФ на тарифікацію всіх SMS не нараховується. Послуга надається під логікою фіксованого зв'язку. Прямий клієнт - це той, хто використовує сервіс Масові SMS для своїх потреб, </a:t>
            </a:r>
            <a:r>
              <a:rPr lang="uk-UA" sz="1200" b="1" i="1" dirty="0" err="1" smtClean="0">
                <a:solidFill>
                  <a:srgbClr val="666B6E"/>
                </a:solidFill>
                <a:cs typeface="Calibri"/>
              </a:rPr>
              <a:t>альфаімена</a:t>
            </a:r>
            <a:r>
              <a:rPr lang="uk-UA" sz="1200" b="1" i="1" dirty="0" smtClean="0">
                <a:solidFill>
                  <a:srgbClr val="666B6E"/>
                </a:solidFill>
                <a:cs typeface="Calibri"/>
              </a:rPr>
              <a:t> за цим сервісом належать безпосередньо клієнту!!!!!</a:t>
            </a:r>
          </a:p>
          <a:p>
            <a:pPr algn="just"/>
            <a:r>
              <a:rPr lang="uk-UA" sz="1000" i="1" dirty="0" smtClean="0">
                <a:solidFill>
                  <a:srgbClr val="666B6E"/>
                </a:solidFill>
                <a:cs typeface="Calibri"/>
              </a:rPr>
              <a:t>Всі тарифи наведено у гривнях з ПДВ.</a:t>
            </a:r>
            <a:endParaRPr lang="uk-UA" sz="1000" i="1" dirty="0">
              <a:solidFill>
                <a:srgbClr val="666B6E"/>
              </a:solidFill>
              <a:cs typeface="Calibri"/>
            </a:endParaRPr>
          </a:p>
        </p:txBody>
      </p:sp>
      <p:sp>
        <p:nvSpPr>
          <p:cNvPr id="13" name="Прямоугольник 4"/>
          <p:cNvSpPr/>
          <p:nvPr/>
        </p:nvSpPr>
        <p:spPr>
          <a:xfrm>
            <a:off x="457200" y="1575840"/>
            <a:ext cx="8229600" cy="268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DD0038"/>
              </a:buClr>
            </a:pPr>
            <a:r>
              <a:rPr lang="uk-UA" sz="1400" b="1" dirty="0" smtClean="0">
                <a:solidFill>
                  <a:srgbClr val="666B6E"/>
                </a:solidFill>
                <a:latin typeface="+mj-lt"/>
                <a:cs typeface="Calibri"/>
              </a:rPr>
              <a:t>«Будь-який напрямок одна ціна»</a:t>
            </a:r>
            <a:endParaRPr lang="uk-UA" sz="1400" i="1" dirty="0">
              <a:solidFill>
                <a:srgbClr val="666B6E"/>
              </a:solidFill>
              <a:latin typeface="+mj-lt"/>
              <a:cs typeface="Calibri"/>
            </a:endParaRPr>
          </a:p>
        </p:txBody>
      </p:sp>
      <p:graphicFrame>
        <p:nvGraphicFramePr>
          <p:cNvPr id="15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065431"/>
              </p:ext>
            </p:extLst>
          </p:nvPr>
        </p:nvGraphicFramePr>
        <p:xfrm>
          <a:off x="483381" y="1916944"/>
          <a:ext cx="8075238" cy="864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26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4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45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 u="none" strike="noStrike" kern="1200" noProof="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Доставлені</a:t>
                      </a:r>
                      <a:r>
                        <a:rPr lang="ru-RU" sz="1000" b="1" u="none" strike="noStrike" kern="1200" noProof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ru-RU" sz="1000" b="1" u="none" strike="noStrike" kern="1200" noProof="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повідомлення</a:t>
                      </a:r>
                      <a:endParaRPr lang="en-US" sz="1000" b="1" u="none" strike="noStrike" kern="1200" noProof="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B6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u="none" strike="noStrike" kern="1200" noProof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OMO</a:t>
                      </a:r>
                      <a:endParaRPr lang="ru-RU" sz="1000" b="1" u="none" strike="noStrike" kern="1200" noProof="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B6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u="none" strike="noStrike" kern="1200" noProof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Onnet</a:t>
                      </a: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B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noProof="0" dirty="0" smtClean="0">
                          <a:solidFill>
                            <a:srgbClr val="666B6E"/>
                          </a:solidFill>
                          <a:effectLst/>
                          <a:latin typeface="+mn-lt"/>
                          <a:ea typeface="+mn-ea"/>
                        </a:rPr>
                        <a:t>з ПДВ</a:t>
                      </a:r>
                      <a:endParaRPr lang="ru-RU" sz="1000" noProof="0" dirty="0">
                        <a:solidFill>
                          <a:srgbClr val="666B6E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noProof="0" dirty="0" smtClean="0">
                          <a:solidFill>
                            <a:srgbClr val="666B6E"/>
                          </a:solidFill>
                          <a:effectLst/>
                          <a:latin typeface="+mn-lt"/>
                          <a:ea typeface="+mn-ea"/>
                        </a:rPr>
                        <a:t>з ПДВ</a:t>
                      </a:r>
                      <a:endParaRPr lang="ru-RU" sz="1000" noProof="0" dirty="0">
                        <a:solidFill>
                          <a:srgbClr val="666B6E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050" b="1" kern="1200" dirty="0" smtClean="0">
                          <a:solidFill>
                            <a:srgbClr val="666B6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SMS</a:t>
                      </a:r>
                      <a:endParaRPr lang="en-US" sz="1050" b="1" kern="1200" dirty="0">
                        <a:solidFill>
                          <a:srgbClr val="666B6E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ru-RU" sz="1400" b="1" kern="1200" dirty="0" smtClean="0">
                          <a:solidFill>
                            <a:srgbClr val="666B6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0,23</a:t>
                      </a:r>
                      <a:endParaRPr lang="en-US" sz="1400" b="1" kern="1200" dirty="0">
                        <a:solidFill>
                          <a:srgbClr val="666B6E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latinLnBrk="0" hangingPunct="1">
                        <a:spcAft>
                          <a:spcPts val="0"/>
                        </a:spcAft>
                      </a:pPr>
                      <a:endParaRPr lang="en-US" sz="105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691983"/>
              </p:ext>
            </p:extLst>
          </p:nvPr>
        </p:nvGraphicFramePr>
        <p:xfrm>
          <a:off x="483381" y="2815543"/>
          <a:ext cx="8075239" cy="21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25621">
                  <a:extLst>
                    <a:ext uri="{9D8B030D-6E8A-4147-A177-3AD203B41FA5}">
                      <a16:colId xmlns:a16="http://schemas.microsoft.com/office/drawing/2014/main" val="1962303755"/>
                    </a:ext>
                  </a:extLst>
                </a:gridCol>
                <a:gridCol w="4449618">
                  <a:extLst>
                    <a:ext uri="{9D8B030D-6E8A-4147-A177-3AD203B41FA5}">
                      <a16:colId xmlns:a16="http://schemas.microsoft.com/office/drawing/2014/main" val="3668822414"/>
                    </a:ext>
                  </a:extLst>
                </a:gridCol>
              </a:tblGrid>
              <a:tr h="114910"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050" b="1" kern="1200" dirty="0" smtClean="0">
                          <a:solidFill>
                            <a:srgbClr val="666B6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Viber (</a:t>
                      </a:r>
                      <a:r>
                        <a:rPr lang="uk-UA" sz="1050" b="1" kern="1200" dirty="0" err="1" smtClean="0">
                          <a:solidFill>
                            <a:srgbClr val="666B6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транзакціонні</a:t>
                      </a:r>
                      <a:r>
                        <a:rPr lang="en-US" sz="1050" b="1" kern="1200" dirty="0" smtClean="0">
                          <a:solidFill>
                            <a:srgbClr val="666B6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050" b="1" kern="1200" dirty="0">
                        <a:solidFill>
                          <a:srgbClr val="666B6E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ru-RU" sz="1400" b="1" kern="1200" dirty="0" smtClean="0">
                          <a:solidFill>
                            <a:srgbClr val="666B6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0,21</a:t>
                      </a:r>
                      <a:endParaRPr lang="en-US" sz="1400" b="1" kern="1200" dirty="0">
                        <a:solidFill>
                          <a:srgbClr val="666B6E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208313"/>
                  </a:ext>
                </a:extLst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928792"/>
              </p:ext>
            </p:extLst>
          </p:nvPr>
        </p:nvGraphicFramePr>
        <p:xfrm>
          <a:off x="483381" y="3086267"/>
          <a:ext cx="8075238" cy="21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24251">
                  <a:extLst>
                    <a:ext uri="{9D8B030D-6E8A-4147-A177-3AD203B41FA5}">
                      <a16:colId xmlns:a16="http://schemas.microsoft.com/office/drawing/2014/main" val="1962303755"/>
                    </a:ext>
                  </a:extLst>
                </a:gridCol>
                <a:gridCol w="4450987">
                  <a:extLst>
                    <a:ext uri="{9D8B030D-6E8A-4147-A177-3AD203B41FA5}">
                      <a16:colId xmlns:a16="http://schemas.microsoft.com/office/drawing/2014/main" val="3668822414"/>
                    </a:ext>
                  </a:extLst>
                </a:gridCol>
              </a:tblGrid>
              <a:tr h="114910"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050" b="1" kern="1200" dirty="0" err="1" smtClean="0">
                          <a:solidFill>
                            <a:srgbClr val="666B6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BiP</a:t>
                      </a:r>
                      <a:endParaRPr lang="en-US" sz="1050" b="1" kern="1200" dirty="0">
                        <a:solidFill>
                          <a:srgbClr val="666B6E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ru-RU" sz="1400" b="1" kern="1200" dirty="0" smtClean="0">
                          <a:solidFill>
                            <a:srgbClr val="666B6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0,10</a:t>
                      </a:r>
                      <a:endParaRPr lang="en-US" sz="1400" b="1" kern="1200" dirty="0">
                        <a:solidFill>
                          <a:srgbClr val="666B6E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208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268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Дякуємо за увагу!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867715"/>
      </p:ext>
    </p:extLst>
  </p:cSld>
  <p:clrMapOvr>
    <a:masterClrMapping/>
  </p:clrMapOvr>
</p:sld>
</file>

<file path=ppt/theme/theme1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3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XMLData TextToDisplay="%HOSTNAME%">HORNOTE-M3KZ-2.astelit.ukr</XMLData>
</file>

<file path=customXml/item2.xml><?xml version="1.0" encoding="utf-8"?>
<XMLData TextToDisplay="%USERNAME%">gillyust</XMLData>
</file>

<file path=customXml/item3.xml><?xml version="1.0" encoding="utf-8"?>
<XMLData TextToDisplay="%EMAILADDRESS%">georgiy.illyustrov@lifecell.com.ua</XMLData>
</file>

<file path=customXml/item4.xml><?xml version="1.0" encoding="utf-8"?>
<XMLData TextToDisplay="%DOCUMENTGUID%">{00000000-0000-0000-0000-000000000000}</XMLData>
</file>

<file path=customXml/item5.xml><?xml version="1.0" encoding="utf-8"?>
<XMLData TextToDisplay="%CLASSIFICATIONDATETIME%">14:45 06/05/2016</XMLData>
</file>

<file path=customXml/item6.xml><?xml version="1.0" encoding="utf-8"?>
<XMLData TextToDisplay="RightsWATCHMark">18|lifecell-1lifecell-Internal|{00000000-0000-0000-0000-000000000000}</XMLData>
</file>

<file path=customXml/itemProps1.xml><?xml version="1.0" encoding="utf-8"?>
<ds:datastoreItem xmlns:ds="http://schemas.openxmlformats.org/officeDocument/2006/customXml" ds:itemID="{A8DB39D5-720E-4703-9B03-7E98B3DCE05A}">
  <ds:schemaRefs/>
</ds:datastoreItem>
</file>

<file path=customXml/itemProps2.xml><?xml version="1.0" encoding="utf-8"?>
<ds:datastoreItem xmlns:ds="http://schemas.openxmlformats.org/officeDocument/2006/customXml" ds:itemID="{682072AC-74E4-441B-9E28-05832F758292}">
  <ds:schemaRefs/>
</ds:datastoreItem>
</file>

<file path=customXml/itemProps3.xml><?xml version="1.0" encoding="utf-8"?>
<ds:datastoreItem xmlns:ds="http://schemas.openxmlformats.org/officeDocument/2006/customXml" ds:itemID="{373B139A-231B-4076-AED5-D405525CA751}">
  <ds:schemaRefs/>
</ds:datastoreItem>
</file>

<file path=customXml/itemProps4.xml><?xml version="1.0" encoding="utf-8"?>
<ds:datastoreItem xmlns:ds="http://schemas.openxmlformats.org/officeDocument/2006/customXml" ds:itemID="{9B293360-D2A8-4001-A37F-B58D5262CFB4}">
  <ds:schemaRefs/>
</ds:datastoreItem>
</file>

<file path=customXml/itemProps5.xml><?xml version="1.0" encoding="utf-8"?>
<ds:datastoreItem xmlns:ds="http://schemas.openxmlformats.org/officeDocument/2006/customXml" ds:itemID="{84775156-7F5D-444A-A504-B355279E67ED}">
  <ds:schemaRefs/>
</ds:datastoreItem>
</file>

<file path=customXml/itemProps6.xml><?xml version="1.0" encoding="utf-8"?>
<ds:datastoreItem xmlns:ds="http://schemas.openxmlformats.org/officeDocument/2006/customXml" ds:itemID="{6DC54C53-6947-43A2-B524-A41447B00A43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10255</TotalTime>
  <Words>199</Words>
  <Application>Microsoft Office PowerPoint</Application>
  <PresentationFormat>Экран (4:3)</PresentationFormat>
  <Paragraphs>39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Tahoma</vt:lpstr>
      <vt:lpstr>Times New Roman</vt:lpstr>
      <vt:lpstr>Arial</vt:lpstr>
      <vt:lpstr>Calibri</vt:lpstr>
      <vt:lpstr>1_Тема Office</vt:lpstr>
      <vt:lpstr>«Масові SMS»</vt:lpstr>
      <vt:lpstr>Послуга «Масові SMS» - тарифи на Альфанумеричні імена </vt:lpstr>
      <vt:lpstr>Послуга «Масові SMS» </vt:lpstr>
      <vt:lpstr>Дякуємо за увагу!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Victoria Slobodian</dc:creator>
  <cp:lastModifiedBy>Maksym Serdiuk</cp:lastModifiedBy>
  <cp:revision>220</cp:revision>
  <cp:lastPrinted>2016-04-12T06:28:32Z</cp:lastPrinted>
  <dcterms:created xsi:type="dcterms:W3CDTF">2015-12-03T12:27:26Z</dcterms:created>
  <dcterms:modified xsi:type="dcterms:W3CDTF">2019-04-23T07:44:28Z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ightsWATCHMark">
    <vt:lpwstr>18|lifecell-1lifecell-Internal|{00000000-0000-0000-0000-000000000000}</vt:lpwstr>
  </property>
</Properties>
</file>