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4" r:id="rId3"/>
    <p:sldId id="272" r:id="rId4"/>
    <p:sldId id="300" r:id="rId5"/>
    <p:sldId id="285" r:id="rId6"/>
    <p:sldId id="313" r:id="rId7"/>
    <p:sldId id="303" r:id="rId8"/>
    <p:sldId id="302" r:id="rId9"/>
    <p:sldId id="289" r:id="rId10"/>
    <p:sldId id="293" r:id="rId11"/>
    <p:sldId id="295" r:id="rId12"/>
    <p:sldId id="296" r:id="rId13"/>
    <p:sldId id="298" r:id="rId14"/>
    <p:sldId id="287" r:id="rId15"/>
    <p:sldId id="288" r:id="rId16"/>
    <p:sldId id="291" r:id="rId17"/>
    <p:sldId id="299" r:id="rId18"/>
    <p:sldId id="294" r:id="rId19"/>
    <p:sldId id="284" r:id="rId20"/>
    <p:sldId id="301" r:id="rId21"/>
    <p:sldId id="297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2"/>
    <p:restoredTop sz="94673"/>
  </p:normalViewPr>
  <p:slideViewPr>
    <p:cSldViewPr snapToGrid="0" snapToObjects="1">
      <p:cViewPr varScale="1">
        <p:scale>
          <a:sx n="180" d="100"/>
          <a:sy n="180" d="100"/>
        </p:scale>
        <p:origin x="6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Plan </a:t>
            </a:r>
            <a:r>
              <a:rPr dirty="0" err="1"/>
              <a:t>szkolenia</a:t>
            </a:r>
            <a:r>
              <a:rPr dirty="0"/>
              <a:t> z </a:t>
            </a:r>
            <a:r>
              <a:rPr dirty="0" err="1"/>
              <a:t>dodatkowymi</a:t>
            </a:r>
            <a:r>
              <a:rPr dirty="0"/>
              <a:t> </a:t>
            </a:r>
            <a:r>
              <a:rPr dirty="0" err="1"/>
              <a:t>materiałami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przykładami</a:t>
            </a:r>
            <a:r>
              <a:rPr lang="en-US" dirty="0" err="1"/>
              <a:t>downl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2C3F3-F053-738A-AEB5-7DE0756B1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4839-4A8C-1C4D-C1B3-36AB1D5C63B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</a:t>
            </a:r>
            <a:r>
              <a:rPr lang="pl-PL" sz="180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Strategie próbkowania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8631-C884-F33D-ED25-8235AAFA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Strategie próbkowania dla aplikacji o dużym ruchu</a:t>
            </a: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statyczne (</a:t>
            </a:r>
            <a:r>
              <a:rPr lang="pl-PL" sz="1400" dirty="0" err="1">
                <a:solidFill>
                  <a:srgbClr val="000000"/>
                </a:solidFill>
              </a:rPr>
              <a:t>Always</a:t>
            </a:r>
            <a:r>
              <a:rPr lang="pl-PL" sz="1400" dirty="0">
                <a:solidFill>
                  <a:srgbClr val="000000"/>
                </a:solidFill>
              </a:rPr>
              <a:t> On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100% danych śledzenia. Każde żądanie, które przechodzi przez system, generuje pełny ślad.</a:t>
            </a:r>
          </a:p>
          <a:p>
            <a:pPr lvl="2"/>
            <a:r>
              <a:rPr lang="pl-PL" sz="1050" b="1" dirty="0"/>
              <a:t>Zastosowanie:</a:t>
            </a:r>
            <a:r>
              <a:rPr lang="pl-PL" sz="1050" dirty="0"/>
              <a:t> Odpowiednia w środowiskach o niskim wolumenie ruchu lub podczas fazy rozwoju, gdzie pełna obserwowalność jest priorytetem.</a:t>
            </a:r>
          </a:p>
          <a:p>
            <a:pPr lvl="2"/>
            <a:r>
              <a:rPr lang="pl-PL" sz="1050" b="1" dirty="0"/>
              <a:t>Wady:</a:t>
            </a:r>
            <a:r>
              <a:rPr lang="pl-PL" sz="1050" dirty="0"/>
              <a:t> Wysokie koszty przechowywania i przetwarzania dużych ilości danych. W takich środowiskach zawsze włączone próbkowanie nie jest skalowalne.</a:t>
            </a:r>
            <a:br>
              <a:rPr lang="pl-PL" sz="1050" dirty="0"/>
            </a:br>
            <a:endParaRPr lang="pl-PL" sz="105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probabilistyczne (</a:t>
            </a:r>
            <a:r>
              <a:rPr lang="pl-PL" sz="1400" dirty="0" err="1">
                <a:solidFill>
                  <a:srgbClr val="000000"/>
                </a:solidFill>
              </a:rPr>
              <a:t>Probabilistic</a:t>
            </a:r>
            <a:r>
              <a:rPr lang="pl-PL" sz="1400" dirty="0">
                <a:solidFill>
                  <a:srgbClr val="000000"/>
                </a:solidFill>
              </a:rPr>
              <a:t>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losowo próbkowany jest procent danych telemetrycznych. Na przykład tak, aby zbierał 1% wszystkich śladów. , można skonfigurować system </a:t>
            </a:r>
          </a:p>
          <a:p>
            <a:pPr lvl="2"/>
            <a:r>
              <a:rPr lang="pl-PL" sz="1050" b="1" dirty="0"/>
              <a:t>Zastosowanie</a:t>
            </a:r>
            <a:r>
              <a:rPr lang="pl-PL" sz="1050" dirty="0"/>
              <a:t>: Dobrze sprawdza się w systemach o dużym natężeniu ruchu, gdzie ważne jest zachowanie reprezentatywnych danych, ale nie jest konieczne rejestrowanie każdego śladu.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Zmniejsza ilość danych telemetrycznych przy zachowaniu ogólnego obrazu zachowania systemu. Można dostosować poziom próbkowania w zależności od potrzeb (np. zwiększyć próbkowanie w przypadku krytycznych usług).</a:t>
            </a:r>
          </a:p>
          <a:p>
            <a:pPr marL="0" indent="0">
              <a:buNone/>
            </a:pP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pl-PL" sz="1200" dirty="0"/>
          </a:p>
          <a:p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9EE0B-554F-0C84-5CD1-7A45818B4DCE}"/>
              </a:ext>
            </a:extLst>
          </p:cNvPr>
          <p:cNvSpPr txBox="1"/>
          <p:nvPr/>
        </p:nvSpPr>
        <p:spPr>
          <a:xfrm>
            <a:off x="1620371" y="4814803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Przykład: </a:t>
            </a:r>
            <a:b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opentelemetry.sdk.trace.sampling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TraceIdRatioBased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# Próbkowanie 1% wszystkich żądań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TraceIdRatioBased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(0.01)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768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DC378-BADB-619F-04FB-7404A964A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7942-6095-26A1-F691-2044D65140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</a:t>
            </a:r>
            <a:r>
              <a:rPr lang="pl-PL" sz="180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Strategie próbkowania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992D-35B8-53E1-5ED1-B25C093D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Strategie próbkowania dla aplikacji o dużym ruchu</a:t>
            </a: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warunkowe (</a:t>
            </a:r>
            <a:r>
              <a:rPr lang="pl-PL" sz="1400" dirty="0" err="1">
                <a:solidFill>
                  <a:srgbClr val="000000"/>
                </a:solidFill>
              </a:rPr>
              <a:t>Rate</a:t>
            </a:r>
            <a:r>
              <a:rPr lang="pl-PL" sz="1400" dirty="0">
                <a:solidFill>
                  <a:srgbClr val="000000"/>
                </a:solidFill>
              </a:rPr>
              <a:t>-Limited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Ogranicza liczbę śladów, które można zebrać w danym przedziale czasowym (np. 5 śladów na sekundę). Umożliwia kontrolę nad maksymalnym wolumenem zbieranych danych.</a:t>
            </a:r>
          </a:p>
          <a:p>
            <a:pPr lvl="2"/>
            <a:r>
              <a:rPr lang="pl-PL" sz="1050" dirty="0"/>
              <a:t>Zastosowanie: Przydatne w przypadku aplikacji, które mają zmienne natężenie ruchu. Dzięki tej strategii unika się gwałtownego wzrostu liczby danych telemetrycznych w okresach zwiększonego obciążenia.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Utrzymuje stały limit zbieranych danych bez względu na natężenie ruchu, co zapewnia przewidywalność kosztów i wydajności.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oparte na atrybutach (</a:t>
            </a:r>
            <a:r>
              <a:rPr lang="pl-PL" sz="1400" dirty="0" err="1">
                <a:solidFill>
                  <a:srgbClr val="000000"/>
                </a:solidFill>
              </a:rPr>
              <a:t>Attribute-Based</a:t>
            </a:r>
            <a:r>
              <a:rPr lang="pl-PL" sz="1400" dirty="0">
                <a:solidFill>
                  <a:srgbClr val="000000"/>
                </a:solidFill>
              </a:rPr>
              <a:t>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Opiera się na atrybutach śladów lub </a:t>
            </a:r>
            <a:r>
              <a:rPr lang="pl-PL" sz="1050" dirty="0" err="1"/>
              <a:t>spanów</a:t>
            </a:r>
            <a:r>
              <a:rPr lang="pl-PL" sz="1050" dirty="0"/>
              <a:t>. Na przykład, można próbować tylko ślady powiązane z błędami (HTTP status &gt;= 500) lub z określonymi rodzajami operacji.</a:t>
            </a:r>
          </a:p>
          <a:p>
            <a:pPr lvl="2"/>
            <a:r>
              <a:rPr lang="pl-PL" sz="1050" dirty="0"/>
              <a:t>Zastosowanie: Wysoko efektywna strategia w środowiskach o dużym wolumenie danych, gdzie bardziej interesują nas specyficzne rodzaje zdarzeń, takie jak błędy czy operacje o dużej wartości biznesowej.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Pozwala skupić się na kluczowych śladach i ignorować te mniej istotne, co znacząco redukuje ilość zbieranych danych.</a:t>
            </a:r>
            <a:br>
              <a:rPr lang="pl-PL" sz="1050" dirty="0"/>
            </a:br>
            <a:endParaRPr lang="pl-PL" sz="1050" dirty="0"/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ogonowe (</a:t>
            </a:r>
            <a:r>
              <a:rPr lang="pl-PL" sz="1400" dirty="0" err="1">
                <a:solidFill>
                  <a:srgbClr val="000000"/>
                </a:solidFill>
              </a:rPr>
              <a:t>Tail-Based</a:t>
            </a:r>
            <a:r>
              <a:rPr lang="pl-PL" sz="1400" dirty="0">
                <a:solidFill>
                  <a:srgbClr val="000000"/>
                </a:solidFill>
              </a:rPr>
              <a:t>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Decyzje o próbkowaniu są podejmowane po zakończeniu śladu, a nie na jego początku. Dzięki temu możliwe jest próbkowanie pełnych śladów o określonych kryteriach (np. długie czasy odpowiedzi, ślady z błędami).</a:t>
            </a:r>
          </a:p>
          <a:p>
            <a:pPr lvl="2"/>
            <a:r>
              <a:rPr lang="pl-PL" sz="1050" dirty="0"/>
              <a:t>Zastosowanie: Bardzo efektywne w środowiskach o dużym wolumenie danych, ponieważ pozwala na zachowanie tylko tych śladów, które spełniają określone kryteria, np. ślady z problemami wydajnościowymi.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Zapewnia bardzo wysoką precyzję w wybieraniu śladów, które są najbardziej wartościowe dla analizy, jednocześnie minimalizując koszty przechowywania i przetwarzania.</a:t>
            </a:r>
          </a:p>
          <a:p>
            <a:pPr lvl="2"/>
            <a:r>
              <a:rPr lang="pl-PL" sz="1050" b="1" dirty="0"/>
              <a:t>Wady</a:t>
            </a:r>
            <a:r>
              <a:rPr lang="pl-PL" sz="1050" dirty="0"/>
              <a:t>: Wymaga bardziej zaawansowanego </a:t>
            </a:r>
            <a:r>
              <a:rPr lang="pl-PL" sz="1050" dirty="0" err="1"/>
              <a:t>backendu</a:t>
            </a:r>
            <a:r>
              <a:rPr lang="pl-PL" sz="1050" dirty="0"/>
              <a:t> i większej mocy obliczeniowej do analizy śladów po ich zakończeniu.</a:t>
            </a:r>
          </a:p>
          <a:p>
            <a:pPr marL="0" indent="0">
              <a:buNone/>
            </a:pPr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81696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F5125-281B-BFDC-3E1D-0083E8F69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D97E-466B-71F3-E0A3-DBB964043B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</a:t>
            </a:r>
            <a:r>
              <a:rPr lang="pl-PL" sz="180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Strategie próbkowania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62F6-BE82-D5EF-3E0E-537FFB93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Strategie próbkowania dla aplikacji o dużym ruchu</a:t>
            </a: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hybrydowe</a:t>
            </a:r>
          </a:p>
          <a:p>
            <a:pPr lvl="2"/>
            <a:r>
              <a:rPr lang="pl-PL" sz="1050" dirty="0"/>
              <a:t>Opis: Łączy różne strategie, takie jak probabilistyczne próbkowanie z próbkowaniem warunkowym lub opartym na atrybutach. Na przykład, można ustawić próbkowanie 10% dla wszystkich żądań, ale zachować 100% śladów dla błędów.</a:t>
            </a:r>
          </a:p>
          <a:p>
            <a:pPr lvl="2"/>
            <a:r>
              <a:rPr lang="pl-PL" sz="1050" dirty="0"/>
              <a:t>Zastosowanie: Dobre rozwiązanie w dużych środowiskach, gdzie różne rodzaje operacji mogą wymagać różnych poziomów próbkowania.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Zapewnia większą elastyczność w zarządzaniu danymi telemetrycznymi, dostosowując poziom szczegółowości do specyfiki operacji.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adaptacyjne</a:t>
            </a:r>
          </a:p>
          <a:p>
            <a:pPr lvl="2"/>
            <a:r>
              <a:rPr lang="pl-PL" sz="1050" dirty="0"/>
              <a:t>Opis: Strategia dynamicznie dostosowuje poziom próbkowania w zależności od bieżącego obciążenia systemu. Gdy ruch wzrasta, poziom próbkowania jest zmniejszany, a gdy ruch maleje, poziom próbkowania może być zwiększany.</a:t>
            </a:r>
          </a:p>
          <a:p>
            <a:pPr lvl="2"/>
            <a:r>
              <a:rPr lang="pl-PL" sz="1050" dirty="0"/>
              <a:t>Zastosowanie: Przydatne w środowiskach z nieregularnym lub sezonowym obciążeniem, gdzie konieczna jest elastyczność w zakresie ilości zbieranych danych.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Zapewnia dynamiczne dostosowanie do zmieniających się warunków, co optymalizuje zarówno koszty, jak i obserwowalność.</a:t>
            </a:r>
          </a:p>
          <a:p>
            <a:pPr marL="0" indent="0">
              <a:buNone/>
            </a:pP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3772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CDAD-4A22-E4BB-579B-C05C3E39F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EB77-ED55-3986-0474-BDFBE78ED3A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GB" sz="2000" dirty="0" err="1">
                <a:highlight>
                  <a:srgbClr val="00FF00"/>
                </a:highlight>
              </a:rPr>
              <a:t>Dzień</a:t>
            </a:r>
            <a:r>
              <a:rPr lang="en-GB" sz="2000" dirty="0">
                <a:highlight>
                  <a:srgbClr val="00FF00"/>
                </a:highlight>
              </a:rPr>
              <a:t> 2: </a:t>
            </a:r>
            <a:r>
              <a:rPr lang="en-GB" sz="2000" dirty="0" err="1">
                <a:highlight>
                  <a:srgbClr val="00FF00"/>
                </a:highlight>
              </a:rPr>
              <a:t>Wizualizacja</a:t>
            </a:r>
            <a:r>
              <a:rPr lang="en-GB" sz="2000" dirty="0">
                <a:highlight>
                  <a:srgbClr val="00FF00"/>
                </a:highlight>
              </a:rPr>
              <a:t>, </a:t>
            </a:r>
            <a:r>
              <a:rPr lang="en-GB" sz="2000" dirty="0" err="1">
                <a:highlight>
                  <a:srgbClr val="00FF00"/>
                </a:highlight>
              </a:rPr>
              <a:t>Tematy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Zaawansowane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i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Praktyczne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Ćwiczenia</a:t>
            </a:r>
            <a:br>
              <a:rPr lang="en-GB" sz="2000" dirty="0">
                <a:highlight>
                  <a:srgbClr val="00FF00"/>
                </a:highlight>
              </a:rPr>
            </a:br>
            <a:br>
              <a:rPr lang="en-GB" sz="2000" dirty="0">
                <a:highlight>
                  <a:srgbClr val="00FF00"/>
                </a:highlight>
              </a:rPr>
            </a:br>
            <a:r>
              <a:rPr lang="en-GB" sz="1800" dirty="0" err="1">
                <a:highlight>
                  <a:srgbClr val="00FF00"/>
                </a:highlight>
              </a:rPr>
              <a:t>Sesja</a:t>
            </a:r>
            <a:r>
              <a:rPr lang="en-GB" sz="1800" dirty="0">
                <a:highlight>
                  <a:srgbClr val="00FF00"/>
                </a:highlight>
              </a:rPr>
              <a:t> 1: </a:t>
            </a:r>
            <a:r>
              <a:rPr lang="en-GB" sz="1800" dirty="0" err="1">
                <a:highlight>
                  <a:srgbClr val="00FF00"/>
                </a:highlight>
              </a:rPr>
              <a:t>Zaawansowane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Tematy</a:t>
            </a:r>
            <a:r>
              <a:rPr lang="en-GB" sz="1800" dirty="0">
                <a:highlight>
                  <a:srgbClr val="00FF00"/>
                </a:highlight>
              </a:rPr>
              <a:t> OpenTelemetry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F14D8D-FDF7-0359-39DF-5D82CE4D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Optymalizacja wydajności</a:t>
            </a:r>
          </a:p>
          <a:p>
            <a:pPr lvl="1"/>
            <a:r>
              <a:rPr lang="pl-PL" sz="2800" dirty="0"/>
              <a:t>Śledzenie systemów rozproszonych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131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DF630-7AAB-212B-3204-8FF9A70F2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3D7C-9F8A-5208-BECB-C313175AEBC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Śledzenie systemów rozproszonych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F2E5-1F47-6115-77DD-1B0E5097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„</a:t>
            </a:r>
            <a:r>
              <a:rPr lang="pl-PL" sz="1600" dirty="0" err="1"/>
              <a:t>Vendor</a:t>
            </a:r>
            <a:r>
              <a:rPr lang="pl-PL" sz="1600" dirty="0"/>
              <a:t> </a:t>
            </a:r>
            <a:r>
              <a:rPr lang="pl-PL" sz="1600" dirty="0" err="1"/>
              <a:t>agnostic</a:t>
            </a:r>
            <a:r>
              <a:rPr lang="pl-PL" sz="1600" dirty="0"/>
              <a:t>”: Neutralność wobec dostawców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Utrzymuj instrumentację neutralną wobec dostawców, opierając się na API </a:t>
            </a:r>
            <a:r>
              <a:rPr lang="pl-PL" sz="1200" dirty="0" err="1"/>
              <a:t>OpenTelemetry</a:t>
            </a:r>
            <a:r>
              <a:rPr lang="pl-PL" sz="1200" dirty="0"/>
              <a:t>, zamiast bezpośrednich integracji specyficznych dla dostawców.</a:t>
            </a:r>
          </a:p>
          <a:p>
            <a:pPr lvl="1"/>
            <a:r>
              <a:rPr lang="pl-PL" sz="1200" dirty="0" err="1"/>
              <a:t>OpenTelemetry</a:t>
            </a:r>
            <a:r>
              <a:rPr lang="pl-PL" sz="1200" dirty="0"/>
              <a:t> dostarcza eksporterów do wielu </a:t>
            </a:r>
            <a:r>
              <a:rPr lang="pl-PL" sz="1200" dirty="0" err="1"/>
              <a:t>backendów</a:t>
            </a:r>
            <a:r>
              <a:rPr lang="pl-PL" sz="1200" dirty="0"/>
              <a:t> (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Zipkin</a:t>
            </a:r>
            <a:r>
              <a:rPr lang="pl-PL" sz="1200" dirty="0"/>
              <a:t>, </a:t>
            </a:r>
            <a:r>
              <a:rPr lang="pl-PL" sz="1200" dirty="0" err="1"/>
              <a:t>Prometheus</a:t>
            </a:r>
            <a:r>
              <a:rPr lang="pl-PL" sz="1200" dirty="0"/>
              <a:t> itp.), co ułatwia zmianę </a:t>
            </a:r>
            <a:r>
              <a:rPr lang="pl-PL" sz="1200" dirty="0" err="1"/>
              <a:t>backendów</a:t>
            </a:r>
            <a:r>
              <a:rPr lang="pl-PL" sz="1200" dirty="0"/>
              <a:t> lub korzystanie z wielu jednocześnie.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600" dirty="0"/>
              <a:t>Używaj propagacji kontekstu</a:t>
            </a:r>
            <a:br>
              <a:rPr lang="pl-PL" sz="1600" dirty="0"/>
            </a:br>
            <a:endParaRPr lang="pl-PL" sz="1600" dirty="0"/>
          </a:p>
          <a:p>
            <a:pPr marL="628650" lvl="1" indent="-171450"/>
            <a:r>
              <a:rPr lang="pl-PL" sz="1200" dirty="0"/>
              <a:t>Upewnij się, że kontekst śladu (identyfikatory śladów i </a:t>
            </a:r>
            <a:r>
              <a:rPr lang="pl-PL" sz="1200" dirty="0" err="1"/>
              <a:t>spanów</a:t>
            </a:r>
            <a:r>
              <a:rPr lang="pl-PL" sz="1200" dirty="0"/>
              <a:t>) jest propagowany między wszystkimi usługami i procesami w systemie rozproszonym.</a:t>
            </a:r>
          </a:p>
          <a:p>
            <a:pPr marL="628650" lvl="1" indent="-171450"/>
            <a:r>
              <a:rPr lang="pl-PL" sz="1200" dirty="0"/>
              <a:t>Używaj standardowych mechanizmów propagacji kontekstu, takich jak W3C </a:t>
            </a:r>
            <a:r>
              <a:rPr lang="pl-PL" sz="1200" dirty="0" err="1"/>
              <a:t>Trace</a:t>
            </a:r>
            <a:r>
              <a:rPr lang="pl-PL" sz="1200" dirty="0"/>
              <a:t> </a:t>
            </a:r>
            <a:r>
              <a:rPr lang="pl-PL" sz="1200" dirty="0" err="1"/>
              <a:t>Context</a:t>
            </a:r>
            <a:r>
              <a:rPr lang="pl-PL" sz="1200" dirty="0"/>
              <a:t> lub B3, aby przekazywać ślady za pośrednictwem nagłówków HTTP, metadanych </a:t>
            </a:r>
            <a:r>
              <a:rPr lang="pl-PL" sz="1200" dirty="0" err="1"/>
              <a:t>gRPC</a:t>
            </a:r>
            <a:r>
              <a:rPr lang="pl-PL" sz="1200" dirty="0"/>
              <a:t> itp.</a:t>
            </a:r>
          </a:p>
          <a:p>
            <a:pPr marL="628650" lvl="1" indent="-171450"/>
            <a:r>
              <a:rPr lang="pl-PL" sz="1200" dirty="0"/>
              <a:t>Brak propagacji kontekstu może prowadzić do rozłączonych śladów, co ogranicza ich przydatność.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Bagaż [</a:t>
            </a:r>
            <a:r>
              <a:rPr lang="pl-PL" sz="1600" dirty="0" err="1"/>
              <a:t>Baggage</a:t>
            </a:r>
            <a:r>
              <a:rPr lang="pl-PL" sz="1600" dirty="0"/>
              <a:t>]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Używaj rozproszonego kontekstu (czyli „bagażu”), aby przekazywać lekkie dane metadanych między usługami, takie jak identyfikatory klientów czy regiony geograficzne.</a:t>
            </a:r>
          </a:p>
          <a:p>
            <a:pPr lvl="1"/>
            <a:r>
              <a:rPr lang="pl-PL" sz="1200" dirty="0"/>
              <a:t>Rozmiar elementów bagażu: dodają one obciążenie do nagłówków żądań i mogą powodować degradację wydajności.</a:t>
            </a:r>
          </a:p>
          <a:p>
            <a:pPr marL="628650" lvl="1" indent="-171450"/>
            <a:endParaRPr lang="pl-PL" sz="1400" dirty="0"/>
          </a:p>
          <a:p>
            <a:pPr marL="57150" indent="0">
              <a:buNone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54633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CD9A-6815-C2A3-A4F5-02C8E259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A43-5859-B5E4-59C5-FC3DAEF56EC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Śledzenie systemów rozproszonych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125C-6180-8DB2-3001-844A886E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Koreluj sygnały telemetryczne (ślady, metryki, logi)</a:t>
            </a:r>
          </a:p>
          <a:p>
            <a:pPr lvl="1"/>
            <a:r>
              <a:rPr lang="pl-PL" sz="1200" dirty="0"/>
              <a:t>Używaj identyfikatorów śladów i </a:t>
            </a:r>
            <a:r>
              <a:rPr lang="pl-PL" sz="1200" dirty="0" err="1"/>
              <a:t>spanów</a:t>
            </a:r>
            <a:r>
              <a:rPr lang="pl-PL" sz="1200" dirty="0"/>
              <a:t> do korelowania śladów, metryk i logów.</a:t>
            </a:r>
          </a:p>
          <a:p>
            <a:pPr lvl="1"/>
            <a:endParaRPr lang="pl-PL" sz="1400" dirty="0"/>
          </a:p>
          <a:p>
            <a:r>
              <a:rPr lang="pl-PL" sz="1600" dirty="0"/>
              <a:t>Optymalizuj wydajność</a:t>
            </a:r>
          </a:p>
          <a:p>
            <a:pPr lvl="1"/>
            <a:r>
              <a:rPr lang="pl-PL" sz="1200" dirty="0" err="1"/>
              <a:t>Batching</a:t>
            </a:r>
            <a:r>
              <a:rPr lang="pl-PL" sz="1200" dirty="0"/>
              <a:t>: Używaj grupowania dla eksporterów, aby zredukować obciążenie podczas wysyłania danych do zewnętrznych </a:t>
            </a:r>
            <a:r>
              <a:rPr lang="pl-PL" sz="1200" dirty="0" err="1"/>
              <a:t>backendów</a:t>
            </a:r>
            <a:r>
              <a:rPr lang="pl-PL" sz="1200" dirty="0"/>
              <a:t>.</a:t>
            </a:r>
          </a:p>
          <a:p>
            <a:pPr lvl="1"/>
            <a:r>
              <a:rPr lang="pl-PL" sz="1200" dirty="0"/>
              <a:t>Przetwarzanie asynchroniczne: Używaj eksporterów asynchronicznych lub nieblokujących dla systemów o niskim opóźnieniu, aby uniknąć blokowania głównego wątku.</a:t>
            </a:r>
          </a:p>
          <a:p>
            <a:pPr lvl="1"/>
            <a:r>
              <a:rPr lang="pl-PL" sz="1200" dirty="0"/>
              <a:t>Limity zasobów: Monitoruj i ograniczaj ilość zbieranych danych</a:t>
            </a:r>
          </a:p>
          <a:p>
            <a:pPr lvl="1"/>
            <a:endParaRPr lang="pl-PL" sz="1400" dirty="0"/>
          </a:p>
          <a:p>
            <a:r>
              <a:rPr lang="pl-PL" sz="1600" dirty="0"/>
              <a:t>Rejestruj informacje</a:t>
            </a:r>
          </a:p>
          <a:p>
            <a:pPr lvl="1"/>
            <a:r>
              <a:rPr lang="pl-PL" sz="1200" dirty="0"/>
              <a:t> o błędach, ponownych próbach, czasach oczekiwania i innych krytycznych zdarzeniach w ramach </a:t>
            </a:r>
            <a:r>
              <a:rPr lang="pl-PL" sz="1200" dirty="0" err="1"/>
              <a:t>spanów.</a:t>
            </a:r>
            <a:r>
              <a:rPr lang="pl-PL" sz="1200" i="0" u="none" strike="noStrike" dirty="0" err="1">
                <a:solidFill>
                  <a:srgbClr val="000000"/>
                </a:solidFill>
                <a:effectLst/>
              </a:rPr>
              <a:t>Ustaw</a:t>
            </a:r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 polityki próbkowania z rozwagą</a:t>
            </a:r>
          </a:p>
          <a:p>
            <a:pPr lvl="1"/>
            <a:endParaRPr lang="pl-PL" sz="1400" dirty="0"/>
          </a:p>
          <a:p>
            <a:pPr lvl="1"/>
            <a:endParaRPr lang="en-GB" sz="1400" dirty="0"/>
          </a:p>
          <a:p>
            <a:pPr marL="628650" lvl="1" indent="-171450"/>
            <a:endParaRPr lang="pl-PL" sz="1400" dirty="0"/>
          </a:p>
          <a:p>
            <a:pPr marL="57150" indent="0">
              <a:buNone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3113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04086-BD01-2631-B472-0478374AB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071E-975B-D53F-7A36-34086DCA994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Śledzenie systemów rozproszonych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CCF5-6DA9-6752-8C44-663545370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Używaj detektorów zasobów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Używaj detektorów zasobów, aby zbierać metadane specyficzne dla środowiska dotyczące Twoich usług (np. region chmury, identyfikator hosta).</a:t>
            </a:r>
            <a:br>
              <a:rPr lang="pl-PL" sz="1200" b="0" i="0" u="none" strike="noStrike" dirty="0">
                <a:solidFill>
                  <a:srgbClr val="000000"/>
                </a:solidFill>
                <a:effectLst/>
              </a:rPr>
            </a:b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Przykład ustawienia zasobu:</a:t>
            </a:r>
          </a:p>
          <a:p>
            <a:pPr lvl="1"/>
            <a:endParaRPr lang="pl-PL" sz="1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pl-PL" sz="1400" dirty="0"/>
          </a:p>
          <a:p>
            <a:pPr lvl="1"/>
            <a:endParaRPr lang="pl-PL" sz="1400" dirty="0"/>
          </a:p>
          <a:p>
            <a:pPr marL="628650" lvl="1" indent="-171450"/>
            <a:endParaRPr lang="pl-PL" sz="1400" dirty="0"/>
          </a:p>
          <a:p>
            <a:pPr marL="57150" indent="0">
              <a:buNone/>
            </a:pPr>
            <a:endParaRPr lang="pl-PL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044D6-F115-744E-8D9B-39EFCE6C4360}"/>
              </a:ext>
            </a:extLst>
          </p:cNvPr>
          <p:cNvSpPr txBox="1"/>
          <p:nvPr/>
        </p:nvSpPr>
        <p:spPr>
          <a:xfrm>
            <a:off x="457199" y="2870539"/>
            <a:ext cx="52779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Python:</a:t>
            </a:r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opentelemetry.sdk.resourcces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 Resource</a:t>
            </a:r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2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 = Resource(attributes={</a:t>
            </a: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service.name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"payment-service",</a:t>
            </a: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cloud.provider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cloud.region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"us-east-1"</a:t>
            </a: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0800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5ED5F-BED7-B8DC-8393-8B1338BE5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3E4-3981-500B-6282-7B8ABF54AF9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GB" sz="2000" dirty="0" err="1">
                <a:highlight>
                  <a:srgbClr val="00FF00"/>
                </a:highlight>
              </a:rPr>
              <a:t>Dzień</a:t>
            </a:r>
            <a:r>
              <a:rPr lang="en-GB" sz="2000" dirty="0">
                <a:highlight>
                  <a:srgbClr val="00FF00"/>
                </a:highlight>
              </a:rPr>
              <a:t> 2: </a:t>
            </a:r>
            <a:r>
              <a:rPr lang="en-GB" sz="2000" dirty="0" err="1">
                <a:highlight>
                  <a:srgbClr val="00FF00"/>
                </a:highlight>
              </a:rPr>
              <a:t>Wizualizacja</a:t>
            </a:r>
            <a:r>
              <a:rPr lang="en-GB" sz="2000" dirty="0">
                <a:highlight>
                  <a:srgbClr val="00FF00"/>
                </a:highlight>
              </a:rPr>
              <a:t>, </a:t>
            </a:r>
            <a:r>
              <a:rPr lang="en-GB" sz="2000" dirty="0" err="1">
                <a:highlight>
                  <a:srgbClr val="00FF00"/>
                </a:highlight>
              </a:rPr>
              <a:t>Tematy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Zaawansowane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i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Praktyczne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Ćwiczenia</a:t>
            </a:r>
            <a:br>
              <a:rPr lang="en-GB" sz="2000" dirty="0">
                <a:highlight>
                  <a:srgbClr val="00FF00"/>
                </a:highlight>
              </a:rPr>
            </a:br>
            <a:br>
              <a:rPr lang="en-GB" sz="2000" dirty="0">
                <a:highlight>
                  <a:srgbClr val="00FF00"/>
                </a:highlight>
              </a:rPr>
            </a:br>
            <a:r>
              <a:rPr lang="en-GB" sz="1800" dirty="0" err="1">
                <a:highlight>
                  <a:srgbClr val="00FF00"/>
                </a:highlight>
              </a:rPr>
              <a:t>Sesja</a:t>
            </a:r>
            <a:r>
              <a:rPr lang="en-GB" sz="1800" dirty="0">
                <a:highlight>
                  <a:srgbClr val="00FF00"/>
                </a:highlight>
              </a:rPr>
              <a:t> 1: </a:t>
            </a:r>
            <a:r>
              <a:rPr lang="en-GB" sz="1800" dirty="0" err="1">
                <a:highlight>
                  <a:srgbClr val="00FF00"/>
                </a:highlight>
              </a:rPr>
              <a:t>Zaawansowane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Tematy</a:t>
            </a:r>
            <a:r>
              <a:rPr lang="en-GB" sz="1800" dirty="0">
                <a:highlight>
                  <a:srgbClr val="00FF00"/>
                </a:highlight>
              </a:rPr>
              <a:t> OpenTelemetry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7D4CB-1593-9D75-C487-44883A8F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/>
              <a:t>Best Practices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952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54C8A-B6BF-D621-49C2-B6A8A57AF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2A21-D7FB-AA2D-038F-075F5B792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</a:t>
            </a:r>
            <a:r>
              <a:rPr lang="en-GB" sz="1800" dirty="0">
                <a:highlight>
                  <a:srgbClr val="00FF00"/>
                </a:highlight>
              </a:rPr>
              <a:t>Best Practices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AB8B-3116-023B-BCAA-26A33E50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Konwencja</a:t>
            </a:r>
            <a:r>
              <a:rPr lang="pl-PL" sz="1600" dirty="0">
                <a:solidFill>
                  <a:srgbClr val="000000"/>
                </a:solidFill>
              </a:rPr>
              <a:t> nazewnictwa</a:t>
            </a: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Przestrzegaj konwencji semantycznych </a:t>
            </a:r>
            <a:r>
              <a:rPr lang="pl-PL" sz="1200" i="0" u="none" strike="noStrike" dirty="0" err="1">
                <a:solidFill>
                  <a:srgbClr val="000000"/>
                </a:solidFill>
                <a:effectLst/>
              </a:rPr>
              <a:t>OpenTelemetry</a:t>
            </a:r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, aby standaryzować dane śledzenia.</a:t>
            </a:r>
          </a:p>
          <a:p>
            <a:pPr lvl="1"/>
            <a:r>
              <a:rPr lang="pl-PL" sz="1200" dirty="0"/>
              <a:t>Używaj opisowych i spójnych nazw dla atrybutów </a:t>
            </a:r>
            <a:r>
              <a:rPr lang="pl-PL" sz="1200" dirty="0" err="1"/>
              <a:t>spanów</a:t>
            </a:r>
            <a:r>
              <a:rPr lang="pl-PL" sz="1200" dirty="0"/>
              <a:t>, etykiet metryk i atrybutów zasobów.</a:t>
            </a:r>
          </a:p>
          <a:p>
            <a:pPr lvl="1"/>
            <a:r>
              <a:rPr lang="pl-PL" sz="1200" dirty="0"/>
              <a:t>Dla atrybutów niestandardowych stosuj wytyczne dotyczące nazewnictwa </a:t>
            </a:r>
            <a:br>
              <a:rPr lang="pl-PL" sz="1200" dirty="0"/>
            </a:br>
            <a:r>
              <a:rPr lang="pl-PL" sz="1200" dirty="0"/>
              <a:t>(np. </a:t>
            </a:r>
            <a:r>
              <a:rPr lang="pl-PL" sz="1200" dirty="0" err="1"/>
              <a:t>component.subcomponent.operation</a:t>
            </a:r>
            <a:r>
              <a:rPr lang="pl-PL" sz="1200" dirty="0"/>
              <a:t>).</a:t>
            </a:r>
          </a:p>
          <a:p>
            <a:pPr lvl="1"/>
            <a:r>
              <a:rPr lang="pl-PL" sz="1200" dirty="0"/>
              <a:t>Metryki: Używaj standardowych nazw metryk, takich jak </a:t>
            </a:r>
            <a:r>
              <a:rPr lang="pl-PL" sz="1200" dirty="0" err="1"/>
              <a:t>http.request.count</a:t>
            </a:r>
            <a:r>
              <a:rPr lang="pl-PL" sz="1200" dirty="0"/>
              <a:t> czy </a:t>
            </a:r>
            <a:r>
              <a:rPr lang="pl-PL" sz="1200" dirty="0" err="1"/>
              <a:t>db.query.duration</a:t>
            </a:r>
            <a:r>
              <a:rPr lang="pl-PL" sz="1200" dirty="0"/>
              <a:t>.</a:t>
            </a:r>
          </a:p>
          <a:p>
            <a:pPr lvl="1"/>
            <a:r>
              <a:rPr lang="pl-PL" sz="1200" dirty="0"/>
              <a:t>Dla </a:t>
            </a:r>
            <a:r>
              <a:rPr lang="pl-PL" sz="1200" dirty="0" err="1"/>
              <a:t>spanów</a:t>
            </a:r>
            <a:r>
              <a:rPr lang="pl-PL" sz="1200" dirty="0"/>
              <a:t> stosuj konwencje semantyczne (np. </a:t>
            </a:r>
            <a:r>
              <a:rPr lang="pl-PL" sz="1200" dirty="0" err="1"/>
              <a:t>http.method</a:t>
            </a:r>
            <a:r>
              <a:rPr lang="pl-PL" sz="1200" dirty="0"/>
              <a:t>, </a:t>
            </a:r>
            <a:r>
              <a:rPr lang="pl-PL" sz="1200" dirty="0" err="1"/>
              <a:t>db.system</a:t>
            </a:r>
            <a:r>
              <a:rPr lang="pl-PL" sz="1200" dirty="0"/>
              <a:t>).</a:t>
            </a:r>
          </a:p>
          <a:p>
            <a:pPr lvl="1"/>
            <a:endParaRPr lang="pl-PL" sz="12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Przykład:</a:t>
            </a:r>
          </a:p>
          <a:p>
            <a:pPr lvl="1"/>
            <a:endParaRPr lang="pl-PL" sz="1400" dirty="0">
              <a:solidFill>
                <a:srgbClr val="000000"/>
              </a:solidFill>
            </a:endParaRPr>
          </a:p>
          <a:p>
            <a:pPr lvl="1"/>
            <a:endParaRPr lang="pl-PL" sz="14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pl-PL" sz="1400" dirty="0">
              <a:solidFill>
                <a:srgbClr val="000000"/>
              </a:solidFill>
            </a:endParaRPr>
          </a:p>
          <a:p>
            <a:pPr lvl="1"/>
            <a:endParaRPr lang="pl-PL" sz="14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pl-PL" sz="1400" i="0" u="none" strike="noStrike" dirty="0">
              <a:solidFill>
                <a:srgbClr val="000000"/>
              </a:solidFill>
              <a:effectLst/>
            </a:endParaRPr>
          </a:p>
          <a:p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405EA-1AEB-101D-BD50-C7AA93B2109B}"/>
              </a:ext>
            </a:extLst>
          </p:cNvPr>
          <p:cNvSpPr txBox="1"/>
          <p:nvPr/>
        </p:nvSpPr>
        <p:spPr>
          <a:xfrm>
            <a:off x="746312" y="3630949"/>
            <a:ext cx="4572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Python:</a:t>
            </a:r>
          </a:p>
          <a:p>
            <a:pPr marL="457200" lvl="1" indent="0">
              <a:buNone/>
            </a:pPr>
            <a:endParaRPr lang="en-GB" sz="105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tracer.start_as_current_span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process_data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kind=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SpanKind.SERVER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as span:</a:t>
            </a:r>
          </a:p>
          <a:p>
            <a:pPr marL="457200" lvl="1" indent="0">
              <a:buNone/>
            </a:pP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span.set_attribute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http.method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"GET")</a:t>
            </a:r>
          </a:p>
          <a:p>
            <a:pPr marL="457200" lvl="1" indent="0">
              <a:buNone/>
            </a:pP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span.set_attribute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db.system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8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4DDA-2424-3434-347C-DBB6E701A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4A8-A3A8-606B-76B5-59D2ABE6F98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GB" sz="2000" dirty="0" err="1">
                <a:highlight>
                  <a:srgbClr val="00FF00"/>
                </a:highlight>
              </a:rPr>
              <a:t>Dzień</a:t>
            </a:r>
            <a:r>
              <a:rPr lang="en-GB" sz="2000" dirty="0">
                <a:highlight>
                  <a:srgbClr val="00FF00"/>
                </a:highlight>
              </a:rPr>
              <a:t> 2: </a:t>
            </a:r>
            <a:r>
              <a:rPr lang="en-GB" sz="2000" dirty="0" err="1">
                <a:highlight>
                  <a:srgbClr val="00FF00"/>
                </a:highlight>
              </a:rPr>
              <a:t>Wizualizacja</a:t>
            </a:r>
            <a:r>
              <a:rPr lang="en-GB" sz="2000" dirty="0">
                <a:highlight>
                  <a:srgbClr val="00FF00"/>
                </a:highlight>
              </a:rPr>
              <a:t>, </a:t>
            </a:r>
            <a:r>
              <a:rPr lang="en-GB" sz="2000" dirty="0" err="1">
                <a:highlight>
                  <a:srgbClr val="00FF00"/>
                </a:highlight>
              </a:rPr>
              <a:t>Tematy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Zaawansowane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i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Praktyczne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Ćwiczenia</a:t>
            </a:r>
            <a:br>
              <a:rPr lang="en-GB" sz="2000" dirty="0">
                <a:highlight>
                  <a:srgbClr val="00FF00"/>
                </a:highlight>
              </a:rPr>
            </a:br>
            <a:br>
              <a:rPr lang="en-GB" sz="2000" dirty="0">
                <a:highlight>
                  <a:srgbClr val="00FF00"/>
                </a:highlight>
              </a:rPr>
            </a:br>
            <a:r>
              <a:rPr lang="en-GB" sz="1800" dirty="0" err="1">
                <a:highlight>
                  <a:srgbClr val="00FF00"/>
                </a:highlight>
              </a:rPr>
              <a:t>Sesja</a:t>
            </a:r>
            <a:r>
              <a:rPr lang="en-GB" sz="1800" dirty="0">
                <a:highlight>
                  <a:srgbClr val="00FF00"/>
                </a:highlight>
              </a:rPr>
              <a:t> 1: </a:t>
            </a:r>
            <a:r>
              <a:rPr lang="en-GB" sz="1800" dirty="0" err="1">
                <a:highlight>
                  <a:srgbClr val="00FF00"/>
                </a:highlight>
              </a:rPr>
              <a:t>Zaawansowane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Tematy</a:t>
            </a:r>
            <a:r>
              <a:rPr lang="en-GB" sz="1800" dirty="0">
                <a:highlight>
                  <a:srgbClr val="00FF00"/>
                </a:highlight>
              </a:rPr>
              <a:t> OpenTelemetry: Best Practices 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1B02-24D1-E225-0831-3FDA33A5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Atrybuty o wysokiej kardynalności</a:t>
            </a:r>
          </a:p>
          <a:p>
            <a:pPr lvl="1"/>
            <a:r>
              <a:rPr lang="pl-PL" sz="1200" dirty="0"/>
              <a:t>Unikaj atrybutów o wysokiej kardynalności w </a:t>
            </a:r>
            <a:r>
              <a:rPr lang="pl-PL" sz="1200" dirty="0" err="1"/>
              <a:t>spanach</a:t>
            </a:r>
            <a:r>
              <a:rPr lang="pl-PL" sz="1200" dirty="0"/>
              <a:t> i metrykach (np. identyfikatorów użytkowników, adresów IP), ponieważ mogą one prowadzić do degradacji wydajności i zwiększonych kosztów przechowywania.</a:t>
            </a:r>
          </a:p>
          <a:p>
            <a:pPr lvl="1"/>
            <a:r>
              <a:rPr lang="pl-PL" sz="1200" dirty="0"/>
              <a:t>Zamiast tego używaj agregowanych metryk i tras do analizy wzorców, a logi wykorzystuj do szczegółowych informacji w razie potrzeby.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Propagacja kontekstu</a:t>
            </a:r>
          </a:p>
          <a:p>
            <a:pPr lvl="1"/>
            <a:r>
              <a:rPr lang="pl-PL" sz="1200" dirty="0"/>
              <a:t>Upewnij się, że kontekst śladu (identyfikatory śladów i </a:t>
            </a:r>
            <a:r>
              <a:rPr lang="pl-PL" sz="1200" dirty="0" err="1"/>
              <a:t>spanów</a:t>
            </a:r>
            <a:r>
              <a:rPr lang="pl-PL" sz="1200" dirty="0"/>
              <a:t>) jest propagowany między wszystkimi usługami i procesami w systemie rozproszonym.</a:t>
            </a:r>
          </a:p>
          <a:p>
            <a:pPr lvl="1"/>
            <a:r>
              <a:rPr lang="pl-PL" sz="1200" dirty="0"/>
              <a:t>Używaj standardowych mechanizmów propagacji kontekstu, takich jak W3C </a:t>
            </a:r>
            <a:r>
              <a:rPr lang="pl-PL" sz="1200" dirty="0" err="1"/>
              <a:t>Trace</a:t>
            </a:r>
            <a:r>
              <a:rPr lang="pl-PL" sz="1200" dirty="0"/>
              <a:t> </a:t>
            </a:r>
            <a:r>
              <a:rPr lang="pl-PL" sz="1200" dirty="0" err="1"/>
              <a:t>Context</a:t>
            </a:r>
            <a:r>
              <a:rPr lang="pl-PL" sz="1200" dirty="0"/>
              <a:t> lub B3, aby przekazywać ślady za pośrednictwem nagłówków HTTP, metadanych </a:t>
            </a:r>
            <a:r>
              <a:rPr lang="pl-PL" sz="1200" dirty="0" err="1"/>
              <a:t>gRPC</a:t>
            </a:r>
            <a:r>
              <a:rPr lang="pl-PL" sz="1200" dirty="0"/>
              <a:t> itp.</a:t>
            </a:r>
          </a:p>
          <a:p>
            <a:pPr lvl="1"/>
            <a:r>
              <a:rPr lang="pl-PL" sz="1200" dirty="0"/>
              <a:t>Brak propagacji kontekstu może prowadzić do rozłączonych śladów, co ogranicza ich przydatność.</a:t>
            </a:r>
            <a:br>
              <a:rPr lang="pl-PL" sz="1200" dirty="0"/>
            </a:br>
            <a:endParaRPr lang="pl-PL" sz="1200" dirty="0"/>
          </a:p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Polityka próbkowania </a:t>
            </a: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Zdefiniuj </a:t>
            </a:r>
            <a:r>
              <a:rPr lang="pl-PL" sz="1200" i="0" u="none" strike="noStrike" dirty="0">
                <a:solidFill>
                  <a:srgbClr val="FF0000"/>
                </a:solidFill>
                <a:effectLst/>
              </a:rPr>
              <a:t>strategię próbkowania</a:t>
            </a:r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, aby zrównoważyć objętość danych telemetrii i koszty.</a:t>
            </a: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Próbkuj część śladów (np. 1% żądań) w systemach o dużym natężeniu ruchu, aby zmniejszyć obciążenie.</a:t>
            </a: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Upewnij się, że Twoja strategia próbkowania jest zgodna z pojemnością infrastruktury.</a:t>
            </a:r>
          </a:p>
          <a:p>
            <a:pPr lvl="1"/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8806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Dzień</a:t>
            </a:r>
            <a:r>
              <a:rPr lang="en-GB" sz="1800" dirty="0"/>
              <a:t>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1: </a:t>
            </a:r>
            <a:r>
              <a:rPr lang="en-GB" sz="1400" dirty="0" err="1"/>
              <a:t>Wprowadzenie</a:t>
            </a:r>
            <a:r>
              <a:rPr lang="en-GB" sz="1400" dirty="0"/>
              <a:t> do </a:t>
            </a:r>
            <a:r>
              <a:rPr lang="en-GB" sz="1400" dirty="0" err="1"/>
              <a:t>Obserwowalności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2: </a:t>
            </a:r>
            <a:r>
              <a:rPr lang="en-GB" sz="1400" dirty="0" err="1"/>
              <a:t>Konfiguracja</a:t>
            </a:r>
            <a:r>
              <a:rPr lang="en-GB" sz="1400" dirty="0"/>
              <a:t>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3: </a:t>
            </a:r>
            <a:r>
              <a:rPr lang="en-GB" sz="1400" dirty="0" err="1"/>
              <a:t>Instrumentacja</a:t>
            </a:r>
            <a:r>
              <a:rPr lang="en-GB" sz="1400" dirty="0"/>
              <a:t> z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4: </a:t>
            </a:r>
            <a:r>
              <a:rPr lang="en-GB" sz="1400" dirty="0" err="1"/>
              <a:t>Zbieranie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Eksport</a:t>
            </a:r>
            <a:r>
              <a:rPr lang="en-GB" sz="1400" dirty="0"/>
              <a:t> </a:t>
            </a:r>
            <a:r>
              <a:rPr lang="en-GB" sz="1400" dirty="0" err="1"/>
              <a:t>Danych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800" dirty="0" err="1"/>
              <a:t>Dzień</a:t>
            </a:r>
            <a:r>
              <a:rPr lang="en-GB" sz="1800" dirty="0"/>
              <a:t> 2: </a:t>
            </a:r>
            <a:r>
              <a:rPr lang="en-GB" sz="1800" dirty="0" err="1"/>
              <a:t>Wizualizacja</a:t>
            </a:r>
            <a:r>
              <a:rPr lang="en-GB" sz="1800" dirty="0"/>
              <a:t>, </a:t>
            </a:r>
            <a:r>
              <a:rPr lang="en-GB" sz="1800" dirty="0" err="1"/>
              <a:t>Tematy</a:t>
            </a:r>
            <a:r>
              <a:rPr lang="en-GB" sz="1800" dirty="0"/>
              <a:t> </a:t>
            </a:r>
            <a:r>
              <a:rPr lang="en-GB" sz="1800" dirty="0" err="1"/>
              <a:t>Zaawansowane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Praktyczne</a:t>
            </a:r>
            <a:r>
              <a:rPr lang="en-GB" sz="1800" dirty="0"/>
              <a:t> </a:t>
            </a:r>
            <a:r>
              <a:rPr lang="en-GB" sz="1800" dirty="0" err="1"/>
              <a:t>Ćwiczenia</a:t>
            </a:r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1: </a:t>
            </a:r>
            <a:r>
              <a:rPr lang="en-GB" sz="1400" dirty="0" err="1"/>
              <a:t>Zaawansowane</a:t>
            </a:r>
            <a:r>
              <a:rPr lang="en-GB" sz="1400" dirty="0"/>
              <a:t> </a:t>
            </a:r>
            <a:r>
              <a:rPr lang="en-GB" sz="1400" dirty="0" err="1"/>
              <a:t>Tematy</a:t>
            </a:r>
            <a:r>
              <a:rPr lang="en-GB" sz="1400" dirty="0"/>
              <a:t>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2: </a:t>
            </a:r>
            <a:r>
              <a:rPr lang="en-GB" sz="1400" dirty="0" err="1"/>
              <a:t>Rozwiązywanie</a:t>
            </a:r>
            <a:r>
              <a:rPr lang="en-GB" sz="1400" dirty="0"/>
              <a:t> </a:t>
            </a:r>
            <a:r>
              <a:rPr lang="en-GB" sz="1400" dirty="0" err="1"/>
              <a:t>Problemów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Analiza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>
                <a:highlight>
                  <a:srgbClr val="00FF00"/>
                </a:highlight>
              </a:rPr>
              <a:t>Sesja</a:t>
            </a:r>
            <a:r>
              <a:rPr lang="en-GB" sz="1400" dirty="0">
                <a:highlight>
                  <a:srgbClr val="00FF00"/>
                </a:highlight>
              </a:rPr>
              <a:t> 3: </a:t>
            </a:r>
            <a:r>
              <a:rPr lang="en-GB" sz="1400" dirty="0" err="1">
                <a:highlight>
                  <a:srgbClr val="00FF00"/>
                </a:highlight>
              </a:rPr>
              <a:t>Wizualizacja</a:t>
            </a:r>
            <a:r>
              <a:rPr lang="en-GB" sz="1400" dirty="0">
                <a:highlight>
                  <a:srgbClr val="00FF00"/>
                </a:highlight>
              </a:rPr>
              <a:t> </a:t>
            </a:r>
            <a:r>
              <a:rPr lang="en-GB" sz="1400" dirty="0" err="1">
                <a:highlight>
                  <a:srgbClr val="00FF00"/>
                </a:highlight>
              </a:rPr>
              <a:t>Danych</a:t>
            </a:r>
            <a:r>
              <a:rPr lang="en-GB" sz="1400" dirty="0">
                <a:highlight>
                  <a:srgbClr val="00FF00"/>
                </a:highlight>
              </a:rPr>
              <a:t> </a:t>
            </a:r>
            <a:r>
              <a:rPr lang="en-GB" sz="1400" dirty="0" err="1">
                <a:highlight>
                  <a:srgbClr val="00FF00"/>
                </a:highlight>
              </a:rPr>
              <a:t>Telemetrycznych</a:t>
            </a:r>
            <a:r>
              <a:rPr lang="en-GB" sz="1400" dirty="0">
                <a:highlight>
                  <a:srgbClr val="00FF00"/>
                </a:highlight>
              </a:rPr>
              <a:t> z </a:t>
            </a:r>
            <a:r>
              <a:rPr lang="en-GB" sz="1400" dirty="0" err="1">
                <a:highlight>
                  <a:srgbClr val="00FF00"/>
                </a:highlight>
              </a:rPr>
              <a:t>Grafaną</a:t>
            </a:r>
            <a:endParaRPr lang="en-GB" sz="1400" dirty="0">
              <a:highlight>
                <a:srgbClr val="00FF00"/>
              </a:highlight>
            </a:endParaRP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4: </a:t>
            </a:r>
            <a:r>
              <a:rPr lang="en-GB" sz="1400" dirty="0" err="1"/>
              <a:t>Projekt</a:t>
            </a:r>
            <a:r>
              <a:rPr lang="en-GB" sz="1400" dirty="0"/>
              <a:t> </a:t>
            </a:r>
            <a:r>
              <a:rPr lang="en-GB" sz="1400" dirty="0" err="1"/>
              <a:t>Końcowy</a:t>
            </a:r>
            <a:endParaRPr lang="en-GB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5DEEA-5FA4-5873-9B28-0B28BD264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C52-F75F-814A-C027-D6FB662262C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GB" sz="2000" dirty="0" err="1">
                <a:highlight>
                  <a:srgbClr val="00FF00"/>
                </a:highlight>
              </a:rPr>
              <a:t>Dzień</a:t>
            </a:r>
            <a:r>
              <a:rPr lang="en-GB" sz="2000" dirty="0">
                <a:highlight>
                  <a:srgbClr val="00FF00"/>
                </a:highlight>
              </a:rPr>
              <a:t> 2: </a:t>
            </a:r>
            <a:r>
              <a:rPr lang="en-GB" sz="2000" dirty="0" err="1">
                <a:highlight>
                  <a:srgbClr val="00FF00"/>
                </a:highlight>
              </a:rPr>
              <a:t>Wizualizacja</a:t>
            </a:r>
            <a:r>
              <a:rPr lang="en-GB" sz="2000" dirty="0">
                <a:highlight>
                  <a:srgbClr val="00FF00"/>
                </a:highlight>
              </a:rPr>
              <a:t>, </a:t>
            </a:r>
            <a:r>
              <a:rPr lang="en-GB" sz="2000" dirty="0" err="1">
                <a:highlight>
                  <a:srgbClr val="00FF00"/>
                </a:highlight>
              </a:rPr>
              <a:t>Tematy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Zaawansowane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i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Praktyczne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Ćwiczenia</a:t>
            </a:r>
            <a:br>
              <a:rPr lang="en-GB" sz="2000" dirty="0">
                <a:highlight>
                  <a:srgbClr val="00FF00"/>
                </a:highlight>
              </a:rPr>
            </a:br>
            <a:br>
              <a:rPr lang="en-GB" sz="2000" dirty="0">
                <a:highlight>
                  <a:srgbClr val="00FF00"/>
                </a:highlight>
              </a:rPr>
            </a:br>
            <a:r>
              <a:rPr lang="en-GB" sz="1800" dirty="0" err="1">
                <a:highlight>
                  <a:srgbClr val="00FF00"/>
                </a:highlight>
              </a:rPr>
              <a:t>Sesja</a:t>
            </a:r>
            <a:r>
              <a:rPr lang="en-GB" sz="1800" dirty="0">
                <a:highlight>
                  <a:srgbClr val="00FF00"/>
                </a:highlight>
              </a:rPr>
              <a:t> 1: </a:t>
            </a:r>
            <a:r>
              <a:rPr lang="en-GB" sz="1800" dirty="0" err="1">
                <a:highlight>
                  <a:srgbClr val="00FF00"/>
                </a:highlight>
              </a:rPr>
              <a:t>Zaawansowane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Tematy</a:t>
            </a:r>
            <a:r>
              <a:rPr lang="en-GB" sz="1800" dirty="0">
                <a:highlight>
                  <a:srgbClr val="00FF00"/>
                </a:highlight>
              </a:rPr>
              <a:t> OpenTelemetry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461F9C-D88A-F2F8-21F7-36A15A84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Optymalizacja wydajności</a:t>
            </a:r>
          </a:p>
          <a:p>
            <a:pPr lvl="1"/>
            <a:r>
              <a:rPr lang="pl-PL" dirty="0">
                <a:solidFill>
                  <a:srgbClr val="000000"/>
                </a:solidFill>
              </a:rPr>
              <a:t>Bezpieczeństwo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1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739CC-8780-15D0-6612-F8D0F31CC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CB1D-8E60-DD79-3E80-2A67AD3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Bezpieczeństwo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5850-FC96-D4AC-1D70-117C6D4B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Szyfrowanie danych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Szyfrowanie danych „in-transit” np. przez TLS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HTTPS dla HTTP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TLS dla </a:t>
            </a:r>
            <a:r>
              <a:rPr lang="pl-PL" sz="1200" dirty="0" err="1">
                <a:solidFill>
                  <a:srgbClr val="000000"/>
                </a:solidFill>
              </a:rPr>
              <a:t>gRPC</a:t>
            </a:r>
            <a:endParaRPr lang="pl-PL" sz="1200" dirty="0">
              <a:solidFill>
                <a:srgbClr val="000000"/>
              </a:solidFill>
            </a:endParaRP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Szyfrowanie data </a:t>
            </a:r>
            <a:r>
              <a:rPr lang="pl-PL" sz="1200" b="0" i="0" u="none" strike="noStrike" dirty="0" err="1">
                <a:solidFill>
                  <a:srgbClr val="000000"/>
                </a:solidFill>
                <a:effectLst/>
              </a:rPr>
              <a:t>store’ow</a:t>
            </a: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Kontrola dostępu i Autentykacja</a:t>
            </a:r>
          </a:p>
          <a:p>
            <a:pPr lvl="1"/>
            <a:r>
              <a:rPr lang="pl-PL" sz="1200" b="0" i="0" u="none" strike="noStrike" dirty="0" err="1">
                <a:solidFill>
                  <a:srgbClr val="000000"/>
                </a:solidFill>
                <a:effectLst/>
              </a:rPr>
              <a:t>O</a:t>
            </a:r>
            <a:r>
              <a:rPr lang="pl-PL" sz="1200" dirty="0" err="1">
                <a:solidFill>
                  <a:srgbClr val="000000"/>
                </a:solidFill>
              </a:rPr>
              <a:t>auth</a:t>
            </a:r>
            <a:r>
              <a:rPr lang="pl-PL" sz="1200" dirty="0">
                <a:solidFill>
                  <a:srgbClr val="000000"/>
                </a:solidFill>
              </a:rPr>
              <a:t>, API </a:t>
            </a:r>
            <a:r>
              <a:rPr lang="pl-PL" sz="1200" dirty="0" err="1">
                <a:solidFill>
                  <a:srgbClr val="000000"/>
                </a:solidFill>
              </a:rPr>
              <a:t>keys</a:t>
            </a:r>
            <a:r>
              <a:rPr lang="pl-PL" sz="1200" dirty="0">
                <a:solidFill>
                  <a:srgbClr val="000000"/>
                </a:solidFill>
              </a:rPr>
              <a:t> przy dostępie do </a:t>
            </a:r>
            <a:r>
              <a:rPr lang="pl-PL" sz="1200" dirty="0" err="1">
                <a:solidFill>
                  <a:srgbClr val="000000"/>
                </a:solidFill>
              </a:rPr>
              <a:t>systemow</a:t>
            </a:r>
            <a:r>
              <a:rPr lang="pl-PL" sz="1200" dirty="0">
                <a:solidFill>
                  <a:srgbClr val="000000"/>
                </a:solidFill>
              </a:rPr>
              <a:t> </a:t>
            </a:r>
            <a:r>
              <a:rPr lang="pl-PL" sz="1200" dirty="0" err="1">
                <a:solidFill>
                  <a:srgbClr val="000000"/>
                </a:solidFill>
              </a:rPr>
              <a:t>OpenTelemetry</a:t>
            </a:r>
            <a:r>
              <a:rPr lang="pl-PL" sz="1200" dirty="0">
                <a:solidFill>
                  <a:srgbClr val="000000"/>
                </a:solidFill>
              </a:rPr>
              <a:t> jak </a:t>
            </a:r>
            <a:r>
              <a:rPr lang="pl-PL" sz="1200" dirty="0" err="1">
                <a:solidFill>
                  <a:srgbClr val="000000"/>
                </a:solidFill>
              </a:rPr>
              <a:t>jaeger</a:t>
            </a:r>
            <a:r>
              <a:rPr lang="pl-PL" sz="1200" dirty="0">
                <a:solidFill>
                  <a:srgbClr val="000000"/>
                </a:solidFill>
              </a:rPr>
              <a:t>, </a:t>
            </a:r>
            <a:r>
              <a:rPr lang="pl-PL" sz="1200" dirty="0" err="1">
                <a:solidFill>
                  <a:srgbClr val="000000"/>
                </a:solidFill>
              </a:rPr>
              <a:t>Prometheus</a:t>
            </a:r>
            <a:r>
              <a:rPr lang="pl-PL" sz="1200" dirty="0">
                <a:solidFill>
                  <a:srgbClr val="000000"/>
                </a:solidFill>
              </a:rPr>
              <a:t> etc.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Uwierzytelnianie komunikacji pomiędzy systemam</a:t>
            </a:r>
            <a:r>
              <a:rPr lang="pl-PL" sz="1200" dirty="0">
                <a:solidFill>
                  <a:srgbClr val="000000"/>
                </a:solidFill>
              </a:rPr>
              <a:t>i</a:t>
            </a: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Integralność danych</a:t>
            </a: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Podpisywanie wiadomości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Weryfikacja kolektorów i agentów</a:t>
            </a:r>
            <a:endParaRPr lang="pl-PL" sz="1200" dirty="0">
              <a:solidFill>
                <a:srgbClr val="000000"/>
              </a:solidFill>
            </a:endParaRPr>
          </a:p>
          <a:p>
            <a:r>
              <a:rPr lang="pl-PL" sz="1600" dirty="0">
                <a:solidFill>
                  <a:srgbClr val="000000"/>
                </a:solidFill>
              </a:rPr>
              <a:t>Zapobieganie logowaniu wrażliwych danych: </a:t>
            </a:r>
          </a:p>
          <a:p>
            <a:pPr lvl="1"/>
            <a:r>
              <a:rPr lang="pl-PL" sz="1200" dirty="0"/>
              <a:t>Filtrowanie śladów  </a:t>
            </a:r>
          </a:p>
          <a:p>
            <a:pPr lvl="1"/>
            <a:r>
              <a:rPr lang="pl-PL" sz="1200" dirty="0"/>
              <a:t>Anonimizacja </a:t>
            </a: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Dane wrażliwe:</a:t>
            </a:r>
          </a:p>
          <a:p>
            <a:pPr lvl="2"/>
            <a:r>
              <a:rPr lang="pl-PL" sz="1200" dirty="0" err="1"/>
              <a:t>CIDs</a:t>
            </a:r>
            <a:r>
              <a:rPr lang="pl-PL" sz="1200" dirty="0"/>
              <a:t>: </a:t>
            </a:r>
            <a:r>
              <a:rPr lang="pl-PL" sz="1200" dirty="0" err="1"/>
              <a:t>Customer</a:t>
            </a:r>
            <a:r>
              <a:rPr lang="pl-PL" sz="1200" dirty="0"/>
              <a:t> </a:t>
            </a:r>
            <a:r>
              <a:rPr lang="pl-PL" sz="1200" dirty="0" err="1"/>
              <a:t>Identification</a:t>
            </a:r>
            <a:r>
              <a:rPr lang="pl-PL" sz="1200" dirty="0"/>
              <a:t> Data</a:t>
            </a:r>
          </a:p>
          <a:p>
            <a:pPr lvl="2"/>
            <a:r>
              <a:rPr lang="pl-PL" sz="1200" dirty="0"/>
              <a:t>PII: </a:t>
            </a:r>
            <a:r>
              <a:rPr lang="pl-PL" sz="1200" dirty="0" err="1"/>
              <a:t>Personally</a:t>
            </a:r>
            <a:r>
              <a:rPr lang="pl-PL" sz="1200" dirty="0"/>
              <a:t> </a:t>
            </a:r>
            <a:r>
              <a:rPr lang="pl-PL" sz="1200" dirty="0" err="1"/>
              <a:t>indetifiable</a:t>
            </a:r>
            <a:r>
              <a:rPr lang="pl-PL" sz="1200" dirty="0"/>
              <a:t> </a:t>
            </a:r>
            <a:r>
              <a:rPr lang="pl-PL" sz="1200" dirty="0" err="1"/>
              <a:t>information</a:t>
            </a:r>
            <a:r>
              <a:rPr lang="pl-PL" sz="1200" dirty="0"/>
              <a:t> </a:t>
            </a:r>
          </a:p>
          <a:p>
            <a:pPr lvl="2"/>
            <a:r>
              <a:rPr lang="pl-PL" sz="1200" dirty="0"/>
              <a:t>Hasła </a:t>
            </a:r>
          </a:p>
          <a:p>
            <a:pPr lvl="2"/>
            <a:r>
              <a:rPr lang="pl-PL" sz="1200" dirty="0"/>
              <a:t>Numery kart kredytowych</a:t>
            </a:r>
          </a:p>
          <a:p>
            <a:pPr lvl="1"/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4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CF502-89BF-7864-7516-36CBA3FC2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3470-E79E-96C5-1FAA-442293CE87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>
                <a:highlight>
                  <a:srgbClr val="00FF00"/>
                </a:highlight>
              </a:rPr>
              <a:t>Sesja 1: </a:t>
            </a:r>
            <a:r>
              <a:rPr lang="pl-PL" sz="1800" dirty="0">
                <a:highlight>
                  <a:srgbClr val="00FF00"/>
                </a:highlight>
              </a:rPr>
              <a:t>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</a:t>
            </a:r>
            <a:r>
              <a:rPr lang="pl-PL" sz="1800" dirty="0" err="1">
                <a:highlight>
                  <a:srgbClr val="00FF00"/>
                </a:highlight>
              </a:rPr>
              <a:t>Bezpieczenstwo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4A95-052F-A077-B7B5-32196F58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>
                <a:solidFill>
                  <a:srgbClr val="000000"/>
                </a:solidFill>
              </a:rPr>
              <a:t>Zabezpiecznie</a:t>
            </a:r>
            <a:r>
              <a:rPr lang="pl-PL" sz="1600" dirty="0">
                <a:solidFill>
                  <a:srgbClr val="000000"/>
                </a:solidFill>
              </a:rPr>
              <a:t> kolektora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Uruchamianie nie-</a:t>
            </a:r>
            <a:r>
              <a:rPr lang="pl-PL" sz="1200" dirty="0" err="1">
                <a:solidFill>
                  <a:srgbClr val="000000"/>
                </a:solidFill>
              </a:rPr>
              <a:t>root</a:t>
            </a:r>
            <a:r>
              <a:rPr lang="pl-PL" sz="12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Dostęp </a:t>
            </a:r>
            <a:r>
              <a:rPr lang="pl-PL" sz="1200" dirty="0" err="1">
                <a:solidFill>
                  <a:srgbClr val="000000"/>
                </a:solidFill>
              </a:rPr>
              <a:t>Least</a:t>
            </a:r>
            <a:r>
              <a:rPr lang="pl-PL" sz="1200" dirty="0">
                <a:solidFill>
                  <a:srgbClr val="000000"/>
                </a:solidFill>
              </a:rPr>
              <a:t> </a:t>
            </a:r>
            <a:r>
              <a:rPr lang="pl-PL" sz="1200" dirty="0" err="1">
                <a:solidFill>
                  <a:srgbClr val="000000"/>
                </a:solidFill>
              </a:rPr>
              <a:t>privilege</a:t>
            </a:r>
            <a:br>
              <a:rPr lang="pl-PL" sz="1200" dirty="0">
                <a:solidFill>
                  <a:srgbClr val="000000"/>
                </a:solidFill>
              </a:rPr>
            </a:br>
            <a:endParaRPr lang="pl-PL" sz="1200" dirty="0">
              <a:solidFill>
                <a:srgbClr val="000000"/>
              </a:solidFill>
            </a:endParaRPr>
          </a:p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Zabezpieczenie </a:t>
            </a:r>
            <a:r>
              <a:rPr lang="pl-PL" sz="1600" dirty="0">
                <a:solidFill>
                  <a:srgbClr val="000000"/>
                </a:solidFill>
              </a:rPr>
              <a:t>danych propagacji</a:t>
            </a:r>
            <a:br>
              <a:rPr lang="pl-PL" sz="1600" dirty="0">
                <a:solidFill>
                  <a:srgbClr val="000000"/>
                </a:solidFill>
              </a:rPr>
            </a:br>
            <a:endParaRPr lang="pl-PL" sz="1600" dirty="0">
              <a:solidFill>
                <a:srgbClr val="000000"/>
              </a:solidFill>
            </a:endParaRP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Unikanie wrażliwych danych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Propagowanie tylko niezbędnych </a:t>
            </a:r>
            <a:r>
              <a:rPr lang="pl-PL" sz="1200" dirty="0" err="1">
                <a:solidFill>
                  <a:srgbClr val="000000"/>
                </a:solidFill>
              </a:rPr>
              <a:t>metadata</a:t>
            </a:r>
            <a:r>
              <a:rPr lang="pl-PL" sz="1200" dirty="0">
                <a:solidFill>
                  <a:srgbClr val="000000"/>
                </a:solidFill>
              </a:rPr>
              <a:t> </a:t>
            </a:r>
            <a:br>
              <a:rPr lang="pl-PL" sz="1200" dirty="0">
                <a:solidFill>
                  <a:srgbClr val="000000"/>
                </a:solidFill>
              </a:rPr>
            </a:br>
            <a:endParaRPr lang="pl-PL" sz="1200" dirty="0">
              <a:solidFill>
                <a:srgbClr val="000000"/>
              </a:solidFill>
            </a:endParaRPr>
          </a:p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Regulacje RODO, HIPAA, CCPA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Anonimizacja 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Reguły retencji </a:t>
            </a:r>
            <a:br>
              <a:rPr lang="pl-PL" sz="1200" b="0" i="0" u="none" strike="noStrike" dirty="0">
                <a:solidFill>
                  <a:srgbClr val="000000"/>
                </a:solidFill>
                <a:effectLst/>
              </a:rPr>
            </a:b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pl-PL" sz="1600" dirty="0">
                <a:solidFill>
                  <a:srgbClr val="000000"/>
                </a:solidFill>
              </a:rPr>
              <a:t>Monitorowanie i alerty 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Monitor</a:t>
            </a:r>
            <a:r>
              <a:rPr lang="pl-PL" sz="1200" dirty="0">
                <a:solidFill>
                  <a:srgbClr val="000000"/>
                </a:solidFill>
              </a:rPr>
              <a:t>owanie </a:t>
            </a:r>
            <a:r>
              <a:rPr lang="pl-PL" sz="1200" dirty="0" err="1">
                <a:solidFill>
                  <a:srgbClr val="000000"/>
                </a:solidFill>
              </a:rPr>
              <a:t>peak’ow</a:t>
            </a:r>
            <a:r>
              <a:rPr lang="pl-PL" sz="1200" dirty="0">
                <a:solidFill>
                  <a:srgbClr val="000000"/>
                </a:solidFill>
              </a:rPr>
              <a:t>/ </a:t>
            </a:r>
            <a:r>
              <a:rPr lang="pl-PL" sz="1200" dirty="0" err="1">
                <a:solidFill>
                  <a:srgbClr val="000000"/>
                </a:solidFill>
              </a:rPr>
              <a:t>spik’ow</a:t>
            </a:r>
            <a:r>
              <a:rPr lang="pl-PL" sz="1200" dirty="0">
                <a:solidFill>
                  <a:srgbClr val="000000"/>
                </a:solidFill>
              </a:rPr>
              <a:t> danych </a:t>
            </a:r>
            <a:r>
              <a:rPr lang="pl-PL" sz="1200" dirty="0" err="1">
                <a:solidFill>
                  <a:srgbClr val="000000"/>
                </a:solidFill>
              </a:rPr>
              <a:t>opentelemetry</a:t>
            </a:r>
            <a:r>
              <a:rPr lang="pl-PL" sz="1200" dirty="0">
                <a:solidFill>
                  <a:srgbClr val="000000"/>
                </a:solidFill>
              </a:rPr>
              <a:t> -&gt; </a:t>
            </a:r>
            <a:r>
              <a:rPr lang="pl-PL" sz="1200" dirty="0" err="1">
                <a:solidFill>
                  <a:srgbClr val="000000"/>
                </a:solidFill>
              </a:rPr>
              <a:t>DDoS</a:t>
            </a:r>
            <a:r>
              <a:rPr lang="pl-PL" sz="1200" dirty="0">
                <a:solidFill>
                  <a:srgbClr val="000000"/>
                </a:solidFill>
              </a:rPr>
              <a:t> atak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Monitorowanie nieautoryzowanego dostępu do danych </a:t>
            </a:r>
            <a:r>
              <a:rPr lang="pl-PL" sz="1200" b="0" i="0" u="none" strike="noStrike" dirty="0" err="1">
                <a:solidFill>
                  <a:srgbClr val="000000"/>
                </a:solidFill>
                <a:effectLst/>
              </a:rPr>
              <a:t>opentelemetry</a:t>
            </a:r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Integracja SIEM (Security Information and Event Management)</a:t>
            </a:r>
          </a:p>
          <a:p>
            <a:pPr marL="457200" lvl="1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05571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Optymalizacja wydajności</a:t>
            </a:r>
          </a:p>
          <a:p>
            <a:pPr lvl="1"/>
            <a:r>
              <a:rPr lang="pl-PL" sz="1200" dirty="0"/>
              <a:t>Minimalizacja obciążenia wynikającego z instrumentacji </a:t>
            </a:r>
          </a:p>
          <a:p>
            <a:pPr lvl="1"/>
            <a:r>
              <a:rPr lang="pl-PL" sz="1200" dirty="0"/>
              <a:t>Asynchroniczne </a:t>
            </a:r>
            <a:r>
              <a:rPr lang="pl-PL" sz="1200" dirty="0" err="1"/>
              <a:t>exportery</a:t>
            </a:r>
            <a:endParaRPr lang="pl-PL" sz="1200" dirty="0"/>
          </a:p>
          <a:p>
            <a:pPr lvl="1"/>
            <a:r>
              <a:rPr lang="pl-PL" sz="1200" dirty="0"/>
              <a:t>Strategie próbkowania dla aplikacji o dużym ruchu </a:t>
            </a:r>
          </a:p>
          <a:p>
            <a:r>
              <a:rPr lang="pl-PL" sz="1600" dirty="0"/>
              <a:t>Systemy rozproszone dla aplikacji o dużym ruchu</a:t>
            </a:r>
          </a:p>
          <a:p>
            <a:r>
              <a:rPr lang="pl-PL" sz="1600" dirty="0"/>
              <a:t>Bezpieczeństwo</a:t>
            </a:r>
          </a:p>
          <a:p>
            <a:pPr lvl="1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27B1F-C1B9-7698-F0DD-2763A444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468E-8EA9-0FCA-3A22-424AC27897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D82B6-747A-5D2E-9584-826DDF6A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Optymalizacja wydajności</a:t>
            </a:r>
          </a:p>
          <a:p>
            <a:pPr lvl="1"/>
            <a:r>
              <a:rPr lang="pl-PL" sz="2400" dirty="0"/>
              <a:t>Minimalizacja obciążenia wynikającego z instrumentacji  </a:t>
            </a:r>
          </a:p>
        </p:txBody>
      </p:sp>
    </p:spTree>
    <p:extLst>
      <p:ext uri="{BB962C8B-B14F-4D97-AF65-F5344CB8AC3E}">
        <p14:creationId xmlns:p14="http://schemas.microsoft.com/office/powerpoint/2010/main" val="24396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6822E-C8D6-A8C2-B077-9970662B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80B9-3421-2FC9-E221-4627A9CC4C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Minimalizacja obciążenia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17E4-B859-058E-5C9E-0CD87AED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Śledzenie (</a:t>
            </a:r>
            <a:r>
              <a:rPr lang="pl-PL" sz="1600" dirty="0" err="1"/>
              <a:t>Tracing</a:t>
            </a:r>
            <a:r>
              <a:rPr lang="pl-PL" sz="1600" dirty="0"/>
              <a:t>)</a:t>
            </a:r>
          </a:p>
          <a:p>
            <a:pPr lvl="1"/>
            <a:r>
              <a:rPr lang="pl-PL" sz="1200" dirty="0"/>
              <a:t>Rozpocznij od instrumentacji aplikacji za pomocą rozproszonego śledzenia, aby śledzić żądania i przepływy pracy między usługami.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Metryki: </a:t>
            </a:r>
          </a:p>
          <a:p>
            <a:pPr lvl="1"/>
            <a:r>
              <a:rPr lang="pl-PL" sz="1200" dirty="0"/>
              <a:t>Po skonfigurowaniu śledzenia dodaj metryki, aby uzyskać wgląd w wydajność i wykorzystanie swoich usług.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Logi: </a:t>
            </a:r>
          </a:p>
          <a:p>
            <a:pPr lvl="1"/>
            <a:r>
              <a:rPr lang="pl-PL" sz="1200" dirty="0"/>
              <a:t>Na koniec zintegruj logi z identyfikatorami śledzenia, aby powiązać logi ze śladami, co dostarczy kontekstowych informacji do debugowania.</a:t>
            </a:r>
          </a:p>
          <a:p>
            <a:pPr lvl="1"/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11097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E2D2-F50C-70B1-54A9-9E229C76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A945-8F47-41B8-0875-5796673828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Minimalizacja obciążenia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2ACF-88D6-4332-2180-1064D7F0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Asynchroniczne </a:t>
            </a:r>
            <a:r>
              <a:rPr lang="pl-PL" sz="1600" dirty="0" err="1"/>
              <a:t>exportery</a:t>
            </a:r>
            <a:r>
              <a:rPr lang="pl-PL" sz="1600" dirty="0"/>
              <a:t> </a:t>
            </a:r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4B925F-DDBB-2E6F-0BED-8D62BBE5F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94825"/>
              </p:ext>
            </p:extLst>
          </p:nvPr>
        </p:nvGraphicFramePr>
        <p:xfrm>
          <a:off x="878065" y="2040747"/>
          <a:ext cx="8126427" cy="3968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163">
                  <a:extLst>
                    <a:ext uri="{9D8B030D-6E8A-4147-A177-3AD203B41FA5}">
                      <a16:colId xmlns:a16="http://schemas.microsoft.com/office/drawing/2014/main" val="543356733"/>
                    </a:ext>
                  </a:extLst>
                </a:gridCol>
                <a:gridCol w="1032936">
                  <a:extLst>
                    <a:ext uri="{9D8B030D-6E8A-4147-A177-3AD203B41FA5}">
                      <a16:colId xmlns:a16="http://schemas.microsoft.com/office/drawing/2014/main" val="3109278063"/>
                    </a:ext>
                  </a:extLst>
                </a:gridCol>
                <a:gridCol w="633848">
                  <a:extLst>
                    <a:ext uri="{9D8B030D-6E8A-4147-A177-3AD203B41FA5}">
                      <a16:colId xmlns:a16="http://schemas.microsoft.com/office/drawing/2014/main" val="2491853452"/>
                    </a:ext>
                  </a:extLst>
                </a:gridCol>
                <a:gridCol w="2605815">
                  <a:extLst>
                    <a:ext uri="{9D8B030D-6E8A-4147-A177-3AD203B41FA5}">
                      <a16:colId xmlns:a16="http://schemas.microsoft.com/office/drawing/2014/main" val="4116974958"/>
                    </a:ext>
                  </a:extLst>
                </a:gridCol>
                <a:gridCol w="369950">
                  <a:extLst>
                    <a:ext uri="{9D8B030D-6E8A-4147-A177-3AD203B41FA5}">
                      <a16:colId xmlns:a16="http://schemas.microsoft.com/office/drawing/2014/main" val="3845802890"/>
                    </a:ext>
                  </a:extLst>
                </a:gridCol>
                <a:gridCol w="531795">
                  <a:extLst>
                    <a:ext uri="{9D8B030D-6E8A-4147-A177-3AD203B41FA5}">
                      <a16:colId xmlns:a16="http://schemas.microsoft.com/office/drawing/2014/main" val="4220231379"/>
                    </a:ext>
                  </a:extLst>
                </a:gridCol>
                <a:gridCol w="2018920">
                  <a:extLst>
                    <a:ext uri="{9D8B030D-6E8A-4147-A177-3AD203B41FA5}">
                      <a16:colId xmlns:a16="http://schemas.microsoft.com/office/drawing/2014/main" val="1875955587"/>
                    </a:ext>
                  </a:extLst>
                </a:gridCol>
              </a:tblGrid>
              <a:tr h="37825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Supported Protocols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Vendor Neutral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Application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Async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Batching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Limitations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1470894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OTLP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HTTP/Protobuf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Traces, metrics, logs export in a unified format. Ideal for use with OpenTelemetry Collector and backends supporting OTLP.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Requires OpenTelemetry-supported backends.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4985775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Jaeger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Thrift (HTTP, UDP)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Tracing data export to Jaeger for distributed tracing of microservices.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Only supports traces; vendor-specific (Jaeger only).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269106253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Zipkin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gRPC</a:t>
                      </a:r>
                      <a:r>
                        <a:rPr lang="en-GB" sz="1100" u="none" strike="noStrike" dirty="0">
                          <a:effectLst/>
                        </a:rPr>
                        <a:t>, HTTP (JSON, Thrift)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Distributed tracing data export to </a:t>
                      </a:r>
                      <a:r>
                        <a:rPr lang="en-GB" sz="1100" u="none" strike="noStrike" dirty="0" err="1">
                          <a:effectLst/>
                        </a:rPr>
                        <a:t>Zipkin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(Zipkin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5889218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Prometheus 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HTTP (Scraping)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Metrics exposed for Prometheus scraping (metrics only).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 push-based exporting; passive scraping model.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28615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Azure Monitor 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Exporting traces, metrics, and logs to Azure Monitor (cloud-specific).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Azure Monitor.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76813326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AWS X-Ray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Export traces to AWS X-Ray for distributed tracing in AWS environments.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(AWS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599319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Google Cloud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Export traces and logs to Google Cloud Trace and Logging (cloud-specific).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Google Cloud.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955416482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New Relic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New Relic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New Relic platform.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88063481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Datadog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Datadog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Datadog backend.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73430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3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B3107-FC17-80E4-BB67-A19344970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79E7-82B3-AC5A-D6E8-B564AAAEE1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Minimalizacja obciążenia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EB96-E117-36AF-9132-EC30DF07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Strategie próbkowania</a:t>
            </a:r>
            <a:br>
              <a:rPr lang="pl-PL" sz="1600" dirty="0"/>
            </a:br>
            <a:endParaRPr lang="pl-PL" sz="1600" dirty="0"/>
          </a:p>
          <a:p>
            <a:r>
              <a:rPr lang="pl-PL" sz="1600" dirty="0"/>
              <a:t>Grupowanie/ </a:t>
            </a:r>
            <a:r>
              <a:rPr lang="pl-PL" sz="1600" dirty="0" err="1"/>
              <a:t>Serializacja</a:t>
            </a:r>
            <a:r>
              <a:rPr lang="pl-PL" sz="1600" dirty="0"/>
              <a:t> danych</a:t>
            </a:r>
            <a:br>
              <a:rPr lang="pl-PL" sz="1600" dirty="0"/>
            </a:br>
            <a:endParaRPr lang="pl-PL" sz="1600" dirty="0"/>
          </a:p>
          <a:p>
            <a:r>
              <a:rPr lang="pl-PL" sz="1600" dirty="0"/>
              <a:t>Ograniczenie instrumentacji do krytycznych </a:t>
            </a:r>
            <a:r>
              <a:rPr lang="pl-PL" sz="1600" dirty="0" err="1"/>
              <a:t>puntkow</a:t>
            </a:r>
            <a:r>
              <a:rPr lang="pl-PL" sz="1600" dirty="0"/>
              <a:t> jak </a:t>
            </a:r>
          </a:p>
          <a:p>
            <a:pPr lvl="1"/>
            <a:r>
              <a:rPr lang="pl-PL" sz="1200" dirty="0"/>
              <a:t>punkty wejścia do infrastruktury /</a:t>
            </a:r>
            <a:r>
              <a:rPr lang="pl-PL" sz="1200" dirty="0" err="1"/>
              <a:t>Gateway’e</a:t>
            </a:r>
            <a:r>
              <a:rPr lang="pl-PL" sz="1200" dirty="0"/>
              <a:t>, </a:t>
            </a:r>
            <a:r>
              <a:rPr lang="pl-PL" sz="1200" dirty="0" err="1"/>
              <a:t>Brokery</a:t>
            </a:r>
            <a:r>
              <a:rPr lang="pl-PL" sz="1200" dirty="0"/>
              <a:t> /</a:t>
            </a:r>
          </a:p>
          <a:p>
            <a:pPr lvl="1"/>
            <a:r>
              <a:rPr lang="pl-PL" sz="1200" dirty="0"/>
              <a:t>bazy danych, kolejki</a:t>
            </a:r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61055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97AD7-EDDF-957E-11CC-A50CEFC9A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002B-62FD-28DB-8F69-0519E7D0C4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Minimalizacja obciążenia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A0EB-642C-2FC0-DD17-AAD95191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Selektywne logowanie</a:t>
            </a:r>
            <a:br>
              <a:rPr lang="pl-PL" sz="1600" dirty="0"/>
            </a:br>
            <a:endParaRPr lang="pl-PL" sz="1600" dirty="0"/>
          </a:p>
          <a:p>
            <a:r>
              <a:rPr lang="pl-PL" sz="1600" dirty="0"/>
              <a:t>Optymalizacja SDK: </a:t>
            </a:r>
          </a:p>
          <a:p>
            <a:pPr lvl="1"/>
            <a:r>
              <a:rPr lang="pl-PL" sz="1500" dirty="0"/>
              <a:t>Wielkość buforów: </a:t>
            </a:r>
            <a:r>
              <a:rPr lang="pl-PL" sz="1500" dirty="0" err="1"/>
              <a:t>BatchSpanProcessor</a:t>
            </a:r>
            <a:r>
              <a:rPr lang="pl-PL" sz="1500" dirty="0"/>
              <a:t> oferuje konfiguracje </a:t>
            </a:r>
          </a:p>
          <a:p>
            <a:pPr lvl="2"/>
            <a:r>
              <a:rPr lang="pl-PL" sz="1100" dirty="0" err="1"/>
              <a:t>max_queue_size</a:t>
            </a:r>
            <a:r>
              <a:rPr lang="pl-PL" sz="1100" dirty="0"/>
              <a:t>, </a:t>
            </a:r>
          </a:p>
          <a:p>
            <a:pPr lvl="2"/>
            <a:r>
              <a:rPr lang="pl-PL" sz="1100" dirty="0" err="1"/>
              <a:t>scheduled_delay_milis</a:t>
            </a:r>
            <a:r>
              <a:rPr lang="pl-PL" sz="1100" dirty="0"/>
              <a:t>, </a:t>
            </a:r>
          </a:p>
          <a:p>
            <a:pPr lvl="2"/>
            <a:r>
              <a:rPr lang="pl-PL" sz="1100" dirty="0" err="1"/>
              <a:t>max_export_batch_size</a:t>
            </a:r>
            <a:br>
              <a:rPr lang="pl-PL" sz="1100" dirty="0"/>
            </a:br>
            <a:endParaRPr lang="pl-PL" sz="700" dirty="0"/>
          </a:p>
          <a:p>
            <a:pPr marL="342900" lvl="1" indent="-342900">
              <a:buFont typeface="Arial"/>
              <a:buChar char="•"/>
            </a:pPr>
            <a:r>
              <a:rPr lang="pl-PL" sz="1600" dirty="0"/>
              <a:t>Używanie </a:t>
            </a:r>
            <a:r>
              <a:rPr lang="pl-PL" sz="1600" dirty="0" err="1"/>
              <a:t>Collectora</a:t>
            </a:r>
            <a:r>
              <a:rPr lang="pl-PL" sz="1600" dirty="0"/>
              <a:t>:</a:t>
            </a:r>
          </a:p>
          <a:p>
            <a:pPr lvl="2"/>
            <a:r>
              <a:rPr lang="pl-PL" sz="1000" dirty="0"/>
              <a:t>Przeniesienie procesowania danych </a:t>
            </a:r>
            <a:r>
              <a:rPr lang="pl-PL" sz="1000" dirty="0" err="1"/>
              <a:t>opentelemetry</a:t>
            </a:r>
            <a:r>
              <a:rPr lang="pl-PL" sz="1000" dirty="0"/>
              <a:t> do osobnej usługi</a:t>
            </a:r>
          </a:p>
          <a:p>
            <a:pPr lvl="2"/>
            <a:r>
              <a:rPr lang="pl-PL" sz="1000" dirty="0"/>
              <a:t>Optymalizacja procesowania przez filtrowanie, grupowanie i transformacje danych oraz </a:t>
            </a:r>
            <a:r>
              <a:rPr lang="pl-PL" sz="1000" dirty="0" err="1"/>
              <a:t>throttling</a:t>
            </a:r>
            <a:r>
              <a:rPr lang="pl-PL" sz="1000" dirty="0"/>
              <a:t> </a:t>
            </a:r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70493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A3AB6-FC12-E96A-3C0C-217205CA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8599-A395-FB0A-0761-34E3D9204C5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1: Zaawansowane Tematy OpenTelemetry: Minimalizacja obciążenia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0406-2B47-B29B-EB69-4A611771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Minimalizuj ręczną instrumentację</a:t>
            </a:r>
          </a:p>
          <a:p>
            <a:pPr lvl="1"/>
            <a:r>
              <a:rPr lang="pl-PL" sz="1200" dirty="0"/>
              <a:t>Używaj agentów auto-instrumentacji (jeśli dostępne) dla używanego języka, aby uniknąć ręcznego dodawania instrumentacji do kodu.</a:t>
            </a:r>
          </a:p>
          <a:p>
            <a:pPr lvl="1"/>
            <a:r>
              <a:rPr lang="pl-PL" sz="1200" dirty="0"/>
              <a:t>OpenTelemetry oferuje wsparcie auto-instrumentacji dla Javy, </a:t>
            </a:r>
            <a:r>
              <a:rPr lang="pl-PL" sz="1200" dirty="0" err="1"/>
              <a:t>Pythona</a:t>
            </a:r>
            <a:r>
              <a:rPr lang="pl-PL" sz="1200" dirty="0"/>
              <a:t>, </a:t>
            </a:r>
            <a:r>
              <a:rPr lang="pl-PL" sz="1200" dirty="0" err="1"/>
              <a:t>Node.js</a:t>
            </a:r>
            <a:r>
              <a:rPr lang="pl-PL" sz="1200" dirty="0"/>
              <a:t> i .NET.</a:t>
            </a:r>
          </a:p>
          <a:p>
            <a:pPr lvl="1"/>
            <a:endParaRPr lang="pl-PL" sz="1200" dirty="0"/>
          </a:p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Używaj bibliotek do instrumentacji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Gdzie tylko możliwe, używaj oficjalnych lub dostarczonych przez społeczność bibliotek instrumentacji (np. dla HTTP, baz danych, komunikatów) zamiast pisać kod ręcznie.</a:t>
            </a:r>
            <a:endParaRPr lang="pl-PL" sz="1100" dirty="0"/>
          </a:p>
          <a:p>
            <a:pPr lvl="1"/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49821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2437</Words>
  <Application>Microsoft Macintosh PowerPoint</Application>
  <PresentationFormat>On-screen Show (4:3)</PresentationFormat>
  <Paragraphs>289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 Narrow</vt:lpstr>
      <vt:lpstr>Arial</vt:lpstr>
      <vt:lpstr>Calibri</vt:lpstr>
      <vt:lpstr>Consolas</vt:lpstr>
      <vt:lpstr>Office Theme</vt:lpstr>
      <vt:lpstr>Szkolenie OpenTelemetry</vt:lpstr>
      <vt:lpstr>Plan szkolenia</vt:lpstr>
      <vt:lpstr>Dzień 2: Wizualizacja, Tematy Zaawansowane i Praktyczne Ćwiczenia  Sesja 1: Zaawansowane Tematy OpenTelemetry</vt:lpstr>
      <vt:lpstr>Dzień 2: Wizualizacja, Tematy Zaawansowane i Praktyczne Ćwiczenia  Sesja 1: Zaawansowane Tematy OpenTelemetry</vt:lpstr>
      <vt:lpstr>Dzień 2: Wizualizacja, Tematy Zaawansowane i Praktyczne Ćwiczenia  Sesja 1: Zaawansowane Tematy OpenTelemetry: Minimalizacja obciążenia </vt:lpstr>
      <vt:lpstr>Dzień 2: Wizualizacja, Tematy Zaawansowane i Praktyczne Ćwiczenia  Sesja 1: Zaawansowane Tematy OpenTelemetry: Minimalizacja obciążenia </vt:lpstr>
      <vt:lpstr>Dzień 2: Wizualizacja, Tematy Zaawansowane i Praktyczne Ćwiczenia  Sesja 1: Zaawansowane Tematy OpenTelemetry: Minimalizacja obciążenia </vt:lpstr>
      <vt:lpstr>Dzień 2: Wizualizacja, Tematy Zaawansowane i Praktyczne Ćwiczenia  Sesja 1: Zaawansowane Tematy OpenTelemetry: Minimalizacja obciążenia </vt:lpstr>
      <vt:lpstr>Dzień 2: Wizualizacja, Tematy Zaawansowane i Praktyczne Ćwiczenia  Sesja 1: Zaawansowane Tematy OpenTelemetry: Minimalizacja obciążenia </vt:lpstr>
      <vt:lpstr>Dzień 2: Wizualizacja, Tematy Zaawansowane i Praktyczne Ćwiczenia  Sesja 1: Zaawansowane Tematy OpenTelemetry: Strategie próbkowania </vt:lpstr>
      <vt:lpstr>Dzień 2: Wizualizacja, Tematy Zaawansowane i Praktyczne Ćwiczenia  Sesja 1: Zaawansowane Tematy OpenTelemetry: Strategie próbkowania </vt:lpstr>
      <vt:lpstr>Dzień 2: Wizualizacja, Tematy Zaawansowane i Praktyczne Ćwiczenia  Sesja 1: Zaawansowane Tematy OpenTelemetry: Strategie próbkowania </vt:lpstr>
      <vt:lpstr>Dzień 2: Wizualizacja, Tematy Zaawansowane i Praktyczne Ćwiczenia  Sesja 1: Zaawansowane Tematy OpenTelemetry</vt:lpstr>
      <vt:lpstr>Dzień 2: Wizualizacja, Tematy Zaawansowane i Praktyczne Ćwiczenia  Sesja 1: Zaawansowane Tematy OpenTelemetry: Śledzenie systemów rozproszonych </vt:lpstr>
      <vt:lpstr>Dzień 2: Wizualizacja, Tematy Zaawansowane i Praktyczne Ćwiczenia  Sesja 1: Zaawansowane Tematy OpenTelemetry: Śledzenie systemów rozproszonych </vt:lpstr>
      <vt:lpstr>Dzień 2: Wizualizacja, Tematy Zaawansowane i Praktyczne Ćwiczenia  Sesja 1: Zaawansowane Tematy OpenTelemetry: Śledzenie systemów rozproszonych </vt:lpstr>
      <vt:lpstr>Dzień 2: Wizualizacja, Tematy Zaawansowane i Praktyczne Ćwiczenia  Sesja 1: Zaawansowane Tematy OpenTelemetry</vt:lpstr>
      <vt:lpstr>Dzień 2: Wizualizacja, Tematy Zaawansowane i Praktyczne Ćwiczenia  Sesja 1: Zaawansowane Tematy OpenTelemetry: Best Practices </vt:lpstr>
      <vt:lpstr>Dzień 2: Wizualizacja, Tematy Zaawansowane i Praktyczne Ćwiczenia  Sesja 1: Zaawansowane Tematy OpenTelemetry: Best Practices </vt:lpstr>
      <vt:lpstr>Dzień 2: Wizualizacja, Tematy Zaawansowane i Praktyczne Ćwiczenia  Sesja 1: Zaawansowane Tematy OpenTelemetry</vt:lpstr>
      <vt:lpstr>Dzień 2: Wizualizacja, Tematy Zaawansowane i Praktyczne Ćwiczenia  Sesja 1: Zaawansowane Tematy OpenTelemetry: Bezpieczeństwo</vt:lpstr>
      <vt:lpstr>Dzień 2: Wizualizacja, Tematy Zaawansowane i Praktyczne Ćwiczenia  Sesja 1: Zaawansowane Tematy OpenTelemetry: Bezpieczenstwo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224</cp:revision>
  <dcterms:created xsi:type="dcterms:W3CDTF">2013-01-27T09:14:16Z</dcterms:created>
  <dcterms:modified xsi:type="dcterms:W3CDTF">2024-10-01T21:21:25Z</dcterms:modified>
  <cp:category/>
</cp:coreProperties>
</file>