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8" r:id="rId2"/>
    <p:sldId id="316" r:id="rId3"/>
    <p:sldId id="317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D287-DF72-BA5B-0AE4-10B88B4E2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B1010-0B03-F3A9-4F9A-ADC58A0FB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3904-90CB-6A08-18FF-9C27A242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623DA-FB01-C44C-2B3E-9C81B586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FE3E-E86C-56D7-2BA5-0DA6ABFE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973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1883-3BDA-9A73-752E-E3AF0F93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16231-18CA-5A70-D519-54BF70323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35E03-F1AC-248B-8856-41F315D8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9387-798E-8B12-43C8-9BE2629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F49F-0CB9-0CEF-8D9C-63ED8188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39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C6D77-4217-318A-38FF-0451829B7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F95CE-5E74-6BCE-83CB-173FB1B85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3999-C525-8EAF-545A-4A39059E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20A2E-9B9E-FF8B-D3BE-F478337C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C0B4-55CD-AA6A-762F-6B49B5F9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13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00D6-DF55-DD76-1FAE-5303317F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3370-DC12-A61E-6C1F-202D7D95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AC5D5-1355-7E10-97E3-84285F01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4BDA-C25B-632C-A307-B08E6D95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B39C-B968-B6D1-1F81-310127C2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700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985D-3121-C500-37C3-158B8E6C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EFBA-BEFD-41E2-D4F6-89AC9EA4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7BBD-A5C9-719C-D03A-67C45DEE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50B2-9B6F-CEB9-D4B3-AF5039E4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2501-7B11-B0B6-4D37-BF252A32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370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CE22-604D-372B-58A1-74DC60E3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478A-9C81-5949-812E-D7668549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35270-06C5-4088-A2EE-B819B373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88CB0-D0BD-8049-1408-A7CAEE41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13546-314C-AFD5-653C-6721178E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95861-631A-C947-91B4-07209843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886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E343-1328-82C7-D4E9-89E7E9C6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303B-2768-66D7-3725-19639B381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E09AF-1FF5-27B5-D49B-C53B89763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F446C-9FA1-57B4-D42D-506EDCE7F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F08F7-A49A-E8EA-C438-A6BDED191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AB6F3-AF05-04A8-1799-79F367CD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D51AE-5F87-0709-6486-AD18B133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6220C-A1C6-7509-350E-F5EDA8BE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975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CD07-8827-8186-8584-35CE4E90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17D29-0304-6FA8-46B2-95495C12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F27A7-B8E6-2A8C-5DBB-0C079BE7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20357-D941-065E-78D3-0D28615C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06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72D20-FA07-20E7-FAA7-73B2956A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B9E15-969E-C38A-EB5D-1BF24F10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1446E-A359-7378-3360-519A5B0D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40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2CA8-772B-AEA7-44B6-C79473ED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6965-40AD-8BFA-4F9E-8E9A4353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0960F-BE24-D41A-88E9-E25FFFE3C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05AA3-62ED-C33A-3CC2-8FFF3BA3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8845-C085-A97F-3DA3-803A6221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8F8B1-7BD2-7DD3-BC4B-A358C829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04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4544-C87D-B3CC-32C2-1D1EAF1B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53994-BD1D-D0AC-C3DB-CF1280B32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C5A63-542A-DEE5-7330-96C21B6EF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EF9A0-1CE7-E24C-8A7E-D3EF3F93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83B0C-5326-E646-F33F-B8761BD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B545-22F4-226D-2390-DF740225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FC03C-4FCF-A93C-36ED-7BD4E254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C8F73-33F0-18AE-6C29-289F91BA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FB7F8-5E0C-ADE8-5046-5B9BE1661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CB28-3089-90D8-5739-A9662356A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48D39-0896-7325-E235-4E69C7CDF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452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bserviq.com/blog/how-to-install-and-configure-an-opentelemetry-collecto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etterstack.com/community/guides/observability/opentelemetry-collec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-telemetry/opentelemetry-collector-contrib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etterstack.com/community/guides/observability/opentelemetry-collecto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specto.io/blog/opentelemetry-collector-guid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bserviq.com/blog/how-to-install-and-configure-an-opentelemetry-collect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bserviq.com/blog/how-to-install-and-configure-an-opentelemetry-collect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964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Szkolenie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Instrumentacja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pl-PL" sz="4000" noProof="0" dirty="0" err="1"/>
              <a:t>Collector</a:t>
            </a:r>
            <a:endParaRPr lang="pl-PL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8D0FE-0A21-6DB1-B0E1-0F9F4DDA7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BA12-D15B-639D-0700-525F0CE2B27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Collector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8815C-9879-9B80-6488-08BEDE55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/>
              <a:t>Obsługa wielu protokołów i formatów</a:t>
            </a:r>
          </a:p>
          <a:p>
            <a:pPr marL="0" indent="0">
              <a:buNone/>
            </a:pPr>
            <a:br>
              <a:rPr lang="pl-PL" sz="1600" dirty="0"/>
            </a:br>
            <a:r>
              <a:rPr lang="pl-PL" sz="1600" dirty="0"/>
              <a:t>Prawie każda infrastruktura:</a:t>
            </a:r>
          </a:p>
          <a:p>
            <a:r>
              <a:rPr lang="pl-PL" sz="1600" dirty="0"/>
              <a:t>Zamknięte systemy monitoringu oparte na własnościowych rozwiązaniach</a:t>
            </a:r>
          </a:p>
          <a:p>
            <a:r>
              <a:rPr lang="pl-PL" sz="1600" dirty="0"/>
              <a:t>Systemy </a:t>
            </a:r>
            <a:r>
              <a:rPr lang="pl-PL" sz="1600" dirty="0" err="1"/>
              <a:t>legacy</a:t>
            </a:r>
            <a:r>
              <a:rPr lang="pl-PL" sz="1600" dirty="0"/>
              <a:t> z niestandardowymi formatami telemetrii</a:t>
            </a:r>
          </a:p>
          <a:p>
            <a:r>
              <a:rPr lang="pl-PL" sz="1600" dirty="0"/>
              <a:t>Wysoce spersonalizowane, własne rozwiązania</a:t>
            </a:r>
          </a:p>
          <a:p>
            <a:pPr lvl="1"/>
            <a:r>
              <a:rPr lang="pl-PL" sz="1200" dirty="0"/>
              <a:t>Własne systemy telemetrii często wykorzystują niestandardowe formaty lub API, których OpenTelemetry nie obsługuje. </a:t>
            </a:r>
            <a:br>
              <a:rPr lang="pl-PL" sz="1200" dirty="0"/>
            </a:b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Rozwiązania: 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Własne integracje: Opracowanie niestandardowych komponentów, takich jak odbiorniki lub eksporterzy, do integracji z własnymi systemami.</a:t>
            </a:r>
          </a:p>
          <a:p>
            <a:pPr lvl="1"/>
            <a:r>
              <a:rPr lang="pl-PL" sz="1200" dirty="0"/>
              <a:t>Standaryzacja formatów: Rozważenie standaryzacji telemetrii w obsługiwanych formatach (np. OTLP, </a:t>
            </a:r>
            <a:r>
              <a:rPr lang="pl-PL" sz="1200" dirty="0" err="1"/>
              <a:t>Jaeger</a:t>
            </a:r>
            <a:r>
              <a:rPr lang="pl-PL" sz="1200" dirty="0"/>
              <a:t>) jako część modernizacji architektury.</a:t>
            </a:r>
          </a:p>
          <a:p>
            <a:endParaRPr lang="pl-PL" sz="1600" dirty="0"/>
          </a:p>
          <a:p>
            <a:pPr marL="0" indent="0">
              <a:buNone/>
            </a:pPr>
            <a:br>
              <a:rPr lang="pl-PL" sz="1600" dirty="0"/>
            </a:br>
            <a:endParaRPr lang="pl-PL" sz="1600" dirty="0"/>
          </a:p>
          <a:p>
            <a:pPr marL="0" indent="0">
              <a:buNone/>
            </a:pPr>
            <a:endParaRPr lang="pl-PL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7A1EA-210D-05B4-177E-B7817347A41B}"/>
              </a:ext>
            </a:extLst>
          </p:cNvPr>
          <p:cNvSpPr txBox="1"/>
          <p:nvPr/>
        </p:nvSpPr>
        <p:spPr>
          <a:xfrm>
            <a:off x="3612291" y="6492875"/>
            <a:ext cx="479012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900" dirty="0">
                <a:hlinkClick r:id="rId2"/>
              </a:rPr>
              <a:t>https://observiq.com/blog/how-to-install-and-configure-an-opentelemetry-collector</a:t>
            </a:r>
            <a:r>
              <a:rPr lang="pl-PL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94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88F12-E7B7-9152-985A-47BD4A705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41F8-E545-EB49-4594-DC85917E39E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Collector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CFDE-67E8-483B-57FC-A635CD10E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/>
              <a:t>Obsługa wielu protokołów i formatów</a:t>
            </a:r>
          </a:p>
          <a:p>
            <a:pPr marL="0" indent="0">
              <a:buNone/>
            </a:pPr>
            <a:br>
              <a:rPr lang="pl-PL" sz="1600" dirty="0"/>
            </a:br>
            <a:r>
              <a:rPr lang="pl-PL" sz="1600" dirty="0"/>
              <a:t>Prawie każda infrastruktura:</a:t>
            </a:r>
          </a:p>
          <a:p>
            <a:r>
              <a:rPr lang="pl-PL" sz="1600" dirty="0"/>
              <a:t>Zamknięte systemy monitoringu oparte na własnościowych rozwiązaniach</a:t>
            </a:r>
          </a:p>
          <a:p>
            <a:r>
              <a:rPr lang="pl-PL" sz="1600" dirty="0"/>
              <a:t>Systemy </a:t>
            </a:r>
            <a:r>
              <a:rPr lang="pl-PL" sz="1600" dirty="0" err="1"/>
              <a:t>legacy</a:t>
            </a:r>
            <a:r>
              <a:rPr lang="pl-PL" sz="1600" dirty="0"/>
              <a:t> z niestandardowymi formatami telemetrii</a:t>
            </a:r>
          </a:p>
          <a:p>
            <a:r>
              <a:rPr lang="pl-PL" sz="1600" dirty="0"/>
              <a:t>Wysoce spersonalizowane, własne rozwiązania</a:t>
            </a:r>
          </a:p>
          <a:p>
            <a:r>
              <a:rPr lang="pl-PL" sz="1600" dirty="0"/>
              <a:t>Systemy czasu rzeczywistego z wymaganiami niskiego opóźnienia</a:t>
            </a:r>
          </a:p>
          <a:p>
            <a:pPr lvl="1"/>
            <a:r>
              <a:rPr lang="pl-PL" sz="1200" dirty="0"/>
              <a:t>Systemy o bardzo wysokich wymaganiach dotyczących niskiego opóźnienia mogą odczuwać wpływ dodatkowego obciążenia wynikającego z kolekcji telemetrii.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Rozwiązania: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Optymalizacja konfiguracji, np. poprzez zmniejszenie rozmiaru pakietów, ograniczenie przetwarzania</a:t>
            </a:r>
          </a:p>
          <a:p>
            <a:pPr lvl="1"/>
            <a:r>
              <a:rPr lang="pl-PL" sz="1200" dirty="0"/>
              <a:t>Przetwarzanie na krawędzi</a:t>
            </a:r>
          </a:p>
          <a:p>
            <a:pPr lvl="1"/>
            <a:r>
              <a:rPr lang="pl-PL" sz="1200" dirty="0"/>
              <a:t>Eksport bezpośredni</a:t>
            </a:r>
          </a:p>
        </p:txBody>
      </p:sp>
    </p:spTree>
    <p:extLst>
      <p:ext uri="{BB962C8B-B14F-4D97-AF65-F5344CB8AC3E}">
        <p14:creationId xmlns:p14="http://schemas.microsoft.com/office/powerpoint/2010/main" val="313532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BD0DB-AB7D-533D-144B-73252CCEF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CB16-751A-21C3-E631-7388A04D84A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Collector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201D-8280-FAFE-6CF4-EE310A179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/>
              <a:t>Obsługa wielu protokołów i formatów</a:t>
            </a:r>
          </a:p>
          <a:p>
            <a:pPr marL="0" indent="0">
              <a:buNone/>
            </a:pPr>
            <a:br>
              <a:rPr lang="pl-PL" sz="1600" dirty="0"/>
            </a:br>
            <a:r>
              <a:rPr lang="pl-PL" sz="1600" dirty="0"/>
              <a:t>Prawie każda infrastruktura:</a:t>
            </a:r>
          </a:p>
          <a:p>
            <a:r>
              <a:rPr lang="pl-PL" sz="1600" dirty="0"/>
              <a:t>Zamknięte systemy monitoringu oparte na własnościowych rozwiązaniach</a:t>
            </a:r>
          </a:p>
          <a:p>
            <a:r>
              <a:rPr lang="pl-PL" sz="1600" dirty="0"/>
              <a:t>Systemy </a:t>
            </a:r>
            <a:r>
              <a:rPr lang="pl-PL" sz="1600" dirty="0" err="1"/>
              <a:t>legacy</a:t>
            </a:r>
            <a:r>
              <a:rPr lang="pl-PL" sz="1600" dirty="0"/>
              <a:t> z niestandardowymi formatami telemetrii</a:t>
            </a:r>
          </a:p>
          <a:p>
            <a:r>
              <a:rPr lang="pl-PL" sz="1600" dirty="0"/>
              <a:t>Wysoce spersonalizowane, własne rozwiązania</a:t>
            </a:r>
          </a:p>
          <a:p>
            <a:r>
              <a:rPr lang="pl-PL" sz="1600" dirty="0"/>
              <a:t>Systemy czasu rzeczywistego z wymaganiami niskiego opóźnienia</a:t>
            </a:r>
          </a:p>
          <a:p>
            <a:r>
              <a:rPr lang="pl-PL" sz="1600" dirty="0"/>
              <a:t>Wysoce wyspecjalizowane narzędzia branżowe</a:t>
            </a:r>
          </a:p>
          <a:p>
            <a:pPr lvl="1"/>
            <a:r>
              <a:rPr lang="pl-PL" sz="1200" dirty="0"/>
              <a:t>Niektóre narzędzia branżowe (np. w medycynie, finansach czy </a:t>
            </a:r>
            <a:r>
              <a:rPr lang="pl-PL" sz="1200" dirty="0" err="1"/>
              <a:t>IoT</a:t>
            </a:r>
            <a:r>
              <a:rPr lang="pl-PL" sz="1200" dirty="0"/>
              <a:t>) mogą używać niestandardowych formatów, często w środowiskach z silnymi regulacjami.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Rozwiązania:</a:t>
            </a:r>
          </a:p>
          <a:p>
            <a:pPr lvl="1"/>
            <a:r>
              <a:rPr lang="pl-PL" sz="1200" dirty="0"/>
              <a:t>Własne adaptery zgodności</a:t>
            </a:r>
          </a:p>
          <a:p>
            <a:pPr lvl="1"/>
            <a:r>
              <a:rPr lang="pl-PL" sz="1200" dirty="0"/>
              <a:t>Systemy </a:t>
            </a:r>
            <a:r>
              <a:rPr lang="pl-PL" sz="1200" dirty="0" err="1"/>
              <a:t>proxy</a:t>
            </a:r>
            <a:endParaRPr lang="pl-PL" sz="1600" dirty="0"/>
          </a:p>
          <a:p>
            <a:pPr marL="0" indent="0">
              <a:buNone/>
            </a:pP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46770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/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Zaawansowane Tematy OpenTelemetry</a:t>
            </a:r>
          </a:p>
          <a:p>
            <a:pPr marL="571500" lvl="1" indent="-171450"/>
            <a:r>
              <a:rPr lang="pl-PL" sz="1400" dirty="0"/>
              <a:t>Sesja 2: Rozwiązywanie Problemów i Analiza</a:t>
            </a:r>
          </a:p>
          <a:p>
            <a:pPr marL="571500" lvl="1" indent="-171450"/>
            <a:r>
              <a:rPr lang="pl-PL" sz="1400" dirty="0"/>
              <a:t>Sesja 3: </a:t>
            </a:r>
            <a:r>
              <a:rPr lang="pl-PL" sz="1400" dirty="0" err="1"/>
              <a:t>Collector</a:t>
            </a:r>
            <a:r>
              <a:rPr lang="pl-PL" sz="1400" dirty="0"/>
              <a:t>: </a:t>
            </a:r>
            <a:r>
              <a:rPr lang="pl-PL" sz="1400" dirty="0" err="1"/>
              <a:t>Infrastructure</a:t>
            </a:r>
            <a:endParaRPr lang="pl-PL" sz="1400" dirty="0"/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C1688-4043-A26A-433F-C99FF4A6B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B5CF-775F-1F99-1F5E-3E639600101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Collector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A0F8-082E-92DD-B277-AA5172BF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/>
              <a:t>Zalety używania OpenTelemetry </a:t>
            </a:r>
            <a:r>
              <a:rPr lang="pl-PL" sz="1600" dirty="0" err="1"/>
              <a:t>Collector</a:t>
            </a:r>
            <a:br>
              <a:rPr lang="pl-PL" sz="1600" dirty="0"/>
            </a:br>
            <a:endParaRPr lang="pl-PL" sz="1600" dirty="0"/>
          </a:p>
          <a:p>
            <a:pPr marL="0" indent="0">
              <a:buNone/>
            </a:pPr>
            <a:r>
              <a:rPr lang="pl-PL" sz="1600" dirty="0"/>
              <a:t>Centralizacja przetwarzania telemetrycznego</a:t>
            </a:r>
          </a:p>
          <a:p>
            <a:pPr marL="0" indent="0">
              <a:buNone/>
            </a:pPr>
            <a:br>
              <a:rPr lang="pl-PL" sz="1600" dirty="0"/>
            </a:br>
            <a:r>
              <a:rPr lang="pl-PL" sz="1600" dirty="0" err="1"/>
              <a:t>Collector</a:t>
            </a:r>
            <a:r>
              <a:rPr lang="pl-PL" sz="1600" dirty="0"/>
              <a:t> pozwala na scentralizowane przetwarzanie wszystkich danych telemetrycznych (logów, metryk, śladów) z różnych źródeł. Dzięki temu można zarządzać całą infrastrukturą telemetryczną w jednym miejscu.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/>
              <a:t>Przykład: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/>
              <a:t>W architekturze mikrousług każda usługa wysyła dane telemetryczne do </a:t>
            </a:r>
            <a:r>
              <a:rPr lang="pl-PL" sz="1600" dirty="0" err="1"/>
              <a:t>Collectora</a:t>
            </a:r>
            <a:r>
              <a:rPr lang="pl-PL" sz="1600" dirty="0"/>
              <a:t>, który następnie przekazuje je do odpowiednich </a:t>
            </a:r>
            <a:r>
              <a:rPr lang="pl-PL" sz="1600" dirty="0" err="1"/>
              <a:t>backendów</a:t>
            </a:r>
            <a:r>
              <a:rPr lang="pl-PL" sz="1600" dirty="0"/>
              <a:t>.</a:t>
            </a:r>
            <a:br>
              <a:rPr lang="pl-PL" sz="1600" dirty="0"/>
            </a:br>
            <a:endParaRPr lang="pl-PL" sz="1600" dirty="0"/>
          </a:p>
          <a:p>
            <a:pPr marL="0" indent="0">
              <a:buNone/>
            </a:pPr>
            <a:endParaRPr lang="pl-PL" sz="1200" dirty="0"/>
          </a:p>
        </p:txBody>
      </p:sp>
      <p:pic>
        <p:nvPicPr>
          <p:cNvPr id="1026" name="Picture 2" descr="Overview of how the OpenTelemetry Collector works">
            <a:hlinkClick r:id="rId2"/>
            <a:extLst>
              <a:ext uri="{FF2B5EF4-FFF2-40B4-BE49-F238E27FC236}">
                <a16:creationId xmlns:a16="http://schemas.microsoft.com/office/drawing/2014/main" id="{458788BB-EC56-9687-C378-4B43D95A6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404" y="4464609"/>
            <a:ext cx="4919191" cy="222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CA383-D973-1966-17FF-239A7864F48E}"/>
              </a:ext>
            </a:extLst>
          </p:cNvPr>
          <p:cNvSpPr txBox="1"/>
          <p:nvPr/>
        </p:nvSpPr>
        <p:spPr>
          <a:xfrm>
            <a:off x="4804024" y="2372843"/>
            <a:ext cx="6970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>
                <a:hlinkClick r:id="rId4"/>
              </a:rPr>
              <a:t>https://github.com/open-telemetry/opentelemetry-collector-contrib/</a:t>
            </a:r>
            <a:r>
              <a:rPr lang="pl-PL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503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D99A9-712C-3B24-014D-5054C5FE8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B409-42CA-981B-9D55-BE82032E8A7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Collector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5D46-C2A6-3BED-855D-FB446EF40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/>
              <a:t>2. Niezależność od dostawcy</a:t>
            </a:r>
          </a:p>
          <a:p>
            <a:pPr marL="0" indent="0">
              <a:buNone/>
            </a:pPr>
            <a:br>
              <a:rPr lang="pl-PL" sz="1600" dirty="0"/>
            </a:br>
            <a:r>
              <a:rPr lang="pl-PL" sz="1600" dirty="0" err="1"/>
              <a:t>Collector</a:t>
            </a:r>
            <a:r>
              <a:rPr lang="pl-PL" sz="1600" dirty="0"/>
              <a:t> działa jako warstwa abstrakcji między twoją aplikacją a różnymi </a:t>
            </a:r>
            <a:r>
              <a:rPr lang="pl-PL" sz="1600" dirty="0" err="1"/>
              <a:t>backendami</a:t>
            </a:r>
            <a:r>
              <a:rPr lang="pl-PL" sz="1600" dirty="0"/>
              <a:t>, np. </a:t>
            </a:r>
            <a:r>
              <a:rPr lang="pl-PL" sz="1600" dirty="0" err="1"/>
              <a:t>Prometheus</a:t>
            </a:r>
            <a:r>
              <a:rPr lang="pl-PL" sz="1600" dirty="0"/>
              <a:t>, </a:t>
            </a:r>
            <a:r>
              <a:rPr lang="pl-PL" sz="1600" dirty="0" err="1"/>
              <a:t>Jaeger</a:t>
            </a:r>
            <a:r>
              <a:rPr lang="pl-PL" sz="1600" dirty="0"/>
              <a:t>, </a:t>
            </a:r>
            <a:r>
              <a:rPr lang="pl-PL" sz="1600" dirty="0" err="1"/>
              <a:t>Datadog</a:t>
            </a:r>
            <a:r>
              <a:rPr lang="pl-PL" sz="1600" dirty="0"/>
              <a:t>. Pozwala to na łatwą zmianę </a:t>
            </a:r>
            <a:r>
              <a:rPr lang="pl-PL" sz="1600" dirty="0" err="1"/>
              <a:t>backendu</a:t>
            </a:r>
            <a:r>
              <a:rPr lang="pl-PL" sz="1600" dirty="0"/>
              <a:t> bez konieczności modyfikowania aplikacji.</a:t>
            </a:r>
            <a:br>
              <a:rPr lang="pl-PL" sz="1600" dirty="0"/>
            </a:br>
            <a:br>
              <a:rPr lang="pl-PL" sz="1600" dirty="0"/>
            </a:br>
            <a:br>
              <a:rPr lang="pl-PL" sz="1600" dirty="0"/>
            </a:br>
            <a:r>
              <a:rPr lang="pl-PL" sz="1600" dirty="0" err="1"/>
              <a:t>Yaml</a:t>
            </a:r>
            <a:r>
              <a:rPr lang="pl-PL" sz="1600" dirty="0"/>
              <a:t> </a:t>
            </a:r>
            <a:r>
              <a:rPr lang="pl-PL" sz="1600" dirty="0" err="1"/>
              <a:t>example</a:t>
            </a:r>
            <a:r>
              <a:rPr lang="pl-PL" sz="1600" dirty="0"/>
              <a:t>: </a:t>
            </a:r>
            <a:br>
              <a:rPr lang="pl-PL" sz="1600" dirty="0"/>
            </a:br>
            <a:br>
              <a:rPr lang="pl-PL" sz="1600" dirty="0"/>
            </a:b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# Konfiguracja OpenTelemetry </a:t>
            </a:r>
            <a:r>
              <a:rPr lang="pl-PL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Collector</a:t>
            </a: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 dla </a:t>
            </a:r>
            <a:r>
              <a:rPr lang="pl-PL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Prometheusa</a:t>
            </a:r>
            <a:b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exporters</a:t>
            </a: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l-PL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prometheus</a:t>
            </a: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endpoint</a:t>
            </a: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: "0.0.0.0:9090"</a:t>
            </a:r>
            <a:b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# Konfiguracja dla </a:t>
            </a:r>
            <a:r>
              <a:rPr lang="pl-PL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Datadoga</a:t>
            </a:r>
            <a:br>
              <a:rPr lang="pl-PL" sz="1100" dirty="0"/>
            </a:br>
            <a:r>
              <a:rPr lang="pl-PL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exporters</a:t>
            </a: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l-PL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datadog</a:t>
            </a: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l-PL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site</a:t>
            </a: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pl-PL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datadoghq.com</a:t>
            </a: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l-PL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api_key</a:t>
            </a: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: "&lt;API_KEY&gt;"</a:t>
            </a:r>
          </a:p>
          <a:p>
            <a:pPr marL="0" indent="0">
              <a:buNone/>
            </a:pPr>
            <a:br>
              <a:rPr lang="pl-PL" sz="1600" dirty="0"/>
            </a:br>
            <a:endParaRPr lang="pl-PL" sz="1600" dirty="0"/>
          </a:p>
          <a:p>
            <a:pPr marL="0" indent="0">
              <a:buNone/>
            </a:pPr>
            <a:endParaRPr lang="pl-PL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EB850-96F8-05B6-42CA-B6C5406686B2}"/>
              </a:ext>
            </a:extLst>
          </p:cNvPr>
          <p:cNvSpPr txBox="1"/>
          <p:nvPr/>
        </p:nvSpPr>
        <p:spPr>
          <a:xfrm>
            <a:off x="3915032" y="6570191"/>
            <a:ext cx="96506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900" dirty="0">
                <a:hlinkClick r:id="rId2"/>
              </a:rPr>
              <a:t>https://betterstack.com/community/guides/observability/opentelemetry-collector/</a:t>
            </a:r>
            <a:r>
              <a:rPr lang="pl-PL" sz="900" dirty="0"/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79C59F-5DE6-E494-C144-33780B724A48}"/>
              </a:ext>
            </a:extLst>
          </p:cNvPr>
          <p:cNvGrpSpPr/>
          <p:nvPr/>
        </p:nvGrpSpPr>
        <p:grpSpPr>
          <a:xfrm>
            <a:off x="5002265" y="3429000"/>
            <a:ext cx="5958016" cy="2457578"/>
            <a:chOff x="4015946" y="3667062"/>
            <a:chExt cx="5958016" cy="245757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2FEBDF-AC54-26E1-634B-66D150ED2162}"/>
                </a:ext>
              </a:extLst>
            </p:cNvPr>
            <p:cNvCxnSpPr>
              <a:endCxn id="7" idx="1"/>
            </p:cNvCxnSpPr>
            <p:nvPr/>
          </p:nvCxnSpPr>
          <p:spPr>
            <a:xfrm flipV="1">
              <a:off x="5869459" y="4130440"/>
              <a:ext cx="2250990" cy="801156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644DED8-FFD6-F6C4-D8FF-2DFF8C430E97}"/>
                </a:ext>
              </a:extLst>
            </p:cNvPr>
            <p:cNvGrpSpPr/>
            <p:nvPr/>
          </p:nvGrpSpPr>
          <p:grpSpPr>
            <a:xfrm>
              <a:off x="4015946" y="3667062"/>
              <a:ext cx="5958016" cy="2457578"/>
              <a:chOff x="4015946" y="3667062"/>
              <a:chExt cx="5958016" cy="245757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4196E9E-154A-496C-D5DD-E94D7A76C25C}"/>
                  </a:ext>
                </a:extLst>
              </p:cNvPr>
              <p:cNvSpPr/>
              <p:nvPr/>
            </p:nvSpPr>
            <p:spPr>
              <a:xfrm>
                <a:off x="4015946" y="4485503"/>
                <a:ext cx="1853513" cy="92675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err="1"/>
                  <a:t>Collector</a:t>
                </a:r>
                <a:endParaRPr lang="pl-PL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74977B-FBDC-4F11-BB4A-97B72DC17B0D}"/>
                  </a:ext>
                </a:extLst>
              </p:cNvPr>
              <p:cNvSpPr/>
              <p:nvPr/>
            </p:nvSpPr>
            <p:spPr>
              <a:xfrm>
                <a:off x="8120449" y="3667062"/>
                <a:ext cx="1853513" cy="92675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err="1"/>
                  <a:t>Prometheus</a:t>
                </a:r>
                <a:endParaRPr lang="pl-PL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D435BCD-C2B6-2BB3-7A83-AACE7EDDA164}"/>
                  </a:ext>
                </a:extLst>
              </p:cNvPr>
              <p:cNvSpPr/>
              <p:nvPr/>
            </p:nvSpPr>
            <p:spPr>
              <a:xfrm>
                <a:off x="8120448" y="5197884"/>
                <a:ext cx="1853513" cy="92675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err="1"/>
                  <a:t>Datadog</a:t>
                </a:r>
                <a:endParaRPr lang="pl-PL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F7590F6-F131-59EA-6596-B22047BAA757}"/>
                  </a:ext>
                </a:extLst>
              </p:cNvPr>
              <p:cNvCxnSpPr>
                <a:cxnSpLocks/>
                <a:stCxn id="6" idx="3"/>
                <a:endCxn id="8" idx="1"/>
              </p:cNvCxnSpPr>
              <p:nvPr/>
            </p:nvCxnSpPr>
            <p:spPr>
              <a:xfrm>
                <a:off x="5869459" y="4948881"/>
                <a:ext cx="2250989" cy="712381"/>
              </a:xfrm>
              <a:prstGeom prst="line">
                <a:avLst/>
              </a:prstGeom>
              <a:ln>
                <a:prstDash val="dash"/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639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25F27-0DED-06B7-30D3-680F040C2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AEFB-3CCA-914C-5A99-58A6FF064C2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Collector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5AD9-9717-1104-D66F-1EAC2855F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/>
              <a:t>Przetwarzanie danych telemetrycznych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 err="1"/>
              <a:t>Collector</a:t>
            </a:r>
            <a:r>
              <a:rPr lang="pl-PL" sz="1600" dirty="0"/>
              <a:t> umożliwia przetwarzanie danych przed ich wysłaniem do </a:t>
            </a:r>
            <a:r>
              <a:rPr lang="pl-PL" sz="1600" dirty="0" err="1"/>
              <a:t>backendu</a:t>
            </a:r>
            <a:r>
              <a:rPr lang="pl-PL" sz="1600" dirty="0"/>
              <a:t>: np. filtrowanie, agregację, próbkowanie (</a:t>
            </a:r>
            <a:r>
              <a:rPr lang="pl-PL" sz="1600" dirty="0" err="1"/>
              <a:t>sampling</a:t>
            </a:r>
            <a:r>
              <a:rPr lang="pl-PL" sz="1600" dirty="0"/>
              <a:t>), czy wzbogacenie danych.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 err="1"/>
              <a:t>Collector</a:t>
            </a:r>
            <a:r>
              <a:rPr lang="pl-PL" sz="1600" dirty="0"/>
              <a:t> może zastosować próbkowanie, aby wysłać tylko część z nich do </a:t>
            </a:r>
            <a:r>
              <a:rPr lang="pl-PL" sz="1600" dirty="0" err="1"/>
              <a:t>backendu</a:t>
            </a:r>
            <a:r>
              <a:rPr lang="pl-PL" sz="1600" dirty="0"/>
              <a:t>, co zmniejsza obciążenie.</a:t>
            </a:r>
            <a:br>
              <a:rPr lang="pl-PL" sz="1600" dirty="0"/>
            </a:br>
            <a:br>
              <a:rPr lang="pl-PL" sz="1600" dirty="0"/>
            </a:br>
            <a:br>
              <a:rPr lang="pl-PL" sz="1600" dirty="0"/>
            </a:br>
            <a:br>
              <a:rPr lang="pl-PL" sz="1600" dirty="0"/>
            </a:br>
            <a:r>
              <a:rPr lang="pl-PL" sz="1600" dirty="0" err="1"/>
              <a:t>Yaml</a:t>
            </a:r>
            <a:r>
              <a:rPr lang="pl-PL" sz="1600" dirty="0"/>
              <a:t> </a:t>
            </a:r>
            <a:r>
              <a:rPr lang="pl-PL" sz="1600" dirty="0" err="1"/>
              <a:t>example</a:t>
            </a:r>
            <a:r>
              <a:rPr lang="pl-PL" sz="1600" dirty="0"/>
              <a:t>: </a:t>
            </a:r>
            <a:br>
              <a:rPr lang="pl-PL" sz="1600" dirty="0"/>
            </a:br>
            <a:br>
              <a:rPr lang="pl-PL" sz="1100" dirty="0"/>
            </a:br>
            <a:r>
              <a:rPr lang="pl-PL" sz="1100" dirty="0" err="1"/>
              <a:t>yaml</a:t>
            </a:r>
            <a:br>
              <a:rPr lang="pl-PL" sz="1100" dirty="0"/>
            </a:br>
            <a:r>
              <a:rPr lang="pl-PL" sz="1100" dirty="0" err="1"/>
              <a:t>processors</a:t>
            </a:r>
            <a:r>
              <a:rPr lang="pl-PL" sz="1100" dirty="0"/>
              <a:t>:</a:t>
            </a:r>
            <a:br>
              <a:rPr lang="pl-PL" sz="1100" dirty="0"/>
            </a:br>
            <a:r>
              <a:rPr lang="pl-PL" sz="1100" dirty="0"/>
              <a:t>  </a:t>
            </a:r>
            <a:r>
              <a:rPr lang="pl-PL" sz="1100" dirty="0" err="1"/>
              <a:t>batch</a:t>
            </a:r>
            <a:r>
              <a:rPr lang="pl-PL" sz="1100" dirty="0"/>
              <a:t>:</a:t>
            </a:r>
            <a:br>
              <a:rPr lang="pl-PL" sz="1100" dirty="0"/>
            </a:br>
            <a:r>
              <a:rPr lang="pl-PL" sz="1100" dirty="0"/>
              <a:t>    </a:t>
            </a:r>
            <a:r>
              <a:rPr lang="pl-PL" sz="1100" dirty="0" err="1"/>
              <a:t>timeout</a:t>
            </a:r>
            <a:r>
              <a:rPr lang="pl-PL" sz="1100" dirty="0"/>
              <a:t>: 10s</a:t>
            </a:r>
            <a:br>
              <a:rPr lang="pl-PL" sz="1100" dirty="0"/>
            </a:br>
            <a:r>
              <a:rPr lang="pl-PL" sz="1100" dirty="0"/>
              <a:t>  </a:t>
            </a:r>
            <a:r>
              <a:rPr lang="pl-PL" sz="1100" dirty="0" err="1"/>
              <a:t>probabilistic_sampler</a:t>
            </a:r>
            <a:r>
              <a:rPr lang="pl-PL" sz="1100" dirty="0"/>
              <a:t>:</a:t>
            </a:r>
            <a:br>
              <a:rPr lang="pl-PL" sz="1100" dirty="0"/>
            </a:br>
            <a:r>
              <a:rPr lang="pl-PL" sz="1100" dirty="0"/>
              <a:t>    </a:t>
            </a:r>
            <a:r>
              <a:rPr lang="pl-PL" sz="1100" dirty="0" err="1"/>
              <a:t>sampling_percentage</a:t>
            </a:r>
            <a:r>
              <a:rPr lang="pl-PL" sz="1100" dirty="0"/>
              <a:t>: 10.0</a:t>
            </a:r>
          </a:p>
          <a:p>
            <a:pPr marL="0" indent="0">
              <a:buNone/>
            </a:pPr>
            <a:br>
              <a:rPr lang="pl-PL" sz="1600" dirty="0"/>
            </a:br>
            <a:endParaRPr lang="pl-PL" sz="1600" dirty="0"/>
          </a:p>
          <a:p>
            <a:pPr marL="0" indent="0">
              <a:buNone/>
            </a:pPr>
            <a:endParaRPr lang="pl-PL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F8055-1C1E-E20D-BA85-753FFC2EB671}"/>
              </a:ext>
            </a:extLst>
          </p:cNvPr>
          <p:cNvSpPr txBox="1"/>
          <p:nvPr/>
        </p:nvSpPr>
        <p:spPr>
          <a:xfrm>
            <a:off x="3915032" y="6492875"/>
            <a:ext cx="418465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900" dirty="0">
                <a:hlinkClick r:id="rId2"/>
              </a:rPr>
              <a:t>https://www.aspecto.io/blog/opentelemetry-collector-guide/</a:t>
            </a:r>
            <a:r>
              <a:rPr lang="pl-PL" sz="900" dirty="0"/>
              <a:t>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7A29A7D-9767-A611-B626-A0434C4CF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75" y="3330575"/>
            <a:ext cx="418465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58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33F77-095B-DDF9-34A4-0C195A08F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E4E9-0746-74FB-D806-1CCB9B7313F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Collector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C7D4-A451-1038-1148-402C3F136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/>
              <a:t>Obsługa wielu protokołów i formatów</a:t>
            </a:r>
          </a:p>
          <a:p>
            <a:pPr marL="0" indent="0">
              <a:buNone/>
            </a:pPr>
            <a:br>
              <a:rPr lang="pl-PL" sz="1600" dirty="0"/>
            </a:br>
            <a:r>
              <a:rPr lang="pl-PL" sz="1600" dirty="0" err="1"/>
              <a:t>Collector</a:t>
            </a:r>
            <a:r>
              <a:rPr lang="pl-PL" sz="1600" dirty="0"/>
              <a:t> może zbierać dane telemetryczne z różnych protokołów (np. OTLP, </a:t>
            </a:r>
            <a:r>
              <a:rPr lang="pl-PL" sz="1600" dirty="0" err="1"/>
              <a:t>Jaeger</a:t>
            </a:r>
            <a:r>
              <a:rPr lang="pl-PL" sz="1600" dirty="0"/>
              <a:t>, </a:t>
            </a:r>
            <a:r>
              <a:rPr lang="pl-PL" sz="1600" dirty="0" err="1"/>
              <a:t>Zipkin</a:t>
            </a:r>
            <a:r>
              <a:rPr lang="pl-PL" sz="1600" dirty="0"/>
              <a:t>, </a:t>
            </a:r>
            <a:r>
              <a:rPr lang="pl-PL" sz="1600" dirty="0" err="1"/>
              <a:t>Prometheus</a:t>
            </a:r>
            <a:r>
              <a:rPr lang="pl-PL" sz="1600" dirty="0"/>
              <a:t>), co sprawia, że łatwo integruje się z istniejącą, prawie każdą* infrastrukturą.</a:t>
            </a:r>
          </a:p>
          <a:p>
            <a:pPr marL="0" indent="0">
              <a:buNone/>
            </a:pPr>
            <a:br>
              <a:rPr lang="pl-PL" sz="1600" dirty="0"/>
            </a:br>
            <a:endParaRPr lang="pl-PL" sz="1600" dirty="0"/>
          </a:p>
          <a:p>
            <a:pPr marL="0" indent="0">
              <a:buNone/>
            </a:pPr>
            <a:endParaRPr lang="pl-PL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5BB99-CDAE-E10F-090C-A6A85078AF70}"/>
              </a:ext>
            </a:extLst>
          </p:cNvPr>
          <p:cNvSpPr txBox="1"/>
          <p:nvPr/>
        </p:nvSpPr>
        <p:spPr>
          <a:xfrm>
            <a:off x="3612291" y="6492875"/>
            <a:ext cx="479012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900" dirty="0">
                <a:hlinkClick r:id="rId2"/>
              </a:rPr>
              <a:t>https://observiq.com/blog/how-to-install-and-configure-an-opentelemetry-collector</a:t>
            </a:r>
            <a:r>
              <a:rPr lang="pl-PL" sz="900" dirty="0"/>
              <a:t> </a:t>
            </a:r>
          </a:p>
        </p:txBody>
      </p:sp>
      <p:pic>
        <p:nvPicPr>
          <p:cNvPr id="6146" name="Picture 2" descr="Open Telemetry, OTel, Pipeline, Observability, Observability Data, Telemetry data, Telemetry pipeline">
            <a:extLst>
              <a:ext uri="{FF2B5EF4-FFF2-40B4-BE49-F238E27FC236}">
                <a16:creationId xmlns:a16="http://schemas.microsoft.com/office/drawing/2014/main" id="{E80323C3-8027-B7DD-A73D-C4B30EF24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552" y="3152364"/>
            <a:ext cx="5395609" cy="318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88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7BF31-5F91-4370-B043-92940DEE1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D2F9-00BC-45E3-CA00-5438A37526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Collector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35B4-F59E-DE2A-5FCE-EE8B4527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/>
              <a:t>Obsługa wielu protokołów i formatów</a:t>
            </a:r>
          </a:p>
          <a:p>
            <a:pPr marL="0" indent="0">
              <a:buNone/>
            </a:pPr>
            <a:br>
              <a:rPr lang="pl-PL" sz="1600" dirty="0"/>
            </a:br>
            <a:r>
              <a:rPr lang="pl-PL" sz="1600" dirty="0"/>
              <a:t>Prawie każda infrastruktura:</a:t>
            </a:r>
          </a:p>
          <a:p>
            <a:r>
              <a:rPr lang="pl-PL" sz="1600" dirty="0"/>
              <a:t>Zamknięte systemy monitoringu oparte na własnościowych rozwiązaniach</a:t>
            </a:r>
          </a:p>
          <a:p>
            <a:r>
              <a:rPr lang="pl-PL" sz="1600" dirty="0"/>
              <a:t>Systemy </a:t>
            </a:r>
            <a:r>
              <a:rPr lang="pl-PL" sz="1600" dirty="0" err="1"/>
              <a:t>legacy</a:t>
            </a:r>
            <a:r>
              <a:rPr lang="pl-PL" sz="1600" dirty="0"/>
              <a:t> z niestandardowymi formatami telemetrii</a:t>
            </a:r>
          </a:p>
          <a:p>
            <a:r>
              <a:rPr lang="pl-PL" sz="1600" dirty="0"/>
              <a:t>Wysoce spersonalizowane, własne rozwiązania</a:t>
            </a:r>
          </a:p>
          <a:p>
            <a:r>
              <a:rPr lang="pl-PL" sz="1600" dirty="0"/>
              <a:t>Systemy czasu rzeczywistego z wymaganiami niskiego opóźnienia</a:t>
            </a:r>
          </a:p>
          <a:p>
            <a:r>
              <a:rPr lang="pl-PL" sz="1600" dirty="0"/>
              <a:t>Wysoce wyspecjalizowane narzędzia branżowe</a:t>
            </a:r>
          </a:p>
          <a:p>
            <a:endParaRPr lang="pl-PL" sz="1600" dirty="0"/>
          </a:p>
          <a:p>
            <a:pPr marL="0" indent="0">
              <a:buNone/>
            </a:pPr>
            <a:br>
              <a:rPr lang="pl-PL" sz="1600" dirty="0"/>
            </a:br>
            <a:endParaRPr lang="pl-PL" sz="1600" dirty="0"/>
          </a:p>
          <a:p>
            <a:pPr marL="0" indent="0">
              <a:buNone/>
            </a:pPr>
            <a:endParaRPr lang="pl-PL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C6470-0B6C-7D9E-3306-F44CEB37A290}"/>
              </a:ext>
            </a:extLst>
          </p:cNvPr>
          <p:cNvSpPr txBox="1"/>
          <p:nvPr/>
        </p:nvSpPr>
        <p:spPr>
          <a:xfrm>
            <a:off x="3612291" y="6492875"/>
            <a:ext cx="479012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900" dirty="0">
                <a:hlinkClick r:id="rId2"/>
              </a:rPr>
              <a:t>https://observiq.com/blog/how-to-install-and-configure-an-opentelemetry-collector</a:t>
            </a:r>
            <a:r>
              <a:rPr lang="pl-PL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788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50C7C-E8B1-09D8-5E09-4913FCB09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347E-7C5E-42E8-287B-0FE3837FF32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Collector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6F4A-F79F-CE7F-8769-F401A2033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/>
              <a:t>Obsługa wielu protokołów i formatów</a:t>
            </a:r>
          </a:p>
          <a:p>
            <a:pPr marL="0" indent="0">
              <a:buNone/>
            </a:pPr>
            <a:br>
              <a:rPr lang="pl-PL" sz="1600" dirty="0"/>
            </a:br>
            <a:r>
              <a:rPr lang="pl-PL" sz="1600" dirty="0"/>
              <a:t>Prawie każda infrastruktura:</a:t>
            </a:r>
          </a:p>
          <a:p>
            <a:r>
              <a:rPr lang="pl-PL" sz="1600" dirty="0"/>
              <a:t>Zamknięte systemy monitoringu oparte na własnościowych rozwiązaniach</a:t>
            </a:r>
          </a:p>
          <a:p>
            <a:pPr lvl="1"/>
            <a:r>
              <a:rPr lang="pl-PL" sz="1200" dirty="0"/>
              <a:t>Systemy o zamkniętym kodzie źródłowym mogą nie oferować otwartych API ani standardowych protokołów (takich jak OTLP, </a:t>
            </a:r>
            <a:r>
              <a:rPr lang="pl-PL" sz="1200" dirty="0" err="1"/>
              <a:t>Jaeger</a:t>
            </a:r>
            <a:r>
              <a:rPr lang="pl-PL" sz="1200" dirty="0"/>
              <a:t>, </a:t>
            </a:r>
            <a:r>
              <a:rPr lang="pl-PL" sz="1200" dirty="0" err="1"/>
              <a:t>Prometheus</a:t>
            </a:r>
            <a:r>
              <a:rPr lang="pl-PL" sz="1200" dirty="0"/>
              <a:t>) do przetwarzania metryk, logów i śladów.</a:t>
            </a:r>
          </a:p>
          <a:p>
            <a:pPr marL="457200" lvl="1" indent="0">
              <a:buNone/>
            </a:pPr>
            <a:br>
              <a:rPr lang="pl-PL" sz="1200" dirty="0"/>
            </a:br>
            <a:r>
              <a:rPr lang="pl-PL" sz="1200" dirty="0"/>
              <a:t>Rozwiązania: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Własne Eksportery/Odbiorniki</a:t>
            </a:r>
          </a:p>
          <a:p>
            <a:pPr lvl="1"/>
            <a:r>
              <a:rPr lang="pl-PL" sz="1200" dirty="0"/>
              <a:t>Wtyczki zewnętrzne</a:t>
            </a:r>
          </a:p>
          <a:p>
            <a:pPr lvl="1"/>
            <a:r>
              <a:rPr lang="pl-PL" sz="1200" dirty="0"/>
              <a:t>Systemy pośredniczące: np. </a:t>
            </a:r>
            <a:r>
              <a:rPr lang="pl-PL" sz="1200" dirty="0" err="1"/>
              <a:t>proxy</a:t>
            </a:r>
            <a:endParaRPr lang="pl-PL" sz="1600" dirty="0"/>
          </a:p>
          <a:p>
            <a:endParaRPr lang="pl-PL" sz="1600" dirty="0"/>
          </a:p>
          <a:p>
            <a:pPr marL="0" indent="0">
              <a:buNone/>
            </a:pPr>
            <a:br>
              <a:rPr lang="pl-PL" sz="1600" dirty="0"/>
            </a:br>
            <a:endParaRPr lang="pl-PL" sz="1600" dirty="0"/>
          </a:p>
          <a:p>
            <a:pPr marL="0" indent="0">
              <a:buNone/>
            </a:pP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74758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6F2D-DB31-21C5-3F3A-8BE3ABFA4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18A5-6E4B-440E-6F48-0833DC2625C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Collector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AA5B-9D32-DBC8-B33F-A89463A9B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/>
              <a:t>Obsługa wielu protokołów i formatów</a:t>
            </a:r>
          </a:p>
          <a:p>
            <a:pPr marL="0" indent="0">
              <a:buNone/>
            </a:pPr>
            <a:br>
              <a:rPr lang="pl-PL" sz="1600" dirty="0"/>
            </a:br>
            <a:r>
              <a:rPr lang="pl-PL" sz="1600" dirty="0"/>
              <a:t>Prawie każda infrastruktura:</a:t>
            </a:r>
          </a:p>
          <a:p>
            <a:r>
              <a:rPr lang="pl-PL" sz="1600" dirty="0"/>
              <a:t>Zamknięte systemy monitoringu oparte na własnościowych rozwiązaniach</a:t>
            </a:r>
          </a:p>
          <a:p>
            <a:r>
              <a:rPr lang="pl-PL" sz="1600" dirty="0"/>
              <a:t>Systemy </a:t>
            </a:r>
            <a:r>
              <a:rPr lang="pl-PL" sz="1600" dirty="0" err="1"/>
              <a:t>legacy</a:t>
            </a:r>
            <a:r>
              <a:rPr lang="pl-PL" sz="1600" dirty="0"/>
              <a:t> z niestandardowymi formatami telemetrii</a:t>
            </a:r>
          </a:p>
          <a:p>
            <a:pPr lvl="1"/>
            <a:r>
              <a:rPr lang="pl-PL" sz="1200" dirty="0"/>
              <a:t>Starsze systemy mogą generować dane telemetryczne w formatach nieobsługiwanych przez OpenTelemetry </a:t>
            </a:r>
            <a:r>
              <a:rPr lang="pl-PL" sz="1200" dirty="0" err="1"/>
              <a:t>Collector</a:t>
            </a:r>
            <a:r>
              <a:rPr lang="pl-PL" sz="1200" dirty="0"/>
              <a:t>, np. logowanie do </a:t>
            </a:r>
            <a:r>
              <a:rPr lang="pl-PL" sz="1200" dirty="0" err="1"/>
              <a:t>SQLa</a:t>
            </a:r>
            <a:endParaRPr lang="pl-PL" sz="1200" dirty="0"/>
          </a:p>
          <a:p>
            <a:pPr marL="457200" lvl="1" indent="0">
              <a:buNone/>
            </a:pPr>
            <a:br>
              <a:rPr lang="pl-PL" sz="1200" dirty="0"/>
            </a:br>
            <a:r>
              <a:rPr lang="pl-PL" sz="1200" dirty="0"/>
              <a:t>Rozwiązania: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„Translatory” formatów </a:t>
            </a:r>
          </a:p>
          <a:p>
            <a:pPr lvl="1"/>
            <a:r>
              <a:rPr lang="pl-PL" sz="1200" dirty="0"/>
              <a:t>Własne </a:t>
            </a:r>
            <a:r>
              <a:rPr lang="pl-PL" sz="1200" dirty="0" err="1"/>
              <a:t>receivery</a:t>
            </a:r>
            <a:endParaRPr lang="pl-PL" sz="1200" dirty="0"/>
          </a:p>
          <a:p>
            <a:pPr lvl="1"/>
            <a:r>
              <a:rPr lang="pl-PL" sz="1200" dirty="0" err="1"/>
              <a:t>Wrappery</a:t>
            </a:r>
            <a:r>
              <a:rPr lang="pl-PL" sz="1200" dirty="0"/>
              <a:t>, </a:t>
            </a:r>
          </a:p>
          <a:p>
            <a:pPr marL="0" indent="0">
              <a:buNone/>
            </a:pPr>
            <a:br>
              <a:rPr lang="pl-PL" sz="1600" dirty="0"/>
            </a:br>
            <a:endParaRPr lang="pl-PL" sz="1600" dirty="0"/>
          </a:p>
          <a:p>
            <a:pPr marL="0" indent="0">
              <a:buNone/>
            </a:pP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63676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841</Words>
  <Application>Microsoft Macintosh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Office Theme</vt:lpstr>
      <vt:lpstr>Szkolenie   Instrumentacja  OpenTelemetry</vt:lpstr>
      <vt:lpstr>Plan szkolenia</vt:lpstr>
      <vt:lpstr>Collector</vt:lpstr>
      <vt:lpstr>Collector</vt:lpstr>
      <vt:lpstr>Collector</vt:lpstr>
      <vt:lpstr>Collector</vt:lpstr>
      <vt:lpstr>Collector</vt:lpstr>
      <vt:lpstr>Collector</vt:lpstr>
      <vt:lpstr>Collector</vt:lpstr>
      <vt:lpstr>Collector</vt:lpstr>
      <vt:lpstr>Collector</vt:lpstr>
      <vt:lpstr>Collector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Krzysztof Pilawski</dc:creator>
  <cp:lastModifiedBy>Krzysztof Pilawski</cp:lastModifiedBy>
  <cp:revision>63</cp:revision>
  <dcterms:created xsi:type="dcterms:W3CDTF">2024-09-29T12:49:22Z</dcterms:created>
  <dcterms:modified xsi:type="dcterms:W3CDTF">2024-10-03T21:30:53Z</dcterms:modified>
</cp:coreProperties>
</file>