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348" r:id="rId5"/>
    <p:sldId id="353" r:id="rId6"/>
    <p:sldId id="354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7"/>
    <p:restoredTop sz="94690"/>
  </p:normalViewPr>
  <p:slideViewPr>
    <p:cSldViewPr snapToGrid="0" snapToObjects="1">
      <p:cViewPr varScale="1">
        <p:scale>
          <a:sx n="192" d="100"/>
          <a:sy n="192" d="100"/>
        </p:scale>
        <p:origin x="168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30.09.2024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Wprowadzenie do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Przypadki użycia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Instalacja i Konfiguracja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400" dirty="0" err="1">
                <a:highlight>
                  <a:srgbClr val="00FF00"/>
                </a:highlight>
              </a:rPr>
              <a:t>backend’ow</a:t>
            </a:r>
            <a:r>
              <a:rPr lang="pl-PL" sz="1400" dirty="0">
                <a:highlight>
                  <a:srgbClr val="00FF00"/>
                </a:highlight>
              </a:rPr>
              <a:t>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6: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7: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200" noProof="0" dirty="0"/>
          </a:p>
          <a:p>
            <a:pPr marL="0" indent="0">
              <a:buNone/>
            </a:pPr>
            <a:endParaRPr lang="pl-PL" sz="12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98D7AF-BD26-A78F-D7A7-853D4821C910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err="1"/>
              <a:t>Jaeger</a:t>
            </a:r>
            <a:endParaRPr lang="pl-PL" sz="1600" dirty="0"/>
          </a:p>
          <a:p>
            <a:r>
              <a:rPr lang="pl-PL" sz="1600" dirty="0" err="1"/>
              <a:t>Elastic</a:t>
            </a:r>
            <a:r>
              <a:rPr lang="pl-PL" sz="1600" dirty="0"/>
              <a:t> </a:t>
            </a:r>
            <a:r>
              <a:rPr lang="pl-PL" sz="1600" dirty="0" err="1"/>
              <a:t>Stack</a:t>
            </a:r>
            <a:endParaRPr lang="pl-PL" sz="1600" dirty="0"/>
          </a:p>
          <a:p>
            <a:r>
              <a:rPr lang="pl-PL" sz="1600" dirty="0" err="1"/>
              <a:t>Grafana</a:t>
            </a:r>
            <a:endParaRPr lang="pl-PL" sz="1600" dirty="0"/>
          </a:p>
          <a:p>
            <a:r>
              <a:rPr lang="pl-PL" sz="1600" dirty="0" err="1"/>
              <a:t>Zipkin</a:t>
            </a:r>
            <a:endParaRPr lang="pl-PL" sz="1600" dirty="0"/>
          </a:p>
          <a:p>
            <a:r>
              <a:rPr lang="pl-PL" sz="1600" dirty="0" err="1"/>
              <a:t>Prometheus</a:t>
            </a:r>
            <a:endParaRPr lang="pl-PL" sz="1600" dirty="0"/>
          </a:p>
          <a:p>
            <a:r>
              <a:rPr lang="pl-PL" sz="1600" dirty="0"/>
              <a:t>Podsumowanie</a:t>
            </a:r>
            <a:br>
              <a:rPr lang="pl-PL" sz="1600" dirty="0"/>
            </a:br>
            <a:endParaRPr lang="pl-PL" sz="1600" dirty="0"/>
          </a:p>
          <a:p>
            <a:endParaRPr lang="pl-PL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CE6B3-D749-7936-265E-FEC0AF58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9B2-78CD-9DCD-DD0B-2EE5953D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Śledzenie rozproszone (Distributed </a:t>
            </a:r>
            <a:r>
              <a:rPr lang="pl-PL" sz="1200" noProof="0" dirty="0" err="1"/>
              <a:t>Tracing</a:t>
            </a:r>
            <a:r>
              <a:rPr lang="pl-PL" sz="1200" noProof="0" dirty="0"/>
              <a:t>): narzędzie do monitorowania i diagnozowania problemów, umożliwiające śledzenie rozproszone. Pomaga w wizualizacji przepływu żądań między usługami.</a:t>
            </a:r>
          </a:p>
          <a:p>
            <a:pPr lvl="1"/>
            <a:r>
              <a:rPr lang="pl-PL" sz="1200" noProof="0" dirty="0"/>
              <a:t>Optymalizacja opóźnień: Używane do identyfikacji wąskich gardeł i problemów z wydajnością w systemach </a:t>
            </a:r>
            <a:r>
              <a:rPr lang="pl-PL" sz="1200" noProof="0" dirty="0" err="1"/>
              <a:t>mikroserwisowych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/>
              <a:t>Analiza przyczyn awarii: Umożliwia analizę cyklu życia żądań, pomagając w identyfikacji źródeł problemów i awarii.</a:t>
            </a:r>
          </a:p>
          <a:p>
            <a:pPr lvl="1"/>
            <a:r>
              <a:rPr lang="pl-PL" sz="1200" noProof="0" dirty="0"/>
              <a:t>Mapowanie zależności usług: Automatycznie tworzy mapy połączeń między usługami, co pozwala lepiej zrozumieć zależności między nimi.</a:t>
            </a:r>
          </a:p>
          <a:p>
            <a:pPr marL="457200" lvl="1" indent="0">
              <a:buNone/>
            </a:pPr>
            <a:br>
              <a:rPr lang="pl-PL" sz="1200" noProof="0" dirty="0"/>
            </a:b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Brak wsparcia dla logów i metryk: </a:t>
            </a:r>
            <a:r>
              <a:rPr lang="pl-PL" sz="1200" noProof="0" dirty="0" err="1"/>
              <a:t>Jaeger</a:t>
            </a:r>
            <a:r>
              <a:rPr lang="pl-PL" sz="1200" noProof="0" dirty="0"/>
              <a:t> koncentruje się tylko na śledzeniu, nie obsługuje logów ani metryk, dlatego wymaga integracji z innymi narzędziami (np.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,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Wysokie zapotrzebowanie na przestrzeń dyskową: Duże ilości danych śledzenia mogą generować znaczne obciążenie dla systemu przechowywania.</a:t>
            </a:r>
          </a:p>
          <a:p>
            <a:pPr lvl="1"/>
            <a:r>
              <a:rPr lang="pl-PL" sz="1200" noProof="0" dirty="0"/>
              <a:t>Ograniczona funkcjonalność analityczna: </a:t>
            </a:r>
            <a:r>
              <a:rPr lang="pl-PL" sz="1200" noProof="0" dirty="0" err="1"/>
              <a:t>Jaeger</a:t>
            </a:r>
            <a:r>
              <a:rPr lang="pl-PL" sz="1200" noProof="0" dirty="0"/>
              <a:t> dostarcza podstawowe narzędzia do analizy, a zaawansowana analiza wymaga wsparcia innych narzędzi.</a:t>
            </a:r>
          </a:p>
          <a:p>
            <a:endParaRPr lang="pl-PL" sz="1600" noProof="0" dirty="0"/>
          </a:p>
          <a:p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8E346-F8AA-0BAF-431D-E2B1A33A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4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ED96-345F-82BD-73E3-81D3EBEF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5B0A-2AC2-452D-5FAA-32156A59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Elastic</a:t>
            </a:r>
            <a:r>
              <a:rPr lang="pl-PL" sz="1600" dirty="0"/>
              <a:t> </a:t>
            </a:r>
            <a:r>
              <a:rPr lang="pl-PL" sz="1600" dirty="0" err="1"/>
              <a:t>Stack</a:t>
            </a:r>
            <a:r>
              <a:rPr lang="pl-PL" sz="1600" dirty="0"/>
              <a:t> (ELK)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Agregacja i analiza logów: ELK (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, </a:t>
            </a:r>
            <a:r>
              <a:rPr lang="pl-PL" sz="1200" noProof="0" dirty="0" err="1"/>
              <a:t>Logstash</a:t>
            </a:r>
            <a:r>
              <a:rPr lang="pl-PL" sz="1200" noProof="0" dirty="0"/>
              <a:t>, </a:t>
            </a:r>
            <a:r>
              <a:rPr lang="pl-PL" sz="1200" noProof="0" dirty="0" err="1"/>
              <a:t>Kibana</a:t>
            </a:r>
            <a:r>
              <a:rPr lang="pl-PL" sz="1200" noProof="0" dirty="0"/>
              <a:t>) to popularne rozwiązanie do centralnego zarządzania logami, pozwalające na zbieranie logów z różnych źródeł i ich analizę w jednym miejscu.</a:t>
            </a:r>
          </a:p>
          <a:p>
            <a:pPr lvl="1"/>
            <a:r>
              <a:rPr lang="pl-PL" sz="1200" noProof="0" dirty="0"/>
              <a:t>Wyszukiwanie </a:t>
            </a:r>
            <a:r>
              <a:rPr lang="pl-PL" sz="1200" noProof="0" dirty="0" err="1"/>
              <a:t>pełnotekstowe</a:t>
            </a:r>
            <a:r>
              <a:rPr lang="pl-PL" sz="1200" noProof="0" dirty="0"/>
              <a:t>: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umożliwia szybkie i skalowalne wyszukiwanie </a:t>
            </a:r>
            <a:r>
              <a:rPr lang="pl-PL" sz="1200" noProof="0" dirty="0" err="1"/>
              <a:t>pełnotekstowe</a:t>
            </a:r>
            <a:r>
              <a:rPr lang="pl-PL" sz="1200" noProof="0" dirty="0"/>
              <a:t>, co jest szczególnie przydatne przy analizie dużych zbiorów danych.</a:t>
            </a:r>
          </a:p>
          <a:p>
            <a:pPr lvl="1"/>
            <a:r>
              <a:rPr lang="pl-PL" sz="1200" noProof="0" dirty="0"/>
              <a:t>Monitorowanie i metryki: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, wraz z </a:t>
            </a:r>
            <a:r>
              <a:rPr lang="pl-PL" sz="1200" noProof="0" dirty="0" err="1"/>
              <a:t>Elastic</a:t>
            </a:r>
            <a:r>
              <a:rPr lang="pl-PL" sz="1200" noProof="0" dirty="0"/>
              <a:t> APM, może być wykorzystywany do monitorowania wydajności systemów, analizowania metryk oraz śledzenia transakcji.</a:t>
            </a:r>
          </a:p>
          <a:p>
            <a:pPr lvl="1"/>
            <a:r>
              <a:rPr lang="pl-PL" sz="1200" noProof="0" dirty="0"/>
              <a:t>Bezpieczeństwo i SIEM: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 jest często używany do monitorowania i analizy zdarzeń bezpieczeństwa (Security Information and Event Management).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Skalowalność: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może napotkać problemy ze skalowaniem w przypadku dużych ilości danych, zwłaszcza przy bardziej złożonych zapytaniach.</a:t>
            </a:r>
          </a:p>
          <a:p>
            <a:pPr lvl="1"/>
            <a:r>
              <a:rPr lang="pl-PL" sz="1200" noProof="0" dirty="0"/>
              <a:t>Złożoność konfiguracji: </a:t>
            </a:r>
            <a:r>
              <a:rPr lang="pl-PL" sz="1200" noProof="0" dirty="0" err="1"/>
              <a:t>Elastic</a:t>
            </a:r>
            <a:r>
              <a:rPr lang="pl-PL" sz="1200" noProof="0" dirty="0"/>
              <a:t> </a:t>
            </a:r>
            <a:r>
              <a:rPr lang="pl-PL" sz="1200" noProof="0" dirty="0" err="1"/>
              <a:t>Stack</a:t>
            </a:r>
            <a:r>
              <a:rPr lang="pl-PL" sz="1200" noProof="0" dirty="0"/>
              <a:t> wymaga zaawansowanej konfiguracji i regularnej konserwacji, co może być trudne przy dużych wdrożeniach.</a:t>
            </a:r>
          </a:p>
          <a:p>
            <a:pPr lvl="1"/>
            <a:r>
              <a:rPr lang="pl-PL" sz="1200" noProof="0" dirty="0"/>
              <a:t>Koszty przechowywania: Przechowywanie dużych ilości logów w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 może prowadzić do dużych kosztów, szczególnie przy długoterminowym przechowywaniu danych.</a:t>
            </a:r>
            <a:endParaRPr lang="pl-PL" sz="1600" noProof="0" dirty="0"/>
          </a:p>
          <a:p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945107-2CFA-2A10-574D-512360B6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71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CF29-DAF9-B99C-25C0-997179DC1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29DF-FC6F-C935-70F1-DC245FF7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Grafana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Wizualizacja danych: </a:t>
            </a:r>
            <a:r>
              <a:rPr lang="pl-PL" sz="1200" noProof="0" dirty="0" err="1"/>
              <a:t>Grafana</a:t>
            </a:r>
            <a:r>
              <a:rPr lang="pl-PL" sz="1200" noProof="0" dirty="0"/>
              <a:t> to narzędzie do wizualizacji metryk i danych z różnych źródeł, takich jak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,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, </a:t>
            </a:r>
            <a:r>
              <a:rPr lang="pl-PL" sz="1200" noProof="0" dirty="0" err="1"/>
              <a:t>InfluxDB</a:t>
            </a:r>
            <a:r>
              <a:rPr lang="pl-PL" sz="1200" noProof="0" dirty="0"/>
              <a:t>. Umożliwia tworzenie interaktywnych pulpitów nawigacyjnych (</a:t>
            </a:r>
            <a:r>
              <a:rPr lang="pl-PL" sz="1200" noProof="0" dirty="0" err="1"/>
              <a:t>dashboardów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Monitorowanie i </a:t>
            </a:r>
            <a:r>
              <a:rPr lang="pl-PL" sz="1200" noProof="0" dirty="0" err="1"/>
              <a:t>alertowanie</a:t>
            </a:r>
            <a:r>
              <a:rPr lang="pl-PL" sz="1200" noProof="0" dirty="0"/>
              <a:t>: Użytkownicy mogą tworzyć zaawansowane alerty na podstawie danych monitorowanych metryk. Jest to popularne narzędzie do monitorowania systemów w czasie rzeczywistym.</a:t>
            </a:r>
          </a:p>
          <a:p>
            <a:pPr lvl="1"/>
            <a:r>
              <a:rPr lang="pl-PL" sz="1200" noProof="0" dirty="0"/>
              <a:t>Zintegrowane narzędzie do obserwowalności: W połączeniu z 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 (metryki), Loki (logi) i Tempo(śledzenie), </a:t>
            </a:r>
            <a:r>
              <a:rPr lang="pl-PL" sz="1200" noProof="0" dirty="0" err="1"/>
              <a:t>Grafana</a:t>
            </a:r>
            <a:r>
              <a:rPr lang="pl-PL" sz="1200" noProof="0" dirty="0"/>
              <a:t> może pełnić rolę kompleksowego narzędzia do monitorowania, logowania i śledzenia.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dirty="0"/>
              <a:t>Brak własnego przechowywania danych: </a:t>
            </a:r>
            <a:r>
              <a:rPr lang="pl-PL" sz="1200" dirty="0" err="1"/>
              <a:t>Grafana</a:t>
            </a:r>
            <a:r>
              <a:rPr lang="pl-PL" sz="1200" dirty="0"/>
              <a:t> sama nie przechowuje danych. Polega na zewnętrznych systemach do zbierania i przechowywania metryk, logów i śladów.</a:t>
            </a:r>
          </a:p>
          <a:p>
            <a:pPr lvl="1"/>
            <a:r>
              <a:rPr lang="pl-PL" sz="1200" dirty="0"/>
              <a:t>Skalowalność: W dużych środowiskach, zwłaszcza przy pracy z danymi o dużej kardynalności (np. z </a:t>
            </a:r>
            <a:r>
              <a:rPr lang="pl-PL" sz="1200" dirty="0" err="1"/>
              <a:t>Prometheus</a:t>
            </a:r>
            <a:r>
              <a:rPr lang="pl-PL" sz="1200" dirty="0"/>
              <a:t>), </a:t>
            </a:r>
            <a:r>
              <a:rPr lang="pl-PL" sz="1200" dirty="0" err="1"/>
              <a:t>Grafana</a:t>
            </a:r>
            <a:r>
              <a:rPr lang="pl-PL" sz="1200" dirty="0"/>
              <a:t> może napotkać problemy wydajnościowe.</a:t>
            </a:r>
          </a:p>
          <a:p>
            <a:pPr lvl="1"/>
            <a:r>
              <a:rPr lang="pl-PL" sz="1200" dirty="0"/>
              <a:t>Ograniczona analiza logów: </a:t>
            </a:r>
            <a:r>
              <a:rPr lang="pl-PL" sz="1200" dirty="0" err="1"/>
              <a:t>Grafana</a:t>
            </a:r>
            <a:r>
              <a:rPr lang="pl-PL" sz="1200" dirty="0"/>
              <a:t> skupia się głównie na wizualizacji i alertach. W przypadku zaawansowanej analizy logów konieczna jest integracja z narzędziami, takimi jak </a:t>
            </a:r>
            <a:r>
              <a:rPr lang="pl-PL" sz="1200" dirty="0" err="1"/>
              <a:t>Elasticsearch</a:t>
            </a:r>
            <a:r>
              <a:rPr lang="pl-PL" sz="1200" dirty="0"/>
              <a:t> czy Loki.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E23B08-94D1-3DCE-BC0E-0539D157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59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73BBB-C4C7-2079-8681-3C1ACF46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2DFC-2EBE-CCFC-DF4E-3D584286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Śledzenie rozproszone: </a:t>
            </a:r>
            <a:r>
              <a:rPr lang="pl-PL" sz="1200" noProof="0" dirty="0" err="1"/>
              <a:t>Zipkin</a:t>
            </a:r>
            <a:r>
              <a:rPr lang="pl-PL" sz="1200" noProof="0" dirty="0"/>
              <a:t> to narzędzie służące do śledzenia rozproszonego w systemach </a:t>
            </a:r>
            <a:r>
              <a:rPr lang="pl-PL" sz="1200" noProof="0" dirty="0" err="1"/>
              <a:t>mikroserwisowych</a:t>
            </a:r>
            <a:r>
              <a:rPr lang="pl-PL" sz="1200" noProof="0" dirty="0"/>
              <a:t>. Pomaga w diagnozowaniu problemów z wydajnością i wąskimi gardłami poprzez analizę śladów transakcji.</a:t>
            </a:r>
          </a:p>
          <a:p>
            <a:pPr lvl="1"/>
            <a:r>
              <a:rPr lang="pl-PL" sz="1200" noProof="0" dirty="0"/>
              <a:t>Monitorowanie opóźnień: Umożliwia identyfikację problemów z opóźnieniami w komunikacji między usługami.</a:t>
            </a:r>
          </a:p>
          <a:p>
            <a:pPr lvl="1"/>
            <a:r>
              <a:rPr lang="pl-PL" sz="1200" noProof="0" dirty="0"/>
              <a:t>Mapowanie zależności usług: Podobnie jak </a:t>
            </a:r>
            <a:r>
              <a:rPr lang="pl-PL" sz="1200" noProof="0" dirty="0" err="1"/>
              <a:t>Jaeger</a:t>
            </a:r>
            <a:r>
              <a:rPr lang="pl-PL" sz="1200" noProof="0" dirty="0"/>
              <a:t>, </a:t>
            </a:r>
            <a:r>
              <a:rPr lang="pl-PL" sz="1200" noProof="0" dirty="0" err="1"/>
              <a:t>Zipkin</a:t>
            </a:r>
            <a:r>
              <a:rPr lang="pl-PL" sz="1200" noProof="0" dirty="0"/>
              <a:t> pomaga wizualizować relacje i przepływy między </a:t>
            </a:r>
            <a:r>
              <a:rPr lang="pl-PL" sz="1200" noProof="0" dirty="0" err="1"/>
              <a:t>mikroserwisami</a:t>
            </a:r>
            <a:r>
              <a:rPr lang="pl-PL" sz="1200" noProof="0" dirty="0"/>
              <a:t>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Brak wsparcia dla logów i metryk: </a:t>
            </a:r>
            <a:r>
              <a:rPr lang="pl-PL" sz="1200" noProof="0" dirty="0" err="1"/>
              <a:t>Zipkin</a:t>
            </a:r>
            <a:r>
              <a:rPr lang="pl-PL" sz="1200" noProof="0" dirty="0"/>
              <a:t>, podobnie jak </a:t>
            </a:r>
            <a:r>
              <a:rPr lang="pl-PL" sz="1200" noProof="0" dirty="0" err="1"/>
              <a:t>Jaeger</a:t>
            </a:r>
            <a:r>
              <a:rPr lang="pl-PL" sz="1200" noProof="0" dirty="0"/>
              <a:t>, koncentruje się wyłącznie na śledzeniu transakcji i nie obsługuje metryk ani logów.</a:t>
            </a:r>
          </a:p>
          <a:p>
            <a:pPr lvl="1"/>
            <a:r>
              <a:rPr lang="pl-PL" sz="1200" noProof="0" dirty="0"/>
              <a:t>Prosty interfejs użytkownika: W porównaniu do innych narzędzi, interfejs użytkownika </a:t>
            </a:r>
            <a:r>
              <a:rPr lang="pl-PL" sz="1200" noProof="0" dirty="0" err="1"/>
              <a:t>Zipkin</a:t>
            </a:r>
            <a:r>
              <a:rPr lang="pl-PL" sz="1200" noProof="0" dirty="0"/>
              <a:t> jest dość podstawowy i oferuje ograniczone możliwości zapytań oraz analizy.</a:t>
            </a:r>
          </a:p>
          <a:p>
            <a:pPr lvl="1"/>
            <a:r>
              <a:rPr lang="pl-PL" sz="1200" noProof="0" dirty="0"/>
              <a:t>Skalowalność: </a:t>
            </a:r>
            <a:r>
              <a:rPr lang="pl-PL" sz="1200" noProof="0" dirty="0" err="1"/>
              <a:t>Zipkin</a:t>
            </a:r>
            <a:r>
              <a:rPr lang="pl-PL" sz="1200" noProof="0" dirty="0"/>
              <a:t> może napotkać problemy przy skalowaniu, zwłaszcza gdy jest używany z systemami przechowywania o dużej liczbie operacji wejścia/wyjścia, takimi jak </a:t>
            </a:r>
            <a:r>
              <a:rPr lang="pl-PL" sz="1200" noProof="0" dirty="0" err="1"/>
              <a:t>Cassandra</a:t>
            </a:r>
            <a:r>
              <a:rPr lang="pl-PL" sz="1200" noProof="0" dirty="0"/>
              <a:t> czy </a:t>
            </a:r>
            <a:r>
              <a:rPr lang="pl-PL" sz="1200" noProof="0" dirty="0" err="1"/>
              <a:t>Elasticsearch</a:t>
            </a:r>
            <a:r>
              <a:rPr lang="pl-PL" sz="1200" noProof="0" dirty="0"/>
              <a:t>.</a:t>
            </a:r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73202-7D41-9C39-5FCA-4D661D87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29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F63D-1F54-6D36-FE0D-FA65ABDBD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C49C-D51E-D436-997B-E74D05A7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br>
              <a:rPr lang="pl-PL" sz="1600" noProof="0" dirty="0"/>
            </a:br>
            <a:endParaRPr lang="pl-PL" sz="1600" noProof="0" dirty="0"/>
          </a:p>
          <a:p>
            <a:pPr marL="457200" lvl="1" indent="0">
              <a:buNone/>
            </a:pPr>
            <a:r>
              <a:rPr lang="pl-PL" sz="1200" noProof="0" dirty="0"/>
              <a:t>Typowe zastosowania:</a:t>
            </a:r>
          </a:p>
          <a:p>
            <a:pPr lvl="1"/>
            <a:r>
              <a:rPr lang="pl-PL" sz="1200" noProof="0" dirty="0"/>
              <a:t>Monitorowanie metryk: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to popularne narzędzie do monitorowania i alertowania, szczególnie dobrze nadające się do środowisk chmurowych i systemów opartych na </a:t>
            </a:r>
            <a:r>
              <a:rPr lang="pl-PL" sz="1200" noProof="0" dirty="0" err="1"/>
              <a:t>mikroserwisach</a:t>
            </a:r>
            <a:r>
              <a:rPr lang="pl-PL" sz="1200" noProof="0" dirty="0"/>
              <a:t>, takich jak </a:t>
            </a:r>
            <a:r>
              <a:rPr lang="pl-PL" sz="1200" noProof="0" dirty="0" err="1"/>
              <a:t>Kubernetes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 err="1"/>
              <a:t>Alertowanie</a:t>
            </a:r>
            <a:r>
              <a:rPr lang="pl-PL" sz="1200" noProof="0" dirty="0"/>
              <a:t>: Umożliwia konfigurowanie zaawansowanych reguł alertów, które reagują na zmiany w monitorowanych </a:t>
            </a:r>
            <a:r>
              <a:rPr lang="pl-PL" sz="1200" noProof="0" dirty="0" err="1"/>
              <a:t>metrykach.Zbieranie</a:t>
            </a:r>
            <a:r>
              <a:rPr lang="pl-PL" sz="1200" noProof="0" dirty="0"/>
              <a:t> danych w czasie rzeczywistym: </a:t>
            </a:r>
          </a:p>
          <a:p>
            <a:pPr lvl="1"/>
            <a:r>
              <a:rPr lang="pl-PL" sz="1200" noProof="0" dirty="0" err="1"/>
              <a:t>Prometheus</a:t>
            </a:r>
            <a:r>
              <a:rPr lang="pl-PL" sz="1200" noProof="0" dirty="0"/>
              <a:t> jest używany do zbierania metryk w czasie rzeczywistym z różnych źródeł, takich jak aplikacje, usługi i urządzenia sieciowe.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r>
              <a:rPr lang="pl-PL" sz="1200" noProof="0" dirty="0"/>
              <a:t>Ograniczenia:</a:t>
            </a:r>
          </a:p>
          <a:p>
            <a:pPr lvl="1"/>
            <a:r>
              <a:rPr lang="pl-PL" sz="1200" noProof="0" dirty="0"/>
              <a:t>Skalowalność przy wysokiej kardynalności: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może mieć problemy z wydajnością, gdy obsługuje metryki o bardzo dużej kardynalności (np. wiele unikalnych identyfikatorów lub </a:t>
            </a:r>
            <a:r>
              <a:rPr lang="pl-PL" sz="1200" noProof="0" dirty="0" err="1"/>
              <a:t>tagów</a:t>
            </a:r>
            <a:r>
              <a:rPr lang="pl-PL" sz="1200" noProof="0" dirty="0"/>
              <a:t>).</a:t>
            </a:r>
          </a:p>
          <a:p>
            <a:pPr lvl="1"/>
            <a:r>
              <a:rPr lang="pl-PL" sz="1200" noProof="0" dirty="0"/>
              <a:t>Brak wsparcia dla długoterminowego przechowywania: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nie został zaprojektowany do długoterminowego przechowywania danych, dlatego wymaga integracji z systemami takimi jak </a:t>
            </a:r>
            <a:r>
              <a:rPr lang="pl-PL" sz="1200" noProof="0" dirty="0" err="1"/>
              <a:t>Thanos</a:t>
            </a:r>
            <a:r>
              <a:rPr lang="pl-PL" sz="1200" noProof="0" dirty="0"/>
              <a:t> lub </a:t>
            </a:r>
            <a:r>
              <a:rPr lang="pl-PL" sz="1200" noProof="0" dirty="0" err="1"/>
              <a:t>Cortex</a:t>
            </a:r>
            <a:r>
              <a:rPr lang="pl-PL" sz="1200" noProof="0" dirty="0"/>
              <a:t>.</a:t>
            </a:r>
          </a:p>
          <a:p>
            <a:pPr lvl="1"/>
            <a:r>
              <a:rPr lang="pl-PL" sz="1200" noProof="0" dirty="0"/>
              <a:t>Brak wsparcia dla logów i śladów: </a:t>
            </a:r>
            <a:r>
              <a:rPr lang="pl-PL" sz="1200" noProof="0" dirty="0" err="1"/>
              <a:t>Prometheus</a:t>
            </a:r>
            <a:r>
              <a:rPr lang="pl-PL" sz="1200" noProof="0" dirty="0"/>
              <a:t> zajmuje się wyłącznie metrykami. Aby obsługiwać logi lub ślady, konieczne jest użycie dodatkowych narzędzi, takich jak </a:t>
            </a:r>
            <a:r>
              <a:rPr lang="pl-PL" sz="1200" noProof="0" dirty="0" err="1"/>
              <a:t>Grafana</a:t>
            </a:r>
            <a:r>
              <a:rPr lang="pl-PL" sz="1200" noProof="0" dirty="0"/>
              <a:t> Loki (logi) czy </a:t>
            </a:r>
            <a:r>
              <a:rPr lang="pl-PL" sz="1200" noProof="0" dirty="0" err="1"/>
              <a:t>Jaeger</a:t>
            </a:r>
            <a:r>
              <a:rPr lang="pl-PL" sz="1200" noProof="0" dirty="0"/>
              <a:t>/</a:t>
            </a:r>
            <a:r>
              <a:rPr lang="pl-PL" sz="1200" noProof="0" dirty="0" err="1"/>
              <a:t>Zipkin</a:t>
            </a:r>
            <a:r>
              <a:rPr lang="pl-PL" sz="1200" noProof="0" dirty="0"/>
              <a:t> (ślady).</a:t>
            </a:r>
            <a:endParaRPr lang="pl-PL" sz="1050" b="0" i="0" u="none" strike="noStrike" noProof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E2FE3-6526-10E6-8547-0AA05222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28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84A7-A5AE-2077-1471-5F56EE6B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5F3-530E-2D33-AF7B-85EE2652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Podsumowanie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5DC99E-E731-73C5-C74E-80AE1C18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5: Przegląd systemów zbierania danych: </a:t>
            </a:r>
            <a:r>
              <a:rPr lang="pl-PL" sz="1800" dirty="0" err="1">
                <a:highlight>
                  <a:srgbClr val="00FF00"/>
                </a:highlight>
              </a:rPr>
              <a:t>backend’ow</a:t>
            </a:r>
            <a:r>
              <a:rPr lang="pl-PL" sz="1800" dirty="0">
                <a:highlight>
                  <a:srgbClr val="00FF00"/>
                </a:highlight>
              </a:rPr>
              <a:t> </a:t>
            </a:r>
            <a:endParaRPr lang="pl-PL" sz="2000" dirty="0">
              <a:highlight>
                <a:srgbClr val="00FF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125B5C-A233-E60B-AE2D-657275BA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53446"/>
              </p:ext>
            </p:extLst>
          </p:nvPr>
        </p:nvGraphicFramePr>
        <p:xfrm>
          <a:off x="920750" y="2265363"/>
          <a:ext cx="7302500" cy="386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320">
                  <a:extLst>
                    <a:ext uri="{9D8B030D-6E8A-4147-A177-3AD203B41FA5}">
                      <a16:colId xmlns:a16="http://schemas.microsoft.com/office/drawing/2014/main" val="2943169845"/>
                    </a:ext>
                  </a:extLst>
                </a:gridCol>
                <a:gridCol w="1892184">
                  <a:extLst>
                    <a:ext uri="{9D8B030D-6E8A-4147-A177-3AD203B41FA5}">
                      <a16:colId xmlns:a16="http://schemas.microsoft.com/office/drawing/2014/main" val="3309909473"/>
                    </a:ext>
                  </a:extLst>
                </a:gridCol>
                <a:gridCol w="1778083">
                  <a:extLst>
                    <a:ext uri="{9D8B030D-6E8A-4147-A177-3AD203B41FA5}">
                      <a16:colId xmlns:a16="http://schemas.microsoft.com/office/drawing/2014/main" val="4266097169"/>
                    </a:ext>
                  </a:extLst>
                </a:gridCol>
                <a:gridCol w="1587913">
                  <a:extLst>
                    <a:ext uri="{9D8B030D-6E8A-4147-A177-3AD203B41FA5}">
                      <a16:colId xmlns:a16="http://schemas.microsoft.com/office/drawing/2014/main" val="29352849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Backend System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Logs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Metrics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Traces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821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Prometheus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(Prometheus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936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Jaeger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(Jaeger native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553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Elastic Stack (ELK)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(ElasticSearch for storage)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 (</a:t>
                      </a:r>
                      <a:r>
                        <a:rPr lang="en-GB" sz="1200" u="none" strike="noStrike">
                          <a:effectLst/>
                        </a:rPr>
                        <a:t>but works with plugins)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APM)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37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Grafana Loki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(Loki for log aggregation)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5218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Grafana (Tempo, Mimir)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Mimir)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Tempo)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406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Datadog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15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Splunk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338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New Relic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7392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AWS CloudWatch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719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Google Cloud Operations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39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Azure Monitor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545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Honeycomb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5256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Zipkin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(Zipkin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7764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Sentry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515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OTLP (OpenTelemetry Protocol)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logs)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metrics)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(with OTLP traces)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02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Fluentd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✔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plugins)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437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Kafka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(via connectors)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853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VictoriaMetrics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>
                          <a:effectLst/>
                        </a:rPr>
                        <a:t>❌</a:t>
                      </a:r>
                      <a:endParaRPr lang="en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✔ (Prometheus format)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L" sz="1200" u="none" strike="noStrike" dirty="0">
                          <a:effectLst/>
                        </a:rPr>
                        <a:t>❌</a:t>
                      </a:r>
                      <a:endParaRPr lang="en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645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9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1261</Words>
  <Application>Microsoft Macintosh PowerPoint</Application>
  <PresentationFormat>On-screen Show (4:3)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Narrow</vt:lpstr>
      <vt:lpstr>Arial</vt:lpstr>
      <vt:lpstr>Calibri</vt:lpstr>
      <vt:lpstr>Office Theme</vt:lpstr>
      <vt:lpstr>Szkolenie OpenTelemetry</vt:lpstr>
      <vt:lpstr>Plan szkolenia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  <vt:lpstr>Dzień 1: Wizualizacja, Tematy Zaawansowane i Praktyczne Ćwiczenia  Sesja 5: Przegląd systemów zbierania danych: backend’ow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403</cp:revision>
  <dcterms:created xsi:type="dcterms:W3CDTF">2013-01-27T09:14:16Z</dcterms:created>
  <dcterms:modified xsi:type="dcterms:W3CDTF">2024-09-30T19:23:32Z</dcterms:modified>
  <cp:category/>
</cp:coreProperties>
</file>