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2" r:id="rId4"/>
    <p:sldId id="300" r:id="rId5"/>
    <p:sldId id="285" r:id="rId6"/>
    <p:sldId id="314" r:id="rId7"/>
    <p:sldId id="315" r:id="rId8"/>
    <p:sldId id="316" r:id="rId9"/>
    <p:sldId id="318" r:id="rId10"/>
    <p:sldId id="321" r:id="rId11"/>
    <p:sldId id="322" r:id="rId12"/>
    <p:sldId id="317" r:id="rId13"/>
    <p:sldId id="320" r:id="rId14"/>
    <p:sldId id="326" r:id="rId15"/>
    <p:sldId id="323" r:id="rId16"/>
    <p:sldId id="327" r:id="rId17"/>
    <p:sldId id="328" r:id="rId18"/>
    <p:sldId id="329" r:id="rId19"/>
    <p:sldId id="330" r:id="rId20"/>
    <p:sldId id="331" r:id="rId21"/>
    <p:sldId id="333" r:id="rId22"/>
    <p:sldId id="335" r:id="rId23"/>
    <p:sldId id="313" r:id="rId24"/>
    <p:sldId id="336" r:id="rId25"/>
    <p:sldId id="337" r:id="rId26"/>
    <p:sldId id="338" r:id="rId27"/>
    <p:sldId id="340" r:id="rId28"/>
    <p:sldId id="341" r:id="rId29"/>
    <p:sldId id="34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/>
    <p:restoredTop sz="94785"/>
  </p:normalViewPr>
  <p:slideViewPr>
    <p:cSldViewPr snapToGrid="0" snapToObjects="1">
      <p:cViewPr varScale="1">
        <p:scale>
          <a:sx n="155" d="100"/>
          <a:sy n="155" d="100"/>
        </p:scale>
        <p:origin x="11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8D99C-B490-4443-81A2-B1577D708A8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08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8D99C-B490-4443-81A2-B1577D708A8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0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07691"/>
            <a:ext cx="6400800" cy="1752600"/>
          </a:xfrm>
        </p:spPr>
        <p:txBody>
          <a:bodyPr/>
          <a:lstStyle/>
          <a:p>
            <a:r>
              <a:rPr lang="pl-PL" noProof="0" dirty="0"/>
              <a:t>Wprowadzenie do </a:t>
            </a:r>
            <a:br>
              <a:rPr lang="pl-PL" noProof="0" dirty="0"/>
            </a:br>
            <a:r>
              <a:rPr lang="pl-PL" noProof="0" dirty="0"/>
              <a:t>OpenTelemetry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9D0E9-7FF2-7293-B32C-21C5F32AF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04B5-342A-B22B-D283-D6025B7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pl-PL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AD3F1-195D-3E61-2472-89BAC595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Wprowadzenie do OpenTelemetry</a:t>
            </a:r>
          </a:p>
          <a:p>
            <a:pPr lvl="1"/>
            <a:r>
              <a:rPr lang="pl-PL" sz="2400" dirty="0"/>
              <a:t>Kluczowe komponenty: API, SDK, </a:t>
            </a:r>
            <a:r>
              <a:rPr lang="pl-PL" sz="2400" dirty="0" err="1"/>
              <a:t>Collector</a:t>
            </a:r>
            <a:r>
              <a:rPr lang="pl-PL" sz="2400" dirty="0"/>
              <a:t> i </a:t>
            </a:r>
            <a:r>
              <a:rPr lang="pl-PL" sz="2400" dirty="0" err="1"/>
              <a:t>Exporter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08661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AF30-367D-25F6-3002-59BC42BD4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016D-1275-B173-1182-9B0C635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CB96A-15E7-259D-7724-11667E86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212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br>
              <a:rPr lang="pl-PL" sz="500" dirty="0"/>
            </a:br>
            <a:endParaRPr lang="pl-PL" sz="500" dirty="0"/>
          </a:p>
          <a:p>
            <a:pPr indent="-285750"/>
            <a:r>
              <a:rPr lang="pl-PL" sz="1200" dirty="0" err="1"/>
              <a:t>Tracer</a:t>
            </a:r>
            <a:r>
              <a:rPr lang="pl-PL" sz="1200" dirty="0"/>
              <a:t> API: Zbieranie śladów (</a:t>
            </a:r>
            <a:r>
              <a:rPr lang="pl-PL" sz="1200" dirty="0" err="1"/>
              <a:t>traces</a:t>
            </a:r>
            <a:r>
              <a:rPr lang="pl-PL" sz="1200" dirty="0"/>
              <a:t>), które śledzą przepływ żądań w rozproszonych systemach. Pomaga w śledzeniu i diagnozowaniu problemów z wydajnością i dostępnością.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Metrics</a:t>
            </a:r>
            <a:r>
              <a:rPr lang="pl-PL" sz="1200" dirty="0"/>
              <a:t> API: Zbieranie metryk, takich jak liczby błędów, czas odpowiedzi, użycie zasobów. Umożliwia monitorowanie stanu systemu i jego komponentów.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Logs</a:t>
            </a:r>
            <a:r>
              <a:rPr lang="pl-PL" sz="1200" dirty="0"/>
              <a:t> API: Zbieranie i przetwarzanie logów. Logi mogą dostarczać kontekstu do problemów, pomagając w szybszym rozwiązywaniu incydentów.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Context</a:t>
            </a:r>
            <a:r>
              <a:rPr lang="pl-PL" sz="1200" dirty="0"/>
              <a:t> API: Zarządzanie kontekstem w czasie wykonywania kodu. Kontekst pozwala przenosić informacje między różnymi usługami lub elementami aplikacji. Używany głównie w śledzeniu i propagacji żądań.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Baggage</a:t>
            </a:r>
            <a:r>
              <a:rPr lang="pl-PL" sz="1200" dirty="0"/>
              <a:t> API: Umożliwia przekazywanie dodatkowych, niestandardowych informacji (klucz-wartość) pomiędzy usługami w rozproszonych systemach.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 err="1"/>
              <a:t>Exporter</a:t>
            </a:r>
            <a:r>
              <a:rPr lang="pl-PL" sz="1200" dirty="0"/>
              <a:t> API: Wysyła zebrane dane telemetryczne do systemów </a:t>
            </a:r>
            <a:r>
              <a:rPr lang="pl-PL" sz="1200" dirty="0" err="1"/>
              <a:t>backendowych</a:t>
            </a:r>
            <a:r>
              <a:rPr lang="pl-PL" sz="1200" dirty="0"/>
              <a:t> takich jak </a:t>
            </a:r>
            <a:r>
              <a:rPr lang="pl-PL" sz="1200" dirty="0" err="1"/>
              <a:t>Prometheus</a:t>
            </a:r>
            <a:r>
              <a:rPr lang="pl-PL" sz="1200" dirty="0"/>
              <a:t>, 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Zipkin</a:t>
            </a:r>
            <a:r>
              <a:rPr lang="pl-PL" sz="1200" dirty="0"/>
              <a:t>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Sampler API: Określa, które ślady lub metryki powinny być zbierane (np. co 10-te zapytanie). Pomaga ograniczać zbieranie nadmiernej ilości danych w dużych systemach.</a:t>
            </a:r>
          </a:p>
        </p:txBody>
      </p:sp>
    </p:spTree>
    <p:extLst>
      <p:ext uri="{BB962C8B-B14F-4D97-AF65-F5344CB8AC3E}">
        <p14:creationId xmlns:p14="http://schemas.microsoft.com/office/powerpoint/2010/main" val="234378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80CC-1FD5-FBCC-8E58-0149A2A04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681B-7CC9-983B-F566-2270AB137F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613867-A6A9-29DB-DED4-BE59934B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br>
              <a:rPr lang="pl-PL" sz="500" dirty="0"/>
            </a:br>
            <a:endParaRPr lang="pl-PL" sz="500" dirty="0"/>
          </a:p>
          <a:p>
            <a:pPr indent="-285750"/>
            <a:r>
              <a:rPr lang="pl-PL" sz="1600" dirty="0"/>
              <a:t>Integracja ze środowiskiem</a:t>
            </a:r>
          </a:p>
          <a:p>
            <a:pPr indent="-285750"/>
            <a:endParaRPr lang="pl-PL" sz="1600" dirty="0"/>
          </a:p>
          <a:p>
            <a:pPr indent="-285750"/>
            <a:r>
              <a:rPr lang="pl-PL" sz="1200" dirty="0"/>
              <a:t>OpenTelemetry API pozwala na łatwa integracje z narzędziami </a:t>
            </a:r>
            <a:r>
              <a:rPr lang="pl-PL" sz="1200" dirty="0" err="1"/>
              <a:t>DevOps</a:t>
            </a:r>
            <a:r>
              <a:rPr lang="pl-PL" sz="1200" dirty="0"/>
              <a:t>:</a:t>
            </a:r>
          </a:p>
          <a:p>
            <a:pPr lvl="1"/>
            <a:r>
              <a:rPr lang="pl-PL" sz="1100" dirty="0" err="1"/>
              <a:t>Kubernetes</a:t>
            </a:r>
            <a:r>
              <a:rPr lang="pl-PL" sz="1100" dirty="0"/>
              <a:t>: Automatyczna instrumentacja aplikacji działających w </a:t>
            </a:r>
            <a:r>
              <a:rPr lang="pl-PL" sz="1100" dirty="0" err="1"/>
              <a:t>Kubernetes</a:t>
            </a:r>
            <a:r>
              <a:rPr lang="pl-PL" sz="1100" dirty="0"/>
              <a:t>.</a:t>
            </a:r>
          </a:p>
          <a:p>
            <a:pPr lvl="1"/>
            <a:r>
              <a:rPr lang="pl-PL" sz="1100" dirty="0" err="1"/>
              <a:t>Pipelines</a:t>
            </a:r>
            <a:r>
              <a:rPr lang="pl-PL" sz="1100" dirty="0"/>
              <a:t> CI/CD: Integruje telemetrię w procesy budowania, testowania i wdrażania.</a:t>
            </a:r>
          </a:p>
          <a:p>
            <a:pPr lvl="1"/>
            <a:r>
              <a:rPr lang="pl-PL" sz="1100" dirty="0"/>
              <a:t>Rozwiązania monitorujące: Obsługuje takie narzędzia jak </a:t>
            </a:r>
            <a:r>
              <a:rPr lang="pl-PL" sz="1100" dirty="0" err="1"/>
              <a:t>Grafana</a:t>
            </a:r>
            <a:r>
              <a:rPr lang="pl-PL" sz="1100" dirty="0"/>
              <a:t>, </a:t>
            </a:r>
            <a:r>
              <a:rPr lang="pl-PL" sz="1100" dirty="0" err="1"/>
              <a:t>Datadog</a:t>
            </a:r>
            <a:r>
              <a:rPr lang="pl-PL" sz="1100" dirty="0"/>
              <a:t>, </a:t>
            </a:r>
            <a:r>
              <a:rPr lang="pl-PL" sz="1100" dirty="0" err="1"/>
              <a:t>Splunk</a:t>
            </a:r>
            <a:r>
              <a:rPr lang="pl-PL" sz="1100" dirty="0"/>
              <a:t> itd.</a:t>
            </a:r>
          </a:p>
        </p:txBody>
      </p:sp>
    </p:spTree>
    <p:extLst>
      <p:ext uri="{BB962C8B-B14F-4D97-AF65-F5344CB8AC3E}">
        <p14:creationId xmlns:p14="http://schemas.microsoft.com/office/powerpoint/2010/main" val="45155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E3DA-493C-168C-9C70-49AF6D457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45A5-969E-6043-A04C-FEEFFBEECF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3F901-789C-3611-0962-A34ACF23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marL="57150" indent="0">
              <a:buNone/>
            </a:pPr>
            <a:endParaRPr lang="pl-PL" sz="1600" dirty="0"/>
          </a:p>
          <a:p>
            <a:pPr lvl="1"/>
            <a:r>
              <a:rPr lang="pl-PL" sz="1200" dirty="0"/>
              <a:t>Upraszcza monitorowanie w złożonych systemach: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Ułatwia monitorowanie rozproszonych, kontenerowych środowisk.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Usprawnia reakcję na incydenty: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Dzięki metrykom, logom i śladom w jednym miejscu, zespoły mogą szybko rozwiązywać problemy.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Neutralność względem dostawców: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Daje elastyczność w wyborze systemów </a:t>
            </a:r>
            <a:r>
              <a:rPr lang="pl-PL" sz="1200" dirty="0" err="1"/>
              <a:t>backendowych</a:t>
            </a:r>
            <a:r>
              <a:rPr lang="pl-PL" sz="1200" dirty="0"/>
              <a:t> i możliwość łatwej integracji.</a:t>
            </a:r>
          </a:p>
        </p:txBody>
      </p:sp>
    </p:spTree>
    <p:extLst>
      <p:ext uri="{BB962C8B-B14F-4D97-AF65-F5344CB8AC3E}">
        <p14:creationId xmlns:p14="http://schemas.microsoft.com/office/powerpoint/2010/main" val="301262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387A6-A207-94A5-5244-36A49E63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2F75-7C7C-DF94-3E37-51A1E51EC1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5B2519-2C03-5F1F-9F9D-60C8ACD6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</a:t>
            </a:r>
            <a:r>
              <a:rPr lang="pl-PL" sz="1600" u="sng" dirty="0">
                <a:highlight>
                  <a:srgbClr val="00FF00"/>
                </a:highlight>
              </a:rPr>
              <a:t>API</a:t>
            </a:r>
            <a:r>
              <a:rPr lang="pl-PL" sz="1600" dirty="0"/>
              <a:t>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60968-E460-9DFC-A767-5166A72605B2}"/>
              </a:ext>
            </a:extLst>
          </p:cNvPr>
          <p:cNvSpPr txBox="1"/>
          <p:nvPr/>
        </p:nvSpPr>
        <p:spPr>
          <a:xfrm>
            <a:off x="1217181" y="2474545"/>
            <a:ext cx="7109309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Instalacja podstawowych bibliotek OpenTelemetry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opentelemetry-api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opentelemetry-sdk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Instalacja eksportera np.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opentelemetry-exporter-jaeger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Przykład prostego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trackera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w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Pythonie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opentelemetry.exporter.jaeger.thrift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Ustawienie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providera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i eksportera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agent_host_name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agent_port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=6831,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# Tworzenie śladów</a:t>
            </a:r>
          </a:p>
          <a:p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endParaRPr lang="pl-PL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tracer.start_as_current_span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with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tracer.start_as_current_span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l-PL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l-PL" sz="900" dirty="0">
                <a:latin typeface="Consolas" panose="020B0609020204030204" pitchFamily="49" charset="0"/>
                <a:cs typeface="Consolas" panose="020B0609020204030204" pitchFamily="49" charset="0"/>
              </a:rPr>
              <a:t>("Hello, OpenTelemetry!")</a:t>
            </a:r>
          </a:p>
        </p:txBody>
      </p:sp>
    </p:spTree>
    <p:extLst>
      <p:ext uri="{BB962C8B-B14F-4D97-AF65-F5344CB8AC3E}">
        <p14:creationId xmlns:p14="http://schemas.microsoft.com/office/powerpoint/2010/main" val="339116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F04A7-09B2-97C1-31DF-F79E4148A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6862-EFBC-0290-8000-C4C671EB4C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C2FCFB-EA27-F3C8-428C-5F79F9DF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</a:t>
            </a:r>
            <a:r>
              <a:rPr lang="pl-PL" sz="1600" u="sng" dirty="0">
                <a:highlight>
                  <a:srgbClr val="00FF00"/>
                </a:highlight>
              </a:rPr>
              <a:t>SDK</a:t>
            </a:r>
            <a:r>
              <a:rPr lang="pl-PL" sz="1600" dirty="0"/>
              <a:t>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OpenTelemetry SDK:</a:t>
            </a:r>
          </a:p>
          <a:p>
            <a:pPr lvl="1"/>
            <a:r>
              <a:rPr lang="pl-PL" sz="1200" dirty="0"/>
              <a:t>zapewnia narzędzia do zbierania danych telemetrycznych, takich jak ślady, metryki i logi, oraz </a:t>
            </a:r>
            <a:br>
              <a:rPr lang="pl-PL" sz="1200" dirty="0"/>
            </a:br>
            <a:r>
              <a:rPr lang="pl-PL" sz="1200" dirty="0"/>
              <a:t>do zarządzania tymi danymi w aplikacjach</a:t>
            </a:r>
          </a:p>
          <a:p>
            <a:pPr lvl="1"/>
            <a:r>
              <a:rPr lang="pl-PL" sz="1200" dirty="0"/>
              <a:t>ułatwia integrację z różnymi systemami monitoringu i wspiera zaawansowaną konfigurację, taką jak próbkowanie czy eksport danych</a:t>
            </a:r>
          </a:p>
        </p:txBody>
      </p:sp>
    </p:spTree>
    <p:extLst>
      <p:ext uri="{BB962C8B-B14F-4D97-AF65-F5344CB8AC3E}">
        <p14:creationId xmlns:p14="http://schemas.microsoft.com/office/powerpoint/2010/main" val="102491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F9E02-84B7-AB4B-9587-FB6953CBB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FB62-7721-0B7C-5945-B6FEB911A2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E6CE6-9642-8582-33B8-FE6C9CCB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</a:t>
            </a:r>
            <a:r>
              <a:rPr lang="pl-PL" sz="1600" u="sng" dirty="0">
                <a:highlight>
                  <a:srgbClr val="00FF00"/>
                </a:highlight>
              </a:rPr>
              <a:t>SDK</a:t>
            </a:r>
            <a:r>
              <a:rPr lang="pl-PL" sz="1600" dirty="0"/>
              <a:t>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EDF10-29B8-B5A7-EBF3-7A8E2C39D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31086"/>
              </p:ext>
            </p:extLst>
          </p:nvPr>
        </p:nvGraphicFramePr>
        <p:xfrm>
          <a:off x="602535" y="2047977"/>
          <a:ext cx="8229601" cy="4247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041">
                  <a:extLst>
                    <a:ext uri="{9D8B030D-6E8A-4147-A177-3AD203B41FA5}">
                      <a16:colId xmlns:a16="http://schemas.microsoft.com/office/drawing/2014/main" val="3394537931"/>
                    </a:ext>
                  </a:extLst>
                </a:gridCol>
                <a:gridCol w="2712782">
                  <a:extLst>
                    <a:ext uri="{9D8B030D-6E8A-4147-A177-3AD203B41FA5}">
                      <a16:colId xmlns:a16="http://schemas.microsoft.com/office/drawing/2014/main" val="3650563859"/>
                    </a:ext>
                  </a:extLst>
                </a:gridCol>
                <a:gridCol w="4423778">
                  <a:extLst>
                    <a:ext uri="{9D8B030D-6E8A-4147-A177-3AD203B41FA5}">
                      <a16:colId xmlns:a16="http://schemas.microsoft.com/office/drawing/2014/main" val="1067130383"/>
                    </a:ext>
                  </a:extLst>
                </a:gridCol>
              </a:tblGrid>
              <a:tr h="156941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Funkcja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Opis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Przykład Zastosowania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782480038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TracerProvider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Zarządza tworzeniem i konfiguracją tracerów. Każdy tracer odpowiada za tworzenie śladów.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Ustawienie globalnego dostawcy tracerów: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780209881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trace.set_tracer_provider(TracerProvider())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967796976"/>
                  </a:ext>
                </a:extLst>
              </a:tr>
              <a:tr h="1569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MeterProvider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Zarządza tworzeniem i konfiguracją liczników (metryk). Umożliwia zbieranie metryk o stanie aplikacji.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Tworzenie i rejestracja licznika: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468722089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meter_provider = MeterProvider()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182839527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meter = meter_provider.get_meter("app_meter")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10881941"/>
                  </a:ext>
                </a:extLst>
              </a:tr>
              <a:tr h="1569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SpanProcessor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Przetwarza ślady (spany) przed ich wysłaniem do eksportera. Umożliwia np. batched processing (przetwarzanie wsadowe).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Dodanie przetwarzacza wsadowego: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335712689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span_processor = BatchSpanProcessor(exporter)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4212293374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trace.get_tracer_provider().add_span_processor(span_processor)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756019952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Sampler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Określa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które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ślady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powinny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być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rejestrowane</a:t>
                      </a:r>
                      <a:r>
                        <a:rPr lang="en-GB" sz="1000" u="none" strike="noStrike" dirty="0">
                          <a:effectLst/>
                        </a:rPr>
                        <a:t> (np. </a:t>
                      </a:r>
                      <a:r>
                        <a:rPr lang="en-GB" sz="1000" u="none" strike="noStrike" dirty="0" err="1">
                          <a:effectLst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podstawie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losowego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wyboru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lub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specyficznych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warunków</a:t>
                      </a:r>
                      <a:r>
                        <a:rPr lang="en-GB" sz="1000" u="none" strike="noStrike" dirty="0">
                          <a:effectLst/>
                        </a:rPr>
                        <a:t>).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Przykład próbkowania losowego: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746499337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trace.set_tracer_provider(TracerProvider(sampler=AlwaysOnSampler()))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677247559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Baggage API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Umożliwia przekazywanie dodatkowych danych (klucz-wartość) pomiędzy usługami i wątkami w aplikacjach rozproszonych.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Dodanie elementu do bagażu: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347018016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baggage.set_baggage("user_id", "12345")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53031021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Exporters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Umożliwia eksportowanie danych telemetrycznych do różnych backendów, takich jak Jaeger, Prometheus, czy Zipkin.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Konfiguracja eksportera Jaeger: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267548634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jaeger_exporter = JaegerExporter(agent_host_name='localhost', agent_port=6831)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195714736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Resource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Dodaje metadane (np. dane o środowisku, wersji aplikacji) do zbieranych danych telemetrycznych.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Ustawienie zasobów: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779432049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resource = Resource(attributes={"service.name": "example-service", "host.name": "localhost"})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760903775"/>
                  </a:ext>
                </a:extLst>
              </a:tr>
              <a:tr h="156941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Logging Instrumentation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Umożliwia integrację logów aplikacji z OpenTelemetry, aby mieć zcentralizowaną obserwowalność (metryki, ślady, logi).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Integracja z logami Python: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92924706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from opentelemetry.instrumentation.logging import LoggingInstrumentor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1594233483"/>
                  </a:ext>
                </a:extLst>
              </a:tr>
              <a:tr h="15694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LoggingInstrumentor().instrument()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239327795"/>
                  </a:ext>
                </a:extLst>
              </a:tr>
              <a:tr h="15694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Context Propagation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Przekazuje kontekst między różnymi procesami i usługami. Umożliwia śledzenie pełnego przepływu żądań w rozproszonym systemie.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Propagacja kontekstu między wątkami: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2338183786"/>
                  </a:ext>
                </a:extLst>
              </a:tr>
              <a:tr h="203533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with </a:t>
                      </a:r>
                      <a:r>
                        <a:rPr lang="en-GB" sz="1000" u="none" strike="noStrike" dirty="0" err="1">
                          <a:effectLst/>
                        </a:rPr>
                        <a:t>tracer.start_as_current_span</a:t>
                      </a:r>
                      <a:r>
                        <a:rPr lang="en-GB" sz="1000" u="none" strike="noStrike" dirty="0">
                          <a:effectLst/>
                        </a:rPr>
                        <a:t>("</a:t>
                      </a:r>
                      <a:r>
                        <a:rPr lang="en-GB" sz="1000" u="none" strike="noStrike" dirty="0" err="1">
                          <a:effectLst/>
                        </a:rPr>
                        <a:t>span_name</a:t>
                      </a:r>
                      <a:r>
                        <a:rPr lang="en-GB" sz="1000" u="none" strike="noStrike" dirty="0">
                          <a:effectLst/>
                        </a:rPr>
                        <a:t>", context=</a:t>
                      </a:r>
                      <a:r>
                        <a:rPr lang="en-GB" sz="1000" u="none" strike="noStrike" dirty="0" err="1">
                          <a:effectLst/>
                        </a:rPr>
                        <a:t>propagated_context</a:t>
                      </a:r>
                      <a:r>
                        <a:rPr lang="en-GB" sz="1000" u="none" strike="noStrike" dirty="0">
                          <a:effectLst/>
                        </a:rPr>
                        <a:t>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/>
                </a:tc>
                <a:extLst>
                  <a:ext uri="{0D108BD9-81ED-4DB2-BD59-A6C34878D82A}">
                    <a16:rowId xmlns:a16="http://schemas.microsoft.com/office/drawing/2014/main" val="357035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0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214F4-7502-08E0-1D14-FE70987C9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F81-BA00-C478-513D-A0F7EEAFB9F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E6F975-CCE0-5BD7-88C5-3B267D9B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</a:t>
            </a:r>
            <a:r>
              <a:rPr lang="pl-PL" sz="1600" u="sng" dirty="0">
                <a:highlight>
                  <a:srgbClr val="00FF00"/>
                </a:highlight>
              </a:rPr>
              <a:t>SDK</a:t>
            </a:r>
            <a:r>
              <a:rPr lang="pl-PL" sz="1600" dirty="0"/>
              <a:t>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endParaRPr lang="pl-PL" sz="1600" dirty="0"/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Przykład: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3E772-69DD-6D3F-18E5-8AAEC94C8E6C}"/>
              </a:ext>
            </a:extLst>
          </p:cNvPr>
          <p:cNvSpPr txBox="1"/>
          <p:nvPr/>
        </p:nvSpPr>
        <p:spPr>
          <a:xfrm>
            <a:off x="1220208" y="2398984"/>
            <a:ext cx="457200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/>
              <a:t>from </a:t>
            </a:r>
            <a:r>
              <a:rPr lang="pl-PL" sz="900" dirty="0" err="1"/>
              <a:t>opentelemetry</a:t>
            </a:r>
            <a:r>
              <a:rPr lang="pl-PL" sz="900" dirty="0"/>
              <a:t> import </a:t>
            </a:r>
            <a:r>
              <a:rPr lang="pl-PL" sz="900" dirty="0" err="1"/>
              <a:t>trace</a:t>
            </a:r>
            <a:endParaRPr lang="pl-PL" sz="900" dirty="0"/>
          </a:p>
          <a:p>
            <a:r>
              <a:rPr lang="pl-PL" sz="900" dirty="0"/>
              <a:t>from </a:t>
            </a:r>
            <a:r>
              <a:rPr lang="pl-PL" sz="900" dirty="0" err="1"/>
              <a:t>opentelemetry.sdk.trace</a:t>
            </a:r>
            <a:r>
              <a:rPr lang="pl-PL" sz="900" dirty="0"/>
              <a:t> import </a:t>
            </a:r>
            <a:r>
              <a:rPr lang="pl-PL" sz="900" dirty="0" err="1"/>
              <a:t>TracerProvider</a:t>
            </a:r>
            <a:endParaRPr lang="pl-PL" sz="900" dirty="0"/>
          </a:p>
          <a:p>
            <a:r>
              <a:rPr lang="pl-PL" sz="900" dirty="0"/>
              <a:t>from </a:t>
            </a:r>
            <a:r>
              <a:rPr lang="pl-PL" sz="900" dirty="0" err="1"/>
              <a:t>opentelemetry.sdk.resources</a:t>
            </a:r>
            <a:r>
              <a:rPr lang="pl-PL" sz="900" dirty="0"/>
              <a:t> import Resource</a:t>
            </a:r>
          </a:p>
          <a:p>
            <a:r>
              <a:rPr lang="pl-PL" sz="900" dirty="0"/>
              <a:t>from </a:t>
            </a:r>
            <a:r>
              <a:rPr lang="pl-PL" sz="900" dirty="0" err="1"/>
              <a:t>opentelemetry.sdk.trace.export</a:t>
            </a:r>
            <a:r>
              <a:rPr lang="pl-PL" sz="900" dirty="0"/>
              <a:t> import </a:t>
            </a:r>
            <a:r>
              <a:rPr lang="pl-PL" sz="900" dirty="0" err="1"/>
              <a:t>BatchSpanProcessor</a:t>
            </a:r>
            <a:endParaRPr lang="pl-PL" sz="900" dirty="0"/>
          </a:p>
          <a:p>
            <a:r>
              <a:rPr lang="pl-PL" sz="900" dirty="0"/>
              <a:t>from </a:t>
            </a:r>
            <a:r>
              <a:rPr lang="pl-PL" sz="900" dirty="0" err="1"/>
              <a:t>opentelemetry.exporter.jaeger.thrift</a:t>
            </a:r>
            <a:r>
              <a:rPr lang="pl-PL" sz="900" dirty="0"/>
              <a:t> import </a:t>
            </a:r>
            <a:r>
              <a:rPr lang="pl-PL" sz="900" dirty="0" err="1"/>
              <a:t>JaegerExporter</a:t>
            </a:r>
            <a:endParaRPr lang="pl-PL" sz="900" dirty="0"/>
          </a:p>
          <a:p>
            <a:endParaRPr lang="pl-PL" sz="900" dirty="0"/>
          </a:p>
          <a:p>
            <a:r>
              <a:rPr lang="pl-PL" sz="900" dirty="0"/>
              <a:t># Konfiguracja zasobów i </a:t>
            </a:r>
            <a:r>
              <a:rPr lang="pl-PL" sz="900" dirty="0" err="1"/>
              <a:t>TracerProvider</a:t>
            </a:r>
            <a:endParaRPr lang="pl-PL" sz="900" dirty="0"/>
          </a:p>
          <a:p>
            <a:r>
              <a:rPr lang="pl-PL" sz="900" dirty="0" err="1"/>
              <a:t>resource</a:t>
            </a:r>
            <a:r>
              <a:rPr lang="pl-PL" sz="900" dirty="0"/>
              <a:t> = Resource(</a:t>
            </a:r>
            <a:r>
              <a:rPr lang="pl-PL" sz="900" dirty="0" err="1"/>
              <a:t>attributes</a:t>
            </a:r>
            <a:r>
              <a:rPr lang="pl-PL" sz="900" dirty="0"/>
              <a:t>={</a:t>
            </a:r>
          </a:p>
          <a:p>
            <a:r>
              <a:rPr lang="pl-PL" sz="900" dirty="0"/>
              <a:t>    "</a:t>
            </a:r>
            <a:r>
              <a:rPr lang="pl-PL" sz="900" dirty="0" err="1"/>
              <a:t>service.name</a:t>
            </a:r>
            <a:r>
              <a:rPr lang="pl-PL" sz="900" dirty="0"/>
              <a:t>": "</a:t>
            </a:r>
            <a:r>
              <a:rPr lang="pl-PL" sz="900" dirty="0" err="1"/>
              <a:t>example</a:t>
            </a:r>
            <a:r>
              <a:rPr lang="pl-PL" sz="900" dirty="0"/>
              <a:t>-service",</a:t>
            </a:r>
          </a:p>
          <a:p>
            <a:r>
              <a:rPr lang="pl-PL" sz="900" dirty="0"/>
              <a:t>    "</a:t>
            </a:r>
            <a:r>
              <a:rPr lang="pl-PL" sz="900" dirty="0" err="1"/>
              <a:t>host.name</a:t>
            </a:r>
            <a:r>
              <a:rPr lang="pl-PL" sz="900" dirty="0"/>
              <a:t>": "</a:t>
            </a:r>
            <a:r>
              <a:rPr lang="pl-PL" sz="900" dirty="0" err="1"/>
              <a:t>localhost</a:t>
            </a:r>
            <a:r>
              <a:rPr lang="pl-PL" sz="900" dirty="0"/>
              <a:t>"</a:t>
            </a:r>
          </a:p>
          <a:p>
            <a:r>
              <a:rPr lang="pl-PL" sz="900" dirty="0"/>
              <a:t>})</a:t>
            </a:r>
          </a:p>
          <a:p>
            <a:endParaRPr lang="pl-PL" sz="900" dirty="0"/>
          </a:p>
          <a:p>
            <a:r>
              <a:rPr lang="pl-PL" sz="900" dirty="0" err="1"/>
              <a:t>trace.set_tracer_provider</a:t>
            </a:r>
            <a:r>
              <a:rPr lang="pl-PL" sz="900" dirty="0"/>
              <a:t>(</a:t>
            </a:r>
            <a:r>
              <a:rPr lang="pl-PL" sz="900" dirty="0" err="1"/>
              <a:t>TracerProvider</a:t>
            </a:r>
            <a:r>
              <a:rPr lang="pl-PL" sz="900" dirty="0"/>
              <a:t>(</a:t>
            </a:r>
            <a:r>
              <a:rPr lang="pl-PL" sz="900" dirty="0" err="1"/>
              <a:t>resource</a:t>
            </a:r>
            <a:r>
              <a:rPr lang="pl-PL" sz="900" dirty="0"/>
              <a:t>=</a:t>
            </a:r>
            <a:r>
              <a:rPr lang="pl-PL" sz="900" dirty="0" err="1"/>
              <a:t>resource</a:t>
            </a:r>
            <a:r>
              <a:rPr lang="pl-PL" sz="900" dirty="0"/>
              <a:t>))</a:t>
            </a:r>
          </a:p>
          <a:p>
            <a:endParaRPr lang="pl-PL" sz="900" dirty="0"/>
          </a:p>
          <a:p>
            <a:r>
              <a:rPr lang="pl-PL" sz="900" dirty="0"/>
              <a:t># Konfiguracja eksportera (np. </a:t>
            </a:r>
            <a:r>
              <a:rPr lang="pl-PL" sz="900" dirty="0" err="1"/>
              <a:t>Jaeger</a:t>
            </a:r>
            <a:r>
              <a:rPr lang="pl-PL" sz="900" dirty="0"/>
              <a:t>)</a:t>
            </a:r>
          </a:p>
          <a:p>
            <a:r>
              <a:rPr lang="pl-PL" sz="900" dirty="0" err="1"/>
              <a:t>jaeger_exporter</a:t>
            </a:r>
            <a:r>
              <a:rPr lang="pl-PL" sz="900" dirty="0"/>
              <a:t> = </a:t>
            </a:r>
            <a:r>
              <a:rPr lang="pl-PL" sz="900" dirty="0" err="1"/>
              <a:t>JaegerExporter</a:t>
            </a:r>
            <a:r>
              <a:rPr lang="pl-PL" sz="900" dirty="0"/>
              <a:t>(</a:t>
            </a:r>
          </a:p>
          <a:p>
            <a:r>
              <a:rPr lang="pl-PL" sz="900" dirty="0"/>
              <a:t>    </a:t>
            </a:r>
            <a:r>
              <a:rPr lang="pl-PL" sz="900" dirty="0" err="1"/>
              <a:t>agent_host_name</a:t>
            </a:r>
            <a:r>
              <a:rPr lang="pl-PL" sz="900" dirty="0"/>
              <a:t>='</a:t>
            </a:r>
            <a:r>
              <a:rPr lang="pl-PL" sz="900" dirty="0" err="1"/>
              <a:t>localhost</a:t>
            </a:r>
            <a:r>
              <a:rPr lang="pl-PL" sz="900" dirty="0"/>
              <a:t>',</a:t>
            </a:r>
          </a:p>
          <a:p>
            <a:r>
              <a:rPr lang="pl-PL" sz="900" dirty="0"/>
              <a:t>    </a:t>
            </a:r>
            <a:r>
              <a:rPr lang="pl-PL" sz="900" dirty="0" err="1"/>
              <a:t>agent_port</a:t>
            </a:r>
            <a:r>
              <a:rPr lang="pl-PL" sz="900" dirty="0"/>
              <a:t>=6831,</a:t>
            </a:r>
          </a:p>
          <a:p>
            <a:r>
              <a:rPr lang="pl-PL" sz="900" dirty="0"/>
              <a:t>)</a:t>
            </a:r>
          </a:p>
          <a:p>
            <a:endParaRPr lang="pl-PL" sz="900" dirty="0"/>
          </a:p>
          <a:p>
            <a:r>
              <a:rPr lang="pl-PL" sz="900" dirty="0"/>
              <a:t># Dodanie </a:t>
            </a:r>
            <a:r>
              <a:rPr lang="pl-PL" sz="900" dirty="0" err="1"/>
              <a:t>spanu</a:t>
            </a:r>
            <a:endParaRPr lang="pl-PL" sz="900" dirty="0"/>
          </a:p>
          <a:p>
            <a:r>
              <a:rPr lang="pl-PL" sz="900" dirty="0" err="1"/>
              <a:t>span_processor</a:t>
            </a:r>
            <a:r>
              <a:rPr lang="pl-PL" sz="900" dirty="0"/>
              <a:t> = </a:t>
            </a:r>
            <a:r>
              <a:rPr lang="pl-PL" sz="900" dirty="0" err="1"/>
              <a:t>BatchSpanProcessor</a:t>
            </a:r>
            <a:r>
              <a:rPr lang="pl-PL" sz="900" dirty="0"/>
              <a:t>(</a:t>
            </a:r>
            <a:r>
              <a:rPr lang="pl-PL" sz="900" dirty="0" err="1"/>
              <a:t>jaeger_exporter</a:t>
            </a:r>
            <a:r>
              <a:rPr lang="pl-PL" sz="900" dirty="0"/>
              <a:t>)</a:t>
            </a:r>
          </a:p>
          <a:p>
            <a:r>
              <a:rPr lang="pl-PL" sz="900" dirty="0" err="1"/>
              <a:t>trace.get_tracer_provider</a:t>
            </a:r>
            <a:r>
              <a:rPr lang="pl-PL" sz="900" dirty="0"/>
              <a:t>().</a:t>
            </a:r>
            <a:r>
              <a:rPr lang="pl-PL" sz="900" dirty="0" err="1"/>
              <a:t>add_span_processor</a:t>
            </a:r>
            <a:r>
              <a:rPr lang="pl-PL" sz="900" dirty="0"/>
              <a:t>(</a:t>
            </a:r>
            <a:r>
              <a:rPr lang="pl-PL" sz="900" dirty="0" err="1"/>
              <a:t>span_processor</a:t>
            </a:r>
            <a:r>
              <a:rPr lang="pl-PL" sz="900" dirty="0"/>
              <a:t>)</a:t>
            </a:r>
          </a:p>
          <a:p>
            <a:endParaRPr lang="pl-PL" sz="900" dirty="0"/>
          </a:p>
          <a:p>
            <a:r>
              <a:rPr lang="pl-PL" sz="900" dirty="0"/>
              <a:t># Tworzenie śladu i propagacja kontekstu</a:t>
            </a:r>
          </a:p>
          <a:p>
            <a:r>
              <a:rPr lang="pl-PL" sz="900" dirty="0" err="1"/>
              <a:t>tracer</a:t>
            </a:r>
            <a:r>
              <a:rPr lang="pl-PL" sz="900" dirty="0"/>
              <a:t> = </a:t>
            </a:r>
            <a:r>
              <a:rPr lang="pl-PL" sz="900" dirty="0" err="1"/>
              <a:t>trace.get_tracer</a:t>
            </a:r>
            <a:r>
              <a:rPr lang="pl-PL" sz="900" dirty="0"/>
              <a:t>(__</a:t>
            </a:r>
            <a:r>
              <a:rPr lang="pl-PL" sz="900" dirty="0" err="1"/>
              <a:t>name</a:t>
            </a:r>
            <a:r>
              <a:rPr lang="pl-PL" sz="900" dirty="0"/>
              <a:t>__)</a:t>
            </a:r>
          </a:p>
          <a:p>
            <a:endParaRPr lang="pl-PL" sz="900" dirty="0"/>
          </a:p>
          <a:p>
            <a:r>
              <a:rPr lang="pl-PL" sz="900" dirty="0"/>
              <a:t>with </a:t>
            </a:r>
            <a:r>
              <a:rPr lang="pl-PL" sz="900" dirty="0" err="1"/>
              <a:t>tracer.start_as_current_span</a:t>
            </a:r>
            <a:r>
              <a:rPr lang="pl-PL" sz="900" dirty="0"/>
              <a:t>("</a:t>
            </a:r>
            <a:r>
              <a:rPr lang="pl-PL" sz="900" dirty="0" err="1"/>
              <a:t>root_span</a:t>
            </a:r>
            <a:r>
              <a:rPr lang="pl-PL" sz="900" dirty="0"/>
              <a:t>"):</a:t>
            </a:r>
          </a:p>
          <a:p>
            <a:r>
              <a:rPr lang="pl-PL" sz="900" dirty="0"/>
              <a:t>    with </a:t>
            </a:r>
            <a:r>
              <a:rPr lang="pl-PL" sz="900" dirty="0" err="1"/>
              <a:t>tracer.start_as_current_span</a:t>
            </a:r>
            <a:r>
              <a:rPr lang="pl-PL" sz="900" dirty="0"/>
              <a:t>("</a:t>
            </a:r>
            <a:r>
              <a:rPr lang="pl-PL" sz="900" dirty="0" err="1"/>
              <a:t>child_span</a:t>
            </a:r>
            <a:r>
              <a:rPr lang="pl-PL" sz="900" dirty="0"/>
              <a:t>"):</a:t>
            </a:r>
          </a:p>
          <a:p>
            <a:r>
              <a:rPr lang="pl-PL" sz="900" dirty="0"/>
              <a:t>        </a:t>
            </a:r>
            <a:r>
              <a:rPr lang="pl-PL" sz="900" dirty="0" err="1"/>
              <a:t>print</a:t>
            </a:r>
            <a:r>
              <a:rPr lang="pl-PL" sz="900" dirty="0"/>
              <a:t>("Zbieranie śladów z OpenTelemetry SDK")</a:t>
            </a:r>
          </a:p>
          <a:p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374504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250AC-C5E3-CB39-10CD-1702B91FB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9714-8136-C81E-7525-8764188C98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65B3F9-084A-1CFD-B4FC-AA10FDCC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u="sng" dirty="0" err="1">
                <a:highlight>
                  <a:srgbClr val="00FF00"/>
                </a:highlight>
              </a:rPr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OpenTelemetry </a:t>
            </a:r>
            <a:r>
              <a:rPr lang="pl-PL" sz="1200" dirty="0" err="1"/>
              <a:t>Collector</a:t>
            </a:r>
            <a:r>
              <a:rPr lang="pl-PL" sz="1200" dirty="0"/>
              <a:t> to samodzielna usługa która: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zbiera, przetwarza i eksportuje dane telemetryczne (ślady, metryki, logi) do różnych systemów monitorujących </a:t>
            </a:r>
          </a:p>
          <a:p>
            <a:pPr lvl="1"/>
            <a:r>
              <a:rPr lang="pl-PL" sz="1200" dirty="0"/>
              <a:t>działa niezależnie od aplikacji i może być wdrażana zarówno na serwerach lokalnych, jak i w chmurze. </a:t>
            </a:r>
          </a:p>
        </p:txBody>
      </p:sp>
    </p:spTree>
    <p:extLst>
      <p:ext uri="{BB962C8B-B14F-4D97-AF65-F5344CB8AC3E}">
        <p14:creationId xmlns:p14="http://schemas.microsoft.com/office/powerpoint/2010/main" val="56858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4C293-2F6A-090F-57D2-FC704F8C4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7322-446A-3FCF-328E-053BE1D2F9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AA6722-7C5B-DD66-E658-BBF62019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u="sng" dirty="0" err="1">
                <a:highlight>
                  <a:srgbClr val="00FF00"/>
                </a:highlight>
              </a:rPr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endParaRPr lang="pl-PL" sz="1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BE46EA-B2EB-1195-BD66-9A967E37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47987"/>
              </p:ext>
            </p:extLst>
          </p:nvPr>
        </p:nvGraphicFramePr>
        <p:xfrm>
          <a:off x="908344" y="2004923"/>
          <a:ext cx="7566508" cy="4039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657">
                  <a:extLst>
                    <a:ext uri="{9D8B030D-6E8A-4147-A177-3AD203B41FA5}">
                      <a16:colId xmlns:a16="http://schemas.microsoft.com/office/drawing/2014/main" val="2866777198"/>
                    </a:ext>
                  </a:extLst>
                </a:gridCol>
                <a:gridCol w="3005069">
                  <a:extLst>
                    <a:ext uri="{9D8B030D-6E8A-4147-A177-3AD203B41FA5}">
                      <a16:colId xmlns:a16="http://schemas.microsoft.com/office/drawing/2014/main" val="3431525464"/>
                    </a:ext>
                  </a:extLst>
                </a:gridCol>
                <a:gridCol w="3758782">
                  <a:extLst>
                    <a:ext uri="{9D8B030D-6E8A-4147-A177-3AD203B41FA5}">
                      <a16:colId xmlns:a16="http://schemas.microsoft.com/office/drawing/2014/main" val="1216485126"/>
                    </a:ext>
                  </a:extLst>
                </a:gridCol>
              </a:tblGrid>
              <a:tr h="156691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Funkcja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Opis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Przykład Zastosowania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2288151869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Receiver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Odbiera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telemetryczne</a:t>
                      </a:r>
                      <a:r>
                        <a:rPr lang="en-GB" sz="1000" u="none" strike="noStrike" dirty="0">
                          <a:effectLst/>
                        </a:rPr>
                        <a:t> z </a:t>
                      </a:r>
                      <a:r>
                        <a:rPr lang="en-GB" sz="1000" u="none" strike="noStrike" dirty="0" err="1">
                          <a:effectLst/>
                        </a:rPr>
                        <a:t>różnych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źródeł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takich</a:t>
                      </a:r>
                      <a:r>
                        <a:rPr lang="en-GB" sz="1000" u="none" strike="noStrike" dirty="0">
                          <a:effectLst/>
                        </a:rPr>
                        <a:t> jak </a:t>
                      </a:r>
                      <a:r>
                        <a:rPr lang="en-GB" sz="1000" u="none" strike="noStrike" dirty="0" err="1">
                          <a:effectLst/>
                        </a:rPr>
                        <a:t>aplikacje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agenty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lub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inne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kolektory</a:t>
                      </a:r>
                      <a:r>
                        <a:rPr lang="en-GB" sz="1000" u="none" strike="noStrike" dirty="0">
                          <a:effectLst/>
                        </a:rPr>
                        <a:t>. </a:t>
                      </a:r>
                      <a:r>
                        <a:rPr lang="en-GB" sz="1000" u="none" strike="noStrike" dirty="0" err="1">
                          <a:effectLst/>
                        </a:rPr>
                        <a:t>Obsługuje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protokoły</a:t>
                      </a:r>
                      <a:r>
                        <a:rPr lang="en-GB" sz="1000" u="none" strike="noStrike" dirty="0">
                          <a:effectLst/>
                        </a:rPr>
                        <a:t> OTLP, Jaeger, Prometheus </a:t>
                      </a:r>
                      <a:r>
                        <a:rPr lang="en-GB" sz="1000" u="none" strike="noStrike" dirty="0" err="1">
                          <a:effectLst/>
                        </a:rPr>
                        <a:t>i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inne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Odbiór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śladów</a:t>
                      </a:r>
                      <a:r>
                        <a:rPr lang="en-GB" sz="1000" u="none" strike="noStrike" dirty="0">
                          <a:effectLst/>
                        </a:rPr>
                        <a:t> Jaeger: receivers: [jaeger]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3358948826"/>
                  </a:ext>
                </a:extLst>
              </a:tr>
              <a:tr h="377543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Processor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Przetwarza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zebrane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przed</a:t>
                      </a:r>
                      <a:r>
                        <a:rPr lang="en-GB" sz="1000" u="none" strike="noStrike" dirty="0">
                          <a:effectLst/>
                        </a:rPr>
                        <a:t> ich </a:t>
                      </a:r>
                      <a:r>
                        <a:rPr lang="en-GB" sz="1000" u="none" strike="noStrike" dirty="0" err="1">
                          <a:effectLst/>
                        </a:rPr>
                        <a:t>wysłaniem</a:t>
                      </a:r>
                      <a:r>
                        <a:rPr lang="en-GB" sz="1000" u="none" strike="noStrike" dirty="0">
                          <a:effectLst/>
                        </a:rPr>
                        <a:t>. </a:t>
                      </a:r>
                      <a:r>
                        <a:rPr lang="en-GB" sz="1000" u="none" strike="noStrike" dirty="0" err="1">
                          <a:effectLst/>
                        </a:rPr>
                        <a:t>Może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wykonywać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filtrowanie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próbkowanie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czy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obliczanie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agregacji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Próbkowanie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telemetrycznych</a:t>
                      </a:r>
                      <a:r>
                        <a:rPr lang="en-GB" sz="1000" u="none" strike="noStrike" dirty="0">
                          <a:effectLst/>
                        </a:rPr>
                        <a:t>: processors: [batch, </a:t>
                      </a:r>
                      <a:r>
                        <a:rPr lang="en-GB" sz="1000" u="none" strike="noStrike" dirty="0" err="1">
                          <a:effectLst/>
                        </a:rPr>
                        <a:t>probabilistic_sampler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2698435782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Eksportuje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telemetryczne</a:t>
                      </a:r>
                      <a:r>
                        <a:rPr lang="en-GB" sz="1000" u="none" strike="noStrike" dirty="0">
                          <a:effectLst/>
                        </a:rPr>
                        <a:t> do </a:t>
                      </a:r>
                      <a:r>
                        <a:rPr lang="en-GB" sz="1000" u="none" strike="noStrike" dirty="0" err="1">
                          <a:effectLst/>
                        </a:rPr>
                        <a:t>systemów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backendowych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takich</a:t>
                      </a:r>
                      <a:r>
                        <a:rPr lang="en-GB" sz="1000" u="none" strike="noStrike" dirty="0">
                          <a:effectLst/>
                        </a:rPr>
                        <a:t> jak Prometheus, Jaeger, Datadog, </a:t>
                      </a:r>
                      <a:r>
                        <a:rPr lang="en-GB" sz="1000" u="none" strike="noStrike" dirty="0" err="1">
                          <a:effectLst/>
                        </a:rPr>
                        <a:t>czy</a:t>
                      </a:r>
                      <a:r>
                        <a:rPr lang="en-GB" sz="1000" u="none" strike="noStrike" dirty="0">
                          <a:effectLst/>
                        </a:rPr>
                        <a:t> Elasticsearch.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Eksport</a:t>
                      </a:r>
                      <a:r>
                        <a:rPr lang="en-GB" sz="1000" u="none" strike="noStrike" dirty="0">
                          <a:effectLst/>
                        </a:rPr>
                        <a:t> do Prometheus: exporters: [</a:t>
                      </a:r>
                      <a:r>
                        <a:rPr lang="en-GB" sz="1000" u="none" strike="noStrike" dirty="0" err="1">
                          <a:effectLst/>
                        </a:rPr>
                        <a:t>prometheus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2357714053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Pipeline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Konfiguracja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ścieżki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danych</a:t>
                      </a:r>
                      <a:r>
                        <a:rPr lang="en-GB" sz="1000" u="none" strike="noStrike" dirty="0">
                          <a:effectLst/>
                        </a:rPr>
                        <a:t> od </a:t>
                      </a:r>
                      <a:r>
                        <a:rPr lang="en-GB" sz="1000" u="none" strike="noStrike" dirty="0" err="1">
                          <a:effectLst/>
                        </a:rPr>
                        <a:t>receivera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przez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procesory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aż</a:t>
                      </a:r>
                      <a:r>
                        <a:rPr lang="en-GB" sz="1000" u="none" strike="noStrike" dirty="0">
                          <a:effectLst/>
                        </a:rPr>
                        <a:t> po </a:t>
                      </a:r>
                      <a:r>
                        <a:rPr lang="en-GB" sz="1000" u="none" strike="noStrike" dirty="0" err="1">
                          <a:effectLst/>
                        </a:rPr>
                        <a:t>eksportery</a:t>
                      </a:r>
                      <a:r>
                        <a:rPr lang="en-GB" sz="1000" u="none" strike="noStrike" dirty="0">
                          <a:effectLst/>
                        </a:rPr>
                        <a:t>. </a:t>
                      </a:r>
                      <a:r>
                        <a:rPr lang="en-GB" sz="1000" u="none" strike="noStrike" dirty="0" err="1">
                          <a:effectLst/>
                        </a:rPr>
                        <a:t>Pozwala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tworzenie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różnych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ścieżek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dla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śladów</a:t>
                      </a:r>
                      <a:r>
                        <a:rPr lang="en-GB" sz="1000" u="none" strike="noStrike" dirty="0">
                          <a:effectLst/>
                        </a:rPr>
                        <a:t>, </a:t>
                      </a:r>
                      <a:r>
                        <a:rPr lang="en-GB" sz="1000" u="none" strike="noStrike" dirty="0" err="1">
                          <a:effectLst/>
                        </a:rPr>
                        <a:t>metryk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i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logów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Konfiguracja</a:t>
                      </a:r>
                      <a:r>
                        <a:rPr lang="en-GB" sz="1000" u="none" strike="noStrike" dirty="0">
                          <a:effectLst/>
                        </a:rPr>
                        <a:t> pipelines </a:t>
                      </a:r>
                      <a:r>
                        <a:rPr lang="en-GB" sz="1000" u="none" strike="noStrike" dirty="0" err="1">
                          <a:effectLst/>
                        </a:rPr>
                        <a:t>dla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śladów</a:t>
                      </a:r>
                      <a:r>
                        <a:rPr lang="en-GB" sz="1000" u="none" strike="noStrike" dirty="0">
                          <a:effectLst/>
                        </a:rPr>
                        <a:t>: service: pipelines: traces: receivers: [</a:t>
                      </a:r>
                      <a:r>
                        <a:rPr lang="en-GB" sz="1000" u="none" strike="noStrike" dirty="0" err="1">
                          <a:effectLst/>
                        </a:rPr>
                        <a:t>otlp</a:t>
                      </a:r>
                      <a:r>
                        <a:rPr lang="en-GB" sz="1000" u="none" strike="noStrike" dirty="0">
                          <a:effectLst/>
                        </a:rPr>
                        <a:t>] processors: [batch] exporters: [jaeger]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81044644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Extension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Rozszerza funkcjonalność Collectora, dodając np. autoryzację, cache, limitowanie zasobów, czy integrację z zewnętrznymi systemami.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Rozszerzenie</a:t>
                      </a:r>
                      <a:r>
                        <a:rPr lang="en-GB" sz="1000" u="none" strike="noStrike" dirty="0">
                          <a:effectLst/>
                        </a:rPr>
                        <a:t> z </a:t>
                      </a:r>
                      <a:r>
                        <a:rPr lang="en-GB" sz="1000" u="none" strike="noStrike" dirty="0" err="1">
                          <a:effectLst/>
                        </a:rPr>
                        <a:t>autoryzacją</a:t>
                      </a:r>
                      <a:r>
                        <a:rPr lang="en-GB" sz="1000" u="none" strike="noStrike" dirty="0">
                          <a:effectLst/>
                        </a:rPr>
                        <a:t>: extensions: [auth]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666119768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Batching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Zbiera dane telemetryczne w paczki przed wysłaniem ich do eksportera, co zwiększa efektywność przesyłu danych.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Konfiguracja wsadowa: batch: send_batch_size: 8192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3301685822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Translation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Konwertuje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telemetryczne</a:t>
                      </a:r>
                      <a:r>
                        <a:rPr lang="en-GB" sz="1000" u="none" strike="noStrike" dirty="0">
                          <a:effectLst/>
                        </a:rPr>
                        <a:t> do </a:t>
                      </a:r>
                      <a:r>
                        <a:rPr lang="en-GB" sz="1000" u="none" strike="noStrike" dirty="0" err="1">
                          <a:effectLst/>
                        </a:rPr>
                        <a:t>formatu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obsługiwanego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przez</a:t>
                      </a:r>
                      <a:r>
                        <a:rPr lang="en-GB" sz="1000" u="none" strike="noStrike" dirty="0">
                          <a:effectLst/>
                        </a:rPr>
                        <a:t> system </a:t>
                      </a:r>
                      <a:r>
                        <a:rPr lang="en-GB" sz="1000" u="none" strike="noStrike" dirty="0" err="1">
                          <a:effectLst/>
                        </a:rPr>
                        <a:t>docelowy</a:t>
                      </a:r>
                      <a:r>
                        <a:rPr lang="en-GB" sz="1000" u="none" strike="noStrike" dirty="0">
                          <a:effectLst/>
                        </a:rPr>
                        <a:t>, np. z OTLP </a:t>
                      </a:r>
                      <a:r>
                        <a:rPr lang="en-GB" sz="1000" u="none" strike="noStrike" dirty="0" err="1">
                          <a:effectLst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</a:rPr>
                        <a:t> format Prometheus </a:t>
                      </a:r>
                      <a:r>
                        <a:rPr lang="en-GB" sz="1000" u="none" strike="noStrike" dirty="0" err="1">
                          <a:effectLst/>
                        </a:rPr>
                        <a:t>lub</a:t>
                      </a:r>
                      <a:r>
                        <a:rPr lang="en-GB" sz="1000" u="none" strike="noStrike" dirty="0">
                          <a:effectLst/>
                        </a:rPr>
                        <a:t> Jaeger.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Konwersja</a:t>
                      </a:r>
                      <a:r>
                        <a:rPr lang="en-GB" sz="1000" u="none" strike="noStrike" dirty="0">
                          <a:effectLst/>
                        </a:rPr>
                        <a:t> do </a:t>
                      </a:r>
                      <a:r>
                        <a:rPr lang="en-GB" sz="1000" u="none" strike="noStrike" dirty="0" err="1">
                          <a:effectLst/>
                        </a:rPr>
                        <a:t>formatu</a:t>
                      </a:r>
                      <a:r>
                        <a:rPr lang="en-GB" sz="1000" u="none" strike="noStrike" dirty="0">
                          <a:effectLst/>
                        </a:rPr>
                        <a:t> Prometheus: receivers: [</a:t>
                      </a:r>
                      <a:r>
                        <a:rPr lang="en-GB" sz="1000" u="none" strike="noStrike" dirty="0" err="1">
                          <a:effectLst/>
                        </a:rPr>
                        <a:t>otlp</a:t>
                      </a:r>
                      <a:r>
                        <a:rPr lang="en-GB" sz="1000" u="none" strike="noStrike" dirty="0">
                          <a:effectLst/>
                        </a:rPr>
                        <a:t>] processors: [</a:t>
                      </a:r>
                      <a:r>
                        <a:rPr lang="en-GB" sz="1000" u="none" strike="noStrike" dirty="0" err="1">
                          <a:effectLst/>
                        </a:rPr>
                        <a:t>metrics_transform</a:t>
                      </a:r>
                      <a:r>
                        <a:rPr lang="en-GB" sz="1000" u="none" strike="noStrike" dirty="0">
                          <a:effectLst/>
                        </a:rPr>
                        <a:t>] exporters: [</a:t>
                      </a:r>
                      <a:r>
                        <a:rPr lang="en-GB" sz="1000" u="none" strike="noStrike" dirty="0" err="1">
                          <a:effectLst/>
                        </a:rPr>
                        <a:t>prometheus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634357790"/>
                  </a:ext>
                </a:extLst>
              </a:tr>
              <a:tr h="453422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Scalability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Możliwość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skalowania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Collectora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poprzez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wdrażanie</a:t>
                      </a:r>
                      <a:r>
                        <a:rPr lang="en-GB" sz="1000" u="none" strike="noStrike" dirty="0">
                          <a:effectLst/>
                        </a:rPr>
                        <a:t> go w </a:t>
                      </a:r>
                      <a:r>
                        <a:rPr lang="en-GB" sz="1000" u="none" strike="noStrike" dirty="0" err="1">
                          <a:effectLst/>
                        </a:rPr>
                        <a:t>środowiskach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rozproszonych</a:t>
                      </a:r>
                      <a:r>
                        <a:rPr lang="en-GB" sz="1000" u="none" strike="noStrike" dirty="0">
                          <a:effectLst/>
                        </a:rPr>
                        <a:t>, np. Kubernetes, aby </a:t>
                      </a:r>
                      <a:r>
                        <a:rPr lang="en-GB" sz="1000" u="none" strike="noStrike" dirty="0" err="1">
                          <a:effectLst/>
                        </a:rPr>
                        <a:t>zbierać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dane</a:t>
                      </a:r>
                      <a:r>
                        <a:rPr lang="en-GB" sz="1000" u="none" strike="noStrike" dirty="0">
                          <a:effectLst/>
                        </a:rPr>
                        <a:t> z </a:t>
                      </a:r>
                      <a:r>
                        <a:rPr lang="en-GB" sz="1000" u="none" strike="noStrike" dirty="0" err="1">
                          <a:effectLst/>
                        </a:rPr>
                        <a:t>wielu</a:t>
                      </a:r>
                      <a:r>
                        <a:rPr lang="en-GB" sz="1000" u="none" strike="noStrike" dirty="0">
                          <a:effectLst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</a:rPr>
                        <a:t>źródeł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Wdrażanie</a:t>
                      </a:r>
                      <a:r>
                        <a:rPr lang="en-GB" sz="1000" u="none" strike="noStrike" dirty="0">
                          <a:effectLst/>
                        </a:rPr>
                        <a:t> w Kubernetes: </a:t>
                      </a:r>
                      <a:r>
                        <a:rPr lang="en-GB" sz="1000" u="none" strike="noStrike" dirty="0" err="1">
                          <a:effectLst/>
                        </a:rPr>
                        <a:t>kubectl</a:t>
                      </a:r>
                      <a:r>
                        <a:rPr lang="en-GB" sz="1000" u="none" strike="noStrike" dirty="0">
                          <a:effectLst/>
                        </a:rPr>
                        <a:t> apply -f </a:t>
                      </a:r>
                      <a:r>
                        <a:rPr lang="en-GB" sz="1000" u="none" strike="noStrike" dirty="0" err="1">
                          <a:effectLst/>
                        </a:rPr>
                        <a:t>opentelemetry-collector.yaml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278877777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Load Balancing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Rozkłada obciążenie zbierania i przetwarzania danych telemetrycznych między wieloma instancjami Collectora.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Konfiguracja</a:t>
                      </a:r>
                      <a:r>
                        <a:rPr lang="en-GB" sz="1000" u="none" strike="noStrike" dirty="0">
                          <a:effectLst/>
                        </a:rPr>
                        <a:t> z load </a:t>
                      </a:r>
                      <a:r>
                        <a:rPr lang="en-GB" sz="1000" u="none" strike="noStrike" dirty="0" err="1">
                          <a:effectLst/>
                        </a:rPr>
                        <a:t>balancerem</a:t>
                      </a:r>
                      <a:r>
                        <a:rPr lang="en-GB" sz="1000" u="none" strike="noStrike" dirty="0">
                          <a:effectLst/>
                        </a:rPr>
                        <a:t>: extensions: [k8s_observer, </a:t>
                      </a:r>
                      <a:r>
                        <a:rPr lang="en-GB" sz="1000" u="none" strike="noStrike" dirty="0" err="1">
                          <a:effectLst/>
                        </a:rPr>
                        <a:t>load_balancing</a:t>
                      </a:r>
                      <a:r>
                        <a:rPr lang="en-GB" sz="1000" u="none" strike="noStrike" dirty="0">
                          <a:effectLst/>
                        </a:rPr>
                        <a:t>]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97" marR="7697" marT="7697" marB="0"/>
                </a:tc>
                <a:extLst>
                  <a:ext uri="{0D108BD9-81ED-4DB2-BD59-A6C34878D82A}">
                    <a16:rowId xmlns:a16="http://schemas.microsoft.com/office/drawing/2014/main" val="171932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6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7052-F079-9130-783F-0148BBDD5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5D9D-89E2-9B38-A0F7-479955D9F2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D3B8B-FF3A-1895-32E5-776F80C0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u="sng" dirty="0" err="1">
                <a:highlight>
                  <a:srgbClr val="00FF00"/>
                </a:highlight>
              </a:rPr>
              <a:t>Collector</a:t>
            </a:r>
            <a:r>
              <a:rPr lang="pl-PL" sz="1600" dirty="0"/>
              <a:t> i </a:t>
            </a:r>
            <a:r>
              <a:rPr lang="pl-PL" sz="1600" dirty="0" err="1"/>
              <a:t>Exporter</a:t>
            </a:r>
            <a:br>
              <a:rPr lang="pl-PL" sz="1600" dirty="0"/>
            </a:b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5E47B-B858-922F-0088-7AD326E2D8C2}"/>
              </a:ext>
            </a:extLst>
          </p:cNvPr>
          <p:cNvSpPr txBox="1"/>
          <p:nvPr/>
        </p:nvSpPr>
        <p:spPr>
          <a:xfrm>
            <a:off x="814482" y="2221274"/>
            <a:ext cx="45720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 err="1"/>
              <a:t>receivers</a:t>
            </a:r>
            <a:r>
              <a:rPr lang="pl-PL" sz="1050" dirty="0"/>
              <a:t>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otlp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protocols</a:t>
            </a:r>
            <a:r>
              <a:rPr lang="pl-PL" sz="1050" dirty="0"/>
              <a:t>: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grpc</a:t>
            </a:r>
            <a:r>
              <a:rPr lang="pl-PL" sz="1050" dirty="0"/>
              <a:t>:</a:t>
            </a:r>
          </a:p>
          <a:p>
            <a:r>
              <a:rPr lang="pl-PL" sz="1050" dirty="0"/>
              <a:t>      http:</a:t>
            </a:r>
          </a:p>
          <a:p>
            <a:endParaRPr lang="pl-PL" sz="1050" dirty="0"/>
          </a:p>
          <a:p>
            <a:r>
              <a:rPr lang="pl-PL" sz="1050" dirty="0" err="1"/>
              <a:t>processors</a:t>
            </a:r>
            <a:r>
              <a:rPr lang="pl-PL" sz="1050" dirty="0"/>
              <a:t>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batch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send_batch_size</a:t>
            </a:r>
            <a:r>
              <a:rPr lang="pl-PL" sz="1050" dirty="0"/>
              <a:t>: 1024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probabilistic_sampler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sampling_percentage</a:t>
            </a:r>
            <a:r>
              <a:rPr lang="pl-PL" sz="1050" dirty="0"/>
              <a:t>: 20</a:t>
            </a:r>
          </a:p>
          <a:p>
            <a:endParaRPr lang="pl-PL" sz="1050" dirty="0"/>
          </a:p>
          <a:p>
            <a:r>
              <a:rPr lang="pl-PL" sz="1050" dirty="0" err="1"/>
              <a:t>exporters</a:t>
            </a:r>
            <a:r>
              <a:rPr lang="pl-PL" sz="1050" dirty="0"/>
              <a:t>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jaeger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endpoint</a:t>
            </a:r>
            <a:r>
              <a:rPr lang="pl-PL" sz="1050" dirty="0"/>
              <a:t>: "http://localhost:14268/</a:t>
            </a:r>
            <a:r>
              <a:rPr lang="pl-PL" sz="1050" dirty="0" err="1"/>
              <a:t>api</a:t>
            </a:r>
            <a:r>
              <a:rPr lang="pl-PL" sz="1050" dirty="0"/>
              <a:t>/</a:t>
            </a:r>
            <a:r>
              <a:rPr lang="pl-PL" sz="1050" dirty="0" err="1"/>
              <a:t>traces</a:t>
            </a:r>
            <a:r>
              <a:rPr lang="pl-PL" sz="1050" dirty="0"/>
              <a:t>"</a:t>
            </a:r>
          </a:p>
          <a:p>
            <a:endParaRPr lang="pl-PL" sz="1050" dirty="0"/>
          </a:p>
          <a:p>
            <a:r>
              <a:rPr lang="pl-PL" sz="1050" dirty="0"/>
              <a:t>service:</a:t>
            </a:r>
          </a:p>
          <a:p>
            <a:r>
              <a:rPr lang="pl-PL" sz="1050" dirty="0"/>
              <a:t>  </a:t>
            </a:r>
            <a:r>
              <a:rPr lang="pl-PL" sz="1050" dirty="0" err="1"/>
              <a:t>pipelines</a:t>
            </a:r>
            <a:r>
              <a:rPr lang="pl-PL" sz="1050" dirty="0"/>
              <a:t>:</a:t>
            </a:r>
          </a:p>
          <a:p>
            <a:r>
              <a:rPr lang="pl-PL" sz="1050" dirty="0"/>
              <a:t>    </a:t>
            </a:r>
            <a:r>
              <a:rPr lang="pl-PL" sz="1050" dirty="0" err="1"/>
              <a:t>traces</a:t>
            </a:r>
            <a:r>
              <a:rPr lang="pl-PL" sz="1050" dirty="0"/>
              <a:t>: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receivers</a:t>
            </a:r>
            <a:r>
              <a:rPr lang="pl-PL" sz="1050" dirty="0"/>
              <a:t>: [</a:t>
            </a:r>
            <a:r>
              <a:rPr lang="pl-PL" sz="1050" dirty="0" err="1"/>
              <a:t>otlp</a:t>
            </a:r>
            <a:r>
              <a:rPr lang="pl-PL" sz="1050" dirty="0"/>
              <a:t>]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processors</a:t>
            </a:r>
            <a:r>
              <a:rPr lang="pl-PL" sz="1050" dirty="0"/>
              <a:t>: [</a:t>
            </a:r>
            <a:r>
              <a:rPr lang="pl-PL" sz="1050" dirty="0" err="1"/>
              <a:t>batch</a:t>
            </a:r>
            <a:r>
              <a:rPr lang="pl-PL" sz="1050" dirty="0"/>
              <a:t>, </a:t>
            </a:r>
            <a:r>
              <a:rPr lang="pl-PL" sz="1050" dirty="0" err="1"/>
              <a:t>probabilistic_sampler</a:t>
            </a:r>
            <a:r>
              <a:rPr lang="pl-PL" sz="1050" dirty="0"/>
              <a:t>]</a:t>
            </a:r>
          </a:p>
          <a:p>
            <a:r>
              <a:rPr lang="pl-PL" sz="1050" dirty="0"/>
              <a:t>      </a:t>
            </a:r>
            <a:r>
              <a:rPr lang="pl-PL" sz="1050" dirty="0" err="1"/>
              <a:t>exporters</a:t>
            </a:r>
            <a:r>
              <a:rPr lang="pl-PL" sz="1050" dirty="0"/>
              <a:t>: [</a:t>
            </a:r>
            <a:r>
              <a:rPr lang="pl-PL" sz="1050" dirty="0" err="1"/>
              <a:t>jaeger</a:t>
            </a:r>
            <a:r>
              <a:rPr lang="pl-PL" sz="105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4575C-AD98-4835-D7ED-E5EEF2CFA88F}"/>
              </a:ext>
            </a:extLst>
          </p:cNvPr>
          <p:cNvSpPr txBox="1"/>
          <p:nvPr/>
        </p:nvSpPr>
        <p:spPr>
          <a:xfrm>
            <a:off x="4093605" y="2039605"/>
            <a:ext cx="48354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Kluczowe Funkcje OpenTelemetry </a:t>
            </a:r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br>
              <a:rPr lang="pl-PL" sz="900" b="1" i="0" u="none" strike="noStrike" dirty="0">
                <a:solidFill>
                  <a:srgbClr val="000000"/>
                </a:solidFill>
                <a:effectLst/>
              </a:rPr>
            </a:br>
            <a:endParaRPr lang="pl-PL" sz="9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Receivery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może odbierać dane telemetryczne z różnych źródeł, np. aplikacji, agentów czy innych kolektorów </a:t>
            </a:r>
            <a:r>
              <a:rPr lang="pl-PL" sz="900" dirty="0">
                <a:solidFill>
                  <a:srgbClr val="000000"/>
                </a:solidFill>
              </a:rPr>
              <a:t>d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zięki obsłudze różnych protokołów (OTLP,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Jaeger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Prometheus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) 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Procesory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sposób przetwarzania danych telemetrycznych w czasie rzeczywistym, np. filtrowanie, próbkowanie lub obliczanie agregacji. 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Eksportery 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–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umożliwia eksportowanie zebranych i przetworzonych danych telemetrycznych do zewnętrznych systemów monitorujących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Pipeline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kluczowa funkcja, pozwalająca na zdefiniowanie ścieżki, którą przechodzą dane telemetryczne od odbioru po eksport. Umożliwia różnicowanie przetwarzania śladów, metryk i logów.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Rozszerzalność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pozwala na dodanie nowych funkcji do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Collectora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, takie jak autoryzacja,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caching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, czy obsługa zaawansowanych integracji z innymi systemami.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Batching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Zbieranie danych w paczki przed eksportem pozwala zmniejszyć liczbę zapytań do systemów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backendowych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i zwiększyć efektywność przesyłania danych.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Skalowalność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może być skalowany w środowiskach rozproszonych, takich jak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Kubernetes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pl-PL" sz="9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Load</a:t>
            </a:r>
            <a:r>
              <a:rPr lang="pl-PL" sz="9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l-PL" sz="900" b="1" i="0" u="none" strike="noStrike" dirty="0" err="1">
                <a:solidFill>
                  <a:srgbClr val="000000"/>
                </a:solidFill>
                <a:effectLst/>
              </a:rPr>
              <a:t>Balancing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 – </a:t>
            </a:r>
            <a:r>
              <a:rPr lang="pl-PL" sz="900" b="0" i="0" u="none" strike="noStrike" dirty="0" err="1">
                <a:solidFill>
                  <a:srgbClr val="000000"/>
                </a:solidFill>
                <a:effectLst/>
              </a:rPr>
              <a:t>Collector</a:t>
            </a:r>
            <a:r>
              <a:rPr lang="pl-PL" sz="900" b="0" i="0" u="none" strike="noStrike" dirty="0">
                <a:solidFill>
                  <a:srgbClr val="000000"/>
                </a:solidFill>
                <a:effectLst/>
              </a:rPr>
              <a:t> może równomiernie rozkładać obciążenie na wiele instancji.</a:t>
            </a:r>
          </a:p>
        </p:txBody>
      </p:sp>
    </p:spTree>
    <p:extLst>
      <p:ext uri="{BB962C8B-B14F-4D97-AF65-F5344CB8AC3E}">
        <p14:creationId xmlns:p14="http://schemas.microsoft.com/office/powerpoint/2010/main" val="154377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8DB56-B9FF-0DF0-8191-2F10DDDE6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47DE-4B58-A2D5-D21D-FBFEE225028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11F1D4-E1B5-1C86-E7F3-ECE6A94A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u="sng" dirty="0" err="1">
                <a:highlight>
                  <a:srgbClr val="00FF00"/>
                </a:highlight>
              </a:rPr>
              <a:t>Exporter</a:t>
            </a:r>
            <a:endParaRPr lang="pl-PL" sz="1600" u="sng" dirty="0">
              <a:highlight>
                <a:srgbClr val="00FF00"/>
              </a:highlight>
            </a:endParaRPr>
          </a:p>
          <a:p>
            <a:pPr indent="-285750"/>
            <a:endParaRPr lang="pl-PL" sz="1600" dirty="0"/>
          </a:p>
          <a:p>
            <a:pPr indent="-285750"/>
            <a:r>
              <a:rPr lang="pl-PL" sz="1600" dirty="0" err="1"/>
              <a:t>Exportery</a:t>
            </a:r>
            <a:r>
              <a:rPr lang="pl-PL" sz="1600" dirty="0"/>
              <a:t> w OpenTelemetry umożliwiają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przesyłanie danych telemetrycznych (takich jak ślady, metryki i logi) do różnych systemów </a:t>
            </a:r>
            <a:r>
              <a:rPr lang="pl-PL" sz="1200" dirty="0" err="1"/>
              <a:t>backendowych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integracje aplikacji z zewnętrznymi platformami monitorującymi i analitycznymi, jak </a:t>
            </a:r>
            <a:r>
              <a:rPr lang="pl-PL" sz="1200" dirty="0" err="1"/>
              <a:t>Prometheus</a:t>
            </a:r>
            <a:r>
              <a:rPr lang="pl-PL" sz="1200" dirty="0"/>
              <a:t>, 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Zipkin</a:t>
            </a:r>
            <a:r>
              <a:rPr lang="pl-PL" sz="1200" dirty="0"/>
              <a:t>, czy </a:t>
            </a:r>
            <a:r>
              <a:rPr lang="pl-PL" sz="1200" dirty="0" err="1"/>
              <a:t>Datadog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397205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4986-9A86-4817-4B2B-E6DC6246D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EFA2-B313-5CD9-7DE9-4F1232C15C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0C6826-539B-53DC-12FD-8EA07971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u="sng" dirty="0" err="1">
                <a:highlight>
                  <a:srgbClr val="00FF00"/>
                </a:highlight>
              </a:rPr>
              <a:t>Exporter</a:t>
            </a:r>
            <a:endParaRPr lang="pl-PL" sz="1600" u="sng" dirty="0">
              <a:highlight>
                <a:srgbClr val="00FF00"/>
              </a:highlight>
            </a:endParaRPr>
          </a:p>
          <a:p>
            <a:pPr marL="57150" indent="0">
              <a:buNone/>
            </a:pPr>
            <a:endParaRPr lang="pl-PL" sz="1600" dirty="0"/>
          </a:p>
          <a:p>
            <a:pPr lvl="1"/>
            <a:r>
              <a:rPr lang="pl-PL" sz="1200" dirty="0"/>
              <a:t>Przykład: 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A75D6-B177-7A77-D415-19ECBDCCD898}"/>
              </a:ext>
            </a:extLst>
          </p:cNvPr>
          <p:cNvSpPr txBox="1"/>
          <p:nvPr/>
        </p:nvSpPr>
        <p:spPr>
          <a:xfrm>
            <a:off x="1202042" y="2494400"/>
            <a:ext cx="45720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/>
              <a:t>from </a:t>
            </a:r>
            <a:r>
              <a:rPr lang="pl-PL" sz="1000" dirty="0" err="1"/>
              <a:t>opentelemetry</a:t>
            </a:r>
            <a:r>
              <a:rPr lang="pl-PL" sz="1000" dirty="0"/>
              <a:t> import </a:t>
            </a:r>
            <a:r>
              <a:rPr lang="pl-PL" sz="1000" dirty="0" err="1"/>
              <a:t>trace</a:t>
            </a:r>
            <a:endParaRPr lang="pl-PL" sz="1000" dirty="0"/>
          </a:p>
          <a:p>
            <a:r>
              <a:rPr lang="pl-PL" sz="1000" dirty="0"/>
              <a:t>from </a:t>
            </a:r>
            <a:r>
              <a:rPr lang="pl-PL" sz="1000" dirty="0" err="1"/>
              <a:t>opentelemetry.sdk.trace</a:t>
            </a:r>
            <a:r>
              <a:rPr lang="pl-PL" sz="1000" dirty="0"/>
              <a:t> import </a:t>
            </a:r>
            <a:r>
              <a:rPr lang="pl-PL" sz="1000" dirty="0" err="1"/>
              <a:t>TracerProvider</a:t>
            </a:r>
            <a:endParaRPr lang="pl-PL" sz="1000" dirty="0"/>
          </a:p>
          <a:p>
            <a:r>
              <a:rPr lang="pl-PL" sz="1000" dirty="0"/>
              <a:t>from </a:t>
            </a:r>
            <a:r>
              <a:rPr lang="pl-PL" sz="1000" dirty="0" err="1"/>
              <a:t>opentelemetry.sdk.trace.export</a:t>
            </a:r>
            <a:r>
              <a:rPr lang="pl-PL" sz="1000" dirty="0"/>
              <a:t> import </a:t>
            </a:r>
            <a:r>
              <a:rPr lang="pl-PL" sz="1000" dirty="0" err="1"/>
              <a:t>BatchSpanProcessor</a:t>
            </a:r>
            <a:endParaRPr lang="pl-PL" sz="1000" dirty="0"/>
          </a:p>
          <a:p>
            <a:r>
              <a:rPr lang="pl-PL" sz="1000" dirty="0"/>
              <a:t>from </a:t>
            </a:r>
            <a:r>
              <a:rPr lang="pl-PL" sz="1000" dirty="0" err="1"/>
              <a:t>opentelemetry.exporter.jaeger.thrift</a:t>
            </a:r>
            <a:r>
              <a:rPr lang="pl-PL" sz="1000" dirty="0"/>
              <a:t> import </a:t>
            </a:r>
            <a:r>
              <a:rPr lang="pl-PL" sz="1000" dirty="0" err="1"/>
              <a:t>JaegerExporter</a:t>
            </a:r>
            <a:endParaRPr lang="pl-PL" sz="1000" dirty="0"/>
          </a:p>
          <a:p>
            <a:endParaRPr lang="pl-PL" sz="1000" dirty="0"/>
          </a:p>
          <a:p>
            <a:r>
              <a:rPr lang="pl-PL" sz="1000" dirty="0"/>
              <a:t># Konfiguracja eksportera </a:t>
            </a:r>
            <a:r>
              <a:rPr lang="pl-PL" sz="1000" dirty="0" err="1"/>
              <a:t>Jaeger</a:t>
            </a:r>
            <a:endParaRPr lang="pl-PL" sz="1000" dirty="0"/>
          </a:p>
          <a:p>
            <a:r>
              <a:rPr lang="pl-PL" sz="1000" dirty="0" err="1"/>
              <a:t>jaeger_exporter</a:t>
            </a:r>
            <a:r>
              <a:rPr lang="pl-PL" sz="1000" dirty="0"/>
              <a:t> = </a:t>
            </a:r>
            <a:r>
              <a:rPr lang="pl-PL" sz="1000" dirty="0" err="1"/>
              <a:t>JaegerExporter</a:t>
            </a:r>
            <a:r>
              <a:rPr lang="pl-PL" sz="1000" dirty="0"/>
              <a:t>(</a:t>
            </a:r>
          </a:p>
          <a:p>
            <a:r>
              <a:rPr lang="pl-PL" sz="1000" dirty="0"/>
              <a:t>    </a:t>
            </a:r>
            <a:r>
              <a:rPr lang="pl-PL" sz="1000" dirty="0" err="1"/>
              <a:t>agent_host_name</a:t>
            </a:r>
            <a:r>
              <a:rPr lang="pl-PL" sz="1000" dirty="0"/>
              <a:t>='</a:t>
            </a:r>
            <a:r>
              <a:rPr lang="pl-PL" sz="1000" dirty="0" err="1"/>
              <a:t>localhost</a:t>
            </a:r>
            <a:r>
              <a:rPr lang="pl-PL" sz="1000" dirty="0"/>
              <a:t>',</a:t>
            </a:r>
          </a:p>
          <a:p>
            <a:r>
              <a:rPr lang="pl-PL" sz="1000" dirty="0"/>
              <a:t>    </a:t>
            </a:r>
            <a:r>
              <a:rPr lang="pl-PL" sz="1000" dirty="0" err="1"/>
              <a:t>agent_port</a:t>
            </a:r>
            <a:r>
              <a:rPr lang="pl-PL" sz="1000" dirty="0"/>
              <a:t>=6831,</a:t>
            </a:r>
          </a:p>
          <a:p>
            <a:r>
              <a:rPr lang="pl-PL" sz="1000" dirty="0"/>
              <a:t>)</a:t>
            </a:r>
          </a:p>
          <a:p>
            <a:endParaRPr lang="pl-PL" sz="1000" dirty="0"/>
          </a:p>
          <a:p>
            <a:r>
              <a:rPr lang="pl-PL" sz="1000" dirty="0"/>
              <a:t># Ustawienie </a:t>
            </a:r>
            <a:r>
              <a:rPr lang="pl-PL" sz="1000" dirty="0" err="1"/>
              <a:t>providera</a:t>
            </a:r>
            <a:r>
              <a:rPr lang="pl-PL" sz="1000" dirty="0"/>
              <a:t> </a:t>
            </a:r>
            <a:r>
              <a:rPr lang="pl-PL" sz="1000" dirty="0" err="1"/>
              <a:t>tracerów</a:t>
            </a:r>
            <a:endParaRPr lang="pl-PL" sz="1000" dirty="0"/>
          </a:p>
          <a:p>
            <a:r>
              <a:rPr lang="pl-PL" sz="1000" dirty="0" err="1"/>
              <a:t>trace.set_tracer_provider</a:t>
            </a:r>
            <a:r>
              <a:rPr lang="pl-PL" sz="1000" dirty="0"/>
              <a:t>(</a:t>
            </a:r>
            <a:r>
              <a:rPr lang="pl-PL" sz="1000" dirty="0" err="1"/>
              <a:t>TracerProvider</a:t>
            </a:r>
            <a:r>
              <a:rPr lang="pl-PL" sz="1000" dirty="0"/>
              <a:t>())</a:t>
            </a:r>
          </a:p>
          <a:p>
            <a:endParaRPr lang="pl-PL" sz="1000" dirty="0"/>
          </a:p>
          <a:p>
            <a:r>
              <a:rPr lang="pl-PL" sz="1000" dirty="0"/>
              <a:t># Konfiguracja procesora wsadowego</a:t>
            </a:r>
          </a:p>
          <a:p>
            <a:r>
              <a:rPr lang="pl-PL" sz="1000" dirty="0" err="1"/>
              <a:t>span_processor</a:t>
            </a:r>
            <a:r>
              <a:rPr lang="pl-PL" sz="1000" dirty="0"/>
              <a:t> = </a:t>
            </a:r>
            <a:r>
              <a:rPr lang="pl-PL" sz="1000" dirty="0" err="1"/>
              <a:t>BatchSpanProcessor</a:t>
            </a:r>
            <a:r>
              <a:rPr lang="pl-PL" sz="1000" dirty="0"/>
              <a:t>(</a:t>
            </a:r>
            <a:r>
              <a:rPr lang="pl-PL" sz="1000" dirty="0" err="1"/>
              <a:t>jaeger_exporter</a:t>
            </a:r>
            <a:r>
              <a:rPr lang="pl-PL" sz="1000" dirty="0"/>
              <a:t>)</a:t>
            </a:r>
          </a:p>
          <a:p>
            <a:r>
              <a:rPr lang="pl-PL" sz="1000" dirty="0" err="1"/>
              <a:t>trace.get_tracer_provider</a:t>
            </a:r>
            <a:r>
              <a:rPr lang="pl-PL" sz="1000" dirty="0"/>
              <a:t>().</a:t>
            </a:r>
            <a:r>
              <a:rPr lang="pl-PL" sz="1000" dirty="0" err="1"/>
              <a:t>add_span_processor</a:t>
            </a:r>
            <a:r>
              <a:rPr lang="pl-PL" sz="1000" dirty="0"/>
              <a:t>(</a:t>
            </a:r>
            <a:r>
              <a:rPr lang="pl-PL" sz="1000" dirty="0" err="1"/>
              <a:t>span_processor</a:t>
            </a:r>
            <a:r>
              <a:rPr lang="pl-PL" sz="1000" dirty="0"/>
              <a:t>)</a:t>
            </a:r>
          </a:p>
          <a:p>
            <a:endParaRPr lang="pl-PL" sz="1000" dirty="0"/>
          </a:p>
          <a:p>
            <a:r>
              <a:rPr lang="pl-PL" sz="1000" dirty="0"/>
              <a:t># Tworzenie śladów</a:t>
            </a:r>
          </a:p>
          <a:p>
            <a:r>
              <a:rPr lang="pl-PL" sz="1000" dirty="0" err="1"/>
              <a:t>tracer</a:t>
            </a:r>
            <a:r>
              <a:rPr lang="pl-PL" sz="1000" dirty="0"/>
              <a:t> = </a:t>
            </a:r>
            <a:r>
              <a:rPr lang="pl-PL" sz="1000" dirty="0" err="1"/>
              <a:t>trace.get_tracer</a:t>
            </a:r>
            <a:r>
              <a:rPr lang="pl-PL" sz="1000" dirty="0"/>
              <a:t>(__</a:t>
            </a:r>
            <a:r>
              <a:rPr lang="pl-PL" sz="1000" dirty="0" err="1"/>
              <a:t>name</a:t>
            </a:r>
            <a:r>
              <a:rPr lang="pl-PL" sz="1000" dirty="0"/>
              <a:t>__)</a:t>
            </a:r>
          </a:p>
          <a:p>
            <a:endParaRPr lang="pl-PL" sz="1000" dirty="0"/>
          </a:p>
          <a:p>
            <a:r>
              <a:rPr lang="pl-PL" sz="1000" dirty="0"/>
              <a:t>with </a:t>
            </a:r>
            <a:r>
              <a:rPr lang="pl-PL" sz="1000" dirty="0" err="1"/>
              <a:t>tracer.start_as_current_span</a:t>
            </a:r>
            <a:r>
              <a:rPr lang="pl-PL" sz="1000" dirty="0"/>
              <a:t>("</a:t>
            </a:r>
            <a:r>
              <a:rPr lang="pl-PL" sz="1000" dirty="0" err="1"/>
              <a:t>example-span</a:t>
            </a:r>
            <a:r>
              <a:rPr lang="pl-PL" sz="1000" dirty="0"/>
              <a:t>"):</a:t>
            </a:r>
          </a:p>
          <a:p>
            <a:r>
              <a:rPr lang="pl-PL" sz="1000" dirty="0"/>
              <a:t>    </a:t>
            </a:r>
            <a:r>
              <a:rPr lang="pl-PL" sz="1000" dirty="0" err="1"/>
              <a:t>print</a:t>
            </a:r>
            <a:r>
              <a:rPr lang="pl-PL" sz="1000" dirty="0"/>
              <a:t>("Wysyłanie śladów do </a:t>
            </a:r>
            <a:r>
              <a:rPr lang="pl-PL" sz="1000" dirty="0" err="1"/>
              <a:t>Jaeger</a:t>
            </a:r>
            <a:r>
              <a:rPr lang="pl-PL" sz="1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8449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E2D2-F50C-70B1-54A9-9E229C76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2ACF-88D6-4332-2180-1064D7F0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Kluczowe komponenty: API, SDK, </a:t>
            </a:r>
            <a:r>
              <a:rPr lang="pl-PL" sz="1600" dirty="0" err="1"/>
              <a:t>Collector</a:t>
            </a:r>
            <a:r>
              <a:rPr lang="pl-PL" sz="1600" dirty="0"/>
              <a:t> i </a:t>
            </a:r>
            <a:r>
              <a:rPr lang="pl-PL" sz="1600" u="sng" dirty="0" err="1">
                <a:highlight>
                  <a:srgbClr val="00FF00"/>
                </a:highlight>
              </a:rPr>
              <a:t>Exporter</a:t>
            </a:r>
            <a:endParaRPr lang="pl-PL" sz="1600" u="sng" dirty="0">
              <a:highlight>
                <a:srgbClr val="00FF00"/>
              </a:highlight>
            </a:endParaRPr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0498E0-A2BD-1228-3F30-04A25553E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96014"/>
              </p:ext>
            </p:extLst>
          </p:nvPr>
        </p:nvGraphicFramePr>
        <p:xfrm>
          <a:off x="457201" y="2094650"/>
          <a:ext cx="8426409" cy="4488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564">
                  <a:extLst>
                    <a:ext uri="{9D8B030D-6E8A-4147-A177-3AD203B41FA5}">
                      <a16:colId xmlns:a16="http://schemas.microsoft.com/office/drawing/2014/main" val="2836278779"/>
                    </a:ext>
                  </a:extLst>
                </a:gridCol>
                <a:gridCol w="917152">
                  <a:extLst>
                    <a:ext uri="{9D8B030D-6E8A-4147-A177-3AD203B41FA5}">
                      <a16:colId xmlns:a16="http://schemas.microsoft.com/office/drawing/2014/main" val="3568568156"/>
                    </a:ext>
                  </a:extLst>
                </a:gridCol>
                <a:gridCol w="485876">
                  <a:extLst>
                    <a:ext uri="{9D8B030D-6E8A-4147-A177-3AD203B41FA5}">
                      <a16:colId xmlns:a16="http://schemas.microsoft.com/office/drawing/2014/main" val="2155731608"/>
                    </a:ext>
                  </a:extLst>
                </a:gridCol>
                <a:gridCol w="2621331">
                  <a:extLst>
                    <a:ext uri="{9D8B030D-6E8A-4147-A177-3AD203B41FA5}">
                      <a16:colId xmlns:a16="http://schemas.microsoft.com/office/drawing/2014/main" val="422713465"/>
                    </a:ext>
                  </a:extLst>
                </a:gridCol>
                <a:gridCol w="884785">
                  <a:extLst>
                    <a:ext uri="{9D8B030D-6E8A-4147-A177-3AD203B41FA5}">
                      <a16:colId xmlns:a16="http://schemas.microsoft.com/office/drawing/2014/main" val="1270378422"/>
                    </a:ext>
                  </a:extLst>
                </a:gridCol>
                <a:gridCol w="896085">
                  <a:extLst>
                    <a:ext uri="{9D8B030D-6E8A-4147-A177-3AD203B41FA5}">
                      <a16:colId xmlns:a16="http://schemas.microsoft.com/office/drawing/2014/main" val="933792561"/>
                    </a:ext>
                  </a:extLst>
                </a:gridCol>
                <a:gridCol w="1792616">
                  <a:extLst>
                    <a:ext uri="{9D8B030D-6E8A-4147-A177-3AD203B41FA5}">
                      <a16:colId xmlns:a16="http://schemas.microsoft.com/office/drawing/2014/main" val="2522331974"/>
                    </a:ext>
                  </a:extLst>
                </a:gridCol>
              </a:tblGrid>
              <a:tr h="44715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Exporter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Supported Protocols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Vendor Agnostic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Application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Asynchronous Support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Batching Support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Limitations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1160597012"/>
                  </a:ext>
                </a:extLst>
              </a:tr>
              <a:tr h="5224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OTLP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 err="1">
                          <a:effectLst/>
                        </a:rPr>
                        <a:t>gRPC</a:t>
                      </a:r>
                      <a:r>
                        <a:rPr lang="en-GB" sz="1000" u="none" strike="noStrike" dirty="0">
                          <a:effectLst/>
                        </a:rPr>
                        <a:t>, HTTP/</a:t>
                      </a:r>
                      <a:r>
                        <a:rPr lang="en-GB" sz="1000" u="none" strike="noStrike" dirty="0" err="1">
                          <a:effectLst/>
                        </a:rPr>
                        <a:t>Protobuf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Traces, metrics, logs export in a unified format. Ideal for use with </a:t>
                      </a:r>
                      <a:r>
                        <a:rPr lang="en-GB" sz="1000" u="none" strike="noStrike" dirty="0" err="1">
                          <a:effectLst/>
                        </a:rPr>
                        <a:t>OpenTelemetry</a:t>
                      </a:r>
                      <a:r>
                        <a:rPr lang="en-GB" sz="1000" u="none" strike="noStrike" dirty="0">
                          <a:effectLst/>
                        </a:rPr>
                        <a:t> Collector and backends supporting OTLP.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Yes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Requires </a:t>
                      </a:r>
                      <a:r>
                        <a:rPr lang="en-GB" sz="1000" u="none" strike="noStrike" dirty="0" err="1">
                          <a:effectLst/>
                        </a:rPr>
                        <a:t>OpenTelemetry</a:t>
                      </a:r>
                      <a:r>
                        <a:rPr lang="en-GB" sz="1000" u="none" strike="noStrike" dirty="0">
                          <a:effectLst/>
                        </a:rPr>
                        <a:t>-supported backends.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900068533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Jaeger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gRPC, Thrift (HTTP, UDP)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Tracing data export to Jaeger for distributed tracing of microservices.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Only supports traces; vendor-specific (Jaeger only).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3894071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Zipkin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gRPC, HTTP (JSON, Thrift)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Distributed tracing data export to </a:t>
                      </a:r>
                      <a:r>
                        <a:rPr lang="en-GB" sz="1000" u="none" strike="noStrike" dirty="0" err="1">
                          <a:effectLst/>
                        </a:rPr>
                        <a:t>Zipkin</a:t>
                      </a:r>
                      <a:r>
                        <a:rPr lang="en-GB" sz="1000" u="none" strike="noStrike" dirty="0">
                          <a:effectLst/>
                        </a:rPr>
                        <a:t>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Only supports traces; vendor-specific (Zipkin only).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62488832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Prometheus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 (Scraping)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Metrics exposed for Prometheus scraping (metrics only).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No 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(scrape-based)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No push-based exporting; passive scraping model.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925822495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Azure Monitor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Exporting traces, metrics, and logs to Azure Monitor (cloud-specific).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Yes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Vendor-specific; requires Azure Monitor.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816563422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AWS X-Ray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 traces to AWS X-Ray for distributed tracing in AWS environments.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Only supports traces; vendor-specific (AWS only).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6292168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Google Cloud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 traces and logs to Google Cloud Trace and Logging (cloud-specific).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Vendor-specific; requires Google Cloud.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810881314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Console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N/A (prints to console)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For debugging purposes, exporting data to console (traces, logs, or metrics).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Not suitable for production environments.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423828215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Logging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N/A (writes to log files)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Logs telemetry data (traces, metrics, logs) to local files or standard logs.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Not for real-time monitoring or production use.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118240848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New Relic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Export traces, metrics, and logs to New Relic platform.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Vendor-specific; requires New Relic platform.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95715077"/>
                  </a:ext>
                </a:extLst>
              </a:tr>
              <a:tr h="350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Datadog Exporter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HTTP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Export traces, metrics, and logs to Datadog platform.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Vendor-specific; requires Datadog backend.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391630189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2102572-B7E8-720F-31B2-78B649FD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3032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12DB0-5868-D139-A977-F5438897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C9DB-0F45-8967-61ED-6A7BC579999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C1E72-9787-C5DA-598B-2D8854C0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Architektura OpenTelemetry jest zbudowana wokół elastycznego i modularnego systemu, który umożliwia zbieranie, przetwarzanie i eksportowanie danych telemetrycznych (takich jak ślady, metryki i logi) z aplikacji rozproszonych.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OpenTelemetry dostarcza narzędzi dla deweloperów i inżynierów </a:t>
            </a:r>
            <a:r>
              <a:rPr lang="pl-PL" sz="1200" dirty="0" err="1"/>
              <a:t>DevOps</a:t>
            </a:r>
            <a:r>
              <a:rPr lang="pl-PL" sz="1200" dirty="0"/>
              <a:t>, które wspierają obserwowalność w nowoczesnych środowiskach chmurowych oraz </a:t>
            </a:r>
            <a:r>
              <a:rPr lang="pl-PL" sz="1200" dirty="0" err="1"/>
              <a:t>mikroserwisowych</a:t>
            </a:r>
            <a:r>
              <a:rPr lang="pl-PL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7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B1DE7-8191-94AC-9D9C-297EF74A6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D64-3288-D3D2-9603-943BD791965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A0AC20-47BD-E899-AF17-70344A37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Architektura OpenTelemetry jest zbudowana wokół elastycznego i modularnego systemu, który umożliwia zbieranie, przetwarzanie i eksportowanie danych telemetrycznych (takich jak ślady, metryki i logi) z aplikacji rozproszonych.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OpenTelemetry dostarcza narzędzi dla deweloperów i inżynierów </a:t>
            </a:r>
            <a:r>
              <a:rPr lang="pl-PL" sz="1200" dirty="0" err="1"/>
              <a:t>DevOps</a:t>
            </a:r>
            <a:r>
              <a:rPr lang="pl-PL" sz="1200" dirty="0"/>
              <a:t>, które wspierają obserwowalność w nowoczesnych środowiskach chmurowych oraz </a:t>
            </a:r>
            <a:r>
              <a:rPr lang="pl-PL" sz="1200" dirty="0" err="1"/>
              <a:t>mikroserwisowych</a:t>
            </a:r>
            <a:r>
              <a:rPr lang="pl-PL" sz="1200" dirty="0"/>
              <a:t>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Przykład:</a:t>
            </a:r>
          </a:p>
          <a:p>
            <a:pPr lvl="2"/>
            <a:r>
              <a:rPr lang="pl-PL" sz="1000" dirty="0"/>
              <a:t>Instrumentacja: </a:t>
            </a:r>
            <a:br>
              <a:rPr lang="pl-PL" sz="1000" dirty="0"/>
            </a:br>
            <a:r>
              <a:rPr lang="pl-PL" sz="1000" dirty="0"/>
              <a:t>Aplikacja jest instrumentowana w celu zbierania danych telemetrycznych, np. śladów HTTP lub metryk wydajności.</a:t>
            </a:r>
          </a:p>
          <a:p>
            <a:pPr lvl="2"/>
            <a:r>
              <a:rPr lang="pl-PL" sz="1000" dirty="0"/>
              <a:t>API i SDK: </a:t>
            </a:r>
            <a:br>
              <a:rPr lang="pl-PL" sz="1000" dirty="0"/>
            </a:br>
            <a:r>
              <a:rPr lang="pl-PL" sz="1000" dirty="0"/>
              <a:t>Instrumentacja korzysta z API OpenTelemetry do tworzenia śladów, metryk i logów, które są przekazywane do SDK w celu przetworzenia.</a:t>
            </a:r>
          </a:p>
          <a:p>
            <a:pPr lvl="2"/>
            <a:r>
              <a:rPr lang="pl-PL" sz="1000" dirty="0"/>
              <a:t>Próbkowanie i Przetwarzanie: </a:t>
            </a:r>
            <a:br>
              <a:rPr lang="pl-PL" sz="1000" dirty="0"/>
            </a:br>
            <a:r>
              <a:rPr lang="pl-PL" sz="1000" dirty="0"/>
              <a:t>SDK używa procesorów i mechanizmów próbkowania, aby określić, jakie dane należy przesłać, a następnie przygotowuje je do eksportu.</a:t>
            </a:r>
          </a:p>
          <a:p>
            <a:pPr lvl="2"/>
            <a:r>
              <a:rPr lang="pl-PL" sz="1000" dirty="0" err="1"/>
              <a:t>Collector</a:t>
            </a:r>
            <a:r>
              <a:rPr lang="pl-PL" sz="1000" dirty="0"/>
              <a:t>: </a:t>
            </a:r>
            <a:br>
              <a:rPr lang="pl-PL" sz="1000" dirty="0"/>
            </a:br>
            <a:r>
              <a:rPr lang="pl-PL" sz="1000" dirty="0"/>
              <a:t>Dane są przesyłane do </a:t>
            </a:r>
            <a:r>
              <a:rPr lang="pl-PL" sz="1000" dirty="0" err="1"/>
              <a:t>Collectora</a:t>
            </a:r>
            <a:r>
              <a:rPr lang="pl-PL" sz="1000" dirty="0"/>
              <a:t>, który może zbierać dane z wielu źródeł, przetwarzać je i wysyłać do systemów </a:t>
            </a:r>
            <a:r>
              <a:rPr lang="pl-PL" sz="1000" dirty="0" err="1"/>
              <a:t>backendowych</a:t>
            </a:r>
            <a:r>
              <a:rPr lang="pl-PL" sz="1000" dirty="0"/>
              <a:t>, takich jak </a:t>
            </a:r>
            <a:r>
              <a:rPr lang="pl-PL" sz="1000" dirty="0" err="1"/>
              <a:t>Prometheus</a:t>
            </a:r>
            <a:r>
              <a:rPr lang="pl-PL" sz="1000" dirty="0"/>
              <a:t>, </a:t>
            </a:r>
            <a:r>
              <a:rPr lang="pl-PL" sz="1000" dirty="0" err="1"/>
              <a:t>Jaeger</a:t>
            </a:r>
            <a:r>
              <a:rPr lang="pl-PL" sz="1000" dirty="0"/>
              <a:t> czy </a:t>
            </a:r>
            <a:r>
              <a:rPr lang="pl-PL" sz="1000" dirty="0" err="1"/>
              <a:t>Datadog</a:t>
            </a:r>
            <a:r>
              <a:rPr lang="pl-PL" sz="1000" dirty="0"/>
              <a:t>.</a:t>
            </a:r>
          </a:p>
          <a:p>
            <a:pPr lvl="2"/>
            <a:r>
              <a:rPr lang="pl-PL" sz="1000" dirty="0"/>
              <a:t>Eksport i Analiza: </a:t>
            </a:r>
            <a:br>
              <a:rPr lang="pl-PL" sz="1000" dirty="0"/>
            </a:br>
            <a:r>
              <a:rPr lang="pl-PL" sz="1000" dirty="0" err="1"/>
              <a:t>Collector</a:t>
            </a:r>
            <a:r>
              <a:rPr lang="pl-PL" sz="1000" dirty="0"/>
              <a:t> eksportuje dane do zewnętrznych systemów monitorowania, gdzie mogą być analizowane i wizualizowane.</a:t>
            </a:r>
          </a:p>
          <a:p>
            <a:pPr lvl="1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43786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897D0-06AD-C9F0-CCDB-7EE5E776D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BAFD-EA59-5D9B-C989-172B20A4CA5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8FCAB-039D-DC5F-81C1-8D625FFF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indent="-285750"/>
            <a:endParaRPr lang="pl-PL" sz="1600" dirty="0"/>
          </a:p>
          <a:p>
            <a:pPr lvl="1"/>
            <a:r>
              <a:rPr lang="en-GB" sz="1200" b="1" dirty="0"/>
              <a:t>Instrumentation (</a:t>
            </a:r>
            <a:r>
              <a:rPr lang="en-GB" sz="1200" b="1" dirty="0" err="1"/>
              <a:t>Instrumentacja</a:t>
            </a:r>
            <a:r>
              <a:rPr lang="en-GB" sz="1200" b="1" dirty="0"/>
              <a:t>)</a:t>
            </a:r>
            <a:r>
              <a:rPr lang="en-GB" sz="1200" dirty="0"/>
              <a:t> – </a:t>
            </a:r>
            <a:r>
              <a:rPr lang="en-GB" sz="1200" dirty="0" err="1"/>
              <a:t>Umozliwa</a:t>
            </a:r>
            <a:r>
              <a:rPr lang="en-GB" sz="1200" dirty="0"/>
              <a:t> </a:t>
            </a:r>
            <a:r>
              <a:rPr lang="en-GB" sz="1200" dirty="0" err="1"/>
              <a:t>automatyczne</a:t>
            </a:r>
            <a:r>
              <a:rPr lang="en-GB" sz="1200" dirty="0"/>
              <a:t> </a:t>
            </a:r>
            <a:r>
              <a:rPr lang="en-GB" sz="1200" dirty="0" err="1"/>
              <a:t>lub</a:t>
            </a:r>
            <a:r>
              <a:rPr lang="en-GB" sz="1200" dirty="0"/>
              <a:t> </a:t>
            </a:r>
            <a:r>
              <a:rPr lang="en-GB" sz="1200" dirty="0" err="1"/>
              <a:t>manualne</a:t>
            </a:r>
            <a:r>
              <a:rPr lang="en-GB" sz="1200" dirty="0"/>
              <a:t> </a:t>
            </a:r>
            <a:r>
              <a:rPr lang="en-GB" sz="1200" dirty="0" err="1"/>
              <a:t>zbieranie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 </a:t>
            </a:r>
            <a:r>
              <a:rPr lang="en-GB" sz="1200" dirty="0" err="1"/>
              <a:t>telemetrycznych</a:t>
            </a:r>
            <a:r>
              <a:rPr lang="en-GB" sz="1200" dirty="0"/>
              <a:t> z </a:t>
            </a:r>
            <a:r>
              <a:rPr lang="en-GB" sz="1200" dirty="0" err="1"/>
              <a:t>aplikacji</a:t>
            </a:r>
            <a:r>
              <a:rPr lang="en-GB" sz="1200" dirty="0"/>
              <a:t>. </a:t>
            </a:r>
            <a:br>
              <a:rPr lang="en-GB" sz="1200" dirty="0"/>
            </a:br>
            <a:r>
              <a:rPr lang="en-GB" sz="1200" dirty="0" err="1"/>
              <a:t>OpenTelemetry</a:t>
            </a:r>
            <a:r>
              <a:rPr lang="en-GB" sz="1200" dirty="0"/>
              <a:t> </a:t>
            </a:r>
            <a:r>
              <a:rPr lang="en-GB" sz="1200" dirty="0" err="1"/>
              <a:t>oferuje</a:t>
            </a:r>
            <a:r>
              <a:rPr lang="en-GB" sz="1200" dirty="0"/>
              <a:t> </a:t>
            </a:r>
            <a:r>
              <a:rPr lang="en-GB" sz="1200" dirty="0" err="1"/>
              <a:t>gotowe</a:t>
            </a:r>
            <a:r>
              <a:rPr lang="en-GB" sz="1200" dirty="0"/>
              <a:t> </a:t>
            </a:r>
            <a:r>
              <a:rPr lang="en-GB" sz="1200" dirty="0" err="1"/>
              <a:t>moduły</a:t>
            </a:r>
            <a:r>
              <a:rPr lang="en-GB" sz="1200" dirty="0"/>
              <a:t> do </a:t>
            </a:r>
            <a:r>
              <a:rPr lang="en-GB" sz="1200" dirty="0" err="1"/>
              <a:t>wielu</a:t>
            </a:r>
            <a:r>
              <a:rPr lang="en-GB" sz="1200" dirty="0"/>
              <a:t> </a:t>
            </a:r>
            <a:r>
              <a:rPr lang="en-GB" sz="1200" dirty="0" err="1"/>
              <a:t>popularnych</a:t>
            </a:r>
            <a:r>
              <a:rPr lang="en-GB" sz="1200" dirty="0"/>
              <a:t> </a:t>
            </a:r>
            <a:r>
              <a:rPr lang="en-GB" sz="1200" dirty="0" err="1"/>
              <a:t>frameworków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bibliotek</a:t>
            </a:r>
            <a:r>
              <a:rPr lang="en-GB" sz="1200" dirty="0"/>
              <a:t>, jak HTTP, </a:t>
            </a:r>
            <a:r>
              <a:rPr lang="en-GB" sz="1200" dirty="0" err="1"/>
              <a:t>gRPC</a:t>
            </a:r>
            <a:r>
              <a:rPr lang="en-GB" sz="1200" dirty="0"/>
              <a:t>, </a:t>
            </a:r>
            <a:r>
              <a:rPr lang="en-GB" sz="1200" dirty="0" err="1"/>
              <a:t>czy</a:t>
            </a:r>
            <a:r>
              <a:rPr lang="en-GB" sz="1200" dirty="0"/>
              <a:t> </a:t>
            </a:r>
            <a:r>
              <a:rPr lang="en-GB" sz="1200" dirty="0" err="1"/>
              <a:t>baz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.</a:t>
            </a:r>
            <a:br>
              <a:rPr lang="en-GB" sz="1200" dirty="0"/>
            </a:br>
            <a:endParaRPr lang="en-GB" sz="1200" dirty="0"/>
          </a:p>
          <a:p>
            <a:pPr lvl="1"/>
            <a:r>
              <a:rPr lang="en-GB" sz="1200" b="1" dirty="0"/>
              <a:t>API</a:t>
            </a:r>
            <a:r>
              <a:rPr lang="en-GB" sz="1200" dirty="0"/>
              <a:t> – </a:t>
            </a:r>
            <a:r>
              <a:rPr lang="en-GB" sz="1200" dirty="0" err="1"/>
              <a:t>Jednolity</a:t>
            </a:r>
            <a:r>
              <a:rPr lang="en-GB" sz="1200" dirty="0"/>
              <a:t> </a:t>
            </a:r>
            <a:r>
              <a:rPr lang="en-GB" sz="1200" dirty="0" err="1"/>
              <a:t>interfejs</a:t>
            </a:r>
            <a:r>
              <a:rPr lang="en-GB" sz="1200" dirty="0"/>
              <a:t> do </a:t>
            </a:r>
            <a:r>
              <a:rPr lang="en-GB" sz="1200" dirty="0" err="1"/>
              <a:t>tworzenia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zarządzania</a:t>
            </a:r>
            <a:r>
              <a:rPr lang="en-GB" sz="1200" dirty="0"/>
              <a:t> </a:t>
            </a:r>
            <a:r>
              <a:rPr lang="en-GB" sz="1200" dirty="0" err="1"/>
              <a:t>danymi</a:t>
            </a:r>
            <a:r>
              <a:rPr lang="en-GB" sz="1200" dirty="0"/>
              <a:t> </a:t>
            </a:r>
            <a:r>
              <a:rPr lang="en-GB" sz="1200" dirty="0" err="1"/>
              <a:t>telemetrycznymi</a:t>
            </a:r>
            <a:r>
              <a:rPr lang="en-GB" sz="1200" dirty="0"/>
              <a:t>, </a:t>
            </a:r>
            <a:r>
              <a:rPr lang="en-GB" sz="1200" dirty="0" err="1"/>
              <a:t>niezależnie</a:t>
            </a:r>
            <a:r>
              <a:rPr lang="en-GB" sz="1200" dirty="0"/>
              <a:t> od </a:t>
            </a:r>
            <a:r>
              <a:rPr lang="en-GB" sz="1200" dirty="0" err="1"/>
              <a:t>konkretnej</a:t>
            </a:r>
            <a:r>
              <a:rPr lang="en-GB" sz="1200" dirty="0"/>
              <a:t> </a:t>
            </a:r>
            <a:r>
              <a:rPr lang="en-GB" sz="1200" dirty="0" err="1"/>
              <a:t>implementacji</a:t>
            </a:r>
            <a:r>
              <a:rPr lang="en-GB" sz="1200" dirty="0"/>
              <a:t> SDK.</a:t>
            </a:r>
            <a:br>
              <a:rPr lang="en-GB" sz="1200" dirty="0"/>
            </a:br>
            <a:endParaRPr lang="en-GB" sz="1200" dirty="0"/>
          </a:p>
          <a:p>
            <a:pPr lvl="1"/>
            <a:r>
              <a:rPr lang="en-GB" sz="1200" b="1" dirty="0"/>
              <a:t>SDK</a:t>
            </a:r>
            <a:r>
              <a:rPr lang="en-GB" sz="1200" dirty="0"/>
              <a:t> – </a:t>
            </a:r>
            <a:r>
              <a:rPr lang="en-GB" sz="1200" dirty="0" err="1"/>
              <a:t>Funkcje</a:t>
            </a:r>
            <a:r>
              <a:rPr lang="en-GB" sz="1200" dirty="0"/>
              <a:t>, </a:t>
            </a:r>
            <a:r>
              <a:rPr lang="en-GB" sz="1200" dirty="0" err="1"/>
              <a:t>takie</a:t>
            </a:r>
            <a:r>
              <a:rPr lang="en-GB" sz="1200" dirty="0"/>
              <a:t> jak </a:t>
            </a:r>
            <a:r>
              <a:rPr lang="en-GB" sz="1200" dirty="0" err="1"/>
              <a:t>próbkowanie</a:t>
            </a:r>
            <a:r>
              <a:rPr lang="en-GB" sz="1200" dirty="0"/>
              <a:t>, </a:t>
            </a:r>
            <a:r>
              <a:rPr lang="en-GB" sz="1200" dirty="0" err="1"/>
              <a:t>zarządzanie</a:t>
            </a:r>
            <a:r>
              <a:rPr lang="en-GB" sz="1200" dirty="0"/>
              <a:t> </a:t>
            </a:r>
            <a:r>
              <a:rPr lang="en-GB" sz="1200" dirty="0" err="1"/>
              <a:t>kontekstem</a:t>
            </a:r>
            <a:r>
              <a:rPr lang="en-GB" sz="1200" dirty="0"/>
              <a:t>, </a:t>
            </a:r>
            <a:r>
              <a:rPr lang="en-GB" sz="1200" dirty="0" err="1"/>
              <a:t>przetwarzanie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eksport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. SDK </a:t>
            </a:r>
            <a:r>
              <a:rPr lang="en-GB" sz="1200" dirty="0" err="1"/>
              <a:t>można</a:t>
            </a:r>
            <a:r>
              <a:rPr lang="en-GB" sz="1200" dirty="0"/>
              <a:t> </a:t>
            </a:r>
            <a:r>
              <a:rPr lang="en-GB" sz="1200" dirty="0" err="1"/>
              <a:t>konfigurować</a:t>
            </a:r>
            <a:r>
              <a:rPr lang="en-GB" sz="1200" dirty="0"/>
              <a:t>, aby </a:t>
            </a:r>
            <a:r>
              <a:rPr lang="en-GB" sz="1200" dirty="0" err="1"/>
              <a:t>dostosować</a:t>
            </a:r>
            <a:r>
              <a:rPr lang="en-GB" sz="1200" dirty="0"/>
              <a:t> </a:t>
            </a:r>
            <a:r>
              <a:rPr lang="en-GB" sz="1200" dirty="0" err="1"/>
              <a:t>zbieranie</a:t>
            </a:r>
            <a:r>
              <a:rPr lang="en-GB" sz="1200" dirty="0"/>
              <a:t> </a:t>
            </a:r>
            <a:r>
              <a:rPr lang="en-GB" sz="1200" dirty="0" err="1"/>
              <a:t>danych</a:t>
            </a:r>
            <a:r>
              <a:rPr lang="en-GB" sz="1200" dirty="0"/>
              <a:t> do </a:t>
            </a:r>
            <a:r>
              <a:rPr lang="en-GB" sz="1200" dirty="0" err="1"/>
              <a:t>potrzeb</a:t>
            </a:r>
            <a:r>
              <a:rPr lang="en-GB" sz="1200" dirty="0"/>
              <a:t> </a:t>
            </a:r>
            <a:r>
              <a:rPr lang="en-GB" sz="1200" dirty="0" err="1"/>
              <a:t>aplikacji</a:t>
            </a:r>
            <a:r>
              <a:rPr lang="en-GB" sz="1200" dirty="0"/>
              <a:t>.</a:t>
            </a:r>
          </a:p>
          <a:p>
            <a:pPr marL="5715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116639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BA923-3485-4933-E138-44C24C140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6F00-4651-CF97-DB30-5BB43C4498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Wprowadzenie, Konfiguracja i Instrumentacja: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05874F-7201-7816-00C7-6A9AAF9C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indent="-285750"/>
            <a:endParaRPr lang="pl-PL" sz="1600" dirty="0"/>
          </a:p>
          <a:p>
            <a:pPr lvl="1"/>
            <a:r>
              <a:rPr lang="pl-PL" sz="1200" b="1" dirty="0" err="1"/>
              <a:t>Collector</a:t>
            </a:r>
            <a:r>
              <a:rPr lang="pl-PL" sz="1200" dirty="0"/>
              <a:t> – Zbiera, przetwarza i eksportuje dane telemetryczne. Może działać niezależnie od aplikacji, co odciąża aplikacje od bezpośredniego eksportu danych do systemów monitoringu.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Context</a:t>
            </a:r>
            <a:r>
              <a:rPr lang="pl-PL" sz="1200" b="1" dirty="0"/>
              <a:t> </a:t>
            </a:r>
            <a:r>
              <a:rPr lang="pl-PL" sz="1200" b="1" dirty="0" err="1"/>
              <a:t>Propagation</a:t>
            </a:r>
            <a:r>
              <a:rPr lang="pl-PL" sz="1200" b="1" dirty="0"/>
              <a:t> (Propagacja Kontekstu)</a:t>
            </a:r>
            <a:r>
              <a:rPr lang="pl-PL" sz="1200" dirty="0"/>
              <a:t> – Umożliwia przekazywanie kontekstu (takiego jak ID śladu) między różnymi usługami i procesami, co jest kluczowe w systemach rozproszonych.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 err="1"/>
              <a:t>Baggage</a:t>
            </a:r>
            <a:r>
              <a:rPr lang="pl-PL" sz="1200" dirty="0"/>
              <a:t> (Bagaż) – Pozwala na przekazywanie dodatkowych informacji (klucz-wartość) pomiędzy różnymi usługami, co ułatwia śledzenie i analizę przepływu żądań.</a:t>
            </a:r>
          </a:p>
          <a:p>
            <a:pPr marL="5715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6314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8780A-1FED-6E90-6ADE-1D47E0AFC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1901-78CE-7F41-5C15-DD5A8FF19D2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Wprowadzenie, Konfiguracja i Instrumentacja: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AB2330-9D20-3625-CE80-8E2C1378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marL="57150" indent="0">
              <a:buNone/>
            </a:pPr>
            <a:endParaRPr lang="pl-PL" sz="1600" dirty="0"/>
          </a:p>
          <a:p>
            <a:pPr lvl="1"/>
            <a:r>
              <a:rPr lang="pl-PL" sz="1200" b="1" dirty="0" err="1"/>
              <a:t>Processors</a:t>
            </a:r>
            <a:r>
              <a:rPr lang="pl-PL" sz="1200" dirty="0"/>
              <a:t> (Procesory) – Umożliwiają przetwarzanie danych telemetrycznych przed ich eksportem, np. filtrowanie lub agregowanie danych w celu optymalizacji.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Exporters</a:t>
            </a:r>
            <a:r>
              <a:rPr lang="pl-PL" sz="1200" dirty="0"/>
              <a:t> (Eksporterzy) – Przesyłają dane telemetryczne do zewnętrznych systemów monitorujących i analitycznych, umożliwiając obserwację aplikacji w czasie rzeczywistym.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Receivers</a:t>
            </a:r>
            <a:r>
              <a:rPr lang="pl-PL" sz="1200" dirty="0"/>
              <a:t> (Odbiorniki) – Odbierają dane telemetryczne z aplikacji i agentów za pomocą różnych protokołów, takich jak OTLP, 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Prometheus</a:t>
            </a:r>
            <a:r>
              <a:rPr lang="pl-PL" sz="1200" dirty="0"/>
              <a:t>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b="1" dirty="0" err="1"/>
              <a:t>Samplers</a:t>
            </a:r>
            <a:r>
              <a:rPr lang="pl-PL" sz="1200" dirty="0"/>
              <a:t> (Próbkowanie) – Określają, jakie dane telemetryczne są rejestrowane i eksportowane, co pozwala na kontrolowanie ilości danych przesyłanych do systemów </a:t>
            </a:r>
            <a:r>
              <a:rPr lang="pl-PL" sz="1200" dirty="0" err="1"/>
              <a:t>backendowych</a:t>
            </a:r>
            <a:r>
              <a:rPr lang="pl-PL" sz="1200" dirty="0"/>
              <a:t>.</a:t>
            </a:r>
          </a:p>
          <a:p>
            <a:pPr marL="5715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009699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C1BBD-1437-BCEA-821A-4185B3922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E5CC-E745-A11F-33BE-D8B10465574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Wprowadzenie, Konfiguracja i Instrumentacja: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61E31D-58D1-480F-5794-1F0F0AD1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</a:p>
          <a:p>
            <a:pPr lvl="1"/>
            <a:r>
              <a:rPr lang="pl-PL" sz="1200" b="1" dirty="0"/>
              <a:t>Przykład:</a:t>
            </a:r>
          </a:p>
          <a:p>
            <a:pPr lvl="1"/>
            <a:endParaRPr lang="pl-PL" sz="1200" b="1" dirty="0"/>
          </a:p>
          <a:p>
            <a:pPr lvl="1"/>
            <a:endParaRPr lang="pl-PL" sz="1200" dirty="0"/>
          </a:p>
          <a:p>
            <a:pPr marL="57150" indent="0">
              <a:buNone/>
            </a:pPr>
            <a:endParaRPr lang="pl-PL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8B276-184C-16C9-4E0C-4BBFBDD51AB5}"/>
              </a:ext>
            </a:extLst>
          </p:cNvPr>
          <p:cNvSpPr txBox="1"/>
          <p:nvPr/>
        </p:nvSpPr>
        <p:spPr>
          <a:xfrm>
            <a:off x="1202042" y="2217401"/>
            <a:ext cx="45720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800" dirty="0"/>
              <a:t>from </a:t>
            </a:r>
            <a:r>
              <a:rPr lang="pl-PL" sz="800" dirty="0" err="1"/>
              <a:t>opentelemetry</a:t>
            </a:r>
            <a:r>
              <a:rPr lang="pl-PL" sz="800" dirty="0"/>
              <a:t> import </a:t>
            </a:r>
            <a:r>
              <a:rPr lang="pl-PL" sz="800" dirty="0" err="1"/>
              <a:t>trace</a:t>
            </a:r>
            <a:endParaRPr lang="pl-PL" sz="800" dirty="0"/>
          </a:p>
          <a:p>
            <a:r>
              <a:rPr lang="pl-PL" sz="800" dirty="0"/>
              <a:t>from </a:t>
            </a:r>
            <a:r>
              <a:rPr lang="pl-PL" sz="800" dirty="0" err="1"/>
              <a:t>opentelemetry.sdk.trace</a:t>
            </a:r>
            <a:r>
              <a:rPr lang="pl-PL" sz="800" dirty="0"/>
              <a:t> import </a:t>
            </a:r>
            <a:r>
              <a:rPr lang="pl-PL" sz="800" dirty="0" err="1"/>
              <a:t>TracerProvider</a:t>
            </a:r>
            <a:endParaRPr lang="pl-PL" sz="800" dirty="0"/>
          </a:p>
          <a:p>
            <a:r>
              <a:rPr lang="pl-PL" sz="800" dirty="0"/>
              <a:t>from </a:t>
            </a:r>
            <a:r>
              <a:rPr lang="pl-PL" sz="800" dirty="0" err="1"/>
              <a:t>opentelemetry.sdk.resources</a:t>
            </a:r>
            <a:r>
              <a:rPr lang="pl-PL" sz="800" dirty="0"/>
              <a:t> import Resource</a:t>
            </a:r>
          </a:p>
          <a:p>
            <a:r>
              <a:rPr lang="pl-PL" sz="800" dirty="0"/>
              <a:t>from </a:t>
            </a:r>
            <a:r>
              <a:rPr lang="pl-PL" sz="800" dirty="0" err="1"/>
              <a:t>opentelemetry.sdk.trace.export</a:t>
            </a:r>
            <a:r>
              <a:rPr lang="pl-PL" sz="800" dirty="0"/>
              <a:t> import </a:t>
            </a:r>
            <a:r>
              <a:rPr lang="pl-PL" sz="800" dirty="0" err="1"/>
              <a:t>BatchSpanProcessor</a:t>
            </a:r>
            <a:endParaRPr lang="pl-PL" sz="800" dirty="0"/>
          </a:p>
          <a:p>
            <a:r>
              <a:rPr lang="pl-PL" sz="800" dirty="0"/>
              <a:t>from </a:t>
            </a:r>
            <a:r>
              <a:rPr lang="pl-PL" sz="800" dirty="0" err="1"/>
              <a:t>opentelemetry.exporter.jaeger.thrift</a:t>
            </a:r>
            <a:r>
              <a:rPr lang="pl-PL" sz="800" dirty="0"/>
              <a:t> import </a:t>
            </a:r>
            <a:r>
              <a:rPr lang="pl-PL" sz="800" dirty="0" err="1"/>
              <a:t>JaegerExporter</a:t>
            </a:r>
            <a:endParaRPr lang="pl-PL" sz="800" dirty="0"/>
          </a:p>
          <a:p>
            <a:endParaRPr lang="pl-PL" sz="800" dirty="0"/>
          </a:p>
          <a:p>
            <a:r>
              <a:rPr lang="pl-PL" sz="800" dirty="0"/>
              <a:t># Konfiguracja zasobów i </a:t>
            </a:r>
            <a:r>
              <a:rPr lang="pl-PL" sz="800" dirty="0" err="1"/>
              <a:t>TracerProvider</a:t>
            </a:r>
            <a:endParaRPr lang="pl-PL" sz="800" dirty="0"/>
          </a:p>
          <a:p>
            <a:r>
              <a:rPr lang="pl-PL" sz="800" dirty="0" err="1"/>
              <a:t>resource</a:t>
            </a:r>
            <a:r>
              <a:rPr lang="pl-PL" sz="800" dirty="0"/>
              <a:t> = Resource(</a:t>
            </a:r>
            <a:r>
              <a:rPr lang="pl-PL" sz="800" dirty="0" err="1"/>
              <a:t>attributes</a:t>
            </a:r>
            <a:r>
              <a:rPr lang="pl-PL" sz="800" dirty="0"/>
              <a:t>={</a:t>
            </a:r>
          </a:p>
          <a:p>
            <a:r>
              <a:rPr lang="pl-PL" sz="800" dirty="0"/>
              <a:t>    "</a:t>
            </a:r>
            <a:r>
              <a:rPr lang="pl-PL" sz="800" dirty="0" err="1"/>
              <a:t>service.name</a:t>
            </a:r>
            <a:r>
              <a:rPr lang="pl-PL" sz="800" dirty="0"/>
              <a:t>": "</a:t>
            </a:r>
            <a:r>
              <a:rPr lang="pl-PL" sz="800" dirty="0" err="1"/>
              <a:t>example</a:t>
            </a:r>
            <a:r>
              <a:rPr lang="pl-PL" sz="800" dirty="0"/>
              <a:t>-service",</a:t>
            </a:r>
          </a:p>
          <a:p>
            <a:r>
              <a:rPr lang="pl-PL" sz="800" dirty="0"/>
              <a:t>    "</a:t>
            </a:r>
            <a:r>
              <a:rPr lang="pl-PL" sz="800" dirty="0" err="1"/>
              <a:t>host.name</a:t>
            </a:r>
            <a:r>
              <a:rPr lang="pl-PL" sz="800" dirty="0"/>
              <a:t>": "</a:t>
            </a:r>
            <a:r>
              <a:rPr lang="pl-PL" sz="800" dirty="0" err="1"/>
              <a:t>localhost</a:t>
            </a:r>
            <a:r>
              <a:rPr lang="pl-PL" sz="800" dirty="0"/>
              <a:t>"</a:t>
            </a:r>
          </a:p>
          <a:p>
            <a:r>
              <a:rPr lang="pl-PL" sz="800" dirty="0"/>
              <a:t>})</a:t>
            </a:r>
          </a:p>
          <a:p>
            <a:endParaRPr lang="pl-PL" sz="800" dirty="0"/>
          </a:p>
          <a:p>
            <a:r>
              <a:rPr lang="pl-PL" sz="800" dirty="0" err="1"/>
              <a:t>trace.set_tracer_provider</a:t>
            </a:r>
            <a:r>
              <a:rPr lang="pl-PL" sz="800" dirty="0"/>
              <a:t>(</a:t>
            </a:r>
            <a:r>
              <a:rPr lang="pl-PL" sz="800" dirty="0" err="1"/>
              <a:t>TracerProvider</a:t>
            </a:r>
            <a:r>
              <a:rPr lang="pl-PL" sz="800" dirty="0"/>
              <a:t>(</a:t>
            </a:r>
            <a:r>
              <a:rPr lang="pl-PL" sz="800" dirty="0" err="1"/>
              <a:t>resource</a:t>
            </a:r>
            <a:r>
              <a:rPr lang="pl-PL" sz="800" dirty="0"/>
              <a:t>=</a:t>
            </a:r>
            <a:r>
              <a:rPr lang="pl-PL" sz="800" dirty="0" err="1"/>
              <a:t>resource</a:t>
            </a:r>
            <a:r>
              <a:rPr lang="pl-PL" sz="800" dirty="0"/>
              <a:t>))</a:t>
            </a:r>
          </a:p>
          <a:p>
            <a:endParaRPr lang="pl-PL" sz="800" dirty="0"/>
          </a:p>
          <a:p>
            <a:r>
              <a:rPr lang="pl-PL" sz="800" dirty="0"/>
              <a:t># Konfiguracja eksportera (np. </a:t>
            </a:r>
            <a:r>
              <a:rPr lang="pl-PL" sz="800" dirty="0" err="1"/>
              <a:t>Jaeger</a:t>
            </a:r>
            <a:r>
              <a:rPr lang="pl-PL" sz="800" dirty="0"/>
              <a:t>)</a:t>
            </a:r>
          </a:p>
          <a:p>
            <a:r>
              <a:rPr lang="pl-PL" sz="800" dirty="0" err="1"/>
              <a:t>jaeger_exporter</a:t>
            </a:r>
            <a:r>
              <a:rPr lang="pl-PL" sz="800" dirty="0"/>
              <a:t> = </a:t>
            </a:r>
            <a:r>
              <a:rPr lang="pl-PL" sz="800" dirty="0" err="1"/>
              <a:t>JaegerExporter</a:t>
            </a:r>
            <a:r>
              <a:rPr lang="pl-PL" sz="800" dirty="0"/>
              <a:t>(</a:t>
            </a:r>
          </a:p>
          <a:p>
            <a:r>
              <a:rPr lang="pl-PL" sz="800" dirty="0"/>
              <a:t>    </a:t>
            </a:r>
            <a:r>
              <a:rPr lang="pl-PL" sz="800" dirty="0" err="1"/>
              <a:t>agent_host_name</a:t>
            </a:r>
            <a:r>
              <a:rPr lang="pl-PL" sz="800" dirty="0"/>
              <a:t>='</a:t>
            </a:r>
            <a:r>
              <a:rPr lang="pl-PL" sz="800" dirty="0" err="1"/>
              <a:t>localhost</a:t>
            </a:r>
            <a:r>
              <a:rPr lang="pl-PL" sz="800" dirty="0"/>
              <a:t>',</a:t>
            </a:r>
          </a:p>
          <a:p>
            <a:r>
              <a:rPr lang="pl-PL" sz="800" dirty="0"/>
              <a:t>    </a:t>
            </a:r>
            <a:r>
              <a:rPr lang="pl-PL" sz="800" dirty="0" err="1"/>
              <a:t>agent_port</a:t>
            </a:r>
            <a:r>
              <a:rPr lang="pl-PL" sz="800" dirty="0"/>
              <a:t>=6831,</a:t>
            </a:r>
          </a:p>
          <a:p>
            <a:r>
              <a:rPr lang="pl-PL" sz="800" dirty="0"/>
              <a:t>)</a:t>
            </a:r>
          </a:p>
          <a:p>
            <a:endParaRPr lang="pl-PL" sz="800" dirty="0"/>
          </a:p>
          <a:p>
            <a:r>
              <a:rPr lang="pl-PL" sz="800" dirty="0"/>
              <a:t># Dodanie procesora</a:t>
            </a:r>
          </a:p>
          <a:p>
            <a:r>
              <a:rPr lang="pl-PL" sz="800" dirty="0" err="1"/>
              <a:t>span_processor</a:t>
            </a:r>
            <a:r>
              <a:rPr lang="pl-PL" sz="800" dirty="0"/>
              <a:t> = </a:t>
            </a:r>
            <a:r>
              <a:rPr lang="pl-PL" sz="800" dirty="0" err="1"/>
              <a:t>BatchSpanProcessor</a:t>
            </a:r>
            <a:r>
              <a:rPr lang="pl-PL" sz="800" dirty="0"/>
              <a:t>(</a:t>
            </a:r>
            <a:r>
              <a:rPr lang="pl-PL" sz="800" dirty="0" err="1"/>
              <a:t>jaeger_exporter</a:t>
            </a:r>
            <a:r>
              <a:rPr lang="pl-PL" sz="800" dirty="0"/>
              <a:t>)</a:t>
            </a:r>
          </a:p>
          <a:p>
            <a:r>
              <a:rPr lang="pl-PL" sz="800" dirty="0" err="1"/>
              <a:t>trace.get_tracer_provider</a:t>
            </a:r>
            <a:r>
              <a:rPr lang="pl-PL" sz="800" dirty="0"/>
              <a:t>().</a:t>
            </a:r>
            <a:r>
              <a:rPr lang="pl-PL" sz="800" dirty="0" err="1"/>
              <a:t>add_span_processor</a:t>
            </a:r>
            <a:r>
              <a:rPr lang="pl-PL" sz="800" dirty="0"/>
              <a:t>(</a:t>
            </a:r>
            <a:r>
              <a:rPr lang="pl-PL" sz="800" dirty="0" err="1"/>
              <a:t>span_processor</a:t>
            </a:r>
            <a:r>
              <a:rPr lang="pl-PL" sz="800" dirty="0"/>
              <a:t>)</a:t>
            </a:r>
          </a:p>
          <a:p>
            <a:endParaRPr lang="pl-PL" sz="800" dirty="0"/>
          </a:p>
          <a:p>
            <a:r>
              <a:rPr lang="pl-PL" sz="800" dirty="0"/>
              <a:t># Tworzenie śladu i propagacja kontekstu</a:t>
            </a:r>
          </a:p>
          <a:p>
            <a:r>
              <a:rPr lang="pl-PL" sz="800" dirty="0" err="1"/>
              <a:t>tracer</a:t>
            </a:r>
            <a:r>
              <a:rPr lang="pl-PL" sz="800" dirty="0"/>
              <a:t> = </a:t>
            </a:r>
            <a:r>
              <a:rPr lang="pl-PL" sz="800" dirty="0" err="1"/>
              <a:t>trace.get_tracer</a:t>
            </a:r>
            <a:r>
              <a:rPr lang="pl-PL" sz="800" dirty="0"/>
              <a:t>(__</a:t>
            </a:r>
            <a:r>
              <a:rPr lang="pl-PL" sz="800" dirty="0" err="1"/>
              <a:t>name</a:t>
            </a:r>
            <a:r>
              <a:rPr lang="pl-PL" sz="800" dirty="0"/>
              <a:t>__)</a:t>
            </a:r>
          </a:p>
          <a:p>
            <a:endParaRPr lang="pl-PL" sz="800" dirty="0"/>
          </a:p>
          <a:p>
            <a:r>
              <a:rPr lang="pl-PL" sz="800" dirty="0"/>
              <a:t>with </a:t>
            </a:r>
            <a:r>
              <a:rPr lang="pl-PL" sz="800" dirty="0" err="1"/>
              <a:t>tracer.start_as_current_span</a:t>
            </a:r>
            <a:r>
              <a:rPr lang="pl-PL" sz="800" dirty="0"/>
              <a:t>("</a:t>
            </a:r>
            <a:r>
              <a:rPr lang="pl-PL" sz="800" dirty="0" err="1"/>
              <a:t>root_span</a:t>
            </a:r>
            <a:r>
              <a:rPr lang="pl-PL" sz="800" dirty="0"/>
              <a:t>"):</a:t>
            </a:r>
          </a:p>
          <a:p>
            <a:r>
              <a:rPr lang="pl-PL" sz="800" dirty="0"/>
              <a:t>    with </a:t>
            </a:r>
            <a:r>
              <a:rPr lang="pl-PL" sz="800" dirty="0" err="1"/>
              <a:t>tracer.start_as_current_span</a:t>
            </a:r>
            <a:r>
              <a:rPr lang="pl-PL" sz="800" dirty="0"/>
              <a:t>("</a:t>
            </a:r>
            <a:r>
              <a:rPr lang="pl-PL" sz="800" dirty="0" err="1"/>
              <a:t>child_span</a:t>
            </a:r>
            <a:r>
              <a:rPr lang="pl-PL" sz="800" dirty="0"/>
              <a:t>"):</a:t>
            </a:r>
          </a:p>
          <a:p>
            <a:r>
              <a:rPr lang="pl-PL" sz="800" dirty="0"/>
              <a:t>        </a:t>
            </a:r>
            <a:r>
              <a:rPr lang="pl-PL" sz="800" dirty="0" err="1"/>
              <a:t>print</a:t>
            </a:r>
            <a:r>
              <a:rPr lang="pl-PL" sz="800" dirty="0"/>
              <a:t>("Zbieranie śladów z OpenTelemetry SDK")</a:t>
            </a:r>
          </a:p>
          <a:p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121383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Wprowadzenie do OpenTelemetry</a:t>
            </a:r>
          </a:p>
          <a:p>
            <a:pPr lvl="1"/>
            <a:r>
              <a:rPr lang="pl-PL" sz="1200" dirty="0"/>
              <a:t>Czym jest </a:t>
            </a:r>
            <a:r>
              <a:rPr lang="pl-PL" sz="1200" dirty="0" err="1"/>
              <a:t>OpenTelemetery</a:t>
            </a:r>
            <a:r>
              <a:rPr lang="pl-PL" sz="1200" dirty="0"/>
              <a:t>? </a:t>
            </a:r>
          </a:p>
          <a:p>
            <a:pPr lvl="1"/>
            <a:r>
              <a:rPr lang="pl-PL" sz="1200" dirty="0"/>
              <a:t>Kluczowe komponenty: API, SDK, </a:t>
            </a:r>
            <a:r>
              <a:rPr lang="pl-PL" sz="1200" dirty="0" err="1"/>
              <a:t>Collector</a:t>
            </a:r>
            <a:r>
              <a:rPr lang="pl-PL" sz="1200" dirty="0"/>
              <a:t> i </a:t>
            </a:r>
            <a:r>
              <a:rPr lang="pl-PL" sz="1200" dirty="0" err="1"/>
              <a:t>Exporter</a:t>
            </a:r>
            <a:endParaRPr lang="pl-PL" sz="1200" dirty="0"/>
          </a:p>
          <a:p>
            <a:pPr lvl="1"/>
            <a:r>
              <a:rPr lang="pl-PL" sz="1200" dirty="0"/>
              <a:t>Architektura OpenTelemetry i rola w Obserwowalności </a:t>
            </a:r>
          </a:p>
          <a:p>
            <a:pPr marL="457200" lvl="1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27B1F-C1B9-7698-F0DD-2763A444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468E-8EA9-0FCA-3A22-424AC27897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pl-PL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D82B6-747A-5D2E-9584-826DDF6A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Wprowadzenie do OpenTelemetry</a:t>
            </a:r>
          </a:p>
          <a:p>
            <a:pPr lvl="1"/>
            <a:r>
              <a:rPr lang="pl-PL" sz="2400" dirty="0"/>
              <a:t>Czym jest </a:t>
            </a:r>
            <a:r>
              <a:rPr lang="pl-PL" sz="2400" dirty="0" err="1"/>
              <a:t>OpenTelemetery</a:t>
            </a:r>
            <a:r>
              <a:rPr lang="pl-PL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396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6822E-C8D6-A8C2-B077-9970662B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80B9-3421-2FC9-E221-4627A9CC4C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17E4-B859-058E-5C9E-0CD87AED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OpenTelemetry to narzędzie open </a:t>
            </a:r>
            <a:r>
              <a:rPr lang="pl-PL" sz="1200" dirty="0" err="1"/>
              <a:t>source</a:t>
            </a:r>
            <a:r>
              <a:rPr lang="pl-PL" sz="1200" dirty="0"/>
              <a:t> służące do </a:t>
            </a:r>
          </a:p>
          <a:p>
            <a:pPr lvl="1"/>
            <a:r>
              <a:rPr lang="pl-PL" sz="1000" dirty="0"/>
              <a:t>instrumentacji, generowania, zbierania i eksportowania danych telemetrycznych (takich jak metryki, logi i ślady) z aplikacji.</a:t>
            </a:r>
          </a:p>
          <a:p>
            <a:pPr lvl="1"/>
            <a:r>
              <a:rPr lang="pl-PL" sz="1000" dirty="0"/>
              <a:t>monitorowania wydajności i zachowania aplikacji w rozproszonych systemach, co pomaga w identyfikowaniu oraz skutecznym rozwiązywaniu problemów.</a:t>
            </a:r>
            <a:br>
              <a:rPr lang="pl-PL" sz="900" dirty="0"/>
            </a:br>
            <a:endParaRPr lang="pl-PL" sz="900" dirty="0"/>
          </a:p>
          <a:p>
            <a:pPr indent="-285750"/>
            <a:r>
              <a:rPr lang="pl-PL" sz="1200" dirty="0"/>
              <a:t>Główne komponenty:</a:t>
            </a:r>
          </a:p>
          <a:p>
            <a:pPr lvl="1"/>
            <a:r>
              <a:rPr lang="pl-PL" sz="1000" dirty="0"/>
              <a:t>Biblioteki instrumentacji: zbierają dane telemetryczne z aplikacji.</a:t>
            </a:r>
          </a:p>
          <a:p>
            <a:pPr lvl="1"/>
            <a:r>
              <a:rPr lang="pl-PL" sz="1000" dirty="0"/>
              <a:t>Kolektory/Eksportery: Zbierają i eksportują dane telemetryczne do systemów </a:t>
            </a:r>
            <a:r>
              <a:rPr lang="pl-PL" sz="1000" dirty="0" err="1"/>
              <a:t>backendowych</a:t>
            </a:r>
            <a:r>
              <a:rPr lang="pl-PL" sz="1000" dirty="0"/>
              <a:t> (np. </a:t>
            </a:r>
            <a:r>
              <a:rPr lang="pl-PL" sz="1000" dirty="0" err="1"/>
              <a:t>Prometheus</a:t>
            </a:r>
            <a:r>
              <a:rPr lang="pl-PL" sz="1000" dirty="0"/>
              <a:t>, </a:t>
            </a:r>
            <a:r>
              <a:rPr lang="pl-PL" sz="1000" dirty="0" err="1"/>
              <a:t>Grafana</a:t>
            </a:r>
            <a:r>
              <a:rPr lang="pl-PL" sz="1000" dirty="0"/>
              <a:t>, </a:t>
            </a:r>
            <a:r>
              <a:rPr lang="pl-PL" sz="1000" dirty="0" err="1"/>
              <a:t>Jaeger</a:t>
            </a:r>
            <a:r>
              <a:rPr lang="pl-PL" sz="1000" dirty="0"/>
              <a:t>).</a:t>
            </a:r>
          </a:p>
          <a:p>
            <a:pPr lvl="1"/>
            <a:r>
              <a:rPr lang="pl-PL" sz="1000" dirty="0"/>
              <a:t>SDK: Oferuje interfejsy API umożliwiające programistom instrumentację kodu w celu zbierania metryk, logów i śladów.</a:t>
            </a:r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1097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9408A-6A94-282D-61D7-AD3466DBA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9EB3-5FAC-BAB9-8B05-B99E3D21BD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4A09-8899-4310-7A80-CE6A2080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OpenTelemetry dostarcza ustandaryzowane, neutralne względem dostawców rozwiązanie, upraszczające obserwowalność w środowiskach chmurowych, </a:t>
            </a:r>
            <a:r>
              <a:rPr lang="pl-PL" sz="1200" dirty="0" err="1"/>
              <a:t>mikroserwisowych</a:t>
            </a:r>
            <a:r>
              <a:rPr lang="pl-PL" sz="1200" dirty="0"/>
              <a:t> i hybrydowych.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Kluczowe korzyści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000" dirty="0"/>
              <a:t>Zunifikowana obserwowalność: Centralizuje metryki, ślady i logi w jednym narzędziu.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000" dirty="0"/>
              <a:t>Interoperacyjność: Współpracuje z wieloma systemami </a:t>
            </a:r>
            <a:r>
              <a:rPr lang="pl-PL" sz="1000" dirty="0" err="1"/>
              <a:t>backendowymi</a:t>
            </a:r>
            <a:r>
              <a:rPr lang="pl-PL" sz="1000" dirty="0"/>
              <a:t> (</a:t>
            </a:r>
            <a:r>
              <a:rPr lang="pl-PL" sz="1000" dirty="0" err="1"/>
              <a:t>Prometheus</a:t>
            </a:r>
            <a:r>
              <a:rPr lang="pl-PL" sz="1000" dirty="0"/>
              <a:t>, </a:t>
            </a:r>
            <a:r>
              <a:rPr lang="pl-PL" sz="1000" dirty="0" err="1"/>
              <a:t>Jaeger</a:t>
            </a:r>
            <a:r>
              <a:rPr lang="pl-PL" sz="1000" dirty="0"/>
              <a:t>, </a:t>
            </a:r>
            <a:r>
              <a:rPr lang="pl-PL" sz="1000" dirty="0" err="1"/>
              <a:t>Zipkin</a:t>
            </a:r>
            <a:r>
              <a:rPr lang="pl-PL" sz="1000" dirty="0"/>
              <a:t>, itd.).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000" dirty="0"/>
              <a:t>Wsparcie dla chmury: Zaprojektowane z myślą o architekturze kontenerowej i rozproszonej (</a:t>
            </a:r>
            <a:r>
              <a:rPr lang="pl-PL" sz="1000" dirty="0" err="1"/>
              <a:t>Kubernetes</a:t>
            </a:r>
            <a:r>
              <a:rPr lang="pl-PL" sz="1000" dirty="0"/>
              <a:t>, </a:t>
            </a:r>
            <a:r>
              <a:rPr lang="pl-PL" sz="1000" dirty="0" err="1"/>
              <a:t>mikroserwisy</a:t>
            </a:r>
            <a:r>
              <a:rPr lang="pl-PL" sz="1000" dirty="0"/>
              <a:t>).</a:t>
            </a:r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7618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F4FF6-C87D-9AAE-10CE-7254E0A8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8F31-CCA5-6F7C-7C31-3DB6649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30591C-39A0-0C96-0690-F881823D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600" dirty="0"/>
              <a:t>Kluczowe funkcjonalności 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200" dirty="0"/>
              <a:t>Ślady [</a:t>
            </a:r>
            <a:r>
              <a:rPr lang="pl-PL" sz="1200" dirty="0" err="1"/>
              <a:t>Traces</a:t>
            </a:r>
            <a:r>
              <a:rPr lang="pl-PL" sz="1200" dirty="0"/>
              <a:t>]: Pomagają śledzić żądania w rozproszonych systemach, aby znaleźć wąskie gardła wydajności.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Metryki [</a:t>
            </a:r>
            <a:r>
              <a:rPr lang="pl-PL" sz="1200" dirty="0" err="1"/>
              <a:t>Metrics</a:t>
            </a:r>
            <a:r>
              <a:rPr lang="pl-PL" sz="1200" dirty="0"/>
              <a:t>]: Monitorują zdrowie systemu, wydajność usług i inne kluczowe wskaźniki.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Logi: Zbierają logi, dostarczając głębokiego kontekstu w trakcie analizy incydentów.</a:t>
            </a:r>
          </a:p>
        </p:txBody>
      </p:sp>
    </p:spTree>
    <p:extLst>
      <p:ext uri="{BB962C8B-B14F-4D97-AF65-F5344CB8AC3E}">
        <p14:creationId xmlns:p14="http://schemas.microsoft.com/office/powerpoint/2010/main" val="62456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F29F1-58B5-256C-BCE8-C0B1BDCC3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C432-A0F9-379D-9451-1C84F76A01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29B3B9-2CA7-5274-EDF8-342FB8E5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600" dirty="0"/>
              <a:t>Jak to działa? </a:t>
            </a:r>
          </a:p>
          <a:p>
            <a:pPr indent="-285750"/>
            <a:endParaRPr lang="pl-PL" sz="1600" dirty="0"/>
          </a:p>
          <a:p>
            <a:pPr indent="-285750"/>
            <a:r>
              <a:rPr lang="pl-PL" sz="1200" dirty="0"/>
              <a:t>Instrumentacja:</a:t>
            </a:r>
            <a:br>
              <a:rPr lang="pl-PL" sz="1200" dirty="0"/>
            </a:br>
            <a:r>
              <a:rPr lang="pl-PL" sz="1200" dirty="0"/>
              <a:t> </a:t>
            </a:r>
          </a:p>
          <a:p>
            <a:pPr indent="-285750"/>
            <a:r>
              <a:rPr lang="pl-PL" sz="1200" dirty="0"/>
              <a:t>Developer dodaje biblioteki OpenTelemetry do kodu, następnie ręcznie lub automatycznie instrumentuje </a:t>
            </a:r>
            <a:br>
              <a:rPr lang="pl-PL" sz="1200" dirty="0"/>
            </a:br>
            <a:r>
              <a:rPr lang="pl-PL" sz="1200" dirty="0"/>
              <a:t>pożądaną funkcjonalność 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200" dirty="0"/>
              <a:t>Eksport danych telemetrycznych: zebrane dane są wysyłane</a:t>
            </a:r>
          </a:p>
          <a:p>
            <a:pPr lvl="1"/>
            <a:r>
              <a:rPr lang="pl-PL" sz="1200" dirty="0"/>
              <a:t>do systemu monitorowania jak </a:t>
            </a:r>
            <a:r>
              <a:rPr lang="pl-PL" sz="1200" dirty="0" err="1"/>
              <a:t>Prometheus</a:t>
            </a:r>
            <a:r>
              <a:rPr lang="pl-PL" sz="1200" dirty="0"/>
              <a:t>/ </a:t>
            </a:r>
            <a:r>
              <a:rPr lang="pl-PL" sz="1200" dirty="0" err="1"/>
              <a:t>Jaeger</a:t>
            </a:r>
            <a:r>
              <a:rPr lang="pl-PL" sz="1200" dirty="0"/>
              <a:t> lub</a:t>
            </a:r>
          </a:p>
          <a:p>
            <a:pPr lvl="1"/>
            <a:r>
              <a:rPr lang="pl-PL" sz="1200" dirty="0"/>
              <a:t> do kolektora OpenTelemetry.</a:t>
            </a:r>
          </a:p>
        </p:txBody>
      </p:sp>
    </p:spTree>
    <p:extLst>
      <p:ext uri="{BB962C8B-B14F-4D97-AF65-F5344CB8AC3E}">
        <p14:creationId xmlns:p14="http://schemas.microsoft.com/office/powerpoint/2010/main" val="165132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0AEC8-9DB1-2EE8-B632-DC26CE77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ED6-6AAC-DD2E-065D-D89B73C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480A8B-AE38-A102-F259-AC44664F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Czym jest OpenTelemetry?</a:t>
            </a:r>
            <a:br>
              <a:rPr lang="pl-PL" sz="1600" dirty="0"/>
            </a:br>
            <a:endParaRPr lang="pl-PL" sz="1600" dirty="0"/>
          </a:p>
          <a:p>
            <a:pPr indent="-285750"/>
            <a:r>
              <a:rPr lang="pl-PL" sz="1600" dirty="0"/>
              <a:t>Benefity</a:t>
            </a:r>
          </a:p>
          <a:p>
            <a:pPr indent="-285750"/>
            <a:endParaRPr lang="pl-PL" sz="1600" dirty="0"/>
          </a:p>
          <a:p>
            <a:pPr lvl="1"/>
            <a:r>
              <a:rPr lang="pl-PL" sz="1200" dirty="0"/>
              <a:t>Upraszcza monitorowanie w złożonych systemach: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Ułatwia monitorowanie rozproszonych, kontenerowych środowisk.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Usprawnia reakcję na incydenty: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Dzięki metrykom, logom i śladom w jednym miejscu, zespoły mogą szybko rozwiązywać problemy.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Neutralność względem dostawców: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Daje elastyczność w wyborze systemów </a:t>
            </a:r>
            <a:r>
              <a:rPr lang="pl-PL" sz="1200" dirty="0" err="1"/>
              <a:t>backendowych</a:t>
            </a:r>
            <a:r>
              <a:rPr lang="pl-PL" sz="1200" dirty="0"/>
              <a:t> i możliwość łatwej integracji.</a:t>
            </a:r>
          </a:p>
        </p:txBody>
      </p:sp>
    </p:spTree>
    <p:extLst>
      <p:ext uri="{BB962C8B-B14F-4D97-AF65-F5344CB8AC3E}">
        <p14:creationId xmlns:p14="http://schemas.microsoft.com/office/powerpoint/2010/main" val="2896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4122</Words>
  <Application>Microsoft Macintosh PowerPoint</Application>
  <PresentationFormat>On-screen Show (4:3)</PresentationFormat>
  <Paragraphs>478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Narrow</vt:lpstr>
      <vt:lpstr>Arial</vt:lpstr>
      <vt:lpstr>Calibri</vt:lpstr>
      <vt:lpstr>Consolas</vt:lpstr>
      <vt:lpstr>Office Theme</vt:lpstr>
      <vt:lpstr>Szkolenie   Instrumentacja  OpenTelemetry</vt:lpstr>
      <vt:lpstr>Plan szkolenia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  <vt:lpstr>Dzień 2: Wizualizacja, Tematy Zaawansowane i Praktyczne Ćwiczenia  Sesja 2: Wprowadzenie, Konfiguracja i Instrumentacja: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387</cp:revision>
  <dcterms:created xsi:type="dcterms:W3CDTF">2013-01-27T09:14:16Z</dcterms:created>
  <dcterms:modified xsi:type="dcterms:W3CDTF">2024-10-02T20:57:17Z</dcterms:modified>
  <cp:category/>
</cp:coreProperties>
</file>