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5" r:id="rId2"/>
    <p:sldId id="316" r:id="rId3"/>
    <p:sldId id="304" r:id="rId4"/>
    <p:sldId id="292" r:id="rId5"/>
    <p:sldId id="305" r:id="rId6"/>
    <p:sldId id="306" r:id="rId7"/>
    <p:sldId id="308" r:id="rId8"/>
    <p:sldId id="310" r:id="rId9"/>
    <p:sldId id="309" r:id="rId10"/>
    <p:sldId id="307" r:id="rId11"/>
    <p:sldId id="311" r:id="rId12"/>
    <p:sldId id="312" r:id="rId13"/>
    <p:sldId id="314" r:id="rId14"/>
    <p:sldId id="313" r:id="rId15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7"/>
  </p:normalViewPr>
  <p:slideViewPr>
    <p:cSldViewPr snapToGrid="0">
      <p:cViewPr varScale="1">
        <p:scale>
          <a:sx n="136" d="100"/>
          <a:sy n="136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D287-DF72-BA5B-0AE4-10B88B4E2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B1010-0B03-F3A9-4F9A-ADC58A0FB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3904-90CB-6A08-18FF-9C27A242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623DA-FB01-C44C-2B3E-9C81B586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FE3E-E86C-56D7-2BA5-0DA6ABFE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973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1883-3BDA-9A73-752E-E3AF0F93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16231-18CA-5A70-D519-54BF70323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35E03-F1AC-248B-8856-41F315D8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B9387-798E-8B12-43C8-9BE26293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F49F-0CB9-0CEF-8D9C-63ED8188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839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C6D77-4217-318A-38FF-0451829B7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F95CE-5E74-6BCE-83CB-173FB1B85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83999-C525-8EAF-545A-4A39059E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20A2E-9B9E-FF8B-D3BE-F478337C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6C0B4-55CD-AA6A-762F-6B49B5F9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139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00D6-DF55-DD76-1FAE-5303317F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3370-DC12-A61E-6C1F-202D7D95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AC5D5-1355-7E10-97E3-84285F01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4BDA-C25B-632C-A307-B08E6D95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B39C-B968-B6D1-1F81-310127C2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700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985D-3121-C500-37C3-158B8E6C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EFBA-BEFD-41E2-D4F6-89AC9EA40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C7BBD-A5C9-719C-D03A-67C45DEE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850B2-9B6F-CEB9-D4B3-AF5039E4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2501-7B11-B0B6-4D37-BF252A32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370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CE22-604D-372B-58A1-74DC60E3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478A-9C81-5949-812E-D7668549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35270-06C5-4088-A2EE-B819B373F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88CB0-D0BD-8049-1408-A7CAEE41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13546-314C-AFD5-653C-6721178E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95861-631A-C947-91B4-07209843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886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E343-1328-82C7-D4E9-89E7E9C6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303B-2768-66D7-3725-19639B381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E09AF-1FF5-27B5-D49B-C53B89763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F446C-9FA1-57B4-D42D-506EDCE7F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F08F7-A49A-E8EA-C438-A6BDED191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AB6F3-AF05-04A8-1799-79F367CD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D51AE-5F87-0709-6486-AD18B133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6220C-A1C6-7509-350E-F5EDA8BE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975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CD07-8827-8186-8584-35CE4E90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17D29-0304-6FA8-46B2-95495C12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F27A7-B8E6-2A8C-5DBB-0C079BE7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20357-D941-065E-78D3-0D28615C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06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72D20-FA07-20E7-FAA7-73B2956A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B9E15-969E-C38A-EB5D-1BF24F10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1446E-A359-7378-3360-519A5B0D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40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2CA8-772B-AEA7-44B6-C79473ED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6965-40AD-8BFA-4F9E-8E9A4353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0960F-BE24-D41A-88E9-E25FFFE3C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05AA3-62ED-C33A-3CC2-8FFF3BA3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D8845-C085-A97F-3DA3-803A6221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8F8B1-7BD2-7DD3-BC4B-A358C829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049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4544-C87D-B3CC-32C2-1D1EAF1B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53994-BD1D-D0AC-C3DB-CF1280B32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C5A63-542A-DEE5-7330-96C21B6EF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EF9A0-1CE7-E24C-8A7E-D3EF3F93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83B0C-5326-E646-F33F-B8761BD8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DB545-22F4-226D-2390-DF740225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7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FC03C-4FCF-A93C-36ED-7BD4E254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C8F73-33F0-18AE-6C29-289F91BA6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FB7F8-5E0C-ADE8-5046-5B9BE1661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103242-C4CF-9C46-9C8F-6E3468592957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9CB28-3089-90D8-5739-A9662356A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48D39-0896-7325-E235-4E69C7CDF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1E184-D78D-F644-BF21-D480895BA7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452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6134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Szkolenie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Instrumentacja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27523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 err="1"/>
              <a:t>Przeglad</a:t>
            </a:r>
            <a:r>
              <a:rPr lang="en-US" sz="4000" dirty="0"/>
              <a:t> </a:t>
            </a:r>
            <a:r>
              <a:rPr lang="en-US" sz="4000" dirty="0" err="1"/>
              <a:t>Exporterow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4CFE7-D426-80D5-197C-6BF306B5C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D5567-9F2C-608A-CE7D-6D4E2200E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 err="1"/>
              <a:t>Console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Wypisuje dane telemetrii do konsoli</a:t>
            </a:r>
          </a:p>
          <a:p>
            <a:pPr lvl="1"/>
            <a:r>
              <a:rPr lang="pl-PL" sz="1200" dirty="0"/>
              <a:t>Wspiera ślady, metryki i logi</a:t>
            </a:r>
          </a:p>
          <a:p>
            <a:pPr lvl="1"/>
            <a:r>
              <a:rPr lang="pl-PL" sz="1200" dirty="0"/>
              <a:t>Dedykowany do lokalnych zastosowań i rozwiazywania problemów, nie-</a:t>
            </a:r>
            <a:r>
              <a:rPr lang="pl-PL" sz="1200" dirty="0" err="1"/>
              <a:t>production</a:t>
            </a:r>
            <a:r>
              <a:rPr lang="pl-PL" sz="1200" dirty="0"/>
              <a:t>-</a:t>
            </a:r>
            <a:r>
              <a:rPr lang="pl-PL" sz="1200" dirty="0" err="1"/>
              <a:t>ready</a:t>
            </a:r>
            <a:endParaRPr lang="pl-PL" sz="1200" dirty="0"/>
          </a:p>
          <a:p>
            <a:pPr lvl="1"/>
            <a:r>
              <a:rPr lang="pl-PL" sz="1200" dirty="0"/>
              <a:t>Nie-Asynchroniczny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300B7-3E7B-FF63-A9EE-B9F5310E3D96}"/>
              </a:ext>
            </a:extLst>
          </p:cNvPr>
          <p:cNvSpPr txBox="1"/>
          <p:nvPr/>
        </p:nvSpPr>
        <p:spPr>
          <a:xfrm>
            <a:off x="2760863" y="2925763"/>
            <a:ext cx="66702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ConsoleSpanExporter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ConsoleSpanExporter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tracer_provider.add_span_processor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47F3C8-8111-A949-7EE8-1F0E259F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4: Zbieranie i Eksport Danych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49428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80A4B-0219-DD90-B0E2-4F2998F55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E9AB8-7907-13E8-3CAA-34E40F190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 err="1"/>
              <a:t>Logging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Wypisuje dane telemetrii do pliku</a:t>
            </a:r>
          </a:p>
          <a:p>
            <a:pPr lvl="1"/>
            <a:r>
              <a:rPr lang="pl-PL" sz="1200" dirty="0"/>
              <a:t>Wspiera ślady, metryki i logi</a:t>
            </a:r>
          </a:p>
          <a:p>
            <a:pPr lvl="1"/>
            <a:r>
              <a:rPr lang="pl-PL" sz="1200" dirty="0"/>
              <a:t>Dedykowany do lokalnych zastosowań i rozwiazywania problemów, nie-</a:t>
            </a:r>
            <a:r>
              <a:rPr lang="pl-PL" sz="1200" dirty="0" err="1"/>
              <a:t>production</a:t>
            </a:r>
            <a:r>
              <a:rPr lang="pl-PL" sz="1200" dirty="0"/>
              <a:t>-</a:t>
            </a:r>
            <a:r>
              <a:rPr lang="pl-PL" sz="1200" dirty="0" err="1"/>
              <a:t>ready</a:t>
            </a:r>
            <a:endParaRPr lang="pl-PL" sz="1200" dirty="0"/>
          </a:p>
          <a:p>
            <a:pPr lvl="1"/>
            <a:r>
              <a:rPr lang="pl-PL" sz="1200" dirty="0"/>
              <a:t>Nie-Asynchroniczny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4BE0C-FBD6-80A3-CC73-E353F9C7975C}"/>
              </a:ext>
            </a:extLst>
          </p:cNvPr>
          <p:cNvSpPr txBox="1"/>
          <p:nvPr/>
        </p:nvSpPr>
        <p:spPr>
          <a:xfrm>
            <a:off x="2760863" y="2925763"/>
            <a:ext cx="66702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ConsoleSpanExporter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ConsoleSpanExporter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# Set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up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processor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trace.set_tracer_provider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SimpleSpanProcessor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trace.get_tracer_provider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Creating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exporting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trace.get_tracer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(__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__)</a:t>
            </a: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ConsoleLogExporter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log_emitter_provider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LogEmitterProvider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log_emitter_provider.add_log_processor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SimpleLogProcessor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logging_handler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LoggingHandler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emitter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log_emitter_provider.get_emitter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logging_handler.setLevel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logging.INFO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logging.basicConfig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logging.INFO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handlers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logging_handler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5BDF52-0E00-775D-9B83-848EDC9A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4: Zbieranie i Eksport Danych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15352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71B8A-CE9D-CF96-21D4-FF463BC3F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FE7D4-E90E-55C7-07E1-C8AA4351E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 err="1"/>
              <a:t>Datadog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Populuje dane telemetryczne do </a:t>
            </a:r>
            <a:r>
              <a:rPr lang="pl-PL" sz="1200" dirty="0" err="1"/>
              <a:t>plaformy</a:t>
            </a:r>
            <a:r>
              <a:rPr lang="pl-PL" sz="1200" dirty="0"/>
              <a:t> </a:t>
            </a:r>
            <a:r>
              <a:rPr lang="pl-PL" sz="1200" dirty="0" err="1"/>
              <a:t>Datadog</a:t>
            </a:r>
            <a:endParaRPr lang="pl-PL" sz="1200" dirty="0"/>
          </a:p>
          <a:p>
            <a:pPr lvl="1"/>
            <a:r>
              <a:rPr lang="pl-PL" sz="1200" dirty="0"/>
              <a:t>Wspiera ślady, metryki i logi</a:t>
            </a:r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FF159-B0CB-40F5-B266-7EB765996D67}"/>
              </a:ext>
            </a:extLst>
          </p:cNvPr>
          <p:cNvSpPr txBox="1"/>
          <p:nvPr/>
        </p:nvSpPr>
        <p:spPr>
          <a:xfrm>
            <a:off x="2760863" y="2614453"/>
            <a:ext cx="6670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datadog_exporter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DatadogSpanExporter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api_key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="YOUR_DATADOG_API_KEY",</a:t>
            </a: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agent_url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https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api.datadoghq.com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"  # Or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your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specific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Datadog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site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trace.set_tracer_provider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Resource.create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({"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service.name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example_service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"})))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datadog_exporter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trace.get_tracer_provider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81F37D1-5323-8EFC-8E9E-1DC597A0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4: Zbieranie i Eksport Danych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12053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E9FD6-F9A9-015A-BC0F-0066645F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F0D3E-DE09-1AC7-5EC0-9BBE09EF8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New </a:t>
            </a:r>
            <a:r>
              <a:rPr lang="pl-PL" sz="1600" dirty="0" err="1"/>
              <a:t>Relic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Populuje dane telemetryczne do platformy New </a:t>
            </a:r>
            <a:r>
              <a:rPr lang="pl-PL" sz="1200" dirty="0" err="1"/>
              <a:t>Relic</a:t>
            </a:r>
            <a:endParaRPr lang="pl-PL" sz="1200" dirty="0"/>
          </a:p>
          <a:p>
            <a:pPr lvl="1"/>
            <a:r>
              <a:rPr lang="pl-PL" sz="1200" dirty="0"/>
              <a:t>Wspiera ślady, metryki i logi</a:t>
            </a:r>
          </a:p>
          <a:p>
            <a:pPr lvl="1"/>
            <a:r>
              <a:rPr lang="pl-PL" sz="1200" dirty="0"/>
              <a:t>Wspiera HTTP</a:t>
            </a:r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3307C-58AA-CF4B-AC86-B79ABC816F39}"/>
              </a:ext>
            </a:extLst>
          </p:cNvPr>
          <p:cNvSpPr txBox="1"/>
          <p:nvPr/>
        </p:nvSpPr>
        <p:spPr>
          <a:xfrm>
            <a:off x="2760863" y="2690336"/>
            <a:ext cx="6670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newrelic_api_key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"YOUR_NEW_RELIC_API_KEY" 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newrelic_exporter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NewRelicSpanExporter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insert_key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newrelic_api_key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service_name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example_service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trace.set_tracer_provider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Resource.create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({"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service.name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example_service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"})))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newrelic_exporter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trace.get_tracer_provider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7258C82-77FA-FA77-428B-71A1E2ED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4: Zbieranie i Eksport Danych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77770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FE2D2-F50C-70B1-54A9-9E229C76D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62ACF-88D6-4332-2180-1064D7F09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Podsumowanie</a:t>
            </a:r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4B925F-DDBB-2E6F-0BED-8D62BBE5FE0B}"/>
              </a:ext>
            </a:extLst>
          </p:cNvPr>
          <p:cNvGraphicFramePr>
            <a:graphicFrameLocks noGrp="1"/>
          </p:cNvGraphicFramePr>
          <p:nvPr/>
        </p:nvGraphicFramePr>
        <p:xfrm>
          <a:off x="1633001" y="2040747"/>
          <a:ext cx="8895492" cy="4725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476">
                  <a:extLst>
                    <a:ext uri="{9D8B030D-6E8A-4147-A177-3AD203B41FA5}">
                      <a16:colId xmlns:a16="http://schemas.microsoft.com/office/drawing/2014/main" val="543356733"/>
                    </a:ext>
                  </a:extLst>
                </a:gridCol>
                <a:gridCol w="1130690">
                  <a:extLst>
                    <a:ext uri="{9D8B030D-6E8A-4147-A177-3AD203B41FA5}">
                      <a16:colId xmlns:a16="http://schemas.microsoft.com/office/drawing/2014/main" val="3109278063"/>
                    </a:ext>
                  </a:extLst>
                </a:gridCol>
                <a:gridCol w="693833">
                  <a:extLst>
                    <a:ext uri="{9D8B030D-6E8A-4147-A177-3AD203B41FA5}">
                      <a16:colId xmlns:a16="http://schemas.microsoft.com/office/drawing/2014/main" val="2491853452"/>
                    </a:ext>
                  </a:extLst>
                </a:gridCol>
                <a:gridCol w="2852423">
                  <a:extLst>
                    <a:ext uri="{9D8B030D-6E8A-4147-A177-3AD203B41FA5}">
                      <a16:colId xmlns:a16="http://schemas.microsoft.com/office/drawing/2014/main" val="4116974958"/>
                    </a:ext>
                  </a:extLst>
                </a:gridCol>
                <a:gridCol w="404961">
                  <a:extLst>
                    <a:ext uri="{9D8B030D-6E8A-4147-A177-3AD203B41FA5}">
                      <a16:colId xmlns:a16="http://schemas.microsoft.com/office/drawing/2014/main" val="3845802890"/>
                    </a:ext>
                  </a:extLst>
                </a:gridCol>
                <a:gridCol w="582123">
                  <a:extLst>
                    <a:ext uri="{9D8B030D-6E8A-4147-A177-3AD203B41FA5}">
                      <a16:colId xmlns:a16="http://schemas.microsoft.com/office/drawing/2014/main" val="4220231379"/>
                    </a:ext>
                  </a:extLst>
                </a:gridCol>
                <a:gridCol w="2209986">
                  <a:extLst>
                    <a:ext uri="{9D8B030D-6E8A-4147-A177-3AD203B41FA5}">
                      <a16:colId xmlns:a16="http://schemas.microsoft.com/office/drawing/2014/main" val="1875955587"/>
                    </a:ext>
                  </a:extLst>
                </a:gridCol>
              </a:tblGrid>
              <a:tr h="37825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Exporter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Supported Protocols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Vendor Neutral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Application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Async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Batching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Limitations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31470894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OTLP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gRPC, HTTP/Protobuf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Traces, metrics, logs export in a unified format. Ideal for use with OpenTelemetry Collector and backends supporting OTLP.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Requires OpenTelemetry-supported backends.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498577599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Jaeger Exporter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gRPC, Thrift (HTTP, UDP)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No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Tracing data export to Jaeger for distributed tracing of microservices.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Only supports traces; vendor-specific (Jaeger only).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269106253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Zipkin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 err="1">
                          <a:effectLst/>
                        </a:rPr>
                        <a:t>gRPC</a:t>
                      </a:r>
                      <a:r>
                        <a:rPr lang="en-GB" sz="1100" u="none" strike="noStrike" dirty="0">
                          <a:effectLst/>
                        </a:rPr>
                        <a:t>, HTTP (JSON, Thrift)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Distributed tracing data export to </a:t>
                      </a:r>
                      <a:r>
                        <a:rPr lang="en-GB" sz="1100" u="none" strike="noStrike" dirty="0" err="1">
                          <a:effectLst/>
                        </a:rPr>
                        <a:t>Zipkin</a:t>
                      </a:r>
                      <a:r>
                        <a:rPr lang="en-GB" sz="1100" u="none" strike="noStrike" dirty="0">
                          <a:effectLst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Yes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Only supports traces; vendor-specific (Zipkin only).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588921899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Prometheus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 (Scraping)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Metrics exposed for Prometheus scraping (metrics only).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No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No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No push-based exporting; passive scraping model.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2218528615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Azure Monitor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Exporting traces, metrics, and logs to Azure Monitor (cloud-specific).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Vendor-specific; requires Azure Monitor.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576813326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AWS X-Ray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Export traces to AWS X-Ray for distributed tracing in AWS environments.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Only supports traces; vendor-specific (AWS only).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559931999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Google Cloud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Export traces and logs to Google Cloud Trace and Logging (cloud-specific).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Vendor-specific; requires Google Cloud.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2955416482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Console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N/A (prints to console)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For debugging purposes, exporting data to console (traces, logs, or metrics).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Not suitable for production environments.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2511666606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Logging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N/A (writes to log files)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Logs telemetry data (traces, metrics, logs) to local files or standard logs.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Not for real-time monitoring or production use.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2060947719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New Relic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Export traces, metrics, and logs to New Relic platform.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Vendor-specific; requires New Relic platform.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1988063481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Datadog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Export traces, metrics, and logs to Datadog platform.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Vendor-specific; requires Datadog backend.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73430049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0D746DA-7272-CBB7-354A-F94CA1DB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4: Zbieranie i Eksport Danych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43032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Przegląd Obserwowalności </a:t>
            </a:r>
          </a:p>
          <a:p>
            <a:pPr marL="571500" lvl="1" indent="-171450"/>
            <a:r>
              <a:rPr lang="pl-PL" sz="1400" dirty="0"/>
              <a:t>Sesja 2: Wprowadzenie do OpenTelemetry</a:t>
            </a:r>
          </a:p>
          <a:p>
            <a:pPr marL="571500" lvl="1" indent="-171450"/>
            <a:r>
              <a:rPr lang="pl-PL" sz="1400" dirty="0"/>
              <a:t>Sesja 3: Instrumentacja z OpenTelemetry</a:t>
            </a:r>
          </a:p>
          <a:p>
            <a:pPr marL="571500" lvl="1" indent="-171450"/>
            <a:r>
              <a:rPr lang="pl-PL" sz="1400" dirty="0"/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Zaawansowane Tematy OpenTelemetry</a:t>
            </a:r>
          </a:p>
          <a:p>
            <a:pPr marL="571500" lvl="1" indent="-171450"/>
            <a:r>
              <a:rPr lang="pl-PL" sz="1400" dirty="0"/>
              <a:t>Sesja 2: Rozwiązywanie Problemów i Analiza</a:t>
            </a:r>
          </a:p>
          <a:p>
            <a:pPr marL="571500" lvl="1" indent="-171450"/>
            <a:r>
              <a:rPr lang="pl-PL" sz="1400" dirty="0"/>
              <a:t>Sesja 3: Wizualizacja Danych Telemetrycznych z </a:t>
            </a:r>
            <a:r>
              <a:rPr lang="pl-PL" sz="1400" dirty="0" err="1"/>
              <a:t>Grafaną</a:t>
            </a:r>
            <a:endParaRPr lang="pl-PL" sz="1400" dirty="0"/>
          </a:p>
          <a:p>
            <a:pPr marL="571500" lvl="1" indent="-171450"/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4D297-796D-6D26-54AE-CB1E829E5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509F-355A-379B-7DF8-9120C14C156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4: Zbieranie i Eksport Danych</a:t>
            </a:r>
            <a:endParaRPr lang="pl-P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992B3-34F7-70D0-E139-21D99FF26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OLTP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Używany do eksportowania danych telemetrycznych do </a:t>
            </a:r>
            <a:r>
              <a:rPr lang="pl-PL" sz="1200" dirty="0" err="1"/>
              <a:t>Collectora</a:t>
            </a:r>
            <a:r>
              <a:rPr lang="pl-PL" sz="1200" dirty="0"/>
              <a:t>, </a:t>
            </a:r>
            <a:r>
              <a:rPr lang="pl-PL" sz="1200" dirty="0" err="1"/>
              <a:t>Jaegera</a:t>
            </a:r>
            <a:r>
              <a:rPr lang="pl-PL" sz="1200" dirty="0"/>
              <a:t>, </a:t>
            </a:r>
            <a:r>
              <a:rPr lang="pl-PL" sz="1200" dirty="0" err="1"/>
              <a:t>Prometheusa</a:t>
            </a:r>
            <a:r>
              <a:rPr lang="pl-PL" sz="1200" dirty="0"/>
              <a:t> czy New </a:t>
            </a:r>
            <a:r>
              <a:rPr lang="pl-PL" sz="1200" dirty="0" err="1"/>
              <a:t>Relic</a:t>
            </a:r>
            <a:endParaRPr lang="pl-PL" sz="1200" dirty="0"/>
          </a:p>
          <a:p>
            <a:pPr lvl="1"/>
            <a:r>
              <a:rPr lang="pl-PL" sz="1200" dirty="0"/>
              <a:t>„</a:t>
            </a:r>
            <a:r>
              <a:rPr lang="pl-PL" sz="1200" dirty="0" err="1"/>
              <a:t>vendor</a:t>
            </a:r>
            <a:r>
              <a:rPr lang="pl-PL" sz="1200" dirty="0"/>
              <a:t> </a:t>
            </a:r>
            <a:r>
              <a:rPr lang="pl-PL" sz="1200" dirty="0" err="1"/>
              <a:t>agnostic</a:t>
            </a:r>
            <a:r>
              <a:rPr lang="pl-PL" sz="1200" dirty="0"/>
              <a:t>” </a:t>
            </a:r>
          </a:p>
          <a:p>
            <a:pPr lvl="1"/>
            <a:r>
              <a:rPr lang="pl-PL" sz="1200" dirty="0"/>
              <a:t>Wspiera </a:t>
            </a:r>
            <a:r>
              <a:rPr lang="pl-PL" sz="1200" dirty="0" err="1"/>
              <a:t>gRPC</a:t>
            </a:r>
            <a:r>
              <a:rPr lang="pl-PL" sz="1200" dirty="0"/>
              <a:t> i HTTP/</a:t>
            </a:r>
            <a:r>
              <a:rPr lang="pl-PL" sz="1200" dirty="0" err="1"/>
              <a:t>Protobuf</a:t>
            </a:r>
            <a:endParaRPr lang="pl-PL" sz="1200" dirty="0"/>
          </a:p>
          <a:p>
            <a:pPr lvl="1"/>
            <a:r>
              <a:rPr lang="pl-PL" sz="1200" dirty="0"/>
              <a:t>Wspiera: ślady [</a:t>
            </a:r>
            <a:r>
              <a:rPr lang="pl-PL" sz="1200" dirty="0" err="1"/>
              <a:t>trace</a:t>
            </a:r>
            <a:r>
              <a:rPr lang="pl-PL" sz="1200" dirty="0"/>
              <a:t>], metryki i logi</a:t>
            </a:r>
          </a:p>
          <a:p>
            <a:pPr lvl="1"/>
            <a:r>
              <a:rPr lang="pl-PL" sz="1200" dirty="0"/>
              <a:t>Open Source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92337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7DE55-014B-67C1-6981-FA37CD872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F55E5-D259-A2D8-49F4-E23BD399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 err="1"/>
              <a:t>Jaeger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Używany do </a:t>
            </a:r>
            <a:r>
              <a:rPr lang="pl-PL" sz="1200" dirty="0" err="1"/>
              <a:t>exportowania</a:t>
            </a:r>
            <a:r>
              <a:rPr lang="pl-PL" sz="1200" dirty="0"/>
              <a:t> do </a:t>
            </a:r>
            <a:r>
              <a:rPr lang="pl-PL" sz="1200" dirty="0" err="1"/>
              <a:t>Jaegera</a:t>
            </a:r>
            <a:endParaRPr lang="pl-PL" sz="1200" dirty="0"/>
          </a:p>
          <a:p>
            <a:pPr lvl="1"/>
            <a:r>
              <a:rPr lang="pl-PL" sz="1200" dirty="0"/>
              <a:t>Wspiera tylko </a:t>
            </a:r>
            <a:r>
              <a:rPr lang="pl-PL" sz="1200" dirty="0" err="1"/>
              <a:t>slady</a:t>
            </a:r>
            <a:r>
              <a:rPr lang="pl-PL" sz="1200" dirty="0"/>
              <a:t> [</a:t>
            </a:r>
            <a:r>
              <a:rPr lang="pl-PL" sz="1200" dirty="0" err="1"/>
              <a:t>trace</a:t>
            </a:r>
            <a:r>
              <a:rPr lang="pl-PL" sz="1200" dirty="0"/>
              <a:t>]</a:t>
            </a:r>
          </a:p>
          <a:p>
            <a:pPr lvl="1"/>
            <a:r>
              <a:rPr lang="pl-PL" sz="1200" dirty="0"/>
              <a:t>Wspiera </a:t>
            </a:r>
            <a:r>
              <a:rPr lang="pl-PL" sz="1200" dirty="0" err="1"/>
              <a:t>gRPC</a:t>
            </a:r>
            <a:r>
              <a:rPr lang="pl-PL" sz="1200" dirty="0"/>
              <a:t> i Apache </a:t>
            </a:r>
            <a:r>
              <a:rPr lang="pl-PL" sz="1200" dirty="0" err="1"/>
              <a:t>Trift</a:t>
            </a:r>
            <a:r>
              <a:rPr lang="pl-PL" sz="1200" dirty="0"/>
              <a:t> /HTTP, UDP / 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3D0ED-7979-E6F4-9D44-2FFA7264BA59}"/>
              </a:ext>
            </a:extLst>
          </p:cNvPr>
          <p:cNvSpPr txBox="1"/>
          <p:nvPr/>
        </p:nvSpPr>
        <p:spPr>
          <a:xfrm>
            <a:off x="2760863" y="2718634"/>
            <a:ext cx="66702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opentelemetry.exporter.jaeger.thrift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JaegerExporter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jaeger_exporter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JaegerExporter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agent_host_name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='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localhost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agent_port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=6831)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jaeger_exporter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tracer_provider.add_span_processor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2888F4-42EB-8FB3-018E-E8187A30CDC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4: Zbieranie i Eksport Danych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81505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3878C-089C-7A3A-79AF-3350B157A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E1A8-5226-12B6-F474-1343DFB5F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 err="1"/>
              <a:t>Zipkin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Używany do </a:t>
            </a:r>
            <a:r>
              <a:rPr lang="pl-PL" sz="1200" dirty="0" err="1"/>
              <a:t>exportowania</a:t>
            </a:r>
            <a:r>
              <a:rPr lang="pl-PL" sz="1200" dirty="0"/>
              <a:t> do </a:t>
            </a:r>
            <a:r>
              <a:rPr lang="pl-PL" sz="1200" dirty="0" err="1"/>
              <a:t>Zipkina</a:t>
            </a:r>
            <a:endParaRPr lang="pl-PL" sz="1200" dirty="0"/>
          </a:p>
          <a:p>
            <a:pPr lvl="1"/>
            <a:r>
              <a:rPr lang="pl-PL" sz="1200" dirty="0"/>
              <a:t>Wspiera tylko </a:t>
            </a:r>
            <a:r>
              <a:rPr lang="pl-PL" sz="1200" dirty="0" err="1"/>
              <a:t>slady</a:t>
            </a:r>
            <a:r>
              <a:rPr lang="pl-PL" sz="1200" dirty="0"/>
              <a:t> [</a:t>
            </a:r>
            <a:r>
              <a:rPr lang="pl-PL" sz="1200" dirty="0" err="1"/>
              <a:t>trace</a:t>
            </a:r>
            <a:r>
              <a:rPr lang="pl-PL" sz="1200" dirty="0"/>
              <a:t>]</a:t>
            </a:r>
          </a:p>
          <a:p>
            <a:pPr lvl="1"/>
            <a:r>
              <a:rPr lang="pl-PL" sz="1200" dirty="0"/>
              <a:t>Wspiera </a:t>
            </a:r>
            <a:r>
              <a:rPr lang="pl-PL" sz="1200" dirty="0" err="1"/>
              <a:t>gRPC</a:t>
            </a:r>
            <a:r>
              <a:rPr lang="pl-PL" sz="1200" dirty="0"/>
              <a:t> i Apache </a:t>
            </a:r>
            <a:r>
              <a:rPr lang="pl-PL" sz="1200" dirty="0" err="1"/>
              <a:t>Trift</a:t>
            </a:r>
            <a:r>
              <a:rPr lang="pl-PL" sz="1200" dirty="0"/>
              <a:t> /HTTP, UDP / 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78793-3A2A-F7E1-E05C-5DE60A04BB98}"/>
              </a:ext>
            </a:extLst>
          </p:cNvPr>
          <p:cNvSpPr txBox="1"/>
          <p:nvPr/>
        </p:nvSpPr>
        <p:spPr>
          <a:xfrm>
            <a:off x="2760863" y="2637178"/>
            <a:ext cx="66702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opentelemetry.exporter.zipkin.json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ZipkinExporter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zipkin_exporter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ZipkinExporter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endpoint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="http://localhost:9411/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/v2/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spans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zipkin_exporter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tracer_provider.add_span_processor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2B7DFFE-2D20-106B-9995-9489CA37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4: Zbieranie i Eksport Danych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93280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BF13D-1315-37FC-2496-83A5F0F6F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8DF1C-177D-387C-AD25-0072A746A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 err="1"/>
              <a:t>Prometheus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Wystawia </a:t>
            </a:r>
            <a:r>
              <a:rPr lang="pl-PL" sz="1200" dirty="0" err="1"/>
              <a:t>endpoint</a:t>
            </a:r>
            <a:r>
              <a:rPr lang="pl-PL" sz="1200" dirty="0"/>
              <a:t> z którego </a:t>
            </a:r>
            <a:r>
              <a:rPr lang="pl-PL" sz="1200" dirty="0" err="1"/>
              <a:t>Prometeus</a:t>
            </a:r>
            <a:r>
              <a:rPr lang="pl-PL" sz="1200" dirty="0"/>
              <a:t> może konsumować dane </a:t>
            </a:r>
          </a:p>
          <a:p>
            <a:pPr lvl="1"/>
            <a:r>
              <a:rPr lang="pl-PL" sz="1200" dirty="0"/>
              <a:t>Wspiera HTTP</a:t>
            </a:r>
          </a:p>
          <a:p>
            <a:pPr lvl="1"/>
            <a:r>
              <a:rPr lang="pl-PL" sz="1200" dirty="0"/>
              <a:t>Wspiera tylko pasywny model komunikacji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590AC-57B4-FD65-741F-DCB74B4AC8BE}"/>
              </a:ext>
            </a:extLst>
          </p:cNvPr>
          <p:cNvSpPr txBox="1"/>
          <p:nvPr/>
        </p:nvSpPr>
        <p:spPr>
          <a:xfrm>
            <a:off x="2760863" y="2567226"/>
            <a:ext cx="667027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opentelemetry.exporter.prometheus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PrometheusMetricReader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opentelemetry.sdk.metrics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MeterProvider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PrometheusMetricReader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MeterProvider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metric_readers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7B9120-BA1D-A38B-7C3A-872BC5473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4: Zbieranie i Eksport Danych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51459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7CF7A-8303-80D6-53BC-644401411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778F-C9E4-B33E-2377-4E127029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 err="1"/>
              <a:t>Azure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Populuje dane telemetrii do </a:t>
            </a:r>
            <a:r>
              <a:rPr lang="pl-PL" sz="1200" dirty="0" err="1"/>
              <a:t>Azure</a:t>
            </a:r>
            <a:r>
              <a:rPr lang="pl-PL" sz="1200" dirty="0"/>
              <a:t> Monitor</a:t>
            </a:r>
          </a:p>
          <a:p>
            <a:pPr lvl="1"/>
            <a:r>
              <a:rPr lang="pl-PL" sz="1200" dirty="0"/>
              <a:t>Dedykowany w środowisku chmurowym Microsoft </a:t>
            </a:r>
            <a:r>
              <a:rPr lang="pl-PL" sz="1200" dirty="0" err="1"/>
              <a:t>Azure</a:t>
            </a:r>
            <a:endParaRPr lang="pl-PL" sz="1200" dirty="0"/>
          </a:p>
          <a:p>
            <a:pPr lvl="1"/>
            <a:r>
              <a:rPr lang="pl-PL" sz="1200" dirty="0"/>
              <a:t>Wspiera ślady, metryki i logi</a:t>
            </a:r>
          </a:p>
          <a:p>
            <a:pPr lvl="1"/>
            <a:r>
              <a:rPr lang="pl-PL" sz="1200" dirty="0"/>
              <a:t>Wspiera HTTP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999F8-6EF3-ADB4-F44F-015792014A73}"/>
              </a:ext>
            </a:extLst>
          </p:cNvPr>
          <p:cNvSpPr txBox="1"/>
          <p:nvPr/>
        </p:nvSpPr>
        <p:spPr>
          <a:xfrm>
            <a:off x="2760863" y="3076118"/>
            <a:ext cx="66702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azure.monitor.opentelemetry.exporter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AzureMonitorTraceExporter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azure_exporter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AzureMonitorTraceExporter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azure_exporter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tracer_provider.add_span_processor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FAC470-E83F-1683-C6BE-E3550BBF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4: Zbieranie i Eksport Danych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26496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B7C35-F63F-F669-4C47-6E3F0065F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BF51-13C7-7762-EA60-F0618D0DA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AWS X-Ray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Używany w środowisku chmurowym AWS</a:t>
            </a:r>
          </a:p>
          <a:p>
            <a:pPr lvl="1"/>
            <a:r>
              <a:rPr lang="pl-PL" sz="1200" dirty="0"/>
              <a:t>Wspiera ślady [</a:t>
            </a:r>
            <a:r>
              <a:rPr lang="pl-PL" sz="1200" dirty="0" err="1"/>
              <a:t>trace</a:t>
            </a:r>
            <a:r>
              <a:rPr lang="pl-PL" sz="1200" dirty="0"/>
              <a:t>]</a:t>
            </a:r>
          </a:p>
          <a:p>
            <a:pPr lvl="1"/>
            <a:r>
              <a:rPr lang="pl-PL" sz="1200" dirty="0"/>
              <a:t>Wspiera HTTP</a:t>
            </a:r>
          </a:p>
          <a:p>
            <a:pPr lvl="1"/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E2C73-1D23-0EB4-48DB-EC67B62005C0}"/>
              </a:ext>
            </a:extLst>
          </p:cNvPr>
          <p:cNvSpPr txBox="1"/>
          <p:nvPr/>
        </p:nvSpPr>
        <p:spPr>
          <a:xfrm>
            <a:off x="2760863" y="2647689"/>
            <a:ext cx="66702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opentelemetry.exporter.aws_xray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AwsXRaySpanExporter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aws_xray_exporter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AwsXRaySpanExporter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aws_xray_exporter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tracer_provider.add_span_processor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FE104D-4D1A-1ED0-31DF-51F4AC1A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4: Zbieranie i Eksport Danych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4592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D0974-1748-D640-260D-68F696533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DB0A5-A43C-D981-F52D-8B378F351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Google </a:t>
            </a:r>
            <a:r>
              <a:rPr lang="pl-PL" sz="1600" dirty="0" err="1"/>
              <a:t>Cloud</a:t>
            </a:r>
            <a:r>
              <a:rPr lang="pl-PL" sz="1600" dirty="0"/>
              <a:t> </a:t>
            </a:r>
            <a:r>
              <a:rPr lang="pl-PL" sz="1600" dirty="0" err="1"/>
              <a:t>Exporter</a:t>
            </a:r>
            <a:endParaRPr lang="pl-PL" sz="1600" dirty="0"/>
          </a:p>
          <a:p>
            <a:pPr lvl="1"/>
            <a:r>
              <a:rPr lang="pl-PL" sz="1200" dirty="0"/>
              <a:t>Populuje dane telemetrii do </a:t>
            </a:r>
            <a:r>
              <a:rPr lang="pl-PL" sz="1200" dirty="0" err="1"/>
              <a:t>Goolge</a:t>
            </a:r>
            <a:r>
              <a:rPr lang="pl-PL" sz="1200" dirty="0"/>
              <a:t> </a:t>
            </a:r>
            <a:r>
              <a:rPr lang="pl-PL" sz="1200" dirty="0" err="1"/>
              <a:t>Cloud</a:t>
            </a:r>
            <a:r>
              <a:rPr lang="pl-PL" sz="1200" dirty="0"/>
              <a:t> </a:t>
            </a:r>
            <a:r>
              <a:rPr lang="pl-PL" sz="1200" dirty="0" err="1"/>
              <a:t>Trace</a:t>
            </a:r>
            <a:r>
              <a:rPr lang="pl-PL" sz="1200" dirty="0"/>
              <a:t> i Google </a:t>
            </a:r>
            <a:r>
              <a:rPr lang="pl-PL" sz="1200" dirty="0" err="1"/>
              <a:t>Cloud</a:t>
            </a:r>
            <a:r>
              <a:rPr lang="pl-PL" sz="1200" dirty="0"/>
              <a:t> </a:t>
            </a:r>
            <a:r>
              <a:rPr lang="pl-PL" sz="1200" dirty="0" err="1"/>
              <a:t>Logging</a:t>
            </a:r>
            <a:endParaRPr lang="pl-PL" sz="1200" dirty="0"/>
          </a:p>
          <a:p>
            <a:pPr lvl="1"/>
            <a:r>
              <a:rPr lang="pl-PL" sz="1200" dirty="0"/>
              <a:t>Wspiera ślady i logi</a:t>
            </a:r>
          </a:p>
          <a:p>
            <a:pPr lvl="1"/>
            <a:r>
              <a:rPr lang="pl-PL" sz="1200" dirty="0"/>
              <a:t>Dedykowany w środowisku chmurowym Google</a:t>
            </a:r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58629-0D28-E1A9-E291-692F89F93945}"/>
              </a:ext>
            </a:extLst>
          </p:cNvPr>
          <p:cNvSpPr txBox="1"/>
          <p:nvPr/>
        </p:nvSpPr>
        <p:spPr>
          <a:xfrm>
            <a:off x="2760863" y="2613530"/>
            <a:ext cx="66702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opentelemetry.exporter.cloud_trace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CloudTraceSpanExporter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opentelemetry.sdk.trace.export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cloud_trace_exporter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CloudTraceSpanExporter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BatchSpanProcessor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cloud_trace_exporter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tracer_provider.add_span_processor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span_processor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89ACB51-79FB-ACAF-27EA-F881D162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>
            <a:noAutofit/>
          </a:bodyPr>
          <a:lstStyle/>
          <a:p>
            <a:r>
              <a:rPr lang="pl-PL" sz="2000" dirty="0"/>
              <a:t>Dzień 2: Wizualizacja, Tematy Zaawansowane i Praktyczne Ćwiczenia</a:t>
            </a:r>
            <a:br>
              <a:rPr lang="pl-PL" sz="2000" dirty="0"/>
            </a:br>
            <a:br>
              <a:rPr lang="pl-PL" sz="2000" dirty="0"/>
            </a:br>
            <a:r>
              <a:rPr lang="pl-PL" sz="1800" dirty="0"/>
              <a:t>Sesja 4: Zbieranie i Eksport Danych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47050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1591</Words>
  <Application>Microsoft Macintosh PowerPoint</Application>
  <PresentationFormat>Widescreen</PresentationFormat>
  <Paragraphs>256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Aptos Narrow</vt:lpstr>
      <vt:lpstr>Arial</vt:lpstr>
      <vt:lpstr>Consolas</vt:lpstr>
      <vt:lpstr>Office Theme</vt:lpstr>
      <vt:lpstr>Szkolenie   Instrumentacja  OpenTelemetry</vt:lpstr>
      <vt:lpstr>Plan szkolenia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  <vt:lpstr>Dzień 2: Wizualizacja, Tematy Zaawansowane i Praktyczne Ćwiczenia  Sesja 4: Zbieranie i Eksport Danych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Krzysztof Pilawski</dc:creator>
  <cp:lastModifiedBy>Krzysztof Pilawski</cp:lastModifiedBy>
  <cp:revision>35</cp:revision>
  <dcterms:created xsi:type="dcterms:W3CDTF">2024-09-29T12:49:22Z</dcterms:created>
  <dcterms:modified xsi:type="dcterms:W3CDTF">2024-10-02T20:35:43Z</dcterms:modified>
</cp:coreProperties>
</file>