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72" r:id="rId4"/>
    <p:sldId id="336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771"/>
    <p:restoredTop sz="94720"/>
  </p:normalViewPr>
  <p:slideViewPr>
    <p:cSldViewPr snapToGrid="0" snapToObjects="1">
      <p:cViewPr varScale="1">
        <p:scale>
          <a:sx n="211" d="100"/>
          <a:sy n="211" d="100"/>
        </p:scale>
        <p:origin x="7264" y="2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182559-CB5C-D240-A660-003CD22EEEA2}" type="datetimeFigureOut">
              <a:rPr lang="pl-PL" smtClean="0"/>
              <a:t>29.09.2024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38D99C-B490-4443-81A2-B1577D708A8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81364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9/29/24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9/29/24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 err="1"/>
              <a:t>Szkolenie</a:t>
            </a:r>
            <a:r>
              <a:rPr dirty="0"/>
              <a:t> </a:t>
            </a:r>
            <a:r>
              <a:rPr dirty="0" err="1"/>
              <a:t>OpenTelemetry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Plan </a:t>
            </a:r>
            <a:r>
              <a:rPr dirty="0" err="1"/>
              <a:t>szkolenia</a:t>
            </a:r>
            <a:r>
              <a:rPr dirty="0"/>
              <a:t> z </a:t>
            </a:r>
            <a:r>
              <a:rPr dirty="0" err="1"/>
              <a:t>dodatkowymi</a:t>
            </a:r>
            <a:r>
              <a:rPr dirty="0"/>
              <a:t> </a:t>
            </a:r>
            <a:r>
              <a:rPr dirty="0" err="1"/>
              <a:t>materiałami</a:t>
            </a:r>
            <a:r>
              <a:rPr dirty="0"/>
              <a:t> </a:t>
            </a:r>
            <a:r>
              <a:rPr dirty="0" err="1"/>
              <a:t>i</a:t>
            </a:r>
            <a:r>
              <a:rPr dirty="0"/>
              <a:t> </a:t>
            </a:r>
            <a:r>
              <a:rPr dirty="0" err="1"/>
              <a:t>przykładami</a:t>
            </a:r>
            <a:r>
              <a:rPr lang="en-US" dirty="0" err="1"/>
              <a:t>downl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l"/>
            <a:r>
              <a:rPr lang="en-US" sz="2400" dirty="0"/>
              <a:t>Plan </a:t>
            </a:r>
            <a:r>
              <a:rPr lang="en-US" sz="2400" dirty="0" err="1"/>
              <a:t>szkolenia</a:t>
            </a:r>
            <a:endParaRPr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800" dirty="0"/>
              <a:t>Dzień 1: Wprowadzenie, Konfiguracja i Instrumentacja</a:t>
            </a:r>
          </a:p>
          <a:p>
            <a:pPr marL="0" indent="0">
              <a:buNone/>
            </a:pPr>
            <a:endParaRPr lang="pl-PL" sz="1400" dirty="0"/>
          </a:p>
          <a:p>
            <a:pPr marL="571500" lvl="1" indent="-171450">
              <a:buFont typeface="Arial" panose="020B0604020202020204" pitchFamily="34" charset="0"/>
              <a:buChar char="•"/>
            </a:pPr>
            <a:r>
              <a:rPr lang="pl-PL" sz="1400" dirty="0"/>
              <a:t>Sesja 1: Przegląd Obserwowalności </a:t>
            </a:r>
          </a:p>
          <a:p>
            <a:pPr marL="571500" lvl="1" indent="-171450">
              <a:buFont typeface="Arial" panose="020B0604020202020204" pitchFamily="34" charset="0"/>
              <a:buChar char="•"/>
            </a:pPr>
            <a:r>
              <a:rPr lang="pl-PL" sz="1400" dirty="0"/>
              <a:t>Sesja 2: Wprowadzenie do OpenTelemetry</a:t>
            </a:r>
          </a:p>
          <a:p>
            <a:pPr marL="571500" lvl="1" indent="-171450">
              <a:buFont typeface="Arial" panose="020B0604020202020204" pitchFamily="34" charset="0"/>
              <a:buChar char="•"/>
            </a:pPr>
            <a:r>
              <a:rPr lang="pl-PL" sz="1400" dirty="0"/>
              <a:t>Sesja 3: Przypadki użycia OpenTelemetry</a:t>
            </a:r>
          </a:p>
          <a:p>
            <a:pPr marL="571500" lvl="1" indent="-171450">
              <a:buFont typeface="Arial" panose="020B0604020202020204" pitchFamily="34" charset="0"/>
              <a:buChar char="•"/>
            </a:pPr>
            <a:r>
              <a:rPr lang="pl-PL" sz="1400" dirty="0"/>
              <a:t>Sesja 3: Instrumentacja z OpenTelemetry</a:t>
            </a:r>
          </a:p>
          <a:p>
            <a:pPr marL="571500" lvl="1" indent="-171450">
              <a:buFont typeface="Arial" panose="020B0604020202020204" pitchFamily="34" charset="0"/>
              <a:buChar char="•"/>
            </a:pPr>
            <a:r>
              <a:rPr lang="pl-PL" sz="1400" dirty="0"/>
              <a:t>Sesja 4: Zbieranie i Eksport Danych</a:t>
            </a:r>
          </a:p>
          <a:p>
            <a:pPr marL="0" indent="0">
              <a:buNone/>
            </a:pPr>
            <a:endParaRPr lang="pl-PL" sz="1400" dirty="0"/>
          </a:p>
          <a:p>
            <a:pPr marL="0" indent="0">
              <a:buNone/>
            </a:pPr>
            <a:endParaRPr lang="pl-PL" sz="1400" dirty="0"/>
          </a:p>
          <a:p>
            <a:pPr marL="0" indent="0">
              <a:buNone/>
            </a:pPr>
            <a:r>
              <a:rPr lang="pl-PL" sz="1800" dirty="0"/>
              <a:t>Dzień 2: Wizualizacja, Tematy Zaawansowane i Praktyczne Ćwiczenia</a:t>
            </a:r>
          </a:p>
          <a:p>
            <a:pPr marL="0" indent="0">
              <a:buNone/>
            </a:pPr>
            <a:endParaRPr lang="pl-PL" sz="1400" dirty="0"/>
          </a:p>
          <a:p>
            <a:pPr marL="571500" lvl="1" indent="-171450">
              <a:buFont typeface="Arial" panose="020B0604020202020204" pitchFamily="34" charset="0"/>
              <a:buChar char="•"/>
            </a:pPr>
            <a:r>
              <a:rPr lang="pl-PL" sz="1400" dirty="0"/>
              <a:t>Sesja 1: Wizualizacja Danych Telemetrycznych z </a:t>
            </a:r>
            <a:r>
              <a:rPr lang="pl-PL" sz="1400" dirty="0" err="1"/>
              <a:t>Grafaną</a:t>
            </a:r>
            <a:endParaRPr lang="pl-PL" sz="1400" dirty="0"/>
          </a:p>
          <a:p>
            <a:pPr marL="571500" lvl="1" indent="-171450">
              <a:buFont typeface="Arial" panose="020B0604020202020204" pitchFamily="34" charset="0"/>
              <a:buChar char="•"/>
            </a:pPr>
            <a:r>
              <a:rPr lang="pl-PL" sz="1400" dirty="0"/>
              <a:t>Sesja 2: Zaawansowane Tematy OpenTelemetry</a:t>
            </a:r>
          </a:p>
          <a:p>
            <a:pPr marL="571500" lvl="1" indent="-171450">
              <a:buFont typeface="Arial" panose="020B0604020202020204" pitchFamily="34" charset="0"/>
              <a:buChar char="•"/>
            </a:pPr>
            <a:r>
              <a:rPr lang="pl-PL" sz="1400" dirty="0"/>
              <a:t>Sesja 3: Rozwiązywanie Problemów i Analiza</a:t>
            </a:r>
          </a:p>
          <a:p>
            <a:pPr marL="571500" lvl="1" indent="-171450">
              <a:buFont typeface="Arial" panose="020B0604020202020204" pitchFamily="34" charset="0"/>
              <a:buChar char="•"/>
            </a:pPr>
            <a:r>
              <a:rPr lang="pl-PL" sz="1400" dirty="0"/>
              <a:t>Sesja 4: Projekt Końcowy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442275-5BF8-FCB8-8C7A-56885F5A27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01B84-F330-5D9C-32B3-B14DDD40F6C0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l"/>
            <a:r>
              <a:rPr lang="pl-PL" sz="2000" dirty="0">
                <a:highlight>
                  <a:srgbClr val="00FF00"/>
                </a:highlight>
              </a:rPr>
              <a:t>Dzień 2: Wizualizacja, Tematy Zaawansowane i Praktyczne Ćwiczenia</a:t>
            </a:r>
            <a:br>
              <a:rPr lang="pl-PL" sz="2000" dirty="0">
                <a:highlight>
                  <a:srgbClr val="00FF00"/>
                </a:highlight>
              </a:rPr>
            </a:br>
            <a:br>
              <a:rPr lang="pl-PL" sz="2000" dirty="0">
                <a:highlight>
                  <a:srgbClr val="00FF00"/>
                </a:highlight>
              </a:rPr>
            </a:br>
            <a:r>
              <a:rPr lang="pl-PL" sz="1800" dirty="0">
                <a:highlight>
                  <a:srgbClr val="00FF00"/>
                </a:highlight>
              </a:rPr>
              <a:t>Sesja 2: </a:t>
            </a:r>
            <a:r>
              <a:rPr lang="en-GB" sz="1800" dirty="0" err="1">
                <a:highlight>
                  <a:srgbClr val="00FF00"/>
                </a:highlight>
              </a:rPr>
              <a:t>Wprowadzenie</a:t>
            </a:r>
            <a:r>
              <a:rPr lang="en-GB" sz="1800" dirty="0">
                <a:highlight>
                  <a:srgbClr val="00FF00"/>
                </a:highlight>
              </a:rPr>
              <a:t>, </a:t>
            </a:r>
            <a:r>
              <a:rPr lang="en-GB" sz="1800" dirty="0" err="1">
                <a:highlight>
                  <a:srgbClr val="00FF00"/>
                </a:highlight>
              </a:rPr>
              <a:t>Konfiguracja</a:t>
            </a:r>
            <a:r>
              <a:rPr lang="en-GB" sz="1800" dirty="0">
                <a:highlight>
                  <a:srgbClr val="00FF00"/>
                </a:highlight>
              </a:rPr>
              <a:t> </a:t>
            </a:r>
            <a:r>
              <a:rPr lang="en-GB" sz="1800" dirty="0" err="1">
                <a:highlight>
                  <a:srgbClr val="00FF00"/>
                </a:highlight>
              </a:rPr>
              <a:t>i</a:t>
            </a:r>
            <a:r>
              <a:rPr lang="en-GB" sz="1800" dirty="0">
                <a:highlight>
                  <a:srgbClr val="00FF00"/>
                </a:highlight>
              </a:rPr>
              <a:t> </a:t>
            </a:r>
            <a:r>
              <a:rPr lang="en-GB" sz="1800" dirty="0" err="1">
                <a:highlight>
                  <a:srgbClr val="00FF00"/>
                </a:highlight>
              </a:rPr>
              <a:t>Instrumentacja</a:t>
            </a:r>
            <a:endParaRPr lang="pl-PL" sz="2000" dirty="0">
              <a:highlight>
                <a:srgbClr val="00FF00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5E03B-BE23-785A-2CE3-CF8B06640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1600" dirty="0"/>
              <a:t>Przypadki użycia OpenTelemetry</a:t>
            </a:r>
          </a:p>
          <a:p>
            <a:pPr lvl="1"/>
            <a:r>
              <a:rPr lang="pl-PL" sz="1200" dirty="0"/>
              <a:t>Mikroserwisy</a:t>
            </a:r>
          </a:p>
          <a:p>
            <a:pPr lvl="2"/>
            <a:r>
              <a:rPr lang="pl-PL" sz="1000" dirty="0"/>
              <a:t>Śledzenie rozproszone umożliwia wizualizacje przepływu zdarzeń [</a:t>
            </a:r>
            <a:r>
              <a:rPr lang="pl-PL" sz="1000" dirty="0" err="1"/>
              <a:t>event’ow</a:t>
            </a:r>
            <a:r>
              <a:rPr lang="pl-PL" sz="1000" dirty="0"/>
              <a:t>]</a:t>
            </a:r>
          </a:p>
          <a:p>
            <a:pPr lvl="2"/>
            <a:r>
              <a:rPr lang="pl-PL" sz="1000" dirty="0"/>
              <a:t>Pozwala na znalezienie wąskich gardeł [</a:t>
            </a:r>
            <a:r>
              <a:rPr lang="pl-PL" sz="1000" dirty="0" err="1"/>
              <a:t>bottle</a:t>
            </a:r>
            <a:r>
              <a:rPr lang="pl-PL" sz="1000" dirty="0"/>
              <a:t> </a:t>
            </a:r>
            <a:r>
              <a:rPr lang="pl-PL" sz="1000" dirty="0" err="1"/>
              <a:t>neck’ow</a:t>
            </a:r>
            <a:r>
              <a:rPr lang="pl-PL" sz="1000" dirty="0"/>
              <a:t>]</a:t>
            </a:r>
          </a:p>
          <a:p>
            <a:pPr lvl="1"/>
            <a:r>
              <a:rPr lang="pl-PL" sz="1200" dirty="0"/>
              <a:t>Aplikacje </a:t>
            </a:r>
            <a:r>
              <a:rPr lang="pl-PL" sz="1200" dirty="0" err="1"/>
              <a:t>Serverless</a:t>
            </a:r>
            <a:endParaRPr lang="pl-PL" sz="1200" dirty="0"/>
          </a:p>
          <a:p>
            <a:pPr lvl="2"/>
            <a:r>
              <a:rPr lang="pl-PL" sz="1000" dirty="0"/>
              <a:t>W AWS Lambda, Google </a:t>
            </a:r>
            <a:r>
              <a:rPr lang="pl-PL" sz="1000" dirty="0" err="1"/>
              <a:t>Cloud</a:t>
            </a:r>
            <a:r>
              <a:rPr lang="pl-PL" sz="1000" dirty="0"/>
              <a:t> </a:t>
            </a:r>
            <a:r>
              <a:rPr lang="pl-PL" sz="1000" dirty="0" err="1"/>
              <a:t>Functions</a:t>
            </a:r>
            <a:r>
              <a:rPr lang="pl-PL" sz="1000" dirty="0"/>
              <a:t> </a:t>
            </a:r>
            <a:r>
              <a:rPr lang="pl-PL" sz="1000" dirty="0" err="1"/>
              <a:t>umozliwia</a:t>
            </a:r>
            <a:r>
              <a:rPr lang="pl-PL" sz="1000" dirty="0"/>
              <a:t> zbieranie </a:t>
            </a:r>
            <a:r>
              <a:rPr lang="pl-PL" sz="1000" dirty="0" err="1"/>
              <a:t>slawod</a:t>
            </a:r>
            <a:r>
              <a:rPr lang="pl-PL" sz="1000" dirty="0"/>
              <a:t>, metryk oraz </a:t>
            </a:r>
            <a:r>
              <a:rPr lang="pl-PL" sz="1000" dirty="0" err="1"/>
              <a:t>bledow</a:t>
            </a:r>
            <a:r>
              <a:rPr lang="pl-PL" sz="1000" dirty="0"/>
              <a:t>. </a:t>
            </a:r>
          </a:p>
          <a:p>
            <a:pPr lvl="1"/>
            <a:r>
              <a:rPr lang="pl-PL" sz="1200" dirty="0"/>
              <a:t> Monitorowanie Wydajności Aplikacji</a:t>
            </a:r>
          </a:p>
          <a:p>
            <a:pPr lvl="2"/>
            <a:r>
              <a:rPr lang="pl-PL" sz="1000" dirty="0"/>
              <a:t>OpenTelemetry może automatycznie zbierać metryki wydajnościowe (np. czasy odpowiedzi, liczbę żądań, wskaźniki błędów) oraz śledzenia, aby analizować, jak aplikacja skaluje się i radzi sobie z obciążeniem. </a:t>
            </a:r>
          </a:p>
          <a:p>
            <a:pPr lvl="1"/>
            <a:r>
              <a:rPr lang="pl-PL" sz="1200"/>
              <a:t>Diagnostyka błędów </a:t>
            </a:r>
            <a:r>
              <a:rPr lang="pl-PL" sz="1200" dirty="0"/>
              <a:t>i problematycznych operacji</a:t>
            </a:r>
          </a:p>
          <a:p>
            <a:pPr lvl="2"/>
            <a:r>
              <a:rPr lang="pl-PL" sz="1050" dirty="0"/>
              <a:t>OpenTelemetry może pomóc w wykrywaniu błędów na poziomie poszczególnych usług lub zapytań. </a:t>
            </a:r>
          </a:p>
          <a:p>
            <a:pPr lvl="2"/>
            <a:r>
              <a:rPr lang="pl-PL" sz="1050" dirty="0"/>
              <a:t>Możliwe jest śledzenie całego cyklu życia żądania od użytkownika do bazy danych i z powrotem, co ułatwia ustalenie, która usługa spowodowała awarię.</a:t>
            </a:r>
          </a:p>
          <a:p>
            <a:pPr lvl="1"/>
            <a:r>
              <a:rPr lang="pl-PL" sz="1200" dirty="0"/>
              <a:t>SLA </a:t>
            </a:r>
          </a:p>
          <a:p>
            <a:pPr lvl="2"/>
            <a:r>
              <a:rPr lang="pl-PL" sz="1000" dirty="0"/>
              <a:t>OpenTelemetry może zbierać wskaźniki dotyczące dostępności i wydajności aplikacji, takie jak opóźnienia, czas odpowiedzi, błędy, i przekazywać te dane do systemów monitorujących w celu bieżącego śledzenia zgodności z SLA.</a:t>
            </a:r>
          </a:p>
        </p:txBody>
      </p:sp>
    </p:spTree>
    <p:extLst>
      <p:ext uri="{BB962C8B-B14F-4D97-AF65-F5344CB8AC3E}">
        <p14:creationId xmlns:p14="http://schemas.microsoft.com/office/powerpoint/2010/main" val="466962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412DB0-5868-D139-A977-F543889793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EC9DB-0F45-8967-61ED-6A7BC5799999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l"/>
            <a:r>
              <a:rPr lang="pl-PL" sz="2000" dirty="0">
                <a:highlight>
                  <a:srgbClr val="00FF00"/>
                </a:highlight>
              </a:rPr>
              <a:t>Dzień 2: Wizualizacja, Tematy Zaawansowane i Praktyczne Ćwiczenia</a:t>
            </a:r>
            <a:br>
              <a:rPr lang="pl-PL" sz="2000" dirty="0">
                <a:highlight>
                  <a:srgbClr val="00FF00"/>
                </a:highlight>
              </a:rPr>
            </a:br>
            <a:br>
              <a:rPr lang="pl-PL" sz="2000" dirty="0">
                <a:highlight>
                  <a:srgbClr val="00FF00"/>
                </a:highlight>
              </a:rPr>
            </a:br>
            <a:r>
              <a:rPr lang="pl-PL" sz="1800" dirty="0">
                <a:highlight>
                  <a:srgbClr val="00FF00"/>
                </a:highlight>
              </a:rPr>
              <a:t>Sesja 2: </a:t>
            </a:r>
            <a:r>
              <a:rPr lang="en-GB" sz="1800" dirty="0" err="1">
                <a:highlight>
                  <a:srgbClr val="00FF00"/>
                </a:highlight>
              </a:rPr>
              <a:t>Wprowadzenie</a:t>
            </a:r>
            <a:r>
              <a:rPr lang="en-GB" sz="1800" dirty="0">
                <a:highlight>
                  <a:srgbClr val="00FF00"/>
                </a:highlight>
              </a:rPr>
              <a:t>, </a:t>
            </a:r>
            <a:r>
              <a:rPr lang="en-GB" sz="1800" dirty="0" err="1">
                <a:highlight>
                  <a:srgbClr val="00FF00"/>
                </a:highlight>
              </a:rPr>
              <a:t>Konfiguracja</a:t>
            </a:r>
            <a:r>
              <a:rPr lang="en-GB" sz="1800" dirty="0">
                <a:highlight>
                  <a:srgbClr val="00FF00"/>
                </a:highlight>
              </a:rPr>
              <a:t> </a:t>
            </a:r>
            <a:r>
              <a:rPr lang="en-GB" sz="1800" dirty="0" err="1">
                <a:highlight>
                  <a:srgbClr val="00FF00"/>
                </a:highlight>
              </a:rPr>
              <a:t>i</a:t>
            </a:r>
            <a:r>
              <a:rPr lang="en-GB" sz="1800" dirty="0">
                <a:highlight>
                  <a:srgbClr val="00FF00"/>
                </a:highlight>
              </a:rPr>
              <a:t> </a:t>
            </a:r>
            <a:r>
              <a:rPr lang="en-GB" sz="1800" dirty="0" err="1">
                <a:highlight>
                  <a:srgbClr val="00FF00"/>
                </a:highlight>
              </a:rPr>
              <a:t>Instrumentacja</a:t>
            </a:r>
            <a:r>
              <a:rPr lang="en-GB" sz="1800" dirty="0">
                <a:highlight>
                  <a:srgbClr val="00FF00"/>
                </a:highlight>
              </a:rPr>
              <a:t>: </a:t>
            </a:r>
            <a:endParaRPr lang="pl-PL" sz="2000" dirty="0">
              <a:highlight>
                <a:srgbClr val="00FF00"/>
              </a:highlight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E1C1E72-9787-C5DA-598B-2D8854C04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noFill/>
        </p:spPr>
        <p:txBody>
          <a:bodyPr>
            <a:normAutofit/>
          </a:bodyPr>
          <a:lstStyle/>
          <a:p>
            <a:pPr indent="-285750"/>
            <a:r>
              <a:rPr lang="pl-PL" sz="1600" dirty="0"/>
              <a:t>Architektura OpenTelemetry i rola w Obserwowalności </a:t>
            </a:r>
            <a:br>
              <a:rPr lang="pl-PL" sz="1600" dirty="0"/>
            </a:br>
            <a:endParaRPr lang="pl-PL" sz="1600" dirty="0"/>
          </a:p>
          <a:p>
            <a:pPr lvl="1"/>
            <a:r>
              <a:rPr lang="pl-PL" sz="1200" dirty="0"/>
              <a:t>Architektura OpenTelemetry jest zbudowana wokół elastycznego i modularnego systemu, który umożliwia zbieranie, przetwarzanie i eksportowanie danych telemetrycznych (takich jak ślady, metryki i logi) z aplikacji rozproszonych.</a:t>
            </a:r>
          </a:p>
          <a:p>
            <a:pPr lvl="1"/>
            <a:endParaRPr lang="pl-PL" sz="1200" dirty="0"/>
          </a:p>
          <a:p>
            <a:pPr lvl="1"/>
            <a:r>
              <a:rPr lang="pl-PL" sz="1200" dirty="0"/>
              <a:t>OpenTelemetry dostarcza narzędzi dla deweloperów i inżynierów </a:t>
            </a:r>
            <a:r>
              <a:rPr lang="pl-PL" sz="1200" dirty="0" err="1"/>
              <a:t>DevOps</a:t>
            </a:r>
            <a:r>
              <a:rPr lang="pl-PL" sz="1200" dirty="0"/>
              <a:t>, które wspierają obserwowalność w nowoczesnych środowiskach chmurowych oraz </a:t>
            </a:r>
            <a:r>
              <a:rPr lang="pl-PL" sz="1200" dirty="0" err="1"/>
              <a:t>mikroserwisowych</a:t>
            </a:r>
            <a:r>
              <a:rPr lang="pl-PL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89703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1826</TotalTime>
  <Words>340</Words>
  <Application>Microsoft Macintosh PowerPoint</Application>
  <PresentationFormat>On-screen Show (4:3)</PresentationFormat>
  <Paragraphs>37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Arial</vt:lpstr>
      <vt:lpstr>Calibri</vt:lpstr>
      <vt:lpstr>Office Theme</vt:lpstr>
      <vt:lpstr>Szkolenie OpenTelemetry</vt:lpstr>
      <vt:lpstr>Plan szkolenia</vt:lpstr>
      <vt:lpstr>Dzień 2: Wizualizacja, Tematy Zaawansowane i Praktyczne Ćwiczenia  Sesja 2: Wprowadzenie, Konfiguracja i Instrumentacja</vt:lpstr>
      <vt:lpstr>Dzień 2: Wizualizacja, Tematy Zaawansowane i Praktyczne Ćwiczenia  Sesja 2: Wprowadzenie, Konfiguracja i Instrumentacja: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Krzysztof Pilawski</cp:lastModifiedBy>
  <cp:revision>357</cp:revision>
  <dcterms:created xsi:type="dcterms:W3CDTF">2013-01-27T09:14:16Z</dcterms:created>
  <dcterms:modified xsi:type="dcterms:W3CDTF">2024-09-29T19:13:32Z</dcterms:modified>
  <cp:category/>
</cp:coreProperties>
</file>