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02" r:id="rId4"/>
    <p:sldId id="300" r:id="rId5"/>
    <p:sldId id="303" r:id="rId6"/>
    <p:sldId id="304" r:id="rId7"/>
    <p:sldId id="306" r:id="rId8"/>
    <p:sldId id="307" r:id="rId9"/>
    <p:sldId id="308" r:id="rId10"/>
    <p:sldId id="309" r:id="rId11"/>
    <p:sldId id="310" r:id="rId12"/>
    <p:sldId id="31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5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2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E96A9-8568-7D4F-9EBB-68C1A5D465DD}" type="datetimeFigureOut">
              <a:rPr lang="pl-PL" smtClean="0"/>
              <a:t>29.09.2024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CA220-47ED-0445-9FC0-4CE1236D48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363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Szkolenie</a:t>
            </a:r>
            <a:r>
              <a:rPr dirty="0"/>
              <a:t> </a:t>
            </a:r>
            <a:r>
              <a:rPr dirty="0" err="1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Plan </a:t>
            </a:r>
            <a:r>
              <a:rPr dirty="0" err="1"/>
              <a:t>szkolenia</a:t>
            </a:r>
            <a:r>
              <a:rPr dirty="0"/>
              <a:t> z </a:t>
            </a:r>
            <a:r>
              <a:rPr dirty="0" err="1"/>
              <a:t>dodatkowymi</a:t>
            </a:r>
            <a:r>
              <a:rPr dirty="0"/>
              <a:t> </a:t>
            </a:r>
            <a:r>
              <a:rPr dirty="0" err="1"/>
              <a:t>materiałami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przykładami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E802FEE0-3100-F863-F787-AB82063B6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12C8-D00A-608B-C794-A454104C140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3: Rozwiazywanie problemów i analiza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3737C6-9849-23F5-1F02-964063D4D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pl-PL" sz="1600" dirty="0"/>
              <a:t>Typowe pułapki</a:t>
            </a:r>
          </a:p>
          <a:p>
            <a:endParaRPr lang="pl-PL" sz="1600" dirty="0"/>
          </a:p>
          <a:p>
            <a:r>
              <a:rPr lang="pl-PL" sz="1600" dirty="0"/>
              <a:t>Nieudane uchwycenie informacji kontekstowych</a:t>
            </a:r>
          </a:p>
          <a:p>
            <a:endParaRPr lang="pl-PL" sz="1600" dirty="0"/>
          </a:p>
          <a:p>
            <a:r>
              <a:rPr lang="pl-PL" sz="1600" dirty="0"/>
              <a:t>Rozwiązania:</a:t>
            </a:r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Wzbogacenie kontekstu</a:t>
            </a:r>
          </a:p>
          <a:p>
            <a:pPr lvl="1"/>
            <a:r>
              <a:rPr lang="pl-PL" sz="1200" dirty="0"/>
              <a:t>Id sesji, id operacji domenowej np. id </a:t>
            </a:r>
            <a:r>
              <a:rPr lang="pl-PL" sz="1200" dirty="0" err="1"/>
              <a:t>zamowienia</a:t>
            </a:r>
            <a:endParaRPr lang="pl-PL" sz="1200" dirty="0"/>
          </a:p>
          <a:p>
            <a:pPr lvl="1"/>
            <a:r>
              <a:rPr lang="pl-PL" sz="1200" dirty="0"/>
              <a:t>Region, centrum danych</a:t>
            </a:r>
          </a:p>
        </p:txBody>
      </p:sp>
    </p:spTree>
    <p:extLst>
      <p:ext uri="{BB962C8B-B14F-4D97-AF65-F5344CB8AC3E}">
        <p14:creationId xmlns:p14="http://schemas.microsoft.com/office/powerpoint/2010/main" val="3325354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0BED043-7DA4-BE02-01E8-59CDED898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1F1A-8136-C6CC-765A-ADF88954E41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3: Rozwiazywanie problemów i analiza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C148AF-6E7D-0E4D-F1EE-D7BF4E6D3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pl-PL" sz="1600" dirty="0"/>
              <a:t>Typowe pułapki</a:t>
            </a:r>
          </a:p>
          <a:p>
            <a:endParaRPr lang="pl-PL" sz="1600" dirty="0"/>
          </a:p>
          <a:p>
            <a:r>
              <a:rPr lang="pl-PL" sz="1600" dirty="0"/>
              <a:t>Martwe punkty</a:t>
            </a:r>
          </a:p>
          <a:p>
            <a:pPr lvl="1"/>
            <a:r>
              <a:rPr lang="pl-PL" sz="1200" dirty="0"/>
              <a:t>Zewnętrzne API</a:t>
            </a:r>
          </a:p>
          <a:p>
            <a:pPr lvl="1"/>
            <a:r>
              <a:rPr lang="pl-PL" sz="1200" dirty="0"/>
              <a:t>Usługi w chmurze</a:t>
            </a:r>
          </a:p>
          <a:p>
            <a:endParaRPr lang="pl-PL" sz="1600" dirty="0"/>
          </a:p>
          <a:p>
            <a:r>
              <a:rPr lang="pl-PL" sz="1600" dirty="0"/>
              <a:t>Rozwiązania:</a:t>
            </a:r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Instrumentowanie zewnętrznych wywołań </a:t>
            </a:r>
          </a:p>
          <a:p>
            <a:pPr lvl="1"/>
            <a:r>
              <a:rPr lang="pl-PL" sz="1200" dirty="0" err="1"/>
              <a:t>Timeouty</a:t>
            </a:r>
            <a:r>
              <a:rPr lang="pl-PL" sz="1200" dirty="0"/>
              <a:t> i „</a:t>
            </a:r>
            <a:r>
              <a:rPr lang="pl-PL" sz="1200" dirty="0" err="1"/>
              <a:t>Circuit</a:t>
            </a:r>
            <a:r>
              <a:rPr lang="pl-PL" sz="1200" dirty="0"/>
              <a:t> </a:t>
            </a:r>
            <a:r>
              <a:rPr lang="pl-PL" sz="1200" dirty="0" err="1"/>
              <a:t>Breaker</a:t>
            </a:r>
            <a:r>
              <a:rPr lang="pl-PL" sz="1200" dirty="0"/>
              <a:t>”</a:t>
            </a:r>
          </a:p>
          <a:p>
            <a:pPr lvl="1"/>
            <a:endParaRPr lang="pl-PL" sz="1200" dirty="0"/>
          </a:p>
          <a:p>
            <a:pPr lvl="1"/>
            <a:r>
              <a:rPr lang="pl-PL" sz="800" dirty="0"/>
              <a:t>[</a:t>
            </a:r>
            <a:r>
              <a:rPr lang="pl-PL" sz="800" dirty="0" err="1"/>
              <a:t>dead</a:t>
            </a:r>
            <a:r>
              <a:rPr lang="pl-PL" sz="800" dirty="0"/>
              <a:t> </a:t>
            </a:r>
            <a:r>
              <a:rPr lang="pl-PL" sz="800" dirty="0" err="1"/>
              <a:t>ends.py</a:t>
            </a:r>
            <a:r>
              <a:rPr lang="pl-PL" sz="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22249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D4C096B-A1BA-5FF4-6D4C-00DECA169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D2BD-A61B-6750-CE33-99567622579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3: Rozwiazywanie problemów i analiza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A0DD29-2447-8999-368F-A87F19784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pl-PL" sz="1600" dirty="0"/>
              <a:t>Typowe pułapki</a:t>
            </a:r>
          </a:p>
          <a:p>
            <a:endParaRPr lang="pl-PL" sz="1600" dirty="0"/>
          </a:p>
          <a:p>
            <a:r>
              <a:rPr lang="pl-PL" sz="1600" dirty="0"/>
              <a:t>Brak alertowania i paneli [</a:t>
            </a:r>
            <a:r>
              <a:rPr lang="pl-PL" sz="1600" dirty="0" err="1"/>
              <a:t>dashboard’ow</a:t>
            </a:r>
            <a:r>
              <a:rPr lang="pl-PL" sz="1600" dirty="0"/>
              <a:t>]</a:t>
            </a:r>
          </a:p>
          <a:p>
            <a:endParaRPr lang="pl-PL" sz="1600" dirty="0"/>
          </a:p>
          <a:p>
            <a:r>
              <a:rPr lang="pl-PL" sz="1600" dirty="0"/>
              <a:t>Rozwiązania:</a:t>
            </a:r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Panele śledzące KPI [</a:t>
            </a:r>
            <a:r>
              <a:rPr lang="pl-PL" sz="1200" dirty="0" err="1"/>
              <a:t>Key</a:t>
            </a:r>
            <a:r>
              <a:rPr lang="pl-PL" sz="1200" dirty="0"/>
              <a:t> </a:t>
            </a:r>
            <a:r>
              <a:rPr lang="pl-PL" sz="1200" dirty="0" err="1"/>
              <a:t>Performace</a:t>
            </a:r>
            <a:r>
              <a:rPr lang="pl-PL" sz="1200" dirty="0"/>
              <a:t> </a:t>
            </a:r>
            <a:r>
              <a:rPr lang="pl-PL" sz="1200" dirty="0" err="1"/>
              <a:t>Indicators</a:t>
            </a:r>
            <a:r>
              <a:rPr lang="pl-PL" sz="1200" dirty="0"/>
              <a:t>]</a:t>
            </a:r>
          </a:p>
          <a:p>
            <a:pPr lvl="2"/>
            <a:r>
              <a:rPr lang="pl-PL" sz="800" dirty="0"/>
              <a:t>Opóźnienia </a:t>
            </a:r>
            <a:r>
              <a:rPr lang="pl-PL" sz="800" dirty="0" err="1"/>
              <a:t>wywołan</a:t>
            </a:r>
            <a:endParaRPr lang="pl-PL" sz="800" dirty="0"/>
          </a:p>
          <a:p>
            <a:pPr lvl="2"/>
            <a:r>
              <a:rPr lang="pl-PL" sz="800" dirty="0"/>
              <a:t>Ilość błędów</a:t>
            </a:r>
          </a:p>
          <a:p>
            <a:pPr lvl="2"/>
            <a:r>
              <a:rPr lang="pl-PL" sz="800" dirty="0"/>
              <a:t>Zużycie </a:t>
            </a:r>
            <a:r>
              <a:rPr lang="pl-PL" sz="800" dirty="0" err="1"/>
              <a:t>resourcow</a:t>
            </a:r>
            <a:r>
              <a:rPr lang="pl-PL" sz="800" dirty="0"/>
              <a:t> </a:t>
            </a:r>
          </a:p>
          <a:p>
            <a:pPr lvl="1"/>
            <a:r>
              <a:rPr lang="pl-PL" sz="1200" dirty="0"/>
              <a:t>Alerty mailowe, </a:t>
            </a:r>
            <a:r>
              <a:rPr lang="pl-PL" sz="1200" dirty="0" err="1"/>
              <a:t>slack</a:t>
            </a:r>
            <a:endParaRPr lang="pl-PL" sz="1200" dirty="0"/>
          </a:p>
          <a:p>
            <a:pPr lvl="1"/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118745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err="1"/>
              <a:t>Dzień</a:t>
            </a:r>
            <a:r>
              <a:rPr lang="en-GB" sz="1800" dirty="0"/>
              <a:t> 1: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endParaRPr lang="en-GB" sz="1800" dirty="0"/>
          </a:p>
          <a:p>
            <a:pPr marL="0" indent="0">
              <a:buNone/>
            </a:pPr>
            <a:endParaRPr lang="en-GB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1: </a:t>
            </a:r>
            <a:r>
              <a:rPr lang="en-GB" sz="1400" dirty="0" err="1"/>
              <a:t>Wprowadzenie</a:t>
            </a:r>
            <a:r>
              <a:rPr lang="en-GB" sz="1400" dirty="0"/>
              <a:t> do </a:t>
            </a:r>
            <a:r>
              <a:rPr lang="en-GB" sz="1400" dirty="0" err="1"/>
              <a:t>Obserwowalności</a:t>
            </a:r>
            <a:r>
              <a:rPr lang="en-GB" sz="1400" dirty="0"/>
              <a:t> </a:t>
            </a:r>
            <a:r>
              <a:rPr lang="en-GB" sz="1400" dirty="0" err="1"/>
              <a:t>i</a:t>
            </a:r>
            <a:r>
              <a:rPr lang="en-GB" sz="1400" dirty="0"/>
              <a:t> </a:t>
            </a:r>
            <a:r>
              <a:rPr lang="en-GB" sz="1400" dirty="0" err="1"/>
              <a:t>OpenTelemetry</a:t>
            </a:r>
            <a:endParaRPr lang="en-GB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2: </a:t>
            </a:r>
            <a:r>
              <a:rPr lang="en-GB" sz="1400" dirty="0" err="1"/>
              <a:t>Konfiguracja</a:t>
            </a:r>
            <a:r>
              <a:rPr lang="en-GB" sz="1400" dirty="0"/>
              <a:t> </a:t>
            </a:r>
            <a:r>
              <a:rPr lang="en-GB" sz="1400" dirty="0" err="1"/>
              <a:t>OpenTelemetry</a:t>
            </a:r>
            <a:endParaRPr lang="en-GB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3: </a:t>
            </a:r>
            <a:r>
              <a:rPr lang="en-GB" sz="1400" dirty="0" err="1"/>
              <a:t>Instrumentacja</a:t>
            </a:r>
            <a:r>
              <a:rPr lang="en-GB" sz="1400" dirty="0"/>
              <a:t> z </a:t>
            </a:r>
            <a:r>
              <a:rPr lang="en-GB" sz="1400" dirty="0" err="1"/>
              <a:t>OpenTelemetry</a:t>
            </a:r>
            <a:endParaRPr lang="en-GB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4: </a:t>
            </a:r>
            <a:r>
              <a:rPr lang="en-GB" sz="1400" dirty="0" err="1"/>
              <a:t>Zbieranie</a:t>
            </a:r>
            <a:r>
              <a:rPr lang="en-GB" sz="1400" dirty="0"/>
              <a:t> </a:t>
            </a:r>
            <a:r>
              <a:rPr lang="en-GB" sz="1400" dirty="0" err="1"/>
              <a:t>i</a:t>
            </a:r>
            <a:r>
              <a:rPr lang="en-GB" sz="1400" dirty="0"/>
              <a:t> </a:t>
            </a:r>
            <a:r>
              <a:rPr lang="en-GB" sz="1400" dirty="0" err="1"/>
              <a:t>Eksport</a:t>
            </a:r>
            <a:r>
              <a:rPr lang="en-GB" sz="1400" dirty="0"/>
              <a:t> </a:t>
            </a:r>
            <a:r>
              <a:rPr lang="en-GB" sz="1400" dirty="0" err="1"/>
              <a:t>Danych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800" dirty="0" err="1"/>
              <a:t>Dzień</a:t>
            </a:r>
            <a:r>
              <a:rPr lang="en-GB" sz="1800" dirty="0"/>
              <a:t> 2: </a:t>
            </a:r>
            <a:r>
              <a:rPr lang="en-GB" sz="1800" dirty="0" err="1"/>
              <a:t>Wizualizacja</a:t>
            </a:r>
            <a:r>
              <a:rPr lang="en-GB" sz="1800" dirty="0"/>
              <a:t>, </a:t>
            </a:r>
            <a:r>
              <a:rPr lang="en-GB" sz="1800" dirty="0" err="1"/>
              <a:t>Tematy</a:t>
            </a:r>
            <a:r>
              <a:rPr lang="en-GB" sz="1800" dirty="0"/>
              <a:t> </a:t>
            </a:r>
            <a:r>
              <a:rPr lang="en-GB" sz="1800" dirty="0" err="1"/>
              <a:t>Zaawansowane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Praktyczne</a:t>
            </a:r>
            <a:r>
              <a:rPr lang="en-GB" sz="1800" dirty="0"/>
              <a:t> </a:t>
            </a:r>
            <a:r>
              <a:rPr lang="en-GB" sz="1800" dirty="0" err="1"/>
              <a:t>Ćwiczenia</a:t>
            </a:r>
            <a:endParaRPr lang="en-GB" sz="1800" dirty="0"/>
          </a:p>
          <a:p>
            <a:pPr marL="0" indent="0">
              <a:buNone/>
            </a:pPr>
            <a:endParaRPr lang="en-GB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1: </a:t>
            </a:r>
            <a:r>
              <a:rPr lang="en-GB" sz="1400" dirty="0" err="1"/>
              <a:t>Wizualizacja</a:t>
            </a:r>
            <a:r>
              <a:rPr lang="en-GB" sz="1400" dirty="0"/>
              <a:t> </a:t>
            </a:r>
            <a:r>
              <a:rPr lang="en-GB" sz="1400" dirty="0" err="1"/>
              <a:t>Danych</a:t>
            </a:r>
            <a:r>
              <a:rPr lang="en-GB" sz="1400" dirty="0"/>
              <a:t> </a:t>
            </a:r>
            <a:r>
              <a:rPr lang="en-GB" sz="1400" dirty="0" err="1"/>
              <a:t>Telemetrycznych</a:t>
            </a:r>
            <a:r>
              <a:rPr lang="en-GB" sz="1400" dirty="0"/>
              <a:t> z </a:t>
            </a:r>
            <a:r>
              <a:rPr lang="en-GB" sz="1400" dirty="0" err="1"/>
              <a:t>Grafaną</a:t>
            </a:r>
            <a:endParaRPr lang="en-GB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2: </a:t>
            </a:r>
            <a:r>
              <a:rPr lang="en-GB" sz="1400" dirty="0" err="1"/>
              <a:t>Zaawansowane</a:t>
            </a:r>
            <a:r>
              <a:rPr lang="en-GB" sz="1400" dirty="0"/>
              <a:t> </a:t>
            </a:r>
            <a:r>
              <a:rPr lang="en-GB" sz="1400" dirty="0" err="1"/>
              <a:t>Tematy</a:t>
            </a:r>
            <a:r>
              <a:rPr lang="en-GB" sz="1400" dirty="0"/>
              <a:t> </a:t>
            </a:r>
            <a:r>
              <a:rPr lang="en-GB" sz="1400" dirty="0" err="1"/>
              <a:t>OpenTelemetry</a:t>
            </a:r>
            <a:endParaRPr lang="en-GB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>
                <a:highlight>
                  <a:srgbClr val="00FF00"/>
                </a:highlight>
              </a:rPr>
              <a:t>Sesja</a:t>
            </a:r>
            <a:r>
              <a:rPr lang="en-GB" sz="1400" dirty="0">
                <a:highlight>
                  <a:srgbClr val="00FF00"/>
                </a:highlight>
              </a:rPr>
              <a:t> 3: </a:t>
            </a:r>
            <a:r>
              <a:rPr lang="en-GB" sz="1400" dirty="0" err="1">
                <a:highlight>
                  <a:srgbClr val="00FF00"/>
                </a:highlight>
              </a:rPr>
              <a:t>Rozwiązywanie</a:t>
            </a:r>
            <a:r>
              <a:rPr lang="en-GB" sz="1400" dirty="0">
                <a:highlight>
                  <a:srgbClr val="00FF00"/>
                </a:highlight>
              </a:rPr>
              <a:t> </a:t>
            </a:r>
            <a:r>
              <a:rPr lang="en-GB" sz="1400" dirty="0" err="1">
                <a:highlight>
                  <a:srgbClr val="00FF00"/>
                </a:highlight>
              </a:rPr>
              <a:t>Problemów</a:t>
            </a:r>
            <a:r>
              <a:rPr lang="en-GB" sz="1400" dirty="0">
                <a:highlight>
                  <a:srgbClr val="00FF00"/>
                </a:highlight>
              </a:rPr>
              <a:t> </a:t>
            </a:r>
            <a:r>
              <a:rPr lang="en-GB" sz="1400" dirty="0" err="1">
                <a:highlight>
                  <a:srgbClr val="00FF00"/>
                </a:highlight>
              </a:rPr>
              <a:t>i</a:t>
            </a:r>
            <a:r>
              <a:rPr lang="en-GB" sz="1400" dirty="0">
                <a:highlight>
                  <a:srgbClr val="00FF00"/>
                </a:highlight>
              </a:rPr>
              <a:t> Analiza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4: </a:t>
            </a:r>
            <a:r>
              <a:rPr lang="en-GB" sz="1400" dirty="0" err="1"/>
              <a:t>Projekt</a:t>
            </a:r>
            <a:r>
              <a:rPr lang="en-GB" sz="1400" dirty="0"/>
              <a:t> </a:t>
            </a:r>
            <a:r>
              <a:rPr lang="en-GB" sz="1400" dirty="0" err="1"/>
              <a:t>Końcowy</a:t>
            </a:r>
            <a:endParaRPr lang="en-GB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19939-4846-EC13-2872-3A5B0C3BD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1A8B-FC55-6A3E-BFAF-A21C037D60F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3: Rozwiazywanie problemów i analiza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47AA-F17A-E03F-9650-2FE13D382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Używanie danych telemetrycznych do analizy przyczyn problemów</a:t>
            </a:r>
          </a:p>
          <a:p>
            <a:r>
              <a:rPr lang="pl-PL" sz="1600" dirty="0"/>
              <a:t>Typowe pułapki </a:t>
            </a:r>
          </a:p>
          <a:p>
            <a:r>
              <a:rPr lang="pl-PL" sz="1600" dirty="0"/>
              <a:t>Ćwiczenie praktyczne: Analiza danych telemetrycznych </a:t>
            </a:r>
          </a:p>
          <a:p>
            <a:pPr lvl="1"/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24379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27B1F-C1B9-7698-F0DD-2763A4442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468E-8EA9-0FCA-3A22-424AC27897D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3: Rozwiazywanie problemów i analiza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1DF650-88C6-E2B5-5786-40F8EBE1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Używanie danych telemetrycznych do analizy przyczyn problemów</a:t>
            </a:r>
            <a:endParaRPr lang="pl-PL" sz="1200" dirty="0"/>
          </a:p>
          <a:p>
            <a:pPr lvl="1"/>
            <a:r>
              <a:rPr lang="pl-PL" sz="1200" dirty="0"/>
              <a:t>Problemy wydajnościowe, powolne interakcje </a:t>
            </a:r>
          </a:p>
          <a:p>
            <a:pPr lvl="1"/>
            <a:r>
              <a:rPr lang="pl-PL" sz="1200" dirty="0"/>
              <a:t>Przykład: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[Service A -&gt; Service B -&gt; Database: </a:t>
            </a:r>
            <a:r>
              <a:rPr lang="pl-PL" sz="1200" dirty="0" err="1"/>
              <a:t>slow</a:t>
            </a:r>
            <a:r>
              <a:rPr lang="pl-PL" sz="1200" dirty="0"/>
              <a:t> </a:t>
            </a:r>
            <a:r>
              <a:rPr lang="pl-PL" sz="1200" dirty="0" err="1"/>
              <a:t>query</a:t>
            </a:r>
            <a:r>
              <a:rPr lang="pl-PL" sz="1200" dirty="0"/>
              <a:t>]</a:t>
            </a:r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Diagnozowanie błędów pomiędzy serwisami</a:t>
            </a:r>
          </a:p>
          <a:p>
            <a:pPr lvl="1"/>
            <a:r>
              <a:rPr lang="pl-PL" sz="1200" dirty="0"/>
              <a:t>Przykład: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[Service Order -&gt; Service Inventory -&gt; Service: </a:t>
            </a:r>
            <a:r>
              <a:rPr lang="pl-PL" sz="1200" dirty="0" err="1"/>
              <a:t>payment</a:t>
            </a:r>
            <a:r>
              <a:rPr lang="pl-PL" sz="1200" dirty="0"/>
              <a:t> =/=&gt; 3rd party </a:t>
            </a:r>
            <a:r>
              <a:rPr lang="pl-PL" sz="1200" dirty="0" err="1"/>
              <a:t>gateway</a:t>
            </a:r>
            <a:r>
              <a:rPr lang="pl-PL" sz="1200" dirty="0"/>
              <a:t>]</a:t>
            </a:r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Wykrywanie Memory </a:t>
            </a:r>
            <a:r>
              <a:rPr lang="pl-PL" sz="1200" dirty="0" err="1"/>
              <a:t>Leak’ow</a:t>
            </a:r>
            <a:r>
              <a:rPr lang="pl-PL" sz="1200" dirty="0"/>
              <a:t> </a:t>
            </a:r>
          </a:p>
          <a:p>
            <a:pPr lvl="2"/>
            <a:r>
              <a:rPr lang="pl-PL" sz="1000" dirty="0"/>
              <a:t>Monitorowanie pamięci, </a:t>
            </a:r>
            <a:r>
              <a:rPr lang="pl-PL" sz="1000" dirty="0" err="1"/>
              <a:t>garbage</a:t>
            </a:r>
            <a:r>
              <a:rPr lang="pl-PL" sz="1000" dirty="0"/>
              <a:t> </a:t>
            </a:r>
            <a:r>
              <a:rPr lang="pl-PL" sz="1000" dirty="0" err="1"/>
              <a:t>collectora</a:t>
            </a:r>
            <a:r>
              <a:rPr lang="pl-PL" sz="1000" dirty="0"/>
              <a:t> [</a:t>
            </a:r>
            <a:r>
              <a:rPr lang="pl-PL" sz="1000" dirty="0" err="1"/>
              <a:t>java</a:t>
            </a:r>
            <a:r>
              <a:rPr lang="pl-PL" sz="1000" dirty="0"/>
              <a:t>]</a:t>
            </a:r>
          </a:p>
          <a:p>
            <a:pPr lvl="2"/>
            <a:r>
              <a:rPr lang="pl-PL" sz="1000" dirty="0"/>
              <a:t>Monitorowanie permanentnych obiektów </a:t>
            </a:r>
          </a:p>
          <a:p>
            <a:pPr lvl="2"/>
            <a:r>
              <a:rPr lang="pl-PL" sz="1000" dirty="0"/>
              <a:t>Wykrywanie problemów z </a:t>
            </a:r>
            <a:r>
              <a:rPr lang="pl-PL" sz="1000" dirty="0" err="1"/>
              <a:t>cache’em</a:t>
            </a:r>
            <a:r>
              <a:rPr lang="pl-PL" sz="1000" dirty="0"/>
              <a:t> </a:t>
            </a:r>
          </a:p>
          <a:p>
            <a:pPr lvl="2"/>
            <a:endParaRPr lang="pl-PL" sz="1400" dirty="0"/>
          </a:p>
          <a:p>
            <a:pPr lvl="1"/>
            <a:r>
              <a:rPr lang="pl-PL" sz="1200" dirty="0"/>
              <a:t>Identyfikowanie ”długich </a:t>
            </a:r>
            <a:r>
              <a:rPr lang="pl-PL" sz="1200" dirty="0" err="1"/>
              <a:t>query</a:t>
            </a:r>
            <a:r>
              <a:rPr lang="pl-PL" sz="1200" dirty="0"/>
              <a:t>” np. </a:t>
            </a:r>
            <a:r>
              <a:rPr lang="pl-PL" sz="1200" dirty="0" err="1"/>
              <a:t>full</a:t>
            </a:r>
            <a:r>
              <a:rPr lang="pl-PL" sz="1200" dirty="0"/>
              <a:t> </a:t>
            </a:r>
            <a:r>
              <a:rPr lang="pl-PL" sz="1200" dirty="0" err="1"/>
              <a:t>table</a:t>
            </a:r>
            <a:r>
              <a:rPr lang="pl-PL" sz="1200" dirty="0"/>
              <a:t> </a:t>
            </a:r>
            <a:r>
              <a:rPr lang="pl-PL" sz="1200" dirty="0" err="1"/>
              <a:t>scans</a:t>
            </a:r>
            <a:r>
              <a:rPr lang="pl-PL" sz="1200" dirty="0"/>
              <a:t> przez EXPLAIN PLAN -&gt; </a:t>
            </a:r>
            <a:r>
              <a:rPr lang="pl-PL" sz="1200" dirty="0" err="1"/>
              <a:t>spana</a:t>
            </a:r>
            <a:endParaRPr lang="pl-PL" sz="1200" dirty="0"/>
          </a:p>
          <a:p>
            <a:pPr lvl="1"/>
            <a:r>
              <a:rPr lang="pl-PL" sz="1200" dirty="0"/>
              <a:t>Identyfikowanie problemów związanych z obciążeniem serwisów </a:t>
            </a:r>
          </a:p>
          <a:p>
            <a:pPr lvl="1"/>
            <a:r>
              <a:rPr lang="pl-PL" sz="1200" dirty="0"/>
              <a:t>Identyfikowanie problemów związanych z obciążeniem maszyn </a:t>
            </a:r>
          </a:p>
          <a:p>
            <a:pPr marL="457200" lvl="1" indent="0">
              <a:buNone/>
            </a:pPr>
            <a:endParaRPr lang="pl-PL" sz="1200" dirty="0"/>
          </a:p>
          <a:p>
            <a:pPr lvl="2"/>
            <a:endParaRPr lang="pl-PL" sz="800" dirty="0"/>
          </a:p>
        </p:txBody>
      </p:sp>
    </p:spTree>
    <p:extLst>
      <p:ext uri="{BB962C8B-B14F-4D97-AF65-F5344CB8AC3E}">
        <p14:creationId xmlns:p14="http://schemas.microsoft.com/office/powerpoint/2010/main" val="243966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2F5D6-ADC9-7EFB-EF9C-87C838E2B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7FB2-4B4E-1D02-8BB4-FE42C1F7746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3: Rozwiazywanie problemów i analiza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EE049B-C16A-E50C-A179-F80AC939D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Typowe pułapki</a:t>
            </a:r>
          </a:p>
          <a:p>
            <a:endParaRPr lang="pl-PL" sz="1600" dirty="0"/>
          </a:p>
          <a:p>
            <a:r>
              <a:rPr lang="pl-PL" sz="1600" dirty="0" err="1"/>
              <a:t>Noise</a:t>
            </a:r>
            <a:r>
              <a:rPr lang="pl-PL" sz="1600" dirty="0"/>
              <a:t> </a:t>
            </a:r>
            <a:r>
              <a:rPr lang="pl-PL" sz="1600" dirty="0" err="1"/>
              <a:t>overload</a:t>
            </a:r>
            <a:r>
              <a:rPr lang="pl-PL" sz="1600" dirty="0"/>
              <a:t> – Przeciążenie hałasem</a:t>
            </a:r>
          </a:p>
          <a:p>
            <a:pPr lvl="1"/>
            <a:r>
              <a:rPr lang="pl-PL" sz="1200" dirty="0"/>
              <a:t>Ilość generowanych danych telemetrycznych, zwłaszcza w systemach o dużym ruchu. </a:t>
            </a:r>
          </a:p>
          <a:p>
            <a:pPr lvl="1"/>
            <a:r>
              <a:rPr lang="pl-PL" sz="1200" dirty="0"/>
              <a:t>Każde żądanie, usługa czy zapytanie jest śledzone, co może przytłoczyć ilością danych i utrudnić wyłapanie kluczowych informacji</a:t>
            </a:r>
          </a:p>
          <a:p>
            <a:pPr lvl="1"/>
            <a:endParaRPr lang="pl-PL" sz="1200" dirty="0"/>
          </a:p>
          <a:p>
            <a:r>
              <a:rPr lang="pl-PL" sz="1600" dirty="0"/>
              <a:t>Rozwiązania: </a:t>
            </a:r>
          </a:p>
          <a:p>
            <a:pPr lvl="1"/>
            <a:r>
              <a:rPr lang="pl-PL" sz="1200" dirty="0"/>
              <a:t>Strategie próbkowania: adaptacyjne próbkowanie </a:t>
            </a:r>
            <a:r>
              <a:rPr lang="pl-PL" sz="800" dirty="0"/>
              <a:t>[</a:t>
            </a:r>
            <a:r>
              <a:rPr lang="pl-PL" sz="800" dirty="0" err="1"/>
              <a:t>filtering_adaptive_sampling.py</a:t>
            </a:r>
            <a:r>
              <a:rPr lang="pl-PL" sz="800" dirty="0"/>
              <a:t>]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Zamiast śledzić każde żądanie, możesz śledzić reprezentatywną próbkę (np. 1 na 1000 żądań). Można np. śledzić 100% śladów dla błędów lub specyficznych użytkowników, a dla udanych żądań stosować niższy poziom próbkowania.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/>
              <a:t>Filtrowanie i agregacja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Filtry dla spanów i śladów, które są istotne dla analizowanego problemu. Skup się na wolnych </a:t>
            </a:r>
            <a:r>
              <a:rPr lang="pl-PL" sz="1200" dirty="0" err="1"/>
              <a:t>spanach</a:t>
            </a:r>
            <a:r>
              <a:rPr lang="pl-PL" sz="1200" dirty="0"/>
              <a:t>, śladach błędów lub anomaliach zamiast analizować wszystko.</a:t>
            </a:r>
          </a:p>
        </p:txBody>
      </p:sp>
    </p:spTree>
    <p:extLst>
      <p:ext uri="{BB962C8B-B14F-4D97-AF65-F5344CB8AC3E}">
        <p14:creationId xmlns:p14="http://schemas.microsoft.com/office/powerpoint/2010/main" val="153850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83693-942A-E190-6291-358772939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B7E0-E3F5-15FB-C7C3-720EDB95573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3: Rozwiazywanie problemów i analiza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2D0B9B-1F0E-A675-6ADD-373EEEACD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Typowe pułapki</a:t>
            </a:r>
          </a:p>
          <a:p>
            <a:endParaRPr lang="pl-PL" sz="1600" dirty="0"/>
          </a:p>
          <a:p>
            <a:r>
              <a:rPr lang="pl-PL" sz="1600" dirty="0"/>
              <a:t>Opóźnienia w zbieraniu i raportowaniu telemetrii</a:t>
            </a:r>
          </a:p>
          <a:p>
            <a:pPr lvl="1"/>
            <a:r>
              <a:rPr lang="pl-PL" sz="1200" dirty="0"/>
              <a:t>Metryki i logi nie są przetwarzane w czasie rzeczywistym</a:t>
            </a:r>
            <a:br>
              <a:rPr lang="pl-PL" sz="1200" dirty="0"/>
            </a:br>
            <a:endParaRPr lang="pl-PL" sz="1200" dirty="0"/>
          </a:p>
          <a:p>
            <a:r>
              <a:rPr lang="pl-PL" sz="1600" dirty="0"/>
              <a:t>Rozwiązania: </a:t>
            </a:r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Eksportery asynchroniczne</a:t>
            </a:r>
          </a:p>
          <a:p>
            <a:pPr lvl="1"/>
            <a:r>
              <a:rPr lang="pl-PL" sz="1200" dirty="0"/>
              <a:t>Buforowanie</a:t>
            </a:r>
            <a:br>
              <a:rPr lang="pl-PL" sz="1200" dirty="0"/>
            </a:br>
            <a:br>
              <a:rPr lang="pl-PL" sz="1200" dirty="0"/>
            </a:br>
            <a:r>
              <a:rPr lang="pl-PL" sz="800" dirty="0"/>
              <a:t> [</a:t>
            </a:r>
            <a:r>
              <a:rPr lang="pl-PL" sz="800" dirty="0" err="1"/>
              <a:t>processing_latency.py</a:t>
            </a:r>
            <a:r>
              <a:rPr lang="pl-PL" sz="800" dirty="0"/>
              <a:t>]</a:t>
            </a:r>
            <a:endParaRPr lang="en-GB" sz="800" dirty="0">
              <a:solidFill>
                <a:srgbClr val="BCBEC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05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D7461B2-962A-BC09-6DFB-C7CE6C593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155E-B324-2BB6-7115-01CCF3CB533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3: Rozwiazywanie problemów i analiza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81917E-7249-3A59-CF6C-F32D7B5AB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pl-PL" sz="1600" dirty="0"/>
              <a:t>Typowe pułapki</a:t>
            </a:r>
          </a:p>
          <a:p>
            <a:endParaRPr lang="pl-PL" sz="1600" dirty="0"/>
          </a:p>
          <a:p>
            <a:r>
              <a:rPr lang="pl-PL" sz="1600" dirty="0"/>
              <a:t>Niekompletna instrumentacja</a:t>
            </a:r>
          </a:p>
          <a:p>
            <a:pPr lvl="1"/>
            <a:r>
              <a:rPr lang="pl-PL" sz="1200" dirty="0"/>
              <a:t>Opóźnienia w zbieraniu lub raportowaniu danych telemetrycznych.</a:t>
            </a:r>
            <a:br>
              <a:rPr lang="pl-PL" sz="1200" dirty="0"/>
            </a:br>
            <a:endParaRPr lang="pl-PL" sz="1200" dirty="0"/>
          </a:p>
          <a:p>
            <a:r>
              <a:rPr lang="pl-PL" sz="1600" dirty="0"/>
              <a:t>Rozwiązania:</a:t>
            </a:r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Pełna instrumentacja end-to-end</a:t>
            </a:r>
          </a:p>
          <a:p>
            <a:pPr lvl="1"/>
            <a:r>
              <a:rPr lang="pl-PL" sz="1200" dirty="0"/>
              <a:t>Korelacja spanów: </a:t>
            </a:r>
          </a:p>
          <a:p>
            <a:pPr lvl="2"/>
            <a:r>
              <a:rPr lang="pl-PL" sz="800" dirty="0"/>
              <a:t>ślady z różnych systemów powinny być </a:t>
            </a:r>
            <a:r>
              <a:rPr lang="pl-PL" sz="800" dirty="0" err="1"/>
              <a:t>korelowalne</a:t>
            </a:r>
            <a:r>
              <a:rPr lang="pl-PL" sz="800" dirty="0"/>
              <a:t>*, utrzymując spójny kontekst śledzenia na granicach usług. </a:t>
            </a:r>
          </a:p>
          <a:p>
            <a:pPr lvl="2"/>
            <a:r>
              <a:rPr lang="pl-PL" sz="800" dirty="0"/>
              <a:t>takie jak </a:t>
            </a:r>
            <a:r>
              <a:rPr lang="pl-PL" sz="800" dirty="0" err="1"/>
              <a:t>traceparent</a:t>
            </a:r>
            <a:r>
              <a:rPr lang="pl-PL" sz="800" dirty="0"/>
              <a:t> i </a:t>
            </a:r>
            <a:r>
              <a:rPr lang="pl-PL" sz="800" dirty="0" err="1"/>
              <a:t>tracestate</a:t>
            </a:r>
            <a:r>
              <a:rPr lang="pl-PL" sz="800" dirty="0"/>
              <a:t> są poprawnie propagowane.</a:t>
            </a:r>
          </a:p>
          <a:p>
            <a:pPr lvl="2"/>
            <a:endParaRPr lang="pl-PL" sz="800" dirty="0"/>
          </a:p>
          <a:p>
            <a:pPr lvl="2"/>
            <a:r>
              <a:rPr lang="pl-PL" sz="800" dirty="0"/>
              <a:t>[</a:t>
            </a:r>
            <a:r>
              <a:rPr lang="pl-PL" sz="800" dirty="0" err="1"/>
              <a:t>correlate</a:t>
            </a:r>
            <a:r>
              <a:rPr lang="pl-PL" sz="800" dirty="0"/>
              <a:t> </a:t>
            </a:r>
            <a:r>
              <a:rPr lang="pl-PL" sz="800" dirty="0" err="1"/>
              <a:t>traces.py</a:t>
            </a:r>
            <a:r>
              <a:rPr lang="pl-PL" sz="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14779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977E194B-70AB-4D27-E559-C1F298FA3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9115-44F4-E515-EF67-A16F4AD35CC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3: Rozwiazywanie problemów i analiza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3697BA-D260-A5E1-2CD3-291D80206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pl-PL" sz="1600" dirty="0"/>
              <a:t>Typowe pułapki</a:t>
            </a:r>
          </a:p>
          <a:p>
            <a:endParaRPr lang="pl-PL" sz="1600" dirty="0"/>
          </a:p>
          <a:p>
            <a:r>
              <a:rPr lang="pl-PL" sz="1600" dirty="0"/>
              <a:t>Obciążenie w systemach o dużym ruchu</a:t>
            </a:r>
          </a:p>
          <a:p>
            <a:endParaRPr lang="pl-PL" sz="1600" dirty="0"/>
          </a:p>
          <a:p>
            <a:r>
              <a:rPr lang="pl-PL" sz="1600" dirty="0"/>
              <a:t>Rozwiązania:</a:t>
            </a:r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Selektywna instrumentacja: logika businessowa, zapytania do baz, interakcje z innymi komponentami</a:t>
            </a:r>
          </a:p>
          <a:p>
            <a:pPr lvl="1"/>
            <a:r>
              <a:rPr lang="pl-PL" sz="1100" i="0" u="none" strike="noStrike" dirty="0">
                <a:solidFill>
                  <a:srgbClr val="000000"/>
                </a:solidFill>
                <a:effectLst/>
              </a:rPr>
              <a:t>Próbkowanie i buforowanie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4204990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CEBD58F-9DF7-C463-60F2-3778D8C6D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E6C6-2C41-CD09-3A0D-5E5A9A37E60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3: Rozwiazywanie problemów i analiza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B3FCCA-7561-1D93-9178-258E51227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pl-PL" sz="1600" dirty="0"/>
              <a:t>Typowe pułapki</a:t>
            </a:r>
          </a:p>
          <a:p>
            <a:endParaRPr lang="pl-PL" sz="1600" dirty="0"/>
          </a:p>
          <a:p>
            <a:r>
              <a:rPr lang="pl-PL" sz="1600" dirty="0"/>
              <a:t>Nieprawidłowe czasy spanów lub niedokładności w śladach</a:t>
            </a:r>
          </a:p>
          <a:p>
            <a:endParaRPr lang="pl-PL" sz="1600" dirty="0"/>
          </a:p>
          <a:p>
            <a:r>
              <a:rPr lang="pl-PL" sz="1600" dirty="0"/>
              <a:t>Rozwiązania:</a:t>
            </a:r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Zsynchronizowane zegary: np. NTP</a:t>
            </a:r>
          </a:p>
          <a:p>
            <a:pPr lvl="1"/>
            <a:r>
              <a:rPr lang="pl-PL" sz="1200" dirty="0"/>
              <a:t>Zarządzanie cyklem życia </a:t>
            </a:r>
            <a:r>
              <a:rPr lang="pl-PL" sz="1200" dirty="0" err="1"/>
              <a:t>spanu</a:t>
            </a:r>
            <a:r>
              <a:rPr lang="pl-PL" sz="1200" dirty="0"/>
              <a:t>: </a:t>
            </a:r>
          </a:p>
          <a:p>
            <a:pPr lvl="2"/>
            <a:r>
              <a:rPr lang="pl-PL" sz="800" dirty="0"/>
              <a:t>tworzenie i zamykanie spanów</a:t>
            </a:r>
          </a:p>
          <a:p>
            <a:pPr lvl="2"/>
            <a:r>
              <a:rPr lang="pl-PL" sz="800" dirty="0" err="1"/>
              <a:t>spany</a:t>
            </a:r>
            <a:r>
              <a:rPr lang="pl-PL" sz="800" dirty="0"/>
              <a:t> są poprawnie rozpoczęte i zamknięte we wszystkich ścieżkach kodu (w tym w ścieżkach obsługi błędów i wyjątków).</a:t>
            </a:r>
          </a:p>
        </p:txBody>
      </p:sp>
    </p:spTree>
    <p:extLst>
      <p:ext uri="{BB962C8B-B14F-4D97-AF65-F5344CB8AC3E}">
        <p14:creationId xmlns:p14="http://schemas.microsoft.com/office/powerpoint/2010/main" val="1688615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8158</TotalTime>
  <Words>747</Words>
  <Application>Microsoft Macintosh PowerPoint</Application>
  <PresentationFormat>On-screen Show (4:3)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Calibri</vt:lpstr>
      <vt:lpstr>Office Theme</vt:lpstr>
      <vt:lpstr>Szkolenie OpenTelemetry</vt:lpstr>
      <vt:lpstr>Plan szkolenia</vt:lpstr>
      <vt:lpstr>Dzień 2: Wizualizacja, Tematy Zaawansowane i Praktyczne Ćwiczenia  Sesja 3: Rozwiazywanie problemów i analiza</vt:lpstr>
      <vt:lpstr>Dzień 2: Wizualizacja, Tematy Zaawansowane i Praktyczne Ćwiczenia  Sesja 3: Rozwiazywanie problemów i analiza</vt:lpstr>
      <vt:lpstr>Dzień 2: Wizualizacja, Tematy Zaawansowane i Praktyczne Ćwiczenia  Sesja 3: Rozwiazywanie problemów i analiza</vt:lpstr>
      <vt:lpstr>Dzień 2: Wizualizacja, Tematy Zaawansowane i Praktyczne Ćwiczenia  Sesja 3: Rozwiazywanie problemów i analiza</vt:lpstr>
      <vt:lpstr>Dzień 2: Wizualizacja, Tematy Zaawansowane i Praktyczne Ćwiczenia  Sesja 3: Rozwiazywanie problemów i analiza</vt:lpstr>
      <vt:lpstr>Dzień 2: Wizualizacja, Tematy Zaawansowane i Praktyczne Ćwiczenia  Sesja 3: Rozwiazywanie problemów i analiza</vt:lpstr>
      <vt:lpstr>Dzień 2: Wizualizacja, Tematy Zaawansowane i Praktyczne Ćwiczenia  Sesja 3: Rozwiazywanie problemów i analiza</vt:lpstr>
      <vt:lpstr>Dzień 2: Wizualizacja, Tematy Zaawansowane i Praktyczne Ćwiczenia  Sesja 3: Rozwiazywanie problemów i analiza</vt:lpstr>
      <vt:lpstr>Dzień 2: Wizualizacja, Tematy Zaawansowane i Praktyczne Ćwiczenia  Sesja 3: Rozwiazywanie problemów i analiza</vt:lpstr>
      <vt:lpstr>Dzień 2: Wizualizacja, Tematy Zaawansowane i Praktyczne Ćwiczenia  Sesja 3: Rozwiazywanie problemów i analiza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Krzysztof Pilawski</cp:lastModifiedBy>
  <cp:revision>175</cp:revision>
  <dcterms:created xsi:type="dcterms:W3CDTF">2013-01-27T09:14:16Z</dcterms:created>
  <dcterms:modified xsi:type="dcterms:W3CDTF">2024-09-29T19:25:59Z</dcterms:modified>
  <cp:category/>
</cp:coreProperties>
</file>