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4"/>
  </p:notesMasterIdLst>
  <p:sldIdLst>
    <p:sldId id="278" r:id="rId2"/>
    <p:sldId id="279" r:id="rId3"/>
    <p:sldId id="280" r:id="rId4"/>
    <p:sldId id="310" r:id="rId5"/>
    <p:sldId id="281" r:id="rId6"/>
    <p:sldId id="283" r:id="rId7"/>
    <p:sldId id="301" r:id="rId8"/>
    <p:sldId id="295" r:id="rId9"/>
    <p:sldId id="306" r:id="rId10"/>
    <p:sldId id="307" r:id="rId11"/>
    <p:sldId id="296" r:id="rId12"/>
    <p:sldId id="297" r:id="rId13"/>
    <p:sldId id="299" r:id="rId14"/>
    <p:sldId id="298" r:id="rId15"/>
    <p:sldId id="308" r:id="rId16"/>
    <p:sldId id="309" r:id="rId17"/>
    <p:sldId id="300" r:id="rId18"/>
    <p:sldId id="302" r:id="rId19"/>
    <p:sldId id="303" r:id="rId20"/>
    <p:sldId id="304" r:id="rId21"/>
    <p:sldId id="305" r:id="rId22"/>
    <p:sldId id="293"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2" d="100"/>
          <a:sy n="72" d="100"/>
        </p:scale>
        <p:origin x="660"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839960967186357"/>
          <c:y val="3.4334763948497854E-2"/>
          <c:w val="0.69159193621642523"/>
          <c:h val="0.81879895914298262"/>
        </c:manualLayout>
      </c:layout>
      <c:barChart>
        <c:barDir val="bar"/>
        <c:grouping val="clustered"/>
        <c:varyColors val="0"/>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rgbClr val="202C8F"/>
            </a:solidFill>
            <a:round/>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506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cdr:x>
      <cdr:y>0</cdr:y>
    </cdr:from>
    <cdr:to>
      <cdr:x>0.95516</cdr:x>
      <cdr:y>1</cdr:y>
    </cdr:to>
    <cdr:pic>
      <cdr:nvPicPr>
        <cdr:cNvPr id="3" name="Picture 2">
          <a:extLst xmlns:a="http://schemas.openxmlformats.org/drawingml/2006/main">
            <a:ext uri="{FF2B5EF4-FFF2-40B4-BE49-F238E27FC236}">
              <a16:creationId xmlns:a16="http://schemas.microsoft.com/office/drawing/2014/main" id="{FA6F8614-D33E-6CDD-37BC-573438B4D00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323576" cy="4682834"/>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1171907"/>
          </a:xfrm>
        </p:spPr>
        <p:txBody>
          <a:bodyPr/>
          <a:lstStyle/>
          <a:p>
            <a:r>
              <a:rPr lang="en-US" dirty="0"/>
              <a:t>PRESENTATION</a:t>
            </a:r>
            <a:br>
              <a:rPr lang="en-US" dirty="0"/>
            </a:br>
            <a:r>
              <a:rPr lang="en-US" dirty="0"/>
              <a:t>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96813" y="3156155"/>
            <a:ext cx="4513006" cy="1206617"/>
          </a:xfrm>
        </p:spPr>
        <p:txBody>
          <a:bodyPr/>
          <a:lstStyle/>
          <a:p>
            <a:r>
              <a:rPr lang="en-US" dirty="0"/>
              <a:t>FOOD WASTE MANAGEMENT SYSTEM DESIGN </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72DD-69A2-DBCF-449B-53CD1075B775}"/>
              </a:ext>
            </a:extLst>
          </p:cNvPr>
          <p:cNvSpPr>
            <a:spLocks noGrp="1"/>
          </p:cNvSpPr>
          <p:nvPr>
            <p:ph type="title"/>
          </p:nvPr>
        </p:nvSpPr>
        <p:spPr>
          <a:xfrm>
            <a:off x="758952" y="457200"/>
            <a:ext cx="10671048" cy="834571"/>
          </a:xfrm>
        </p:spPr>
        <p:txBody>
          <a:bodyPr/>
          <a:lstStyle/>
          <a:p>
            <a:r>
              <a:rPr lang="en-US" dirty="0"/>
              <a:t>Restaurant owner use case</a:t>
            </a:r>
          </a:p>
        </p:txBody>
      </p:sp>
      <p:pic>
        <p:nvPicPr>
          <p:cNvPr id="7" name="Content Placeholder 6">
            <a:extLst>
              <a:ext uri="{FF2B5EF4-FFF2-40B4-BE49-F238E27FC236}">
                <a16:creationId xmlns:a16="http://schemas.microsoft.com/office/drawing/2014/main" id="{6F3641BC-9FF5-DF9B-0ACF-E0D5A1ABFC34}"/>
              </a:ext>
            </a:extLst>
          </p:cNvPr>
          <p:cNvPicPr>
            <a:picLocks noGrp="1" noChangeAspect="1"/>
          </p:cNvPicPr>
          <p:nvPr>
            <p:ph sz="half" idx="1"/>
          </p:nvPr>
        </p:nvPicPr>
        <p:blipFill>
          <a:blip r:embed="rId2"/>
          <a:stretch>
            <a:fillRect/>
          </a:stretch>
        </p:blipFill>
        <p:spPr>
          <a:xfrm>
            <a:off x="1219200" y="1393372"/>
            <a:ext cx="10043885" cy="5143954"/>
          </a:xfrm>
        </p:spPr>
      </p:pic>
      <p:sp>
        <p:nvSpPr>
          <p:cNvPr id="5" name="Slide Number Placeholder 4">
            <a:extLst>
              <a:ext uri="{FF2B5EF4-FFF2-40B4-BE49-F238E27FC236}">
                <a16:creationId xmlns:a16="http://schemas.microsoft.com/office/drawing/2014/main" id="{D0008787-4CE8-9B12-5FA0-2F650045CE10}"/>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50271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52401"/>
            <a:ext cx="10671048" cy="872835"/>
          </a:xfrm>
        </p:spPr>
        <p:txBody>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Use case diagrams</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 relationships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r>
              <a:rPr lang="en-US" sz="2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Content Placeholder 3">
            <a:extLst>
              <a:ext uri="{FF2B5EF4-FFF2-40B4-BE49-F238E27FC236}">
                <a16:creationId xmlns:a16="http://schemas.microsoft.com/office/drawing/2014/main" id="{ED84E6D3-D1E7-F6FF-D8AB-03C74F437939}"/>
              </a:ext>
            </a:extLst>
          </p:cNvPr>
          <p:cNvSpPr>
            <a:spLocks noGrp="1"/>
          </p:cNvSpPr>
          <p:nvPr>
            <p:ph sz="half" idx="1"/>
          </p:nvPr>
        </p:nvSpPr>
        <p:spPr/>
        <p:txBody>
          <a:bodyPr/>
          <a:lstStyle/>
          <a:p>
            <a:pPr>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Association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An association is a relationship between two use cases that indicates that they are somehow related to each other</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Generalization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 is a relationship between two use cases where one use case is a more specialized version of another use case</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Include</a:t>
            </a:r>
            <a:r>
              <a:rPr lang="en-US" sz="2000" dirty="0">
                <a:effectLst/>
                <a:latin typeface="Calibri" panose="020F0502020204030204" pitchFamily="34" charset="0"/>
                <a:ea typeface="Calibri" panose="020F0502020204030204" pitchFamily="34" charset="0"/>
                <a:cs typeface="Times New Roman" panose="02020603050405020304" pitchFamily="18" charset="0"/>
              </a:rPr>
              <a:t>  is a relationship between two use cases where one use case includes another use case as a part of its functionality. </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Extend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 is a relationship between two use cases where one use case extends another use case by adding additional functionality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58061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52402"/>
            <a:ext cx="10671048" cy="1496290"/>
          </a:xfrm>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Activity diagrams: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 used to describe the flow of activities in a system or process, including the actions, decisions, and branching paths.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r>
              <a:rPr lang="en-US" sz="2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Content Placeholder 4">
            <a:extLst>
              <a:ext uri="{FF2B5EF4-FFF2-40B4-BE49-F238E27FC236}">
                <a16:creationId xmlns:a16="http://schemas.microsoft.com/office/drawing/2014/main" id="{408E8A1E-A37D-DB18-A66D-1BB468DDA6C4}"/>
              </a:ext>
            </a:extLst>
          </p:cNvPr>
          <p:cNvPicPr>
            <a:picLocks noGrp="1" noChangeAspect="1"/>
          </p:cNvPicPr>
          <p:nvPr>
            <p:ph sz="half" idx="1"/>
          </p:nvPr>
        </p:nvPicPr>
        <p:blipFill>
          <a:blip r:embed="rId2"/>
          <a:stretch>
            <a:fillRect/>
          </a:stretch>
        </p:blipFill>
        <p:spPr>
          <a:xfrm>
            <a:off x="1422400" y="1840238"/>
            <a:ext cx="9522967" cy="4891312"/>
          </a:xfrm>
        </p:spPr>
      </p:pic>
    </p:spTree>
    <p:extLst>
      <p:ext uri="{BB962C8B-B14F-4D97-AF65-F5344CB8AC3E}">
        <p14:creationId xmlns:p14="http://schemas.microsoft.com/office/powerpoint/2010/main" val="8719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52402"/>
            <a:ext cx="10671048" cy="872834"/>
          </a:xfrm>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Activity diagrams relationships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r>
              <a:rPr lang="en-US" sz="2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4" name="Content Placeholder 3">
            <a:extLst>
              <a:ext uri="{FF2B5EF4-FFF2-40B4-BE49-F238E27FC236}">
                <a16:creationId xmlns:a16="http://schemas.microsoft.com/office/drawing/2014/main" id="{ED84E6D3-D1E7-F6FF-D8AB-03C74F437939}"/>
              </a:ext>
            </a:extLst>
          </p:cNvPr>
          <p:cNvSpPr>
            <a:spLocks noGrp="1"/>
          </p:cNvSpPr>
          <p:nvPr>
            <p:ph sz="half" idx="1"/>
          </p:nvPr>
        </p:nvSpPr>
        <p:spPr>
          <a:xfrm>
            <a:off x="539496" y="914400"/>
            <a:ext cx="11119104" cy="5791198"/>
          </a:xfrm>
        </p:spPr>
        <p:txBody>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Control Flow: </a:t>
            </a:r>
            <a:r>
              <a:rPr lang="en-US" sz="2400" dirty="0">
                <a:effectLst/>
                <a:latin typeface="Calibri" panose="020F0502020204030204" pitchFamily="34" charset="0"/>
                <a:ea typeface="Calibri" panose="020F0502020204030204" pitchFamily="34" charset="0"/>
                <a:cs typeface="Times New Roman" panose="02020603050405020304" pitchFamily="18" charset="0"/>
              </a:rPr>
              <a:t>Control flow represents the order in which activities are performed in a process or system.</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Object Flow: </a:t>
            </a:r>
            <a:r>
              <a:rPr lang="en-US" sz="2400" dirty="0">
                <a:effectLst/>
                <a:latin typeface="Calibri" panose="020F0502020204030204" pitchFamily="34" charset="0"/>
                <a:ea typeface="Calibri" panose="020F0502020204030204" pitchFamily="34" charset="0"/>
                <a:cs typeface="Times New Roman" panose="02020603050405020304" pitchFamily="18" charset="0"/>
              </a:rPr>
              <a:t>Object flow represents the flow of objects or data between activities in a process or system.</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Decision: </a:t>
            </a:r>
            <a:r>
              <a:rPr lang="en-US" sz="2400" dirty="0">
                <a:effectLst/>
                <a:latin typeface="Calibri" panose="020F0502020204030204" pitchFamily="34" charset="0"/>
                <a:ea typeface="Calibri" panose="020F0502020204030204" pitchFamily="34" charset="0"/>
                <a:cs typeface="Times New Roman" panose="02020603050405020304" pitchFamily="18" charset="0"/>
              </a:rPr>
              <a:t>Decision represents a branching point in a process or system where a decision must be made based on some condition.</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Merge: </a:t>
            </a:r>
            <a:r>
              <a:rPr lang="en-US" sz="2400" dirty="0">
                <a:effectLst/>
                <a:latin typeface="Calibri" panose="020F0502020204030204" pitchFamily="34" charset="0"/>
                <a:ea typeface="Calibri" panose="020F0502020204030204" pitchFamily="34" charset="0"/>
                <a:cs typeface="Times New Roman" panose="02020603050405020304" pitchFamily="18" charset="0"/>
              </a:rPr>
              <a:t>Merge represents a point in a process or system where two or more paths converge back into a single path.</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Fork: </a:t>
            </a:r>
            <a:r>
              <a:rPr lang="en-US" sz="2400" dirty="0">
                <a:effectLst/>
                <a:latin typeface="Calibri" panose="020F0502020204030204" pitchFamily="34" charset="0"/>
                <a:ea typeface="Calibri" panose="020F0502020204030204" pitchFamily="34" charset="0"/>
                <a:cs typeface="Times New Roman" panose="02020603050405020304" pitchFamily="18" charset="0"/>
              </a:rPr>
              <a:t>Fork represents a point in a process or system where a single path splits into two or more parallel paths.</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Join</a:t>
            </a:r>
            <a:r>
              <a:rPr lang="en-US" sz="2400" dirty="0">
                <a:effectLst/>
                <a:latin typeface="Calibri" panose="020F0502020204030204" pitchFamily="34" charset="0"/>
                <a:ea typeface="Calibri" panose="020F0502020204030204" pitchFamily="34" charset="0"/>
                <a:cs typeface="Times New Roman" panose="02020603050405020304" pitchFamily="18" charset="0"/>
              </a:rPr>
              <a:t>: Join represents a point in a process or system where two or more parallel paths converge back into a single path</a:t>
            </a:r>
          </a:p>
        </p:txBody>
      </p:sp>
    </p:spTree>
    <p:extLst>
      <p:ext uri="{BB962C8B-B14F-4D97-AF65-F5344CB8AC3E}">
        <p14:creationId xmlns:p14="http://schemas.microsoft.com/office/powerpoint/2010/main" val="180306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52401"/>
            <a:ext cx="10671048" cy="1122217"/>
          </a:xfrm>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Sequence diagrams: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 used to describe the interactions between actors and objects in a system or process, including the messages exchanged and their order.</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r>
              <a:rPr lang="en-US" sz="2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5" name="Content Placeholder 4">
            <a:extLst>
              <a:ext uri="{FF2B5EF4-FFF2-40B4-BE49-F238E27FC236}">
                <a16:creationId xmlns:a16="http://schemas.microsoft.com/office/drawing/2014/main" id="{D436622C-DA22-9318-D953-4716EC002F5D}"/>
              </a:ext>
            </a:extLst>
          </p:cNvPr>
          <p:cNvPicPr>
            <a:picLocks noGrp="1" noChangeAspect="1"/>
          </p:cNvPicPr>
          <p:nvPr>
            <p:ph sz="half" idx="1"/>
          </p:nvPr>
        </p:nvPicPr>
        <p:blipFill>
          <a:blip r:embed="rId2"/>
          <a:stretch>
            <a:fillRect/>
          </a:stretch>
        </p:blipFill>
        <p:spPr>
          <a:xfrm>
            <a:off x="539750" y="1866083"/>
            <a:ext cx="11118850" cy="4384721"/>
          </a:xfrm>
        </p:spPr>
      </p:pic>
    </p:spTree>
    <p:extLst>
      <p:ext uri="{BB962C8B-B14F-4D97-AF65-F5344CB8AC3E}">
        <p14:creationId xmlns:p14="http://schemas.microsoft.com/office/powerpoint/2010/main" val="162584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1D23-E0D2-EB01-7D20-F24D41C5EDF6}"/>
              </a:ext>
            </a:extLst>
          </p:cNvPr>
          <p:cNvSpPr>
            <a:spLocks noGrp="1"/>
          </p:cNvSpPr>
          <p:nvPr>
            <p:ph type="title"/>
          </p:nvPr>
        </p:nvSpPr>
        <p:spPr>
          <a:xfrm>
            <a:off x="758952" y="457200"/>
            <a:ext cx="10671048" cy="1081314"/>
          </a:xfrm>
        </p:spPr>
        <p:txBody>
          <a:bodyPr/>
          <a:lstStyle/>
          <a:p>
            <a:r>
              <a:rPr lang="en-US" dirty="0"/>
              <a:t>Login sequence diagram</a:t>
            </a:r>
          </a:p>
        </p:txBody>
      </p:sp>
      <p:pic>
        <p:nvPicPr>
          <p:cNvPr id="7" name="Content Placeholder 6">
            <a:extLst>
              <a:ext uri="{FF2B5EF4-FFF2-40B4-BE49-F238E27FC236}">
                <a16:creationId xmlns:a16="http://schemas.microsoft.com/office/drawing/2014/main" id="{C574B719-FB61-93AA-B82B-2390B39ECDA5}"/>
              </a:ext>
            </a:extLst>
          </p:cNvPr>
          <p:cNvPicPr>
            <a:picLocks noGrp="1" noChangeAspect="1"/>
          </p:cNvPicPr>
          <p:nvPr>
            <p:ph sz="half" idx="1"/>
          </p:nvPr>
        </p:nvPicPr>
        <p:blipFill>
          <a:blip r:embed="rId2"/>
          <a:stretch>
            <a:fillRect/>
          </a:stretch>
        </p:blipFill>
        <p:spPr>
          <a:xfrm>
            <a:off x="1182801" y="2103438"/>
            <a:ext cx="9832747" cy="4433887"/>
          </a:xfrm>
        </p:spPr>
      </p:pic>
      <p:sp>
        <p:nvSpPr>
          <p:cNvPr id="5" name="Slide Number Placeholder 4">
            <a:extLst>
              <a:ext uri="{FF2B5EF4-FFF2-40B4-BE49-F238E27FC236}">
                <a16:creationId xmlns:a16="http://schemas.microsoft.com/office/drawing/2014/main" id="{8FF0CBFC-3E95-3E0B-E84A-BFD6D10DA2A9}"/>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417928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9018-5344-D25C-5E7E-CF9DDEEDA951}"/>
              </a:ext>
            </a:extLst>
          </p:cNvPr>
          <p:cNvSpPr>
            <a:spLocks noGrp="1"/>
          </p:cNvSpPr>
          <p:nvPr>
            <p:ph type="title"/>
          </p:nvPr>
        </p:nvSpPr>
        <p:spPr>
          <a:xfrm>
            <a:off x="758952" y="609600"/>
            <a:ext cx="10671048" cy="885371"/>
          </a:xfrm>
        </p:spPr>
        <p:txBody>
          <a:bodyPr/>
          <a:lstStyle/>
          <a:p>
            <a:r>
              <a:rPr lang="en-US" dirty="0"/>
              <a:t>Register sequence diagram</a:t>
            </a:r>
          </a:p>
        </p:txBody>
      </p:sp>
      <p:pic>
        <p:nvPicPr>
          <p:cNvPr id="7" name="Content Placeholder 6">
            <a:extLst>
              <a:ext uri="{FF2B5EF4-FFF2-40B4-BE49-F238E27FC236}">
                <a16:creationId xmlns:a16="http://schemas.microsoft.com/office/drawing/2014/main" id="{7D3FC4F8-9C0B-46F3-7173-B1A50DEC3DBC}"/>
              </a:ext>
            </a:extLst>
          </p:cNvPr>
          <p:cNvPicPr>
            <a:picLocks noGrp="1" noChangeAspect="1"/>
          </p:cNvPicPr>
          <p:nvPr>
            <p:ph sz="half" idx="1"/>
          </p:nvPr>
        </p:nvPicPr>
        <p:blipFill>
          <a:blip r:embed="rId2"/>
          <a:stretch>
            <a:fillRect/>
          </a:stretch>
        </p:blipFill>
        <p:spPr>
          <a:xfrm>
            <a:off x="1611086" y="1494972"/>
            <a:ext cx="8955313" cy="5042354"/>
          </a:xfrm>
        </p:spPr>
      </p:pic>
      <p:sp>
        <p:nvSpPr>
          <p:cNvPr id="5" name="Slide Number Placeholder 4">
            <a:extLst>
              <a:ext uri="{FF2B5EF4-FFF2-40B4-BE49-F238E27FC236}">
                <a16:creationId xmlns:a16="http://schemas.microsoft.com/office/drawing/2014/main" id="{3D8AB89F-5BD7-DB8F-7619-D635703D1FDD}"/>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159722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0"/>
            <a:ext cx="10671048" cy="623455"/>
          </a:xfrm>
        </p:spPr>
        <p:txBody>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Sequence diagrams relationships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br>
              <a:rPr lang="en-US" sz="24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r>
              <a:rPr lang="en-US" sz="2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4" name="Content Placeholder 3">
            <a:extLst>
              <a:ext uri="{FF2B5EF4-FFF2-40B4-BE49-F238E27FC236}">
                <a16:creationId xmlns:a16="http://schemas.microsoft.com/office/drawing/2014/main" id="{ED84E6D3-D1E7-F6FF-D8AB-03C74F437939}"/>
              </a:ext>
            </a:extLst>
          </p:cNvPr>
          <p:cNvSpPr>
            <a:spLocks noGrp="1"/>
          </p:cNvSpPr>
          <p:nvPr>
            <p:ph sz="half" idx="1"/>
          </p:nvPr>
        </p:nvSpPr>
        <p:spPr>
          <a:xfrm>
            <a:off x="539496" y="731521"/>
            <a:ext cx="11119104" cy="6126480"/>
          </a:xfrm>
        </p:spPr>
        <p:txBody>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Lifeline: </a:t>
            </a:r>
            <a:r>
              <a:rPr lang="en-US" sz="2400" dirty="0">
                <a:effectLst/>
                <a:latin typeface="Calibri" panose="020F0502020204030204" pitchFamily="34" charset="0"/>
                <a:ea typeface="Calibri" panose="020F0502020204030204" pitchFamily="34" charset="0"/>
                <a:cs typeface="Times New Roman" panose="02020603050405020304" pitchFamily="18" charset="0"/>
              </a:rPr>
              <a:t>Lifeline represents the existence of an object or participant in a sequence diagram.</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Message: </a:t>
            </a:r>
            <a:r>
              <a:rPr lang="en-US" sz="2400" dirty="0">
                <a:effectLst/>
                <a:latin typeface="Calibri" panose="020F0502020204030204" pitchFamily="34" charset="0"/>
                <a:ea typeface="Calibri" panose="020F0502020204030204" pitchFamily="34" charset="0"/>
                <a:cs typeface="Times New Roman" panose="02020603050405020304" pitchFamily="18" charset="0"/>
              </a:rPr>
              <a:t>Message represents a communication or interaction between two objects or participants in a sequence diagram.</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Self-message: </a:t>
            </a:r>
            <a:r>
              <a:rPr lang="en-US" sz="2400" dirty="0">
                <a:effectLst/>
                <a:latin typeface="Calibri" panose="020F0502020204030204" pitchFamily="34" charset="0"/>
                <a:ea typeface="Calibri" panose="020F0502020204030204" pitchFamily="34" charset="0"/>
                <a:cs typeface="Times New Roman" panose="02020603050405020304" pitchFamily="18" charset="0"/>
              </a:rPr>
              <a:t>Self-message represents a message sent by an object to itself in a sequence diagram.</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Combined fragment: </a:t>
            </a:r>
            <a:r>
              <a:rPr lang="en-US" sz="2400" dirty="0">
                <a:effectLst/>
                <a:latin typeface="Calibri" panose="020F0502020204030204" pitchFamily="34" charset="0"/>
                <a:ea typeface="Calibri" panose="020F0502020204030204" pitchFamily="34" charset="0"/>
                <a:cs typeface="Times New Roman" panose="02020603050405020304" pitchFamily="18" charset="0"/>
              </a:rPr>
              <a:t>Combined fragment represents a grouping of messages in a sequence diagram, which can be used to represent conditions, loops, and other control structures.</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Interaction use: </a:t>
            </a:r>
            <a:r>
              <a:rPr lang="en-US" sz="2400" dirty="0">
                <a:effectLst/>
                <a:latin typeface="Calibri" panose="020F0502020204030204" pitchFamily="34" charset="0"/>
                <a:ea typeface="Calibri" panose="020F0502020204030204" pitchFamily="34" charset="0"/>
                <a:cs typeface="Times New Roman" panose="02020603050405020304" pitchFamily="18" charset="0"/>
              </a:rPr>
              <a:t>Interaction use represents a reusable sequence of messages in a sequence diagram.</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Return message: </a:t>
            </a:r>
            <a:r>
              <a:rPr lang="en-US" sz="2400" dirty="0">
                <a:effectLst/>
                <a:latin typeface="Calibri" panose="020F0502020204030204" pitchFamily="34" charset="0"/>
                <a:ea typeface="Calibri" panose="020F0502020204030204" pitchFamily="34" charset="0"/>
                <a:cs typeface="Times New Roman" panose="02020603050405020304" pitchFamily="18" charset="0"/>
              </a:rPr>
              <a:t>Return message represents a message sent from a called </a:t>
            </a:r>
          </a:p>
        </p:txBody>
      </p:sp>
    </p:spTree>
    <p:extLst>
      <p:ext uri="{BB962C8B-B14F-4D97-AF65-F5344CB8AC3E}">
        <p14:creationId xmlns:p14="http://schemas.microsoft.com/office/powerpoint/2010/main" val="1009203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0988-88DC-C8FA-8898-A9AE91C2386E}"/>
              </a:ext>
            </a:extLst>
          </p:cNvPr>
          <p:cNvSpPr>
            <a:spLocks noGrp="1"/>
          </p:cNvSpPr>
          <p:nvPr>
            <p:ph type="title"/>
          </p:nvPr>
        </p:nvSpPr>
        <p:spPr>
          <a:xfrm>
            <a:off x="758952" y="130629"/>
            <a:ext cx="10671048" cy="600891"/>
          </a:xfrm>
        </p:spPr>
        <p:txBody>
          <a:bodyPr/>
          <a:lstStyle/>
          <a:p>
            <a:r>
              <a:rPr lang="en-US" sz="3600" dirty="0"/>
              <a:t>Importance of class diagram</a:t>
            </a:r>
          </a:p>
        </p:txBody>
      </p:sp>
      <p:sp>
        <p:nvSpPr>
          <p:cNvPr id="3" name="Content Placeholder 2">
            <a:extLst>
              <a:ext uri="{FF2B5EF4-FFF2-40B4-BE49-F238E27FC236}">
                <a16:creationId xmlns:a16="http://schemas.microsoft.com/office/drawing/2014/main" id="{1EE264C7-025A-2B5F-50AA-22E5C0F2A258}"/>
              </a:ext>
            </a:extLst>
          </p:cNvPr>
          <p:cNvSpPr>
            <a:spLocks noGrp="1"/>
          </p:cNvSpPr>
          <p:nvPr>
            <p:ph sz="half" idx="1"/>
          </p:nvPr>
        </p:nvSpPr>
        <p:spPr>
          <a:xfrm>
            <a:off x="539496" y="943429"/>
            <a:ext cx="10671048" cy="5783942"/>
          </a:xfrm>
        </p:spPr>
        <p:txBody>
          <a:bodyPr/>
          <a:lstStyle/>
          <a:p>
            <a:pPr marL="0" indent="0">
              <a:lnSpc>
                <a:spcPct val="107000"/>
              </a:lnSpc>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Helps to represent the structure of a software system.</a:t>
            </a:r>
          </a:p>
          <a:p>
            <a:pPr>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Provides a visual representation of the relationships between different classes and objects.</a:t>
            </a:r>
          </a:p>
          <a:p>
            <a:pPr>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Helps to identify the attributes, operations, and methods of each class.</a:t>
            </a:r>
          </a:p>
          <a:p>
            <a:pPr>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Helps to identify the inheritance hierarchy and dependencies between classes.</a:t>
            </a:r>
          </a:p>
          <a:p>
            <a:pPr>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Helps to communicate the design of a software system to stakeholders</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24EA9D69-EFCA-3FBE-8C88-0995D6BC5328}"/>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68914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0988-88DC-C8FA-8898-A9AE91C2386E}"/>
              </a:ext>
            </a:extLst>
          </p:cNvPr>
          <p:cNvSpPr>
            <a:spLocks noGrp="1"/>
          </p:cNvSpPr>
          <p:nvPr>
            <p:ph type="title"/>
          </p:nvPr>
        </p:nvSpPr>
        <p:spPr>
          <a:xfrm>
            <a:off x="758952" y="320040"/>
            <a:ext cx="10671048" cy="1450703"/>
          </a:xfrm>
        </p:spPr>
        <p:txBody>
          <a:bodyPr/>
          <a:lstStyle/>
          <a:p>
            <a:r>
              <a:rPr lang="en-US" dirty="0"/>
              <a:t>Importance of use case diagram</a:t>
            </a:r>
          </a:p>
        </p:txBody>
      </p:sp>
      <p:sp>
        <p:nvSpPr>
          <p:cNvPr id="3" name="Content Placeholder 2">
            <a:extLst>
              <a:ext uri="{FF2B5EF4-FFF2-40B4-BE49-F238E27FC236}">
                <a16:creationId xmlns:a16="http://schemas.microsoft.com/office/drawing/2014/main" id="{1EE264C7-025A-2B5F-50AA-22E5C0F2A258}"/>
              </a:ext>
            </a:extLst>
          </p:cNvPr>
          <p:cNvSpPr>
            <a:spLocks noGrp="1"/>
          </p:cNvSpPr>
          <p:nvPr>
            <p:ph sz="half" idx="1"/>
          </p:nvPr>
        </p:nvSpPr>
        <p:spPr>
          <a:xfrm>
            <a:off x="539496" y="2103120"/>
            <a:ext cx="10671048" cy="4434840"/>
          </a:xfrm>
        </p:spPr>
        <p:txBody>
          <a:bodyPr/>
          <a:lstStyle/>
          <a:p>
            <a:pPr marL="0" indent="0">
              <a:lnSpc>
                <a:spcPct val="107000"/>
              </a:lnSpc>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Helps to represent the functionality of a software system.</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Provides a visual representation of the interactions between different actors and use cases.</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Helps to identify the different use cases and actors involved in a software system.</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Helps to identify the relationships between different use cases, such as includes and extends.</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Helps to communicate the requirements and design of a software system to stakeholders.</a:t>
            </a:r>
          </a:p>
        </p:txBody>
      </p:sp>
      <p:sp>
        <p:nvSpPr>
          <p:cNvPr id="5" name="Slide Number Placeholder 4">
            <a:extLst>
              <a:ext uri="{FF2B5EF4-FFF2-40B4-BE49-F238E27FC236}">
                <a16:creationId xmlns:a16="http://schemas.microsoft.com/office/drawing/2014/main" id="{24EA9D69-EFCA-3FBE-8C88-0995D6BC5328}"/>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62692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415846"/>
            <a:ext cx="5693664" cy="76691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330245"/>
            <a:ext cx="6120384" cy="4123564"/>
          </a:xfrm>
        </p:spPr>
        <p:txBody>
          <a:bodyPr/>
          <a:lstStyle/>
          <a:p>
            <a:r>
              <a:rPr lang="en-US" dirty="0"/>
              <a:t>Introduction​</a:t>
            </a:r>
          </a:p>
          <a:p>
            <a:r>
              <a:rPr lang="en-US" dirty="0"/>
              <a:t>Tools use to create diagrams</a:t>
            </a:r>
          </a:p>
          <a:p>
            <a:r>
              <a:rPr lang="en-US" dirty="0"/>
              <a:t>Primary goals</a:t>
            </a:r>
          </a:p>
          <a:p>
            <a:r>
              <a:rPr lang="en-US" dirty="0"/>
              <a:t>​diagrams</a:t>
            </a:r>
          </a:p>
          <a:p>
            <a:r>
              <a:rPr lang="en-US" dirty="0"/>
              <a:t>​relationships use in this diagrams</a:t>
            </a:r>
          </a:p>
          <a:p>
            <a:r>
              <a:rPr lang="en-US" dirty="0"/>
              <a:t>Importance of diagram to system </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0988-88DC-C8FA-8898-A9AE91C2386E}"/>
              </a:ext>
            </a:extLst>
          </p:cNvPr>
          <p:cNvSpPr>
            <a:spLocks noGrp="1"/>
          </p:cNvSpPr>
          <p:nvPr>
            <p:ph type="title"/>
          </p:nvPr>
        </p:nvSpPr>
        <p:spPr>
          <a:xfrm>
            <a:off x="758952" y="320040"/>
            <a:ext cx="10671048" cy="739503"/>
          </a:xfrm>
        </p:spPr>
        <p:txBody>
          <a:bodyPr/>
          <a:lstStyle/>
          <a:p>
            <a:r>
              <a:rPr lang="en-US" sz="3600" dirty="0"/>
              <a:t>Importance of sequence diagram </a:t>
            </a:r>
          </a:p>
        </p:txBody>
      </p:sp>
      <p:sp>
        <p:nvSpPr>
          <p:cNvPr id="3" name="Content Placeholder 2">
            <a:extLst>
              <a:ext uri="{FF2B5EF4-FFF2-40B4-BE49-F238E27FC236}">
                <a16:creationId xmlns:a16="http://schemas.microsoft.com/office/drawing/2014/main" id="{1EE264C7-025A-2B5F-50AA-22E5C0F2A258}"/>
              </a:ext>
            </a:extLst>
          </p:cNvPr>
          <p:cNvSpPr>
            <a:spLocks noGrp="1"/>
          </p:cNvSpPr>
          <p:nvPr>
            <p:ph sz="half" idx="1"/>
          </p:nvPr>
        </p:nvSpPr>
        <p:spPr>
          <a:xfrm>
            <a:off x="539496" y="1196703"/>
            <a:ext cx="10671048" cy="5341257"/>
          </a:xfrm>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Helps to represent the interactions and behaviors of objects or participants in a system or process.</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Provides a visual representation of the messages exchanged between objects or participants.</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Helps to identify the lifelines and activation periods of objects or participants.</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Helps to identify the control structures, such as loops and conditions, in a system or process.</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Helps to communicate the behavior and design of a system or process to stakeholders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5" name="Slide Number Placeholder 4">
            <a:extLst>
              <a:ext uri="{FF2B5EF4-FFF2-40B4-BE49-F238E27FC236}">
                <a16:creationId xmlns:a16="http://schemas.microsoft.com/office/drawing/2014/main" id="{24EA9D69-EFCA-3FBE-8C88-0995D6BC5328}"/>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2633105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0988-88DC-C8FA-8898-A9AE91C2386E}"/>
              </a:ext>
            </a:extLst>
          </p:cNvPr>
          <p:cNvSpPr>
            <a:spLocks noGrp="1"/>
          </p:cNvSpPr>
          <p:nvPr>
            <p:ph type="title"/>
          </p:nvPr>
        </p:nvSpPr>
        <p:spPr>
          <a:xfrm>
            <a:off x="758952" y="320040"/>
            <a:ext cx="10671048" cy="928189"/>
          </a:xfrm>
        </p:spPr>
        <p:txBody>
          <a:bodyPr/>
          <a:lstStyle/>
          <a:p>
            <a:r>
              <a:rPr lang="en-US" sz="3600" dirty="0"/>
              <a:t>Importance of activity diagram</a:t>
            </a:r>
          </a:p>
        </p:txBody>
      </p:sp>
      <p:sp>
        <p:nvSpPr>
          <p:cNvPr id="3" name="Content Placeholder 2">
            <a:extLst>
              <a:ext uri="{FF2B5EF4-FFF2-40B4-BE49-F238E27FC236}">
                <a16:creationId xmlns:a16="http://schemas.microsoft.com/office/drawing/2014/main" id="{1EE264C7-025A-2B5F-50AA-22E5C0F2A258}"/>
              </a:ext>
            </a:extLst>
          </p:cNvPr>
          <p:cNvSpPr>
            <a:spLocks noGrp="1"/>
          </p:cNvSpPr>
          <p:nvPr>
            <p:ph sz="half" idx="1"/>
          </p:nvPr>
        </p:nvSpPr>
        <p:spPr>
          <a:xfrm>
            <a:off x="539496" y="1385389"/>
            <a:ext cx="10671048" cy="5152571"/>
          </a:xfrm>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Helps to represent the flow and behavior of a process or system.</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Provides a visual representation of the different activities and tasks involved in a process or system.</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Helps to identify the decision points and control structures of a process or system.</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Helps to identify the objects and data involved in a process or system.</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Helps to communicate the behavior and design of a process or system to stakeholders.</a:t>
            </a:r>
          </a:p>
          <a:p>
            <a:endParaRPr lang="en-US" dirty="0"/>
          </a:p>
        </p:txBody>
      </p:sp>
      <p:sp>
        <p:nvSpPr>
          <p:cNvPr id="5" name="Slide Number Placeholder 4">
            <a:extLst>
              <a:ext uri="{FF2B5EF4-FFF2-40B4-BE49-F238E27FC236}">
                <a16:creationId xmlns:a16="http://schemas.microsoft.com/office/drawing/2014/main" id="{24EA9D69-EFCA-3FBE-8C88-0995D6BC5328}"/>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496206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 for your attention</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108364"/>
            <a:ext cx="6766560" cy="1191491"/>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202873"/>
            <a:ext cx="6766560" cy="3720407"/>
          </a:xfrm>
        </p:spPr>
        <p:txBody>
          <a:bodyPr/>
          <a:lstStyle/>
          <a:p>
            <a:r>
              <a:rPr lang="en-US" sz="2400" dirty="0"/>
              <a:t>Unified Modeling Language (UML) diagrams are a type of visual representation used to model software systems and processes. UML is a standardized language used by software developers, system architects, and business analysts to communicate and document their designs and ideas. UML diagrams provide an abstract view of the system or process being modeled, allowing stakeholders to better understand its structure, behavior, and interactions.</a:t>
            </a:r>
          </a:p>
          <a:p>
            <a:endParaRPr lang="en-US" dirty="0"/>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871451"/>
            <a:ext cx="7708392" cy="1191491"/>
          </a:xfrm>
        </p:spPr>
        <p:txBody>
          <a:bodyPr/>
          <a:lstStyle/>
          <a:p>
            <a:r>
              <a:rPr lang="en-US" dirty="0"/>
              <a:t>Tools use to create the diagrams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202873"/>
            <a:ext cx="6766560" cy="3720407"/>
          </a:xfrm>
        </p:spPr>
        <p:txBody>
          <a:bodyPr/>
          <a:lstStyle/>
          <a:p>
            <a:r>
              <a:rPr lang="en-US" sz="2400" dirty="0"/>
              <a:t> 1   </a:t>
            </a:r>
            <a:r>
              <a:rPr lang="en-US" sz="2400" dirty="0" err="1"/>
              <a:t>modelio</a:t>
            </a:r>
            <a:endParaRPr lang="en-US" sz="2400" dirty="0"/>
          </a:p>
          <a:p>
            <a:pPr marL="457200" indent="-457200">
              <a:buAutoNum type="arabicPlain" startAt="2"/>
            </a:pPr>
            <a:r>
              <a:rPr lang="en-US" sz="2400" dirty="0" err="1"/>
              <a:t>starUML</a:t>
            </a:r>
            <a:endParaRPr lang="en-US" sz="2400" dirty="0"/>
          </a:p>
          <a:p>
            <a:pPr marL="457200" indent="-457200">
              <a:buAutoNum type="arabicPlain" startAt="2"/>
            </a:pPr>
            <a:r>
              <a:rPr lang="en-US" sz="2400" dirty="0"/>
              <a:t>Visual paradigm</a:t>
            </a:r>
          </a:p>
          <a:p>
            <a:pPr marL="457200" indent="-457200">
              <a:buAutoNum type="arabicPlain" startAt="2"/>
            </a:pPr>
            <a:r>
              <a:rPr lang="en-US" sz="2400" dirty="0" err="1"/>
              <a:t>lucidchart</a:t>
            </a:r>
            <a:endParaRPr lang="en-US" sz="2400" dirty="0"/>
          </a:p>
          <a:p>
            <a:endParaRPr lang="en-US" sz="2400" dirty="0"/>
          </a:p>
          <a:p>
            <a:endParaRPr lang="en-US" dirty="0"/>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411957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357746"/>
            <a:ext cx="6400800" cy="1011382"/>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7782" y="2369128"/>
            <a:ext cx="6761018" cy="3782290"/>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 </a:t>
            </a:r>
          </a:p>
          <a:p>
            <a:pPr algn="ctr"/>
            <a:r>
              <a:rPr lang="en-US" sz="2400" dirty="0">
                <a:solidFill>
                  <a:schemeClr val="accent6"/>
                </a:solidFill>
                <a:latin typeface="Sabon Next LT" panose="02000500000000000000" pitchFamily="2" charset="0"/>
                <a:cs typeface="Sabon Next LT" panose="02000500000000000000" pitchFamily="2" charset="0"/>
              </a:rPr>
              <a:t> the primary goal of UML design for a food waste management system software is to provide a clear and concise visualization of the system's requirements and design, which can help to ensure that the system meets the needs of its users and stakeholders, and is efficient, effective, and sustainable.</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52401"/>
            <a:ext cx="10671048" cy="1870363"/>
          </a:xfrm>
        </p:spPr>
        <p:txBody>
          <a:bodyPr/>
          <a:lstStyle/>
          <a:p>
            <a:r>
              <a:rPr lang="en-US" sz="2000" b="1" dirty="0">
                <a:solidFill>
                  <a:schemeClr val="accent6"/>
                </a:solidFill>
                <a:latin typeface="Arial Black" panose="020B0604020202020204" pitchFamily="34" charset="0"/>
                <a:cs typeface="Arial Black" panose="020B0604020202020204" pitchFamily="34" charset="0"/>
              </a:rPr>
              <a:t>1. Class Diagram:</a:t>
            </a:r>
            <a:br>
              <a:rPr lang="en-US" sz="2000" b="1" dirty="0">
                <a:solidFill>
                  <a:schemeClr val="accent6"/>
                </a:solidFill>
                <a:latin typeface="Arial Black" panose="020B0604020202020204" pitchFamily="34" charset="0"/>
                <a:cs typeface="Arial Black" panose="020B0604020202020204" pitchFamily="34" charset="0"/>
              </a:rPr>
            </a:br>
            <a:r>
              <a:rPr lang="en-US" sz="2000" b="1" dirty="0">
                <a:solidFill>
                  <a:schemeClr val="accent6"/>
                </a:solidFill>
                <a:latin typeface="Arial Black" panose="020B0604020202020204" pitchFamily="34" charset="0"/>
                <a:cs typeface="Arial Black" panose="020B0604020202020204" pitchFamily="34" charset="0"/>
              </a:rPr>
              <a:t>A class diagram is a type of structural diagram that shows the classes, interfaces, and their relationships to each other. A class is a blueprint for creating objects, and it defines the properties and methods that the objects will have.</a:t>
            </a:r>
            <a:br>
              <a:rPr lang="en-US" sz="20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r>
              <a:rPr lang="en-US" sz="2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p>
        </p:txBody>
      </p:sp>
      <p:graphicFrame>
        <p:nvGraphicFramePr>
          <p:cNvPr id="5" name="Content Placeholder 5" descr="Bar chart">
            <a:extLst>
              <a:ext uri="{FF2B5EF4-FFF2-40B4-BE49-F238E27FC236}">
                <a16:creationId xmlns:a16="http://schemas.microsoft.com/office/drawing/2014/main" id="{ED69F325-47F8-5A12-D3A4-2BB6ADB3D0B6}"/>
              </a:ext>
            </a:extLst>
          </p:cNvPr>
          <p:cNvGraphicFramePr>
            <a:graphicFrameLocks noGrp="1"/>
          </p:cNvGraphicFramePr>
          <p:nvPr>
            <p:ph sz="half" idx="1"/>
            <p:extLst>
              <p:ext uri="{D42A27DB-BD31-4B8C-83A1-F6EECF244321}">
                <p14:modId xmlns:p14="http://schemas.microsoft.com/office/powerpoint/2010/main" val="2473762874"/>
              </p:ext>
            </p:extLst>
          </p:nvPr>
        </p:nvGraphicFramePr>
        <p:xfrm>
          <a:off x="621792" y="2175166"/>
          <a:ext cx="10808208" cy="4682834"/>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52401"/>
            <a:ext cx="10671048" cy="579119"/>
          </a:xfrm>
        </p:spPr>
        <p:txBody>
          <a:bodyPr/>
          <a:lstStyle/>
          <a:p>
            <a:r>
              <a:rPr lang="en-US" sz="2800" dirty="0">
                <a:latin typeface="Calibri" panose="020F0502020204030204" pitchFamily="34" charset="0"/>
                <a:ea typeface="Calibri" panose="020F0502020204030204" pitchFamily="34" charset="0"/>
                <a:cs typeface="Times New Roman" panose="02020603050405020304" pitchFamily="18" charset="0"/>
              </a:rPr>
              <a:t>class</a:t>
            </a:r>
            <a:r>
              <a:rPr lang="en-US" sz="2800" dirty="0">
                <a:effectLst/>
                <a:latin typeface="Calibri" panose="020F0502020204030204" pitchFamily="34" charset="0"/>
                <a:ea typeface="Calibri" panose="020F0502020204030204" pitchFamily="34" charset="0"/>
                <a:cs typeface="Times New Roman" panose="02020603050405020304" pitchFamily="18" charset="0"/>
              </a:rPr>
              <a:t> diagrams relationships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r>
              <a:rPr lang="en-US" sz="2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ED84E6D3-D1E7-F6FF-D8AB-03C74F437939}"/>
              </a:ext>
            </a:extLst>
          </p:cNvPr>
          <p:cNvSpPr>
            <a:spLocks noGrp="1"/>
          </p:cNvSpPr>
          <p:nvPr>
            <p:ph sz="half" idx="1"/>
          </p:nvPr>
        </p:nvSpPr>
        <p:spPr>
          <a:xfrm>
            <a:off x="539496" y="731520"/>
            <a:ext cx="11119104" cy="6126479"/>
          </a:xfrm>
        </p:spPr>
        <p:txBody>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Association: </a:t>
            </a:r>
            <a:r>
              <a:rPr lang="en-US" sz="2800" dirty="0">
                <a:effectLst/>
                <a:latin typeface="Calibri" panose="020F0502020204030204" pitchFamily="34" charset="0"/>
                <a:ea typeface="Calibri" panose="020F0502020204030204" pitchFamily="34" charset="0"/>
                <a:cs typeface="Times New Roman" panose="02020603050405020304" pitchFamily="18" charset="0"/>
              </a:rPr>
              <a:t>Association represents a relationship between two classes that indicates that one class is somehow related to the other class.</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Aggregation: </a:t>
            </a:r>
            <a:r>
              <a:rPr lang="en-US" sz="2800" dirty="0">
                <a:effectLst/>
                <a:latin typeface="Calibri" panose="020F0502020204030204" pitchFamily="34" charset="0"/>
                <a:ea typeface="Calibri" panose="020F0502020204030204" pitchFamily="34" charset="0"/>
                <a:cs typeface="Times New Roman" panose="02020603050405020304" pitchFamily="18" charset="0"/>
              </a:rPr>
              <a:t>Aggregation represents a relationship where one class is composed of one or more objects of another class.</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Composition: </a:t>
            </a:r>
            <a:r>
              <a:rPr lang="en-US" sz="2800" dirty="0">
                <a:effectLst/>
                <a:latin typeface="Calibri" panose="020F0502020204030204" pitchFamily="34" charset="0"/>
                <a:ea typeface="Calibri" panose="020F0502020204030204" pitchFamily="34" charset="0"/>
                <a:cs typeface="Times New Roman" panose="02020603050405020304" pitchFamily="18" charset="0"/>
              </a:rPr>
              <a:t>Composition represents a stronger form of aggregation where the objects that make up a class cannot exist independently of the class they belong to.</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Inheritance: </a:t>
            </a:r>
            <a:r>
              <a:rPr lang="en-US" sz="2800" dirty="0">
                <a:effectLst/>
                <a:latin typeface="Calibri" panose="020F0502020204030204" pitchFamily="34" charset="0"/>
                <a:ea typeface="Calibri" panose="020F0502020204030204" pitchFamily="34" charset="0"/>
                <a:cs typeface="Times New Roman" panose="02020603050405020304" pitchFamily="18" charset="0"/>
              </a:rPr>
              <a:t>Inheritance represents a relationship where one class inherits properties and methods from another class.</a:t>
            </a:r>
          </a:p>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Dependency: </a:t>
            </a:r>
            <a:r>
              <a:rPr lang="en-US" sz="2800" dirty="0">
                <a:effectLst/>
                <a:latin typeface="Calibri" panose="020F0502020204030204" pitchFamily="34" charset="0"/>
                <a:ea typeface="Calibri" panose="020F0502020204030204" pitchFamily="34" charset="0"/>
                <a:cs typeface="Times New Roman" panose="02020603050405020304" pitchFamily="18" charset="0"/>
              </a:rPr>
              <a:t>Dependency represents a relationship where one class depends on another class to perform some action or provide some service.</a:t>
            </a:r>
          </a:p>
        </p:txBody>
      </p:sp>
    </p:spTree>
    <p:extLst>
      <p:ext uri="{BB962C8B-B14F-4D97-AF65-F5344CB8AC3E}">
        <p14:creationId xmlns:p14="http://schemas.microsoft.com/office/powerpoint/2010/main" val="49709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52401"/>
            <a:ext cx="10671048" cy="1870363"/>
          </a:xfrm>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Use case diagrams: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 used to describe the interactions between a system and its users or other systems by modeling the different use cases and actors involved.</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r>
              <a:rPr lang="en-US" sz="2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8" name="Content Placeholder 7">
            <a:extLst>
              <a:ext uri="{FF2B5EF4-FFF2-40B4-BE49-F238E27FC236}">
                <a16:creationId xmlns:a16="http://schemas.microsoft.com/office/drawing/2014/main" id="{CA574396-77F8-277C-7AE1-C681247CD27D}"/>
              </a:ext>
            </a:extLst>
          </p:cNvPr>
          <p:cNvPicPr>
            <a:picLocks noGrp="1" noChangeAspect="1"/>
          </p:cNvPicPr>
          <p:nvPr>
            <p:ph sz="half" idx="1"/>
          </p:nvPr>
        </p:nvPicPr>
        <p:blipFill>
          <a:blip r:embed="rId2"/>
          <a:stretch>
            <a:fillRect/>
          </a:stretch>
        </p:blipFill>
        <p:spPr>
          <a:xfrm>
            <a:off x="1987826" y="1603773"/>
            <a:ext cx="7739270" cy="5455552"/>
          </a:xfrm>
        </p:spPr>
      </p:pic>
    </p:spTree>
    <p:extLst>
      <p:ext uri="{BB962C8B-B14F-4D97-AF65-F5344CB8AC3E}">
        <p14:creationId xmlns:p14="http://schemas.microsoft.com/office/powerpoint/2010/main" val="424897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43BD-008E-02F9-4950-EB85942D20F1}"/>
              </a:ext>
            </a:extLst>
          </p:cNvPr>
          <p:cNvSpPr>
            <a:spLocks noGrp="1"/>
          </p:cNvSpPr>
          <p:nvPr>
            <p:ph type="title"/>
          </p:nvPr>
        </p:nvSpPr>
        <p:spPr/>
        <p:txBody>
          <a:bodyPr/>
          <a:lstStyle/>
          <a:p>
            <a:r>
              <a:rPr lang="en-US" dirty="0"/>
              <a:t>Orphanage use case</a:t>
            </a:r>
          </a:p>
        </p:txBody>
      </p:sp>
      <p:pic>
        <p:nvPicPr>
          <p:cNvPr id="7" name="Content Placeholder 6">
            <a:extLst>
              <a:ext uri="{FF2B5EF4-FFF2-40B4-BE49-F238E27FC236}">
                <a16:creationId xmlns:a16="http://schemas.microsoft.com/office/drawing/2014/main" id="{78F15F10-1F2B-4123-E68A-258E2E69A249}"/>
              </a:ext>
            </a:extLst>
          </p:cNvPr>
          <p:cNvPicPr>
            <a:picLocks noGrp="1" noChangeAspect="1"/>
          </p:cNvPicPr>
          <p:nvPr>
            <p:ph sz="half" idx="1"/>
          </p:nvPr>
        </p:nvPicPr>
        <p:blipFill>
          <a:blip r:embed="rId2"/>
          <a:stretch>
            <a:fillRect/>
          </a:stretch>
        </p:blipFill>
        <p:spPr>
          <a:xfrm>
            <a:off x="2760496" y="2103438"/>
            <a:ext cx="6677358" cy="4433887"/>
          </a:xfrm>
        </p:spPr>
      </p:pic>
      <p:sp>
        <p:nvSpPr>
          <p:cNvPr id="5" name="Slide Number Placeholder 4">
            <a:extLst>
              <a:ext uri="{FF2B5EF4-FFF2-40B4-BE49-F238E27FC236}">
                <a16:creationId xmlns:a16="http://schemas.microsoft.com/office/drawing/2014/main" id="{9FEE585E-3BD7-EA0D-CF20-D9B315826D62}"/>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66063120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{4B0F46B1-35EE-4AB1-8A94-B9343B5FEB01}tf78438558_win32</Template>
  <TotalTime>199</TotalTime>
  <Words>1171</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Calibri</vt:lpstr>
      <vt:lpstr>Sabon Next LT</vt:lpstr>
      <vt:lpstr>Office Theme</vt:lpstr>
      <vt:lpstr>PRESENTATION ON</vt:lpstr>
      <vt:lpstr>AGENDA</vt:lpstr>
      <vt:lpstr>Introduction</vt:lpstr>
      <vt:lpstr>Tools use to create the diagrams</vt:lpstr>
      <vt:lpstr>PRIMARY GOALS</vt:lpstr>
      <vt:lpstr>1. Class Diagram: A class diagram is a type of structural diagram that shows the classes, interfaces, and their relationships to each other. A class is a blueprint for creating objects, and it defines the properties and methods that the objects will have.  -   -     </vt:lpstr>
      <vt:lpstr>class diagrams relationships     -   -     </vt:lpstr>
      <vt:lpstr>Use case diagrams:  used to describe the interactions between a system and its users or other systems by modeling the different use cases and actors involved.   -   -     </vt:lpstr>
      <vt:lpstr>Orphanage use case</vt:lpstr>
      <vt:lpstr>Restaurant owner use case</vt:lpstr>
      <vt:lpstr>Use case diagrams  relationships   -   -     </vt:lpstr>
      <vt:lpstr>Activity diagrams:  used to describe the flow of activities in a system or process, including the actions, decisions, and branching paths.   -   -     </vt:lpstr>
      <vt:lpstr>Activity diagrams relationships      -   -     </vt:lpstr>
      <vt:lpstr>Sequence diagrams:  used to describe the interactions between actors and objects in a system or process, including the messages exchanged and their order.    -   -     </vt:lpstr>
      <vt:lpstr>Login sequence diagram</vt:lpstr>
      <vt:lpstr>Register sequence diagram</vt:lpstr>
      <vt:lpstr>Sequence diagrams relationships     -   -     </vt:lpstr>
      <vt:lpstr>Importance of class diagram</vt:lpstr>
      <vt:lpstr>Importance of use case diagram</vt:lpstr>
      <vt:lpstr>Importance of sequence diagram </vt:lpstr>
      <vt:lpstr>Importance of activity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subject/>
  <dc:creator>Ngong Marinus</dc:creator>
  <cp:lastModifiedBy>user</cp:lastModifiedBy>
  <cp:revision>11</cp:revision>
  <dcterms:created xsi:type="dcterms:W3CDTF">2023-05-12T00:51:02Z</dcterms:created>
  <dcterms:modified xsi:type="dcterms:W3CDTF">2023-05-12T19:02:02Z</dcterms:modified>
</cp:coreProperties>
</file>